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90" r:id="rId2"/>
    <p:sldId id="307" r:id="rId3"/>
    <p:sldId id="378" r:id="rId4"/>
    <p:sldId id="358" r:id="rId5"/>
    <p:sldId id="361" r:id="rId6"/>
    <p:sldId id="362" r:id="rId7"/>
    <p:sldId id="363" r:id="rId8"/>
    <p:sldId id="364" r:id="rId9"/>
    <p:sldId id="365" r:id="rId10"/>
    <p:sldId id="366" r:id="rId11"/>
    <p:sldId id="384" r:id="rId12"/>
    <p:sldId id="385" r:id="rId13"/>
    <p:sldId id="386" r:id="rId14"/>
    <p:sldId id="377" r:id="rId15"/>
    <p:sldId id="367" r:id="rId16"/>
    <p:sldId id="292" r:id="rId17"/>
    <p:sldId id="294" r:id="rId18"/>
    <p:sldId id="368" r:id="rId19"/>
    <p:sldId id="296" r:id="rId20"/>
    <p:sldId id="297" r:id="rId21"/>
    <p:sldId id="298" r:id="rId22"/>
    <p:sldId id="299" r:id="rId23"/>
    <p:sldId id="300" r:id="rId24"/>
    <p:sldId id="387" r:id="rId25"/>
    <p:sldId id="382" r:id="rId26"/>
    <p:sldId id="370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  <a:srgbClr val="FFFF00"/>
    <a:srgbClr val="9933FF"/>
    <a:srgbClr val="3399FF"/>
    <a:srgbClr val="33CCCC"/>
    <a:srgbClr val="008000"/>
    <a:srgbClr val="9900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3" autoAdjust="0"/>
    <p:restoredTop sz="91833" autoAdjust="0"/>
  </p:normalViewPr>
  <p:slideViewPr>
    <p:cSldViewPr>
      <p:cViewPr varScale="1">
        <p:scale>
          <a:sx n="72" d="100"/>
          <a:sy n="72" d="100"/>
        </p:scale>
        <p:origin x="-1278" y="-96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10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ED576C27-8E6B-418A-866B-B76E23CCC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A4E21301-6802-4540-A36B-F80377359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6E34A-2CEB-42B7-A387-377C7BD95EEC}" type="slidenum">
              <a:rPr lang="en-US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B44F3-BCF8-4614-AB26-7591A01740D5}" type="slidenum">
              <a:rPr lang="en-US"/>
              <a:pPr/>
              <a:t>17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1301-6802-4540-A36B-F803773591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163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>
          <a:xfrm>
            <a:off x="0" y="1219200"/>
            <a:ext cx="9144000" cy="6096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4000" smtClean="0">
                <a:solidFill>
                  <a:srgbClr val="006600"/>
                </a:solidFill>
                <a:latin typeface="Arial Narrow" pitchFamily="34" charset="0"/>
              </a:rPr>
              <a:t>United States Department of Agriculture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3124200"/>
            <a:ext cx="883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752600" y="30480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Rural Development</a:t>
            </a:r>
            <a:r>
              <a:rPr lang="en-US" sz="24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895600" y="3962400"/>
            <a:ext cx="3352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006600"/>
                </a:solidFill>
              </a:rPr>
              <a:t>Indiana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20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Rural Intermediary Relending Program (IRP)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8458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Designed for non-profit organizations and public bodies</a:t>
            </a:r>
          </a:p>
          <a:p>
            <a:pPr>
              <a:buFontTx/>
              <a:buChar char="•"/>
            </a:pPr>
            <a:r>
              <a:rPr lang="en-US" sz="2800"/>
              <a:t>Maximum loan amount: $750,000</a:t>
            </a:r>
          </a:p>
          <a:p>
            <a:pPr>
              <a:buFontTx/>
              <a:buChar char="•"/>
            </a:pPr>
            <a:r>
              <a:rPr lang="en-US" sz="2800"/>
              <a:t>Terms: 1%, 30 years</a:t>
            </a:r>
          </a:p>
          <a:p>
            <a:pPr>
              <a:buFontTx/>
              <a:buChar char="•"/>
            </a:pPr>
            <a:r>
              <a:rPr lang="en-US" sz="2800"/>
              <a:t>Reloan to ultimate recipients (UR)</a:t>
            </a:r>
          </a:p>
          <a:p>
            <a:pPr>
              <a:buFontTx/>
              <a:buChar char="•"/>
            </a:pPr>
            <a:r>
              <a:rPr lang="en-US" sz="2800"/>
              <a:t>Intermediary establishes rates/terms to UR</a:t>
            </a:r>
            <a:endParaRPr 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20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Rural Energy/Energy Efficiency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2819400"/>
            <a:ext cx="8458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Ag producers and rural small businesses</a:t>
            </a:r>
          </a:p>
          <a:p>
            <a:pPr>
              <a:buFontTx/>
              <a:buChar char="•"/>
            </a:pPr>
            <a:r>
              <a:rPr lang="en-US" sz="2800"/>
              <a:t>Areas outside municipal boundaries</a:t>
            </a:r>
          </a:p>
          <a:p>
            <a:pPr>
              <a:buFontTx/>
              <a:buChar char="•"/>
            </a:pPr>
            <a:r>
              <a:rPr lang="en-US" sz="2800"/>
              <a:t>Renewable energy and energy efficiency</a:t>
            </a:r>
          </a:p>
          <a:p>
            <a:pPr>
              <a:buFontTx/>
              <a:buChar char="•"/>
            </a:pPr>
            <a:r>
              <a:rPr lang="en-US" sz="2800"/>
              <a:t>Max grant amount: $500,000 and $250,000 respectively – 25%</a:t>
            </a:r>
          </a:p>
          <a:p>
            <a:pPr>
              <a:buFontTx/>
              <a:buChar char="•"/>
            </a:pPr>
            <a:r>
              <a:rPr lang="en-US" sz="2800"/>
              <a:t>Maximum loan amount: $10 million – 50% total project cost</a:t>
            </a:r>
          </a:p>
          <a:p>
            <a:pPr>
              <a:buFontTx/>
              <a:buChar char="•"/>
            </a:pPr>
            <a:r>
              <a:rPr lang="en-US" sz="2800"/>
              <a:t>Equipment, construction or improvements, energy audits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20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Rural Cooperative Development Grant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To establish and operate centers for co-op development</a:t>
            </a:r>
          </a:p>
          <a:p>
            <a:pPr>
              <a:buFontTx/>
              <a:buChar char="•"/>
            </a:pPr>
            <a:r>
              <a:rPr lang="en-US" sz="2400"/>
              <a:t>Non-profit and accredited institutions of higher education</a:t>
            </a:r>
          </a:p>
          <a:p>
            <a:pPr>
              <a:buFontTx/>
              <a:buChar char="•"/>
            </a:pPr>
            <a:r>
              <a:rPr lang="en-US" sz="2400"/>
              <a:t>Areas outside municipal boundaries</a:t>
            </a:r>
          </a:p>
          <a:p>
            <a:pPr>
              <a:buFontTx/>
              <a:buChar char="•"/>
            </a:pPr>
            <a:r>
              <a:rPr lang="en-US" sz="2400"/>
              <a:t>To improve startup, expansion, operation – mutually-owned businesses</a:t>
            </a:r>
          </a:p>
          <a:p>
            <a:pPr>
              <a:buFontTx/>
              <a:buChar char="•"/>
            </a:pPr>
            <a:r>
              <a:rPr lang="en-US" sz="2400"/>
              <a:t>Max grant amount: $225,000</a:t>
            </a:r>
          </a:p>
          <a:p>
            <a:pPr>
              <a:buFontTx/>
              <a:buChar char="•"/>
            </a:pPr>
            <a:r>
              <a:rPr lang="en-US" sz="2400"/>
              <a:t>Local/regional food systems, renewable energy generation, use of broadband, access to capital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20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Value Added Producer Grants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28194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Private for profit agri-business owners</a:t>
            </a:r>
          </a:p>
          <a:p>
            <a:pPr>
              <a:buFontTx/>
              <a:buChar char="•"/>
            </a:pPr>
            <a:r>
              <a:rPr lang="en-US" sz="2800"/>
              <a:t>Areas outside municipal boundaries</a:t>
            </a:r>
          </a:p>
          <a:p>
            <a:pPr>
              <a:buFontTx/>
              <a:buChar char="•"/>
            </a:pPr>
            <a:r>
              <a:rPr lang="en-US" sz="2800"/>
              <a:t>Activities related to adding value to raw commodity</a:t>
            </a:r>
          </a:p>
          <a:p>
            <a:pPr>
              <a:buFontTx/>
              <a:buChar char="•"/>
            </a:pPr>
            <a:r>
              <a:rPr lang="en-US" sz="2800"/>
              <a:t>Planning activities or working capital</a:t>
            </a:r>
          </a:p>
          <a:p>
            <a:pPr>
              <a:buFontTx/>
              <a:buChar char="•"/>
            </a:pPr>
            <a:r>
              <a:rPr lang="en-US" sz="2800"/>
              <a:t>Max planning grant amount: $100,000</a:t>
            </a:r>
          </a:p>
          <a:p>
            <a:pPr>
              <a:buFontTx/>
              <a:buChar char="•"/>
            </a:pPr>
            <a:r>
              <a:rPr lang="en-US" sz="2800"/>
              <a:t>Max working capital amount: $300,000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pic>
        <p:nvPicPr>
          <p:cNvPr id="15364" name="Picture 4" descr="MPj01458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3124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4191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F. Dean Edwards</a:t>
            </a:r>
          </a:p>
          <a:p>
            <a:r>
              <a:rPr lang="en-US"/>
              <a:t>Program Director</a:t>
            </a:r>
          </a:p>
          <a:p>
            <a:r>
              <a:rPr lang="en-US" sz="2800"/>
              <a:t>317-290-3100 Extension 427 dean.edwards@in.usda.gov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pic>
        <p:nvPicPr>
          <p:cNvPr id="16388" name="Picture 56" descr="MPj01850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810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5867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Gregg Delp</a:t>
            </a:r>
          </a:p>
          <a:p>
            <a:r>
              <a:rPr lang="en-US"/>
              <a:t>Program Director</a:t>
            </a:r>
          </a:p>
          <a:p>
            <a:r>
              <a:rPr lang="en-US" sz="2800"/>
              <a:t>317-290-3100 Extension 431</a:t>
            </a:r>
          </a:p>
          <a:p>
            <a:r>
              <a:rPr lang="en-US" sz="2800"/>
              <a:t>gregg.delp@in.usda.gov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2362200" y="22860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Community Facilities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752600" y="29718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Water and Environmental Programs</a:t>
            </a:r>
            <a:r>
              <a:rPr lang="en-US" sz="2400" b="1"/>
              <a:t> </a:t>
            </a:r>
            <a:endParaRPr lang="en-US" sz="3200"/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285875" y="3733800"/>
            <a:ext cx="648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Electric and Telecommunication Programs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762000" y="1066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952500" y="1752600"/>
            <a:ext cx="7239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Community Facilities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838200" y="2286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Program Objective: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838200" y="2741613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Construct or improve essential community facilities providing essential services in rural areas.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838200" y="37338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 public bodies and non-profit organizations using three funding sources:  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914400" y="49530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Guaranteed Loans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4038600" y="4953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Direct Loans</a:t>
            </a: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6629400" y="4953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Grants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819400"/>
            <a:ext cx="4038600" cy="3581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Hospital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Critical Access Hospital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Dental Clinic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Nursing Home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Assisted Living Facility 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743200"/>
            <a:ext cx="3836988" cy="24876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Physicians Clinic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Rehabilitation Center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Psychiatric Hospital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Outpatient Clinic </a:t>
            </a:r>
            <a:br>
              <a:rPr lang="en-US" smtClean="0">
                <a:latin typeface="Arial Narrow" pitchFamily="34" charset="0"/>
              </a:rPr>
            </a:br>
            <a:endParaRPr lang="en-US" smtClean="0">
              <a:latin typeface="Arial Narrow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828800" y="20574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Community Health Care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343400" cy="3581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All Purpose Buildings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Colleges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Educational Camp for Physically &amp; Mentally Impaired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Library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Museum 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057400"/>
            <a:ext cx="3276600" cy="3429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Outdoor Theatre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Public School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School Maintenance &amp; Equipment Service Center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Vocational School 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819400" y="1676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Cultural &amp; Educational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0"/>
          <p:cNvSpPr>
            <a:spLocks noChangeArrowheads="1"/>
          </p:cNvSpPr>
          <p:nvPr/>
        </p:nvSpPr>
        <p:spPr bwMode="auto">
          <a:xfrm>
            <a:off x="990600" y="44958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US" sz="4400" b="1">
              <a:solidFill>
                <a:srgbClr val="000099"/>
              </a:solidFill>
            </a:endParaRPr>
          </a:p>
        </p:txBody>
      </p:sp>
      <p:sp>
        <p:nvSpPr>
          <p:cNvPr id="3075" name="Text Box 201"/>
          <p:cNvSpPr txBox="1"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3076" name="Text Box 215"/>
          <p:cNvSpPr txBox="1">
            <a:spLocks noChangeArrowheads="1"/>
          </p:cNvSpPr>
          <p:nvPr/>
        </p:nvSpPr>
        <p:spPr bwMode="auto">
          <a:xfrm>
            <a:off x="533400" y="2057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Committed to helping improve the economy and quality of life in all of rural America</a:t>
            </a:r>
          </a:p>
        </p:txBody>
      </p:sp>
      <p:sp>
        <p:nvSpPr>
          <p:cNvPr id="3077" name="Text Box 220"/>
          <p:cNvSpPr txBox="1">
            <a:spLocks noChangeArrowheads="1"/>
          </p:cNvSpPr>
          <p:nvPr/>
        </p:nvSpPr>
        <p:spPr bwMode="auto">
          <a:xfrm>
            <a:off x="457200" y="3429000"/>
            <a:ext cx="800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Through our programs and services, rural Americans can benefit from the same services enjoyed by people in suburban and urban areas while retaining the advantages of small town living.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52600"/>
            <a:ext cx="5181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CC"/>
                </a:solidFill>
                <a:latin typeface="Arial Narrow" pitchFamily="34" charset="0"/>
              </a:rPr>
              <a:t>First Responders </a:t>
            </a:r>
            <a:br>
              <a:rPr lang="en-US" sz="2800" smtClean="0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 sz="2800" smtClean="0">
                <a:solidFill>
                  <a:srgbClr val="0000CC"/>
                </a:solidFill>
                <a:latin typeface="Arial Narrow" pitchFamily="34" charset="0"/>
              </a:rPr>
              <a:t>Fire, Rescue, &amp; Public Safety</a:t>
            </a:r>
            <a:r>
              <a:rPr lang="en-US" sz="280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800" smtClean="0">
                <a:solidFill>
                  <a:schemeClr val="tx1"/>
                </a:solidFill>
                <a:latin typeface="Arial Narrow" pitchFamily="34" charset="0"/>
              </a:rPr>
            </a:br>
            <a:endParaRPr lang="en-US" sz="280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3810000" cy="3048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Civil Defense Building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Communications Center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Fire Department Building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Fire Trucks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Jail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667000"/>
            <a:ext cx="3810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Turn Out Gear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Mobile Communications Center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Multi-Service Fire/Rescue Building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Equipment Building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Jaws of Life </a:t>
            </a:r>
            <a:br>
              <a:rPr lang="en-US" smtClean="0">
                <a:latin typeface="Arial Narrow" pitchFamily="34" charset="0"/>
              </a:rPr>
            </a:br>
            <a:endParaRPr lang="en-US" smtClean="0">
              <a:latin typeface="Arial Narrow" pitchFamily="34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543800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CC"/>
                </a:solidFill>
                <a:latin typeface="Arial Narrow" pitchFamily="34" charset="0"/>
              </a:rPr>
              <a:t>Community Support Buildings &amp; Improvements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8400"/>
            <a:ext cx="4114800" cy="3657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 Narrow" pitchFamily="34" charset="0"/>
              </a:rPr>
              <a:t>County Courthouse/Annex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Data Processing Center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Food Preparation Center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Food Storage and Distribution Center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Home for Troubled Youth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Public Maintenance Building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86200" cy="3200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 Narrow" pitchFamily="34" charset="0"/>
              </a:rPr>
              <a:t>Adult Dare Care Center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Child Day Care Center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City Hall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Community Health Department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County Office Building </a:t>
            </a:r>
          </a:p>
          <a:p>
            <a:pPr eaLnBrk="1" hangingPunct="1"/>
            <a:r>
              <a:rPr lang="en-US" sz="2400" smtClean="0">
                <a:latin typeface="Arial Narrow" pitchFamily="34" charset="0"/>
              </a:rPr>
              <a:t>Community Center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0"/>
            <a:ext cx="42672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CC"/>
                </a:solidFill>
                <a:latin typeface="Arial Narrow" pitchFamily="34" charset="0"/>
              </a:rPr>
              <a:t>Transportation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57400"/>
            <a:ext cx="3962400" cy="3581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Street Improvements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Rural Transportation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Railroad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Town Bus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Service/Equipment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Special Transportation Equipment </a:t>
            </a:r>
            <a:br>
              <a:rPr lang="en-US" smtClean="0">
                <a:latin typeface="Arial Narrow" pitchFamily="34" charset="0"/>
              </a:rPr>
            </a:br>
            <a:endParaRPr lang="en-US" smtClean="0">
              <a:latin typeface="Arial Narrow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10000" cy="3429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Airport Hanger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Airport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Bridge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Municipal &amp; County Garage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Offstreet Parking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Sidewalks 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667000"/>
            <a:ext cx="3810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Fairgrounds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Animal Shelter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Levee/dike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Sustaining energy for school – wind, solar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590800"/>
            <a:ext cx="381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Special Services Building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Sprinkler System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 Narrow" pitchFamily="34" charset="0"/>
              </a:rPr>
              <a:t>Telemedicine / Distance Learning  </a:t>
            </a:r>
            <a:br>
              <a:rPr lang="en-US" smtClean="0">
                <a:latin typeface="Arial Narrow" pitchFamily="34" charset="0"/>
              </a:rPr>
            </a:br>
            <a:endParaRPr lang="en-US" smtClean="0">
              <a:latin typeface="Arial Narrow" pitchFamily="34" charset="0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752600"/>
            <a:ext cx="50292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CC"/>
                </a:solidFill>
                <a:latin typeface="Arial Narrow" pitchFamily="34" charset="0"/>
              </a:rPr>
              <a:t>Other Eligible Submissions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Community Programs</a:t>
            </a:r>
          </a:p>
        </p:txBody>
      </p:sp>
      <p:pic>
        <p:nvPicPr>
          <p:cNvPr id="25604" name="Picture 56" descr="MPj01850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810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5867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Gregg Delp</a:t>
            </a:r>
          </a:p>
          <a:p>
            <a:r>
              <a:rPr lang="en-US"/>
              <a:t>Program Director</a:t>
            </a:r>
          </a:p>
          <a:p>
            <a:r>
              <a:rPr lang="en-US" sz="2800"/>
              <a:t>317-290-3100 Extension 431</a:t>
            </a:r>
          </a:p>
          <a:p>
            <a:r>
              <a:rPr lang="en-US" sz="2800"/>
              <a:t>gregg.delp@in.usda.gov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5638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Rochelle Owen, AICP</a:t>
            </a:r>
          </a:p>
          <a:p>
            <a:r>
              <a:rPr lang="en-US"/>
              <a:t>State Environmental Coordinator</a:t>
            </a:r>
          </a:p>
          <a:p>
            <a:r>
              <a:rPr lang="en-US" sz="2800"/>
              <a:t>317-290-3100 Extension 407</a:t>
            </a:r>
          </a:p>
          <a:p>
            <a:r>
              <a:rPr lang="en-US" sz="2800"/>
              <a:t>rochelle.owen@in.usda.gov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2419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781800" y="838200"/>
            <a:ext cx="1752600" cy="804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latin typeface="Gill Sans MT" pitchFamily="34" charset="0"/>
              </a:rPr>
              <a:t>AREA I:  COLUMBIA CITY</a:t>
            </a:r>
            <a:r>
              <a:rPr lang="en-US" sz="900">
                <a:latin typeface="Gill Sans MT" pitchFamily="34" charset="0"/>
              </a:rPr>
              <a:t> 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Area 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1919 East Business Park 30</a:t>
            </a:r>
          </a:p>
          <a:p>
            <a:pPr algn="ctr"/>
            <a:r>
              <a:rPr lang="en-US" sz="900">
                <a:latin typeface="Gill Sans MT" pitchFamily="34" charset="0"/>
              </a:rPr>
              <a:t>Columbia City, IN  46725</a:t>
            </a:r>
          </a:p>
          <a:p>
            <a:pPr algn="ctr"/>
            <a:r>
              <a:rPr lang="en-US" sz="900">
                <a:latin typeface="Gill Sans MT" pitchFamily="34" charset="0"/>
              </a:rPr>
              <a:t>(260) 244-6266 Ext. 4</a:t>
            </a:r>
            <a:endParaRPr lang="en-US" sz="900">
              <a:latin typeface="Time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00" y="1676400"/>
            <a:ext cx="1295400" cy="685800"/>
          </a:xfrm>
          <a:prstGeom prst="rect">
            <a:avLst/>
          </a:prstGeom>
          <a:solidFill>
            <a:srgbClr val="FF33CC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Plymouth Office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2903 Gary Drive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Plymouth, IN 46563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(574) 936-2024 Ext. 4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248400" y="1600200"/>
            <a:ext cx="1295400" cy="609600"/>
          </a:xfrm>
          <a:prstGeom prst="rect">
            <a:avLst/>
          </a:prstGeom>
          <a:solidFill>
            <a:srgbClr val="FFFF0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latin typeface="Gill Sans MT" pitchFamily="34" charset="0"/>
              </a:rPr>
              <a:t>LaPorte 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100 Legacy Plaza West</a:t>
            </a:r>
          </a:p>
          <a:p>
            <a:pPr algn="ctr"/>
            <a:r>
              <a:rPr lang="en-US" sz="900">
                <a:latin typeface="Gill Sans MT" pitchFamily="34" charset="0"/>
              </a:rPr>
              <a:t>LaPorte, IN  46350</a:t>
            </a:r>
          </a:p>
          <a:p>
            <a:pPr algn="ctr"/>
            <a:r>
              <a:rPr lang="en-US" sz="900">
                <a:latin typeface="Gill Sans MT" pitchFamily="34" charset="0"/>
              </a:rPr>
              <a:t>(219) 324-6303 Ext. 4</a:t>
            </a:r>
            <a:endParaRPr lang="en-US" sz="900">
              <a:latin typeface="Times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248400" y="2301875"/>
            <a:ext cx="1295400" cy="669925"/>
          </a:xfrm>
          <a:prstGeom prst="rect">
            <a:avLst/>
          </a:prstGeom>
          <a:solidFill>
            <a:srgbClr val="99CCF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latin typeface="Gill Sans MT" pitchFamily="34" charset="0"/>
              </a:rPr>
              <a:t>Decatur 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975 South 11th </a:t>
            </a:r>
          </a:p>
          <a:p>
            <a:pPr algn="ctr"/>
            <a:r>
              <a:rPr lang="en-US" sz="900">
                <a:latin typeface="Gill Sans MT" pitchFamily="34" charset="0"/>
              </a:rPr>
              <a:t>Decatur, IN  46733</a:t>
            </a:r>
          </a:p>
          <a:p>
            <a:pPr algn="ctr"/>
            <a:r>
              <a:rPr lang="en-US" sz="900">
                <a:latin typeface="Gill Sans MT" pitchFamily="34" charset="0"/>
              </a:rPr>
              <a:t>(260) 728-2141 Ext. 4</a:t>
            </a:r>
            <a:endParaRPr lang="en-US" sz="900">
              <a:latin typeface="Times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0" y="2438400"/>
            <a:ext cx="1295400" cy="685800"/>
          </a:xfrm>
          <a:prstGeom prst="rect">
            <a:avLst/>
          </a:prstGeom>
          <a:solidFill>
            <a:srgbClr val="00808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Albion Office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104 East Park Drive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Albion, IN  46701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(260) 636-7682 Ext. 4</a:t>
            </a:r>
            <a:endParaRPr lang="en-US" sz="900">
              <a:solidFill>
                <a:schemeClr val="bg1"/>
              </a:solidFill>
              <a:latin typeface="Times"/>
            </a:endParaRPr>
          </a:p>
        </p:txBody>
      </p:sp>
      <p:sp>
        <p:nvSpPr>
          <p:cNvPr id="27656" name="Text Box 8" descr="Wide upward diagonal"/>
          <p:cNvSpPr txBox="1">
            <a:spLocks noChangeArrowheads="1"/>
          </p:cNvSpPr>
          <p:nvPr/>
        </p:nvSpPr>
        <p:spPr bwMode="auto">
          <a:xfrm>
            <a:off x="1676400" y="1752600"/>
            <a:ext cx="1600200" cy="609600"/>
          </a:xfrm>
          <a:prstGeom prst="rect">
            <a:avLst/>
          </a:prstGeom>
          <a:pattFill prst="wdUpDiag">
            <a:fgClr>
              <a:srgbClr val="FF9900"/>
            </a:fgClr>
            <a:bgClr>
              <a:srgbClr val="FFFFFF"/>
            </a:bgClr>
          </a:patt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latin typeface="Gill Sans MT" pitchFamily="34" charset="0"/>
              </a:rPr>
              <a:t>Lafayette Area V Sub-Office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1812 Troxel Dr. Suite C-1 </a:t>
            </a:r>
          </a:p>
          <a:p>
            <a:pPr algn="ctr"/>
            <a:r>
              <a:rPr lang="en-US" sz="900">
                <a:latin typeface="Gill Sans MT" pitchFamily="34" charset="0"/>
              </a:rPr>
              <a:t>Lafayette, IN  47909</a:t>
            </a:r>
          </a:p>
          <a:p>
            <a:pPr algn="ctr"/>
            <a:r>
              <a:rPr lang="en-US" sz="900">
                <a:latin typeface="Gill Sans MT" pitchFamily="34" charset="0"/>
              </a:rPr>
              <a:t>(765) 474-9992 Ext. 4</a:t>
            </a:r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 </a:t>
            </a:r>
            <a:endParaRPr lang="en-US" sz="900">
              <a:solidFill>
                <a:schemeClr val="bg1"/>
              </a:solidFill>
              <a:latin typeface="Times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96000" y="4572000"/>
            <a:ext cx="1295400" cy="914400"/>
          </a:xfrm>
          <a:prstGeom prst="rect">
            <a:avLst/>
          </a:prstGeom>
          <a:solidFill>
            <a:srgbClr val="FF0000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latin typeface="Gill Sans MT" pitchFamily="34" charset="0"/>
              </a:rPr>
              <a:t>AREA II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NORTH VERNON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 Area Office</a:t>
            </a:r>
            <a:r>
              <a:rPr lang="en-US" sz="900">
                <a:latin typeface="Gill Sans MT" pitchFamily="34" charset="0"/>
              </a:rPr>
              <a:t/>
            </a:r>
            <a:br>
              <a:rPr lang="en-US" sz="900">
                <a:latin typeface="Gill Sans MT" pitchFamily="34" charset="0"/>
              </a:rPr>
            </a:br>
            <a:r>
              <a:rPr lang="en-US" sz="900">
                <a:latin typeface="Gill Sans MT" pitchFamily="34" charset="0"/>
              </a:rPr>
              <a:t>2600 Highway 7 North</a:t>
            </a:r>
            <a:br>
              <a:rPr lang="en-US" sz="900">
                <a:latin typeface="Gill Sans MT" pitchFamily="34" charset="0"/>
              </a:rPr>
            </a:br>
            <a:r>
              <a:rPr lang="en-US" sz="900">
                <a:latin typeface="Gill Sans MT" pitchFamily="34" charset="0"/>
              </a:rPr>
              <a:t>North Vernon, IN 47265</a:t>
            </a:r>
          </a:p>
          <a:p>
            <a:pPr algn="ctr"/>
            <a:r>
              <a:rPr lang="en-US" sz="900">
                <a:latin typeface="Gill Sans MT" pitchFamily="34" charset="0"/>
              </a:rPr>
              <a:t>(812) 346-3411 Ext. 4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5800" y="2971800"/>
            <a:ext cx="175260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latin typeface="Gill Sans MT" pitchFamily="34" charset="0"/>
              </a:rPr>
              <a:t>AREA III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BLOOMFIELD 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Area Office</a:t>
            </a:r>
            <a:r>
              <a:rPr lang="en-US" sz="900" b="1" i="1">
                <a:latin typeface="Gill Sans MT" pitchFamily="34" charset="0"/>
              </a:rPr>
              <a:t/>
            </a:r>
            <a:br>
              <a:rPr lang="en-US" sz="900" b="1" i="1">
                <a:latin typeface="Gill Sans MT" pitchFamily="34" charset="0"/>
              </a:rPr>
            </a:br>
            <a:r>
              <a:rPr lang="en-US" sz="900">
                <a:latin typeface="Gill Sans MT" pitchFamily="34" charset="0"/>
              </a:rPr>
              <a:t>104 County Road 70 East, Suite C </a:t>
            </a:r>
            <a:br>
              <a:rPr lang="en-US" sz="900">
                <a:latin typeface="Gill Sans MT" pitchFamily="34" charset="0"/>
              </a:rPr>
            </a:br>
            <a:r>
              <a:rPr lang="en-US" sz="900">
                <a:latin typeface="Gill Sans MT" pitchFamily="34" charset="0"/>
              </a:rPr>
              <a:t>Bloomfield, IN  47424            </a:t>
            </a:r>
          </a:p>
          <a:p>
            <a:pPr algn="ctr"/>
            <a:r>
              <a:rPr lang="en-US" sz="900">
                <a:latin typeface="Gill Sans MT" pitchFamily="34" charset="0"/>
              </a:rPr>
              <a:t>(812) 384-4634 Ext. 4</a:t>
            </a:r>
            <a:endParaRPr lang="en-US" sz="900">
              <a:latin typeface="Times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52400" y="4114800"/>
            <a:ext cx="1295400" cy="609600"/>
          </a:xfrm>
          <a:prstGeom prst="rect">
            <a:avLst/>
          </a:prstGeom>
          <a:solidFill>
            <a:srgbClr val="CCCC0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latin typeface="Gill Sans MT" pitchFamily="34" charset="0"/>
              </a:rPr>
              <a:t>Bloomington 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1931 Liberty</a:t>
            </a:r>
          </a:p>
          <a:p>
            <a:pPr algn="ctr"/>
            <a:r>
              <a:rPr lang="en-US" sz="900">
                <a:latin typeface="Gill Sans MT" pitchFamily="34" charset="0"/>
              </a:rPr>
              <a:t>Bloomington, IN  47403</a:t>
            </a:r>
          </a:p>
          <a:p>
            <a:pPr algn="ctr"/>
            <a:r>
              <a:rPr lang="en-US" sz="900">
                <a:latin typeface="Gill Sans MT" pitchFamily="34" charset="0"/>
              </a:rPr>
              <a:t>(812) 334-4318 Ext. 4</a:t>
            </a:r>
          </a:p>
          <a:p>
            <a:pPr algn="ctr"/>
            <a:r>
              <a:rPr lang="en-US" sz="700">
                <a:solidFill>
                  <a:srgbClr val="000099"/>
                </a:solidFill>
                <a:latin typeface="Gill Sans MT" pitchFamily="34" charset="0"/>
              </a:rPr>
              <a:t>	</a:t>
            </a:r>
            <a:endParaRPr lang="en-US" sz="2400">
              <a:latin typeface="Times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1600200"/>
            <a:ext cx="1371600" cy="914400"/>
          </a:xfrm>
          <a:prstGeom prst="rect">
            <a:avLst/>
          </a:prstGeom>
          <a:solidFill>
            <a:srgbClr val="FF990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 b="1">
                <a:latin typeface="Gill Sans MT" pitchFamily="34" charset="0"/>
              </a:rPr>
              <a:t>AREA V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COVINGTON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Area  Office</a:t>
            </a:r>
            <a:r>
              <a:rPr lang="en-US" sz="900" b="1" i="1">
                <a:latin typeface="Times"/>
              </a:rPr>
              <a:t/>
            </a:r>
            <a:br>
              <a:rPr lang="en-US" sz="900" b="1" i="1">
                <a:latin typeface="Times"/>
              </a:rPr>
            </a:br>
            <a:r>
              <a:rPr lang="en-US" sz="900">
                <a:latin typeface="Gill Sans MT" pitchFamily="34" charset="0"/>
              </a:rPr>
              <a:t>2378 West US 136, Suite 3</a:t>
            </a:r>
          </a:p>
          <a:p>
            <a:pPr algn="ctr"/>
            <a:r>
              <a:rPr lang="en-US" sz="900">
                <a:latin typeface="Gill Sans MT" pitchFamily="34" charset="0"/>
              </a:rPr>
              <a:t>Covington, IN  47932</a:t>
            </a:r>
          </a:p>
          <a:p>
            <a:pPr algn="ctr"/>
            <a:r>
              <a:rPr lang="en-US" sz="900">
                <a:latin typeface="Gill Sans MT" pitchFamily="34" charset="0"/>
              </a:rPr>
              <a:t>(765) 793-3651 Ext. 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00200" y="3886200"/>
            <a:ext cx="1295400" cy="609600"/>
          </a:xfrm>
          <a:prstGeom prst="rect">
            <a:avLst/>
          </a:prstGeom>
          <a:solidFill>
            <a:srgbClr val="009999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latin typeface="Gill Sans MT" pitchFamily="34" charset="0"/>
              </a:rPr>
              <a:t>Bedford 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1919 Steven Avenue</a:t>
            </a:r>
          </a:p>
          <a:p>
            <a:pPr algn="ctr"/>
            <a:r>
              <a:rPr lang="en-US" sz="900">
                <a:latin typeface="Gill Sans MT" pitchFamily="34" charset="0"/>
              </a:rPr>
              <a:t>Bedford, IN  47421</a:t>
            </a:r>
          </a:p>
          <a:p>
            <a:pPr algn="ctr"/>
            <a:r>
              <a:rPr lang="en-US" sz="900">
                <a:latin typeface="Gill Sans MT" pitchFamily="34" charset="0"/>
              </a:rPr>
              <a:t>(812) 279-6521 Ext. 4</a:t>
            </a:r>
            <a:endParaRPr lang="en-US" sz="900">
              <a:latin typeface="Times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00200" y="4648200"/>
            <a:ext cx="1295400" cy="609600"/>
          </a:xfrm>
          <a:prstGeom prst="rect">
            <a:avLst/>
          </a:prstGeom>
          <a:solidFill>
            <a:srgbClr val="336699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latin typeface="Gill Sans MT" pitchFamily="34" charset="0"/>
              </a:rPr>
              <a:t>Jasper Office</a:t>
            </a:r>
          </a:p>
          <a:p>
            <a:pPr algn="ctr"/>
            <a:r>
              <a:rPr lang="en-US" sz="900">
                <a:latin typeface="Gill Sans MT" pitchFamily="34" charset="0"/>
              </a:rPr>
              <a:t>1484 Executive Boulevard</a:t>
            </a:r>
          </a:p>
          <a:p>
            <a:pPr algn="ctr"/>
            <a:r>
              <a:rPr lang="en-US" sz="900">
                <a:latin typeface="Gill Sans MT" pitchFamily="34" charset="0"/>
              </a:rPr>
              <a:t>Jasper, IN  47546</a:t>
            </a:r>
          </a:p>
          <a:p>
            <a:pPr algn="ctr"/>
            <a:r>
              <a:rPr lang="en-US" sz="900">
                <a:latin typeface="Gill Sans MT" pitchFamily="34" charset="0"/>
              </a:rPr>
              <a:t>(812) 482-1171 Ext. 4</a:t>
            </a:r>
          </a:p>
          <a:p>
            <a:pPr algn="ctr"/>
            <a:r>
              <a:rPr lang="en-US" sz="900">
                <a:latin typeface="Gill Sans MT" pitchFamily="34" charset="0"/>
              </a:rPr>
              <a:t>	</a:t>
            </a:r>
            <a:endParaRPr lang="en-US" sz="900">
              <a:latin typeface="Times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810000" y="5778500"/>
            <a:ext cx="1524000" cy="774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Gill Sans MT" pitchFamily="34" charset="0"/>
              </a:rPr>
              <a:t>Indiana State Office</a:t>
            </a:r>
          </a:p>
          <a:p>
            <a:r>
              <a:rPr lang="en-US" sz="900" b="1">
                <a:solidFill>
                  <a:schemeClr val="bg1"/>
                </a:solidFill>
                <a:latin typeface="Gill Sans MT" pitchFamily="34" charset="0"/>
              </a:rPr>
              <a:t>5927 Lakeside Boulevard</a:t>
            </a:r>
          </a:p>
          <a:p>
            <a:r>
              <a:rPr lang="en-US" sz="900" b="1">
                <a:solidFill>
                  <a:schemeClr val="bg1"/>
                </a:solidFill>
                <a:latin typeface="Gill Sans MT" pitchFamily="34" charset="0"/>
              </a:rPr>
              <a:t>Indianapolis, IN  46278</a:t>
            </a:r>
          </a:p>
          <a:p>
            <a:r>
              <a:rPr lang="en-US" sz="900" b="1">
                <a:solidFill>
                  <a:schemeClr val="bg1"/>
                </a:solidFill>
                <a:latin typeface="Gill Sans MT" pitchFamily="34" charset="0"/>
              </a:rPr>
              <a:t>(317) 290-3100</a:t>
            </a:r>
          </a:p>
          <a:p>
            <a:r>
              <a:rPr lang="en-US" sz="900" b="1">
                <a:solidFill>
                  <a:schemeClr val="bg1"/>
                </a:solidFill>
                <a:latin typeface="Gill Sans MT" pitchFamily="34" charset="0"/>
              </a:rPr>
              <a:t>(317) 290-3343 TDD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400800" y="3276600"/>
            <a:ext cx="2057400" cy="784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>
                <a:latin typeface="Gill Sans MT" pitchFamily="34" charset="0"/>
              </a:rPr>
              <a:t>AREA IV</a:t>
            </a:r>
          </a:p>
          <a:p>
            <a:pPr algn="ctr"/>
            <a:r>
              <a:rPr lang="en-US" sz="900" b="1">
                <a:latin typeface="Gill Sans MT" pitchFamily="34" charset="0"/>
              </a:rPr>
              <a:t>MUNCIE Area Office</a:t>
            </a:r>
            <a:br>
              <a:rPr lang="en-US" sz="900" b="1">
                <a:latin typeface="Gill Sans MT" pitchFamily="34" charset="0"/>
              </a:rPr>
            </a:br>
            <a:r>
              <a:rPr lang="en-US" sz="900">
                <a:latin typeface="Gill Sans MT" pitchFamily="34" charset="0"/>
              </a:rPr>
              <a:t>3641 N. Briarwood Lane</a:t>
            </a:r>
          </a:p>
          <a:p>
            <a:pPr algn="ctr"/>
            <a:r>
              <a:rPr lang="en-US" sz="900">
                <a:latin typeface="Gill Sans MT" pitchFamily="34" charset="0"/>
              </a:rPr>
              <a:t>Muncie, IN 47304</a:t>
            </a:r>
            <a:br>
              <a:rPr lang="en-US" sz="900">
                <a:latin typeface="Gill Sans MT" pitchFamily="34" charset="0"/>
              </a:rPr>
            </a:br>
            <a:r>
              <a:rPr lang="en-US" sz="900">
                <a:latin typeface="Gill Sans MT" pitchFamily="34" charset="0"/>
              </a:rPr>
              <a:t>(765) 747-5531 Ext. 4</a:t>
            </a: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31702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52400" y="4876800"/>
            <a:ext cx="1295400" cy="609600"/>
          </a:xfrm>
          <a:prstGeom prst="rect">
            <a:avLst/>
          </a:prstGeom>
          <a:solidFill>
            <a:srgbClr val="66330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Boonville Office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1124 South 8th Street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Boonville, IN  47601</a:t>
            </a:r>
          </a:p>
          <a:p>
            <a:pPr algn="ctr"/>
            <a:r>
              <a:rPr lang="en-US" sz="900">
                <a:solidFill>
                  <a:schemeClr val="bg1"/>
                </a:solidFill>
                <a:latin typeface="Gill Sans MT" pitchFamily="34" charset="0"/>
              </a:rPr>
              <a:t>(812) 897-2840 Ext. 4</a:t>
            </a:r>
            <a:endParaRPr lang="en-US" sz="900">
              <a:solidFill>
                <a:schemeClr val="bg1"/>
              </a:solidFill>
              <a:latin typeface="Times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6200" y="2895600"/>
            <a:ext cx="2895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6172200" y="838200"/>
            <a:ext cx="2819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52400" y="1524000"/>
            <a:ext cx="3200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  <a:latin typeface="Arial Narrow" pitchFamily="34" charset="0"/>
              </a:rPr>
              <a:t>USDA Rural Development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Business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Community Programs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Housing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pic>
        <p:nvPicPr>
          <p:cNvPr id="5124" name="Picture 109" descr="MPj014586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429000"/>
            <a:ext cx="3124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3400" y="2514600"/>
            <a:ext cx="4191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F. Dean Edwards</a:t>
            </a:r>
          </a:p>
          <a:p>
            <a:r>
              <a:rPr lang="en-US"/>
              <a:t>Program Director</a:t>
            </a:r>
          </a:p>
          <a:p>
            <a:r>
              <a:rPr lang="en-US" sz="2800"/>
              <a:t>317-290-3100 Extension 427 dean.edwards@in.usda.gov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Business &amp; Industry (B&amp;I) Guaranteed Loans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990600" y="23622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 Rural Business Enterprise Grants (RBEG)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990600" y="28194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 Rural Business Opportunity Grants (RBOG)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r>
              <a:rPr lang="en-US" sz="2400"/>
              <a:t>Rural Economic Development Loans/Grants (REDLG)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762000" y="3810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Rural Intermediary Relending Program (IRP)</a:t>
            </a: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1828800" y="4343400"/>
            <a:ext cx="4973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Rural Energy for America Program (REAP)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600200" y="4800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Rural Cooperative Development Grants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143000" y="52578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Value Added Producers Grant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239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Business &amp; Industry (B&amp;I) Guaranteed Loans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762000" y="2667000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Lender Makes Loan</a:t>
            </a:r>
          </a:p>
          <a:p>
            <a:pPr>
              <a:buFontTx/>
              <a:buChar char="•"/>
            </a:pPr>
            <a:r>
              <a:rPr lang="en-US" sz="2800"/>
              <a:t>Comes To Rural Development For Guarantee</a:t>
            </a:r>
          </a:p>
          <a:p>
            <a:pPr>
              <a:buFontTx/>
              <a:buChar char="•"/>
            </a:pPr>
            <a:r>
              <a:rPr lang="en-US" sz="2800"/>
              <a:t>Most Banks Are Eligible - State or Federal Chartered</a:t>
            </a:r>
          </a:p>
          <a:p>
            <a:pPr>
              <a:buFontTx/>
              <a:buChar char="•"/>
            </a:pPr>
            <a:r>
              <a:rPr lang="en-US" sz="2800"/>
              <a:t>Most Types Of Businesses Are Eligible</a:t>
            </a:r>
          </a:p>
          <a:p>
            <a:pPr>
              <a:buFontTx/>
              <a:buChar char="•"/>
            </a:pPr>
            <a:r>
              <a:rPr lang="en-US" sz="2800"/>
              <a:t>Percentage of guarantee is 80% - loans less than $5 million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239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Rural Business Enterprise Grants (RBEG)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8600" y="2667000"/>
            <a:ext cx="8839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Designed for non-profit organizations and public bodies</a:t>
            </a:r>
          </a:p>
          <a:p>
            <a:pPr>
              <a:buFontTx/>
              <a:buChar char="•"/>
            </a:pPr>
            <a:r>
              <a:rPr lang="en-US" sz="2800"/>
              <a:t>Grant funds used to set up Revolving Loan Funds (RLFs)</a:t>
            </a:r>
          </a:p>
          <a:p>
            <a:pPr>
              <a:buFontTx/>
              <a:buChar char="•"/>
            </a:pPr>
            <a:r>
              <a:rPr lang="en-US" sz="2800"/>
              <a:t>To purchase machinery and equipment</a:t>
            </a:r>
          </a:p>
          <a:p>
            <a:pPr>
              <a:buFontTx/>
              <a:buChar char="•"/>
            </a:pPr>
            <a:r>
              <a:rPr lang="en-US" sz="2800"/>
              <a:t>For technical assistance (i.e. feasibility studies and/or </a:t>
            </a:r>
          </a:p>
          <a:p>
            <a:r>
              <a:rPr lang="en-US" sz="2800"/>
              <a:t>  market research)</a:t>
            </a:r>
          </a:p>
          <a:p>
            <a:r>
              <a:rPr lang="en-US" sz="2800"/>
              <a:t> 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239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Rural Business Opportunity Grants (RBOG)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23900" y="2895600"/>
            <a:ext cx="7696200" cy="2868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Designed for non-profits, public bodies or co-ops </a:t>
            </a:r>
          </a:p>
          <a:p>
            <a:pPr>
              <a:buFontTx/>
              <a:buChar char="•"/>
            </a:pPr>
            <a:r>
              <a:rPr lang="en-US" sz="2800"/>
              <a:t>To pay costs of providing rural economic planning</a:t>
            </a:r>
          </a:p>
          <a:p>
            <a:pPr>
              <a:buFontTx/>
              <a:buChar char="•"/>
            </a:pPr>
            <a:r>
              <a:rPr lang="en-US" sz="2800"/>
              <a:t>Technical assistance for rural businesses</a:t>
            </a:r>
          </a:p>
          <a:p>
            <a:pPr>
              <a:buFontTx/>
              <a:buChar char="•"/>
            </a:pPr>
            <a:r>
              <a:rPr lang="en-US" sz="2800"/>
              <a:t>Training for rural entrepreneurs or economic </a:t>
            </a:r>
          </a:p>
          <a:p>
            <a:r>
              <a:rPr lang="en-US" sz="2800"/>
              <a:t>  development officials</a:t>
            </a:r>
          </a:p>
          <a:p>
            <a:pPr>
              <a:spcBef>
                <a:spcPct val="50000"/>
              </a:spcBef>
            </a:pPr>
            <a:r>
              <a:rPr kumimoji="1" lang="en-US" sz="2800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USDA Rural Development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0100" y="762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6600"/>
                </a:solidFill>
              </a:rPr>
              <a:t>Business Programs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620000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Rural Economic Development Loans/Grants (REDLG)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 </a:t>
            </a:r>
            <a:endParaRPr lang="en-US" sz="3200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066800" y="28194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Grants to Current RUS Electric Borrower</a:t>
            </a:r>
          </a:p>
          <a:p>
            <a:pPr>
              <a:buFontTx/>
              <a:buChar char="•"/>
            </a:pPr>
            <a:r>
              <a:rPr lang="en-US" sz="2800"/>
              <a:t> Creates Revolving Loan Funds</a:t>
            </a:r>
          </a:p>
          <a:p>
            <a:pPr>
              <a:buFontTx/>
              <a:buChar char="•"/>
            </a:pPr>
            <a:r>
              <a:rPr lang="en-US" sz="2800"/>
              <a:t> Maximum grant amount: $300,000</a:t>
            </a:r>
          </a:p>
          <a:p>
            <a:pPr>
              <a:buFontTx/>
              <a:buChar char="•"/>
            </a:pPr>
            <a:r>
              <a:rPr lang="en-US" sz="2800"/>
              <a:t> Applicants compete Nationwide</a:t>
            </a:r>
            <a:endParaRPr 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|2.2|2.3|2.2|2.6|2.|2.4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9|1.9|2.1|2.2|2.2|1.9|2.1|2.2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8|2.4|1.9|2.|2.2|2.4|2.|1.9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2.7|2.1|3.7|3.3|2.3|2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4.2|3.6|2.1|2.2|2.|1.8|2.1|2.|1.9|2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2.|2.4|2.2|2.|2.8|2.2|1.9|2.1|1.9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2.8|2.7|2.1|2.1|2.|1.8|2.1|2.2|2.3|2.|2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|3.9|3.|1.9|2.3|1.9|2.2|2.2|2.1|1.9|2.|2.|2.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9|1.9|2.1|2.2|2.2|1.9|2.1|2.2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|4.3|3.2|2.|1.9|2.3|2.|2.1|2.|2.1|2.1|2.1|2.1|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3.4|3.7|3.3|3.3|2.3|2.2|2.|2.1|2.4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8|2.4|1.9|2.|2.2|2.4|2.|1.9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1|2.1|2.4|2.4|2.|1.9|1.9|2.5|4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|2.5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1|2.9|3.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4.2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 Pres_5_24_05</Template>
  <TotalTime>4641</TotalTime>
  <Words>1071</Words>
  <Application>Microsoft Office PowerPoint</Application>
  <PresentationFormat>On-screen Show (4:3)</PresentationFormat>
  <Paragraphs>294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Narrow</vt:lpstr>
      <vt:lpstr>Arial</vt:lpstr>
      <vt:lpstr>Times</vt:lpstr>
      <vt:lpstr>Gill Sans MT</vt:lpstr>
      <vt:lpstr>1_Blank Presentation</vt:lpstr>
      <vt:lpstr>United States Department of Agriculture</vt:lpstr>
      <vt:lpstr>Slide 2</vt:lpstr>
      <vt:lpstr>USDA Rural Development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First Responders  Fire, Rescue, &amp; Public Safety </vt:lpstr>
      <vt:lpstr>Community Support Buildings &amp; Improvements</vt:lpstr>
      <vt:lpstr>Transportation</vt:lpstr>
      <vt:lpstr>Other Eligible Submissions</vt:lpstr>
      <vt:lpstr>Slide 24</vt:lpstr>
      <vt:lpstr>Slide 25</vt:lpstr>
      <vt:lpstr>Slide 26</vt:lpstr>
    </vt:vector>
  </TitlesOfParts>
  <Company>USDA Rural Development -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Burris</dc:creator>
  <cp:lastModifiedBy>syeager</cp:lastModifiedBy>
  <cp:revision>215</cp:revision>
  <dcterms:created xsi:type="dcterms:W3CDTF">2004-03-04T19:51:03Z</dcterms:created>
  <dcterms:modified xsi:type="dcterms:W3CDTF">2010-08-30T20:25:14Z</dcterms:modified>
</cp:coreProperties>
</file>