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57" r:id="rId2"/>
  </p:sldMasterIdLst>
  <p:notesMasterIdLst>
    <p:notesMasterId r:id="rId38"/>
  </p:notesMasterIdLst>
  <p:handoutMasterIdLst>
    <p:handoutMasterId r:id="rId39"/>
  </p:handoutMasterIdLst>
  <p:sldIdLst>
    <p:sldId id="356" r:id="rId3"/>
    <p:sldId id="307" r:id="rId4"/>
    <p:sldId id="377" r:id="rId5"/>
    <p:sldId id="426" r:id="rId6"/>
    <p:sldId id="427" r:id="rId7"/>
    <p:sldId id="337" r:id="rId8"/>
    <p:sldId id="433" r:id="rId9"/>
    <p:sldId id="380" r:id="rId10"/>
    <p:sldId id="429" r:id="rId11"/>
    <p:sldId id="430" r:id="rId12"/>
    <p:sldId id="431" r:id="rId13"/>
    <p:sldId id="311" r:id="rId14"/>
    <p:sldId id="420" r:id="rId15"/>
    <p:sldId id="413" r:id="rId16"/>
    <p:sldId id="432" r:id="rId17"/>
    <p:sldId id="416" r:id="rId18"/>
    <p:sldId id="415" r:id="rId19"/>
    <p:sldId id="422" r:id="rId20"/>
    <p:sldId id="425" r:id="rId21"/>
    <p:sldId id="423" r:id="rId22"/>
    <p:sldId id="381" r:id="rId23"/>
    <p:sldId id="340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424" r:id="rId32"/>
    <p:sldId id="360" r:id="rId33"/>
    <p:sldId id="382" r:id="rId34"/>
    <p:sldId id="361" r:id="rId35"/>
    <p:sldId id="417" r:id="rId36"/>
    <p:sldId id="436" r:id="rId37"/>
  </p:sldIdLst>
  <p:sldSz cx="9144000" cy="6858000" type="screen4x3"/>
  <p:notesSz cx="6858000" cy="91170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6600"/>
    <a:srgbClr val="99FF66"/>
    <a:srgbClr val="00FF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3" autoAdjust="0"/>
    <p:restoredTop sz="94660" autoAdjust="0"/>
  </p:normalViewPr>
  <p:slideViewPr>
    <p:cSldViewPr>
      <p:cViewPr varScale="1">
        <p:scale>
          <a:sx n="70" d="100"/>
          <a:sy n="70" d="100"/>
        </p:scale>
        <p:origin x="-5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204" y="648"/>
      </p:cViewPr>
      <p:guideLst>
        <p:guide orient="horz" pos="2872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8724900"/>
            <a:ext cx="387350" cy="30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ABD65094-B458-4E00-A1A3-D4D5E57B5946}" type="slidenum">
              <a:rPr lang="en-US" sz="1400" b="0"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 sz="1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0563"/>
            <a:ext cx="4540250" cy="3405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0800" y="8724900"/>
            <a:ext cx="387350" cy="30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1671C514-ED6F-46FC-854B-20767BBAE548}" type="slidenum">
              <a:rPr lang="en-US" sz="1400" b="0"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 sz="1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42C8E65-7DDB-466A-A833-597AAADB6A06}" type="slidenum">
              <a:rPr lang="en-US"/>
              <a:pPr/>
              <a:t>19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ln/>
        </p:spPr>
        <p:txBody>
          <a:bodyPr/>
          <a:lstStyle/>
          <a:p>
            <a:fld id="{0B1BD729-3203-45E1-A33F-22CD3E4CEF3C}" type="slidenum">
              <a:rPr lang="en-US"/>
              <a:pPr/>
              <a:t>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ln/>
        </p:spPr>
        <p:txBody>
          <a:bodyPr/>
          <a:lstStyle/>
          <a:p>
            <a:fld id="{6EE73DFA-1F59-4CD7-951B-3AEDE52CCF7C}" type="slidenum">
              <a:rPr lang="en-US"/>
              <a:pPr/>
              <a:t>5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58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8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BCC88-4B44-4030-8555-AFB09FD6A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80A98-5E4B-4F99-89E3-E66BAC89B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1ECAA-713F-402D-8E84-AC4D6F9D6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A018C-DE9B-4B01-98D3-DA21E86EB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E877-42F9-4944-A591-FFDD77FEE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FE757-D98E-41AE-B57C-D04F1ADA5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8BB97-2EBE-41CE-9DD7-0BC0971C0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A0457-FCC0-421D-93B2-4E7EC7002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7C1C2-A9AF-46EA-A5BE-C58C69A10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117AE-AE16-480B-B1FD-F8A8508C7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5433F-7B99-4141-AF0B-86263B936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A8467-909B-41FF-A623-5C8B02270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6FE6-0A70-49E6-A9D3-41C4D24C5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DDBBD-12AE-433A-A4B5-34DAC818E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EAC91-F7FD-4081-A423-DB820588C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71F5A-6F79-4B34-A744-AC4F5670C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DE4A-8CAF-4E6C-85A3-F8106A32A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353FA-38C7-4DCD-B524-575FA9D76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71B54-18A7-4E4C-ADEC-8AC0EBFF4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1F5D-368F-46A3-AD10-648292C39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E8688-9BB4-4F6F-9418-D8772003A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4F043-3446-423C-B40F-1E72C45ED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9E04-940C-43C3-A4D4-923B9F81A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577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5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57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5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57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5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57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5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577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616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577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7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7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7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57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7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ABF001B-36D5-486F-93D8-E9DBE88B7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levelClick to edit Master text styles</a:t>
            </a:r>
          </a:p>
          <a:p>
            <a:pPr lvl="4"/>
            <a:endParaRPr lang="en-US" smtClean="0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9C5799AD-E360-449A-AE6B-3D2EC4913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smartin1@k-state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g.ksu.edu/CHSR/outreach/resourc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457200"/>
            <a:ext cx="7772400" cy="3352800"/>
          </a:xfrm>
        </p:spPr>
        <p:txBody>
          <a:bodyPr/>
          <a:lstStyle/>
          <a:p>
            <a:pPr>
              <a:defRPr/>
            </a:pPr>
            <a:r>
              <a:rPr lang="en-US" sz="4300" dirty="0" smtClean="0"/>
              <a:t>TAB Services</a:t>
            </a:r>
            <a:br>
              <a:rPr lang="en-US" sz="4300" dirty="0" smtClean="0"/>
            </a:br>
            <a:r>
              <a:rPr lang="en-US" sz="4800" dirty="0" smtClean="0"/>
              <a:t>and</a:t>
            </a: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>E-Tools</a:t>
            </a:r>
            <a:r>
              <a:rPr lang="en-US" sz="4300" dirty="0"/>
              <a:t/>
            </a:r>
            <a:br>
              <a:rPr lang="en-US" sz="4300" dirty="0"/>
            </a:br>
            <a:endParaRPr lang="en-US" sz="4300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pPr>
              <a:defRPr/>
            </a:pPr>
            <a:r>
              <a:rPr lang="en-US" dirty="0"/>
              <a:t>Sabine E. Martin, Ph.D., P.G.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400" dirty="0"/>
              <a:t>Center for Hazardous Substance Research</a:t>
            </a:r>
          </a:p>
          <a:p>
            <a:pPr>
              <a:defRPr/>
            </a:pPr>
            <a:r>
              <a:rPr lang="en-US" sz="2400" dirty="0"/>
              <a:t>Kansas State University</a:t>
            </a:r>
          </a:p>
          <a:p>
            <a:pPr>
              <a:defRPr/>
            </a:pPr>
            <a:r>
              <a:rPr lang="en-US" sz="2400" dirty="0" smtClean="0"/>
              <a:t>September 2010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609600" y="762000"/>
          <a:ext cx="8001000" cy="5181600"/>
        </p:xfrm>
        <a:graphic>
          <a:graphicData uri="http://schemas.openxmlformats.org/presentationml/2006/ole">
            <p:oleObj spid="_x0000_s2050" name="Chart" r:id="rId3" imgW="4095902" imgH="195254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Open participation</a:t>
            </a:r>
          </a:p>
          <a:p>
            <a:pPr lvl="1"/>
            <a:r>
              <a:rPr lang="en-US" dirty="0" smtClean="0"/>
              <a:t>Adequate meeting facility (size, handicapped accessible, audio/visual, etc.)</a:t>
            </a:r>
          </a:p>
          <a:p>
            <a:pPr lvl="1"/>
            <a:r>
              <a:rPr lang="en-US" dirty="0" smtClean="0"/>
              <a:t>Well chosen meeting time and duration</a:t>
            </a:r>
          </a:p>
          <a:p>
            <a:pPr lvl="1"/>
            <a:r>
              <a:rPr lang="en-US" dirty="0" smtClean="0"/>
              <a:t>Sensitivity toward minorities (translation)</a:t>
            </a:r>
          </a:p>
          <a:p>
            <a:pPr lvl="1"/>
            <a:r>
              <a:rPr lang="en-US" dirty="0" smtClean="0"/>
              <a:t>Local “champion”</a:t>
            </a:r>
          </a:p>
          <a:p>
            <a:pPr lvl="1"/>
            <a:r>
              <a:rPr lang="en-US" dirty="0" smtClean="0"/>
              <a:t>Marketing</a:t>
            </a:r>
          </a:p>
          <a:p>
            <a:pPr lvl="1"/>
            <a:r>
              <a:rPr lang="en-US" dirty="0" smtClean="0"/>
              <a:t>Conference calls</a:t>
            </a:r>
          </a:p>
          <a:p>
            <a:pPr lvl="1"/>
            <a:r>
              <a:rPr lang="en-US" dirty="0" smtClean="0"/>
              <a:t>Refreshments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Redevelopment Planning</a:t>
            </a:r>
          </a:p>
        </p:txBody>
      </p:sp>
      <p:pic>
        <p:nvPicPr>
          <p:cNvPr id="15364" name="Picture 9" descr="Stella 0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524000"/>
            <a:ext cx="5562600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Visioning</a:t>
            </a:r>
          </a:p>
        </p:txBody>
      </p:sp>
      <p:pic>
        <p:nvPicPr>
          <p:cNvPr id="17411" name="Picture 3" descr="Stella meeting 01 28 06 0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1263" y="1600200"/>
            <a:ext cx="6721475" cy="4525963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Visioning</a:t>
            </a:r>
            <a:endParaRPr lang="en-US" dirty="0"/>
          </a:p>
        </p:txBody>
      </p:sp>
      <p:pic>
        <p:nvPicPr>
          <p:cNvPr id="4" name="Content Placeholder 3" descr="CIMG1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1" y="1219200"/>
            <a:ext cx="8001000" cy="5410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MG1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Visioning</a:t>
            </a:r>
            <a:endParaRPr lang="en-US" dirty="0"/>
          </a:p>
        </p:txBody>
      </p:sp>
      <p:pic>
        <p:nvPicPr>
          <p:cNvPr id="4" name="Content Placeholder 3" descr="CIMG1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1" y="1295400"/>
            <a:ext cx="8001000" cy="5334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Visioning</a:t>
            </a:r>
            <a:endParaRPr lang="en-US" dirty="0"/>
          </a:p>
        </p:txBody>
      </p:sp>
      <p:pic>
        <p:nvPicPr>
          <p:cNvPr id="4" name="Content Placeholder 3" descr="CIMG1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1" y="1219200"/>
            <a:ext cx="8077200" cy="54864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 sceneri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3235" y="152400"/>
            <a:ext cx="4437529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484" name="Picture 4" descr="DSC01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304800"/>
            <a:ext cx="92964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Technical Assistance to Brownfield (TAB) Communities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5334000" cy="4525963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2800" dirty="0" smtClean="0"/>
              <a:t>A national program</a:t>
            </a:r>
          </a:p>
          <a:p>
            <a:pPr marL="609600" indent="-609600" eaLnBrk="1" hangingPunct="1">
              <a:defRPr/>
            </a:pPr>
            <a:r>
              <a:rPr lang="en-US" sz="2800" dirty="0" smtClean="0"/>
              <a:t>Funded by EPA headquarters via grants to 4 different entities </a:t>
            </a:r>
          </a:p>
          <a:p>
            <a:pPr marL="609600" indent="-609600" eaLnBrk="1" hangingPunct="1">
              <a:defRPr/>
            </a:pPr>
            <a:r>
              <a:rPr lang="en-US" sz="2800" b="1" dirty="0" smtClean="0"/>
              <a:t>Free</a:t>
            </a:r>
            <a:r>
              <a:rPr lang="en-US" sz="2800" dirty="0" smtClean="0"/>
              <a:t> to communities</a:t>
            </a:r>
          </a:p>
          <a:p>
            <a:pPr marL="609600" indent="-609600" eaLnBrk="1" hangingPunct="1">
              <a:defRPr/>
            </a:pPr>
            <a:r>
              <a:rPr lang="en-US" sz="2800" dirty="0" smtClean="0"/>
              <a:t>K-State assists communities in EPA Regions 5 and 7</a:t>
            </a:r>
          </a:p>
        </p:txBody>
      </p:sp>
      <p:pic>
        <p:nvPicPr>
          <p:cNvPr id="10244" name="Picture 7" descr="kst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5791200"/>
            <a:ext cx="3100388" cy="889000"/>
          </a:xfrm>
          <a:noFill/>
        </p:spPr>
      </p:pic>
      <p:pic>
        <p:nvPicPr>
          <p:cNvPr id="1024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1816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14438" y="-690563"/>
            <a:ext cx="11572876" cy="823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Technical Presentations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6934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Community Meetings </a:t>
            </a:r>
          </a:p>
        </p:txBody>
      </p:sp>
      <p:pic>
        <p:nvPicPr>
          <p:cNvPr id="32772" name="Picture 4" descr="DSCF0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2362200"/>
            <a:ext cx="5181600" cy="39624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If you feed them, they will come</a:t>
            </a:r>
          </a:p>
        </p:txBody>
      </p:sp>
      <p:pic>
        <p:nvPicPr>
          <p:cNvPr id="33795" name="Picture 3" descr="Stella meeting 01 28 06 0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1263" y="1600200"/>
            <a:ext cx="6721475" cy="4525963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524000"/>
          </a:xfrm>
        </p:spPr>
        <p:txBody>
          <a:bodyPr/>
          <a:lstStyle/>
          <a:p>
            <a:r>
              <a:rPr lang="en-US" sz="4000" dirty="0" smtClean="0"/>
              <a:t>Special Projects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Web - based software: TAB-BIT</a:t>
            </a:r>
            <a:b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www.tab-bit.org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754" t="19697" r="12012" b="13636"/>
          <a:stretch>
            <a:fillRect/>
          </a:stretch>
        </p:blipFill>
        <p:spPr bwMode="auto">
          <a:xfrm>
            <a:off x="685800" y="1905000"/>
            <a:ext cx="72390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TAB-BIT</a:t>
            </a:r>
            <a:br>
              <a:rPr lang="en-US" dirty="0" smtClean="0"/>
            </a:br>
            <a:r>
              <a:rPr lang="en-US" dirty="0" err="1" smtClean="0"/>
              <a:t>Brownfields</a:t>
            </a:r>
            <a:r>
              <a:rPr lang="en-US" dirty="0" smtClean="0"/>
              <a:t> Inventory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Released January 29, 2010	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Free, web-based and desk-top version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Desk-top version to be released later this year</a:t>
            </a: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Prototype developed by EPA Region 8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Intended to help Response Grant, and other </a:t>
            </a:r>
            <a:r>
              <a:rPr lang="en-US" sz="2800" dirty="0" err="1" smtClean="0">
                <a:solidFill>
                  <a:schemeClr val="tx2"/>
                </a:solidFill>
              </a:rPr>
              <a:t>brownfields</a:t>
            </a:r>
            <a:r>
              <a:rPr lang="en-US" sz="2800" dirty="0" smtClean="0">
                <a:solidFill>
                  <a:schemeClr val="tx2"/>
                </a:solidFill>
              </a:rPr>
              <a:t> grant recipients with survey &amp;  inventory, public record, oversight &amp; enforcement, assessment and cleanup, and administrative reporting requirements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Tool became obsolete due to </a:t>
            </a:r>
            <a:r>
              <a:rPr lang="en-US" sz="2800" dirty="0" err="1" smtClean="0">
                <a:solidFill>
                  <a:schemeClr val="tx2"/>
                </a:solidFill>
              </a:rPr>
              <a:t>MSWindows</a:t>
            </a:r>
            <a:r>
              <a:rPr lang="en-US" sz="2800" dirty="0" smtClean="0">
                <a:solidFill>
                  <a:schemeClr val="tx2"/>
                </a:solidFill>
              </a:rPr>
              <a:t> upgrades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Password protected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Multiple users possible, if permission is granted, or “read only” feature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Database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Import/export function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Search function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TAB-BIT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Management: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chemeClr val="tx2"/>
                </a:solidFill>
              </a:rPr>
              <a:t>Brownfields</a:t>
            </a:r>
            <a:r>
              <a:rPr lang="en-US" dirty="0" smtClean="0">
                <a:solidFill>
                  <a:schemeClr val="tx2"/>
                </a:solidFill>
              </a:rPr>
              <a:t> related data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Other environmental data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Track funding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Upload documents or enter data directly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Site information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Redevelopment data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TAB-BIT do?  </a:t>
            </a:r>
            <a:r>
              <a:rPr lang="en-US" sz="1800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Tx/>
              <a:buNone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Management:</a:t>
            </a:r>
            <a:endParaRPr lang="en-US" sz="3200" dirty="0" smtClean="0"/>
          </a:p>
          <a:p>
            <a:pPr marL="342900" lvl="1" indent="-342900">
              <a:buClr>
                <a:schemeClr val="hlink"/>
              </a:buClr>
              <a:buSzTx/>
              <a:buFontTx/>
              <a:buChar char="•"/>
            </a:pPr>
            <a:endParaRPr lang="en-US" sz="3200" dirty="0" smtClean="0"/>
          </a:p>
          <a:p>
            <a:pPr marL="342900" lvl="1" indent="-342900">
              <a:buClr>
                <a:schemeClr val="hlink"/>
              </a:buClr>
              <a:buSzTx/>
              <a:buFontTx/>
              <a:buChar char="•"/>
            </a:pPr>
            <a:r>
              <a:rPr lang="en-US" sz="3200" dirty="0" smtClean="0"/>
              <a:t>Program admin. data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Enforcement documentation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Complaints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TAB-BIT do?  </a:t>
            </a:r>
            <a:r>
              <a:rPr lang="en-US" sz="1800" dirty="0" smtClean="0"/>
              <a:t>Cont.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Report Generation: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Property Profile Form </a:t>
            </a:r>
            <a:r>
              <a:rPr lang="en-US" sz="2800" dirty="0" smtClean="0">
                <a:solidFill>
                  <a:schemeClr val="tx2"/>
                </a:solidFill>
              </a:rPr>
              <a:t>(e-submit to ACRES)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Quarterly  report form (outline)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Forms for enforcement, complaints, ICs, inspection/oversight, public record reports, etc.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Customized reports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Maps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Regions</a:t>
            </a:r>
            <a:endParaRPr lang="en-US" dirty="0"/>
          </a:p>
        </p:txBody>
      </p:sp>
      <p:pic>
        <p:nvPicPr>
          <p:cNvPr id="39941" name="Picture 5" descr="Map of the US, split into EPA reg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6934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Special Projects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Web - based software: TAB EZ</a:t>
            </a:r>
            <a:b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www.tabez.org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775" t="13469" r="12452" b="5323"/>
          <a:stretch>
            <a:fillRect/>
          </a:stretch>
        </p:blipFill>
        <p:spPr bwMode="auto">
          <a:xfrm>
            <a:off x="1066800" y="1752600"/>
            <a:ext cx="693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WHY TAB </a:t>
            </a:r>
            <a:r>
              <a:rPr lang="en-US" b="1" dirty="0" smtClean="0"/>
              <a:t>EZ</a:t>
            </a:r>
            <a:r>
              <a:rPr lang="en-US" b="1" dirty="0"/>
              <a:t>?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Levels playing field for small/ rural communities, disadvantaged cities and towns and not-for-profits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Tool is time and place independent: flexibility critical to community resources that are stretched to capacity</a:t>
            </a:r>
          </a:p>
          <a:p>
            <a:pPr>
              <a:lnSpc>
                <a:spcPct val="90000"/>
              </a:lnSpc>
              <a:defRPr/>
            </a:pP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Features and Benefits to Users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chemeClr val="hlink"/>
              </a:buClr>
              <a:defRPr/>
            </a:pPr>
            <a:r>
              <a:rPr lang="en-US" sz="2900" dirty="0"/>
              <a:t>User friendly and can be accessed anytime at the user’s own pace</a:t>
            </a:r>
          </a:p>
          <a:p>
            <a:pPr lvl="1">
              <a:buClr>
                <a:schemeClr val="hlink"/>
              </a:buClr>
              <a:defRPr/>
            </a:pPr>
            <a:endParaRPr lang="en-US" dirty="0"/>
          </a:p>
          <a:p>
            <a:pPr lvl="1">
              <a:buClr>
                <a:schemeClr val="hlink"/>
              </a:buClr>
              <a:defRPr/>
            </a:pPr>
            <a:r>
              <a:rPr lang="en-US" dirty="0"/>
              <a:t>Integrates Brownfield education with online support:  definitions, regulatory citations and pertinent federal/state web </a:t>
            </a:r>
            <a:r>
              <a:rPr lang="en-US" dirty="0" smtClean="0"/>
              <a:t>links</a:t>
            </a:r>
          </a:p>
          <a:p>
            <a:pPr lvl="1">
              <a:buClr>
                <a:schemeClr val="hlink"/>
              </a:buClr>
              <a:defRPr/>
            </a:pPr>
            <a:endParaRPr lang="en-US" dirty="0" smtClean="0">
              <a:latin typeface="+mj-lt"/>
            </a:endParaRPr>
          </a:p>
          <a:p>
            <a:pPr lvl="1">
              <a:buClr>
                <a:schemeClr val="hlink"/>
              </a:buClr>
              <a:defRPr/>
            </a:pPr>
            <a:r>
              <a:rPr lang="en-US" dirty="0" smtClean="0">
                <a:latin typeface="+mj-lt"/>
              </a:rPr>
              <a:t>Helpful Hints for every criteria to be addressed</a:t>
            </a:r>
            <a:endParaRPr lang="en-US" dirty="0">
              <a:latin typeface="+mj-lt"/>
            </a:endParaRPr>
          </a:p>
          <a:p>
            <a:pPr lvl="1">
              <a:buClr>
                <a:schemeClr val="hlink"/>
              </a:buClr>
              <a:defRPr/>
            </a:pPr>
            <a:endParaRPr lang="en-US" sz="2900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What TAB </a:t>
            </a:r>
            <a:r>
              <a:rPr lang="en-US" b="1" dirty="0" smtClean="0"/>
              <a:t>EZ </a:t>
            </a:r>
            <a:r>
              <a:rPr lang="en-US" b="1" dirty="0">
                <a:solidFill>
                  <a:srgbClr val="FF6600"/>
                </a:solidFill>
              </a:rPr>
              <a:t>CAN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6600"/>
                </a:solidFill>
              </a:rPr>
              <a:t>Can NOT</a:t>
            </a:r>
            <a:r>
              <a:rPr lang="en-US" b="1" dirty="0"/>
              <a:t> do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6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TAB </a:t>
            </a:r>
            <a:r>
              <a:rPr lang="en-US" sz="2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EZ </a:t>
            </a: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can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 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provide a framework for the </a:t>
            </a:r>
            <a:r>
              <a:rPr lang="en-US" sz="2800" dirty="0" smtClean="0">
                <a:solidFill>
                  <a:schemeClr val="tx2"/>
                </a:solidFill>
              </a:rPr>
              <a:t>community’s </a:t>
            </a:r>
            <a:r>
              <a:rPr lang="en-US" sz="2800" dirty="0">
                <a:solidFill>
                  <a:schemeClr val="tx2"/>
                </a:solidFill>
              </a:rPr>
              <a:t>proposal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provides strategies and links to reduce time in writing the proposal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6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TAB </a:t>
            </a:r>
            <a:r>
              <a:rPr lang="en-US" sz="2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EZ</a:t>
            </a:r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cannot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write a specific and compelling </a:t>
            </a:r>
            <a:r>
              <a:rPr lang="en-US" sz="2800" dirty="0" smtClean="0">
                <a:solidFill>
                  <a:schemeClr val="tx2"/>
                </a:solidFill>
              </a:rPr>
              <a:t>proposal for you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solidFill>
                  <a:schemeClr val="tx2"/>
                </a:solidFill>
              </a:rPr>
              <a:t>	It’s your proposal</a:t>
            </a:r>
            <a:r>
              <a:rPr lang="en-US" sz="2800" b="1" dirty="0" smtClean="0">
                <a:solidFill>
                  <a:schemeClr val="tx2"/>
                </a:solidFill>
              </a:rPr>
              <a:t>!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smtClean="0"/>
              <a:t>  </a:t>
            </a:r>
            <a:endParaRPr lang="en-US" sz="2800" dirty="0"/>
          </a:p>
          <a:p>
            <a:pPr>
              <a:lnSpc>
                <a:spcPct val="90000"/>
              </a:lnSpc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685800"/>
            <a:ext cx="6400800" cy="4953000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TAB EZ is NOT a substitute </a:t>
            </a:r>
          </a:p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for reading the grant </a:t>
            </a:r>
          </a:p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guidelines!!!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TAB Contacts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Dr. Sabine Martin (Program Director)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>
                <a:solidFill>
                  <a:schemeClr val="tx2"/>
                </a:solidFill>
              </a:rPr>
              <a:t>	785-532-6519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smartin1@k-state.edu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tx2"/>
                </a:solidFill>
              </a:rPr>
              <a:t>Beth Grigsby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317-579-4069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rgbClr val="99FF66"/>
                </a:solidFill>
              </a:rPr>
              <a:t>beth.grigsby@atcassociates.com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Web site:  http://www.engg.ksu.edu/chsr/outreach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TAB Assistance to Communities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Tailored to specific community needs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Typically coordinated through the city, tribal or non-profit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brownfields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project manager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May include: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Help identifying funding sources for revitalization projects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Review of EPA and other grant applications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Help finding a consulting firm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Review of project plans, technical reports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Assistance with community outreach/involvement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Educational workshops and redevelopment visioning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Other assistance, as needed and agreed upon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Communities accepted on a ‘first come’ basis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Depends on staff/funding availability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839200" cy="58213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Successful Community Involvement</a:t>
            </a:r>
          </a:p>
          <a:p>
            <a:pPr algn="ctr">
              <a:buFont typeface="Wingdings" pitchFamily="2" charset="2"/>
              <a:buNone/>
            </a:pPr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=</a:t>
            </a:r>
            <a:r>
              <a:rPr lang="en-US" sz="4000" dirty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4000" dirty="0"/>
              <a:t>	</a:t>
            </a:r>
            <a:r>
              <a:rPr lang="en-US" sz="4000"/>
              <a:t>	</a:t>
            </a:r>
            <a:r>
              <a:rPr lang="en-US" sz="400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Information/Education </a:t>
            </a:r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+ Dialogue</a:t>
            </a:r>
          </a:p>
          <a:p>
            <a:pPr algn="ctr">
              <a:buFont typeface="Wingdings" pitchFamily="2" charset="2"/>
              <a:buNone/>
            </a:pPr>
            <a:endParaRPr lang="en-US" sz="3600" dirty="0"/>
          </a:p>
          <a:p>
            <a:pPr algn="ctr">
              <a:buFont typeface="Wingdings" pitchFamily="2" charset="2"/>
              <a:buNone/>
            </a:pPr>
            <a:r>
              <a:rPr lang="en-US" sz="3600" i="1" dirty="0"/>
              <a:t>Informed Community participating in the decision-making process</a:t>
            </a:r>
          </a:p>
          <a:p>
            <a:pPr algn="ctr">
              <a:buFont typeface="Wingdings" pitchFamily="2" charset="2"/>
              <a:buNone/>
            </a:pPr>
            <a:endParaRPr lang="en-US" sz="3600" dirty="0"/>
          </a:p>
          <a:p>
            <a:pPr algn="ctr">
              <a:buFont typeface="Wingdings" pitchFamily="2" charset="2"/>
              <a:buNone/>
            </a:pPr>
            <a:r>
              <a:rPr lang="en-US" sz="3600" i="1" dirty="0"/>
              <a:t>Sustainable Revitalization</a:t>
            </a: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4648200" y="2514600"/>
            <a:ext cx="0" cy="838200"/>
          </a:xfrm>
          <a:prstGeom prst="line">
            <a:avLst/>
          </a:prstGeom>
          <a:noFill/>
          <a:ln w="889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4648200" y="4495800"/>
            <a:ext cx="0" cy="609600"/>
          </a:xfrm>
          <a:prstGeom prst="line">
            <a:avLst/>
          </a:prstGeom>
          <a:noFill/>
          <a:ln w="889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Community Involvement Tools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Fact Sheets, Citizen Briefs</a:t>
            </a:r>
          </a:p>
          <a:p>
            <a:pPr lvl="1" eaLnBrk="1" hangingPunct="1">
              <a:defRPr/>
            </a:pPr>
            <a:r>
              <a:rPr lang="en-US" dirty="0" smtClean="0"/>
              <a:t>clear</a:t>
            </a:r>
          </a:p>
          <a:p>
            <a:pPr lvl="1" eaLnBrk="1" hangingPunct="1">
              <a:defRPr/>
            </a:pPr>
            <a:r>
              <a:rPr lang="en-US" dirty="0" smtClean="0"/>
              <a:t>concise</a:t>
            </a:r>
          </a:p>
          <a:p>
            <a:pPr lvl="1" eaLnBrk="1" hangingPunct="1">
              <a:defRPr/>
            </a:pPr>
            <a:r>
              <a:rPr lang="en-US" dirty="0" smtClean="0"/>
              <a:t>in layman’s terms</a:t>
            </a:r>
          </a:p>
          <a:p>
            <a:pPr lvl="1" eaLnBrk="1" hangingPunct="1">
              <a:defRPr/>
            </a:pPr>
            <a:r>
              <a:rPr lang="en-US" dirty="0" smtClean="0"/>
              <a:t>basic information</a:t>
            </a:r>
          </a:p>
          <a:p>
            <a:pPr lvl="1" eaLnBrk="1" hangingPunct="1">
              <a:defRPr/>
            </a:pPr>
            <a:r>
              <a:rPr lang="en-US" dirty="0" smtClean="0"/>
              <a:t>provide contact info and additional resources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Note: NOT a stand-alone tool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KSU TAB Citizen Briefs</a:t>
            </a:r>
            <a:endParaRPr lang="en-US" dirty="0"/>
          </a:p>
        </p:txBody>
      </p:sp>
      <p:pic>
        <p:nvPicPr>
          <p:cNvPr id="5" name="Picture 4" descr="kstate_pcat_black_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6296660"/>
            <a:ext cx="1981200" cy="5613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38800" y="3276600"/>
            <a:ext cx="3352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3"/>
              </a:rPr>
              <a:t>http://www.engg.ksu.edu/CHSR/outreach/resources/</a:t>
            </a:r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19730" r="45959" b="4034"/>
          <a:stretch>
            <a:fillRect/>
          </a:stretch>
        </p:blipFill>
        <p:spPr bwMode="auto">
          <a:xfrm>
            <a:off x="1524001" y="1600200"/>
            <a:ext cx="403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Workshops/Training Sessions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7467600" cy="40687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Tailored to the information needs of the community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Relaxed atmosphere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Time for networking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Variety of presenters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Hands-on segments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Very effective 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/>
          </a:p>
        </p:txBody>
      </p:sp>
      <p:pic>
        <p:nvPicPr>
          <p:cNvPr id="31748" name="Picture 4" descr="DSC011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3048000"/>
            <a:ext cx="3733800" cy="25908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685800" y="762000"/>
          <a:ext cx="7696200" cy="5410200"/>
        </p:xfrm>
        <a:graphic>
          <a:graphicData uri="http://schemas.openxmlformats.org/presentationml/2006/ole">
            <p:oleObj spid="_x0000_s1026" name="Chart" r:id="rId3" imgW="4000500" imgH="2066849" progId="Excel.Shee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46318375</TotalTime>
  <Pages>13</Pages>
  <Words>553</Words>
  <Application>Microsoft Office PowerPoint</Application>
  <PresentationFormat>On-screen Show (4:3)</PresentationFormat>
  <Paragraphs>148</Paragraphs>
  <Slides>35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Ripple</vt:lpstr>
      <vt:lpstr>Custom Design</vt:lpstr>
      <vt:lpstr>Chart</vt:lpstr>
      <vt:lpstr>TAB Services and E-Tools </vt:lpstr>
      <vt:lpstr>Technical Assistance to Brownfield (TAB) Communities</vt:lpstr>
      <vt:lpstr>EPA Regions</vt:lpstr>
      <vt:lpstr>TAB Assistance to Communities</vt:lpstr>
      <vt:lpstr>Slide 5</vt:lpstr>
      <vt:lpstr>Community Involvement Tools</vt:lpstr>
      <vt:lpstr>KSU TAB Citizen Briefs</vt:lpstr>
      <vt:lpstr>Workshops/Training Sessions</vt:lpstr>
      <vt:lpstr>Slide 9</vt:lpstr>
      <vt:lpstr>Slide 10</vt:lpstr>
      <vt:lpstr>Workshops</vt:lpstr>
      <vt:lpstr>Redevelopment Planning</vt:lpstr>
      <vt:lpstr>Visioning</vt:lpstr>
      <vt:lpstr>Visioning</vt:lpstr>
      <vt:lpstr>Slide 15</vt:lpstr>
      <vt:lpstr>Visioning</vt:lpstr>
      <vt:lpstr>Visioning</vt:lpstr>
      <vt:lpstr>Slide 18</vt:lpstr>
      <vt:lpstr>Slide 19</vt:lpstr>
      <vt:lpstr>Slide 20</vt:lpstr>
      <vt:lpstr>Technical Presentations</vt:lpstr>
      <vt:lpstr>If you feed them, they will come</vt:lpstr>
      <vt:lpstr>Special Projects Web - based software: TAB-BIT www.tab-bit.org</vt:lpstr>
      <vt:lpstr>TAB-BIT Brownfields Inventory Tool</vt:lpstr>
      <vt:lpstr>Background</vt:lpstr>
      <vt:lpstr>BIT Features</vt:lpstr>
      <vt:lpstr>What can TAB-BIT do?</vt:lpstr>
      <vt:lpstr>What can TAB-BIT do?  Cont.</vt:lpstr>
      <vt:lpstr>What can TAB-BIT do?  Cont.</vt:lpstr>
      <vt:lpstr>Special Projects Web - based software: TAB EZ www.tabez.org</vt:lpstr>
      <vt:lpstr>WHY TAB EZ?</vt:lpstr>
      <vt:lpstr>Features and Benefits to Users</vt:lpstr>
      <vt:lpstr>What TAB EZ CAN and Can NOT do</vt:lpstr>
      <vt:lpstr>Slide 34</vt:lpstr>
      <vt:lpstr>TAB Contacts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 &amp; Brnflds</dc:title>
  <dc:subject/>
  <dc:creator/>
  <cp:keywords/>
  <dc:description/>
  <cp:lastModifiedBy>Sarah Yeager</cp:lastModifiedBy>
  <cp:revision>241</cp:revision>
  <cp:lastPrinted>1999-01-08T21:28:20Z</cp:lastPrinted>
  <dcterms:created xsi:type="dcterms:W3CDTF">1998-01-11T07:09:02Z</dcterms:created>
  <dcterms:modified xsi:type="dcterms:W3CDTF">2010-08-31T16:15:05Z</dcterms:modified>
</cp:coreProperties>
</file>