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1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8" r:id="rId3"/>
    <p:sldId id="286" r:id="rId4"/>
    <p:sldId id="289" r:id="rId5"/>
    <p:sldId id="288" r:id="rId6"/>
    <p:sldId id="290" r:id="rId7"/>
    <p:sldId id="294" r:id="rId8"/>
    <p:sldId id="291" r:id="rId9"/>
    <p:sldId id="292" r:id="rId10"/>
    <p:sldId id="293" r:id="rId11"/>
    <p:sldId id="296" r:id="rId12"/>
    <p:sldId id="295" r:id="rId13"/>
    <p:sldId id="297" r:id="rId14"/>
    <p:sldId id="298" r:id="rId15"/>
    <p:sldId id="304" r:id="rId16"/>
    <p:sldId id="300" r:id="rId17"/>
    <p:sldId id="301" r:id="rId18"/>
    <p:sldId id="302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00"/>
    <a:srgbClr val="FFFF00"/>
    <a:srgbClr val="FF0000"/>
    <a:srgbClr val="BDBB79"/>
    <a:srgbClr val="66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43" autoAdjust="0"/>
    <p:restoredTop sz="96278" autoAdjust="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BD34A-0B3C-496C-871D-DEF75320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76D7AA8-FAEA-4C94-97CE-F3952E5A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4266-6082-4E40-BEF3-7068543F47B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AF0EB-3404-4AD9-B2E8-AFC78EC7B7E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3A6E7-20E7-4BE6-8572-08013BA8241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60CC8-FDC3-44FA-99C9-786FAAB3947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E6093-6E76-414A-924A-E27D2D22CE7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6CF20-3558-4240-A6D2-F83FF66A784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5A843-DF8B-419E-A0DE-E3E19D9AA18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3760B-286D-417D-ADF1-BF814E40523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C95A7-5D83-4549-A82D-945712E764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36024-C656-4380-91B9-1F6349ED4E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505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3D97-EF17-49AA-9E79-5CB0C14C1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7CE8-1A46-43E3-AC79-50DC8774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8E49-0DDA-4201-AAC4-4F984EEDE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3514-2FCA-4CF6-AE8A-32636C804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5B65-0058-44CF-8999-7604A7905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C10A-F944-42B7-951A-BF6359C4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4C3F-AA08-4AE3-8055-96FBECFE3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1E4C-74CB-4066-9BCC-6F2D2A9E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1FD6-020B-4F24-88C9-1A4EFA4E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048A-055F-4783-9D26-813533D14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558F-DEBF-44A2-9175-C82C35F4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95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48F5A94-ADA3-43B1-89FB-B7EF4402A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wnfields.in.gov/" TargetMode="External"/><Relationship Id="rId3" Type="http://schemas.openxmlformats.org/officeDocument/2006/relationships/hyperlink" Target="mailto:mgramels@ifa.in.gov" TargetMode="External"/><Relationship Id="rId7" Type="http://schemas.openxmlformats.org/officeDocument/2006/relationships/hyperlink" Target="mailto:kdavis@ifa.in.gov" TargetMode="External"/><Relationship Id="rId2" Type="http://schemas.openxmlformats.org/officeDocument/2006/relationships/hyperlink" Target="mailto:jmcgoff@ifa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estrick@ifa.in.gov" TargetMode="External"/><Relationship Id="rId5" Type="http://schemas.openxmlformats.org/officeDocument/2006/relationships/hyperlink" Target="mailto:moertel@ifa.in.gov" TargetMode="External"/><Relationship Id="rId4" Type="http://schemas.openxmlformats.org/officeDocument/2006/relationships/hyperlink" Target="mailto:soverstreet@ifa.in.gov" TargetMode="Externa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F45BA-A2E3-4556-8EF3-76E9664EA4CE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1981200"/>
            <a:ext cx="39401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219200" y="381000"/>
            <a:ext cx="6934200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Indiana Brownfields Program</a:t>
            </a:r>
          </a:p>
          <a:p>
            <a:r>
              <a:rPr lang="en-US" sz="2400" b="1"/>
              <a:t>Incentives: </a:t>
            </a:r>
            <a:r>
              <a:rPr lang="en-US" sz="2000" b="1"/>
              <a:t>Financial, Legal, &amp; Technical Assistance </a:t>
            </a:r>
          </a:p>
          <a:p>
            <a:endParaRPr lang="en-US" sz="2400"/>
          </a:p>
          <a:p>
            <a:endParaRPr lang="en-US" sz="2400"/>
          </a:p>
          <a:p>
            <a:pPr algn="r"/>
            <a:endParaRPr lang="en-US" sz="2400" i="1"/>
          </a:p>
          <a:p>
            <a:pPr algn="r"/>
            <a:r>
              <a:rPr lang="en-US" sz="2400" i="1"/>
              <a:t>Michele Oertel</a:t>
            </a:r>
          </a:p>
          <a:p>
            <a:pPr algn="r"/>
            <a:r>
              <a:rPr lang="en-US" sz="2400" i="1"/>
              <a:t>317-234-0235</a:t>
            </a:r>
          </a:p>
          <a:p>
            <a:pPr algn="ctr"/>
            <a:endParaRPr lang="en-US" sz="2400"/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r>
              <a:rPr lang="en-US" sz="2000"/>
              <a:t>Brownfields Resources and Partners</a:t>
            </a:r>
          </a:p>
          <a:p>
            <a:pPr algn="ctr"/>
            <a:r>
              <a:rPr lang="en-US" sz="2000"/>
              <a:t>TAB/BSU Workshop</a:t>
            </a:r>
          </a:p>
          <a:p>
            <a:pPr algn="ctr"/>
            <a:r>
              <a:rPr lang="en-US"/>
              <a:t>Indianapolis</a:t>
            </a:r>
          </a:p>
          <a:p>
            <a:pPr algn="ctr"/>
            <a:r>
              <a:rPr lang="en-US"/>
              <a:t>September 2, 2010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91BB29-BA4A-465E-A1FC-C39DE33DB17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When You Want/Need $…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Indiana Brownfields Program -  </a:t>
            </a:r>
            <a:r>
              <a:rPr lang="en-US" sz="1800" dirty="0" smtClean="0"/>
              <a:t>loan funding throughout the year</a:t>
            </a:r>
            <a:endParaRPr lang="en-US" sz="1800" i="1" dirty="0" smtClean="0"/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Revolving Loan Fund (RLF) Incentive (federally funded)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Automotive Sector Brownfields Assessment Initiative 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Supplemental Environmental Projects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State Revolving Loan Fund coordination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Future funding via U.S. EPA </a:t>
            </a:r>
            <a:endParaRPr lang="en-US" sz="2200" dirty="0" smtClean="0"/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Federal Matching Grants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Stipulated Assessment &amp; Remediation </a:t>
            </a:r>
            <a:r>
              <a:rPr lang="en-US" sz="2400" dirty="0" smtClean="0">
                <a:ea typeface="+mn-ea"/>
                <a:cs typeface="+mn-cs"/>
              </a:rPr>
              <a:t>Grants -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Low-interest Loans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Trails and Parks Initiative (federally funded) –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ending</a:t>
            </a:r>
          </a:p>
          <a:p>
            <a:pPr eaLnBrk="1" hangingPunct="1">
              <a:defRPr/>
            </a:pPr>
            <a:endParaRPr lang="en-US" sz="200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87B17-0D01-4DE6-959E-9353AC19725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Indiana Brownfields Program – </a:t>
            </a:r>
            <a:r>
              <a:rPr lang="en-US" sz="2000" dirty="0" smtClean="0"/>
              <a:t>letters throughout the year via request form</a:t>
            </a:r>
          </a:p>
          <a:p>
            <a:pPr lvl="1">
              <a:defRPr/>
            </a:pPr>
            <a:r>
              <a:rPr lang="en-US" sz="2800" dirty="0" smtClean="0">
                <a:ea typeface="+mn-ea"/>
                <a:cs typeface="+mn-cs"/>
              </a:rPr>
              <a:t>Comment Letters</a:t>
            </a:r>
            <a:endParaRPr lang="en-US" sz="2800" dirty="0" smtClean="0"/>
          </a:p>
          <a:p>
            <a:pPr lvl="1">
              <a:defRPr/>
            </a:pPr>
            <a:r>
              <a:rPr lang="en-US" sz="2800" dirty="0" smtClean="0">
                <a:ea typeface="+mn-ea"/>
                <a:cs typeface="+mn-cs"/>
              </a:rPr>
              <a:t>Environmental liability interpretation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letters, including BFPP language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- Comfort Letters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mtClean="0"/>
              <a:t>		- </a:t>
            </a:r>
            <a:r>
              <a:rPr lang="en-US" dirty="0" smtClean="0"/>
              <a:t>Site Status Letters</a:t>
            </a:r>
          </a:p>
          <a:p>
            <a:pPr lvl="1">
              <a:defRPr/>
            </a:pPr>
            <a:r>
              <a:rPr lang="en-US" sz="2800" dirty="0" smtClean="0">
                <a:ea typeface="+mn-ea"/>
                <a:cs typeface="+mn-cs"/>
              </a:rPr>
              <a:t> Environmental technical oversight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When You Want/Need Liability &amp; Technical Assistance…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34C3E-9B41-4123-B971-A8E52908A5E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dirty="0" smtClean="0"/>
              <a:t>Comfort Letter: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Issued to a party that qualifies for an applicable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exemption to liability found in Indiana law or 	IDEM policy, but is not a legal release from 	liability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Explains the applicable liability exemption or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IDEM’s exercise of enforcement discretion under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an applicable IDEM policy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74170-7C2B-43B4-8B60-48706A387AB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/>
              <a:t>Site Status Letter: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Issued to a party that can demonstrate that current levels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of contaminants of concern substantially meet current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cleanup criteria as established by IDEM under the Risk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Integrated System of Closure (RISC)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Does not address the potential liability of the party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requesting the letter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States that based on a technical analysis of information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submitted to IDEM pertaining to site conditions,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concludes that current site conditions do not present 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threat to human health or the environment and that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does not plan to take or require a response action at the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</a:t>
            </a:r>
            <a:r>
              <a:rPr lang="en-US" sz="1800" dirty="0" err="1" smtClean="0"/>
              <a:t>brownfield</a:t>
            </a:r>
            <a:r>
              <a:rPr lang="en-US" sz="1800" dirty="0" smtClean="0"/>
              <a:t> site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3108E-8DE3-4B59-BDA1-0CE8890B39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Wabash: Former Bront building demolished to make way for 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new YMCA facility with Skate Park across the street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91050"/>
            <a:ext cx="3733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373380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38400"/>
            <a:ext cx="373380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438400"/>
            <a:ext cx="3952875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5624E0-2A19-44BF-A500-5F11EDB3162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South Bend: Former Studebaker Plant 8 deconstructed to make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      way for Green Tech Transfer and Recycling Station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505200" cy="234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84450"/>
            <a:ext cx="3524250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4B0C1-9B34-48B7-99AA-BE10C81E7FE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Indianapolis:  Former Gas Stations redeveloped into vibrant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        Live-Work Residences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367088" cy="240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3702050" cy="23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6920E-0B64-4548-BE55-792AFEF9470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Brownfields: not just obstacles or challenges – but opportunities!</a:t>
            </a:r>
          </a:p>
          <a:p>
            <a:r>
              <a:rPr lang="en-US" sz="1800" smtClean="0"/>
              <a:t>Brownfield redevelopment balances economic development with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environmental protection.</a:t>
            </a:r>
          </a:p>
          <a:p>
            <a:r>
              <a:rPr lang="en-US" sz="1800" smtClean="0"/>
              <a:t>Brownfield projects are driven by local leaders.</a:t>
            </a:r>
          </a:p>
          <a:p>
            <a:r>
              <a:rPr lang="en-US" sz="1800" smtClean="0"/>
              <a:t> Success breeds success – talk to other stakeholders – don’t reinvent the wheel.</a:t>
            </a:r>
          </a:p>
          <a:p>
            <a:r>
              <a:rPr lang="en-US" sz="1800" smtClean="0"/>
              <a:t>3 Ps: planning (</a:t>
            </a:r>
            <a:r>
              <a:rPr lang="en-US" sz="1800" i="1" smtClean="0"/>
              <a:t>long-term), public participation, and partnerships are keys to </a:t>
            </a:r>
            <a:r>
              <a:rPr lang="en-US" sz="1800" smtClean="0"/>
              <a:t>success!!</a:t>
            </a:r>
          </a:p>
          <a:p>
            <a:r>
              <a:rPr lang="en-US" sz="1800" smtClean="0"/>
              <a:t>Brownfield projects may warrant state and/or federal assistance.</a:t>
            </a:r>
          </a:p>
          <a:p>
            <a:r>
              <a:rPr lang="en-US" sz="1800" b="1" smtClean="0"/>
              <a:t>Indiana Brownfields Program offers tools to address environmental issues to facilitate brownfield redevelopment.</a:t>
            </a:r>
          </a:p>
          <a:p>
            <a:r>
              <a:rPr lang="en-US" sz="1800" b="1" i="1" smtClean="0"/>
              <a:t>Next steps</a:t>
            </a:r>
            <a:r>
              <a:rPr lang="en-US" sz="1800" b="1" smtClean="0"/>
              <a:t>: Determine needs and ask for appropriate assistance….</a:t>
            </a:r>
            <a:endParaRPr lang="en-US" sz="180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Important Points to Remember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4E4AB7-C114-4C4B-8CD1-B0967F8E689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smtClean="0"/>
              <a:t>Jim McGoff, Director of Env. Programs, IFA		  317- 234-2916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2"/>
              </a:rPr>
              <a:t>jmcgoff@ifa.in.gov</a:t>
            </a:r>
            <a:endParaRPr lang="en-US" sz="1400" smtClean="0"/>
          </a:p>
          <a:p>
            <a:r>
              <a:rPr lang="en-US" sz="1400" b="1" smtClean="0"/>
              <a:t>Meredith Gramelspacher, Asst. Dir. &amp; General Counsel	  317- 233-1430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 </a:t>
            </a:r>
            <a:r>
              <a:rPr lang="en-US" sz="1400" smtClean="0">
                <a:hlinkClick r:id="rId3"/>
              </a:rPr>
              <a:t>mgramels@ifa.in.gov</a:t>
            </a:r>
            <a:endParaRPr lang="en-US" sz="1400" smtClean="0"/>
          </a:p>
          <a:p>
            <a:r>
              <a:rPr lang="en-US" sz="1400" b="1" smtClean="0"/>
              <a:t>Sue Overstreet, Administrative Assistant, General Questions  317- 234-4293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4"/>
              </a:rPr>
              <a:t>soverstreet@ifa.in.gov</a:t>
            </a:r>
            <a:endParaRPr lang="en-US" sz="1400" smtClean="0"/>
          </a:p>
          <a:p>
            <a:r>
              <a:rPr lang="fr-FR" sz="1400" b="1" smtClean="0"/>
              <a:t>Michele Oertel, Federal  Funding  &amp; Community Relations 	  317- 234-0235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5"/>
              </a:rPr>
              <a:t>moertel@ifa.in.gov</a:t>
            </a:r>
            <a:endParaRPr lang="en-US" sz="1400" smtClean="0"/>
          </a:p>
          <a:p>
            <a:r>
              <a:rPr lang="en-US" sz="1400" b="1" smtClean="0"/>
              <a:t>Sara Westrick Corbin, Financial Incentives 		  317- 234-1688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6"/>
              </a:rPr>
              <a:t>swestrick@ifa.in.gov</a:t>
            </a:r>
            <a:endParaRPr lang="en-US" sz="1400" smtClean="0"/>
          </a:p>
          <a:p>
            <a:r>
              <a:rPr lang="en-US" sz="1400" b="1" smtClean="0"/>
              <a:t>Kevin Davis, Technical Matters 			  317- 233-2415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7"/>
              </a:rPr>
              <a:t>kdavis@ifa.in.gov</a:t>
            </a:r>
            <a:endParaRPr lang="en-US" sz="1400" smtClean="0"/>
          </a:p>
          <a:p>
            <a:pPr>
              <a:buFont typeface="Wingdings" pitchFamily="2" charset="2"/>
              <a:buNone/>
            </a:pPr>
            <a:endParaRPr lang="en-US" sz="1400" smtClean="0"/>
          </a:p>
          <a:p>
            <a:r>
              <a:rPr lang="en-US" sz="1400" smtClean="0"/>
              <a:t>Check out the Indiana Brownfields Program web site at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8"/>
              </a:rPr>
              <a:t>www.brownfields.in.gov</a:t>
            </a:r>
            <a:r>
              <a:rPr lang="en-US" sz="1400" smtClean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  <a:r>
              <a:rPr lang="en-US" sz="1000" i="1" smtClean="0"/>
              <a:t>Environmental Stewardship. Economic Development.</a:t>
            </a:r>
            <a:endParaRPr lang="en-US" sz="1000" smtClean="0"/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Contact Information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7244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2EB0C2-136B-49B2-B95B-367F800693F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4344988" cy="1462088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/>
              <a:t>Presentation Overview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525963"/>
          </a:xfrm>
          <a:noFill/>
        </p:spPr>
        <p:txBody>
          <a:bodyPr/>
          <a:lstStyle/>
          <a:p>
            <a:r>
              <a:rPr lang="en-US" sz="2400" smtClean="0"/>
              <a:t> What’s the bad news? – obstacles </a:t>
            </a:r>
            <a:r>
              <a:rPr lang="en-US" sz="2000" smtClean="0"/>
              <a:t>(or opportunities?)</a:t>
            </a:r>
          </a:p>
          <a:p>
            <a:r>
              <a:rPr lang="en-US" sz="2400" smtClean="0"/>
              <a:t> What’s the good news? – incentives </a:t>
            </a:r>
            <a:r>
              <a:rPr lang="en-US" sz="2000" smtClean="0"/>
              <a:t>(for opportunities!)</a:t>
            </a:r>
          </a:p>
          <a:p>
            <a:r>
              <a:rPr lang="en-US" sz="2400" smtClean="0"/>
              <a:t> Who needs financial, legal/liability, and/or technical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      assistance?</a:t>
            </a:r>
          </a:p>
          <a:p>
            <a:r>
              <a:rPr lang="en-US" sz="2400" smtClean="0"/>
              <a:t> How can the Indiana Brownfields Program help?</a:t>
            </a:r>
          </a:p>
          <a:p>
            <a:r>
              <a:rPr lang="en-US" sz="2400" smtClean="0"/>
              <a:t> What do you really need to remember?</a:t>
            </a:r>
          </a:p>
          <a:p>
            <a:r>
              <a:rPr lang="en-US" sz="2400" smtClean="0"/>
              <a:t> What are your next steps?</a:t>
            </a:r>
            <a:endParaRPr lang="en-US" sz="24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5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E4CF50-40D9-45E8-B038-46316B758BD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0668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Obstacle or Opportunity?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700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I:\IFA-Brownfields\Outreach-Community Relations\Photos\Fav Fotos Folder\IMG_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09738"/>
            <a:ext cx="8229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A2848-E819-466A-A0A5-9FA80E21C3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184775" cy="969963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Issues with Brownfields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1600" b="1" smtClean="0"/>
              <a:t>Science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</a:t>
            </a:r>
            <a:r>
              <a:rPr lang="en-US" sz="1600" i="1" smtClean="0"/>
              <a:t>Environmental contamination factor</a:t>
            </a:r>
          </a:p>
          <a:p>
            <a:pPr>
              <a:buFont typeface="Wingdings" pitchFamily="2" charset="2"/>
              <a:buNone/>
            </a:pPr>
            <a:r>
              <a:rPr lang="fr-FR" sz="1600" smtClean="0"/>
              <a:t>	 Private environmental consultant &amp; IDEM opinions on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technical aspects</a:t>
            </a:r>
          </a:p>
          <a:p>
            <a:r>
              <a:rPr lang="en-US" sz="1600" b="1" smtClean="0"/>
              <a:t>Law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Liability fears</a:t>
            </a:r>
          </a:p>
          <a:p>
            <a:r>
              <a:rPr lang="en-US" sz="1600" b="1" smtClean="0"/>
              <a:t>Real Estate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Property reuse &amp; transfers				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Brownfields vs. Greenfields</a:t>
            </a:r>
          </a:p>
          <a:p>
            <a:r>
              <a:rPr lang="en-US" sz="1600" b="1" smtClean="0"/>
              <a:t>Politics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Competing priorities of local governments</a:t>
            </a:r>
          </a:p>
          <a:p>
            <a:r>
              <a:rPr lang="en-US" sz="1600" b="1" smtClean="0"/>
              <a:t>Socio-economics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Tax base in blighted areas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Jobs</a:t>
            </a:r>
          </a:p>
          <a:p>
            <a:r>
              <a:rPr lang="en-US" sz="1600" b="1" smtClean="0"/>
              <a:t>Art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Understanding &amp; coordination of multi-disciplines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Creativity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203835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9F02CD-948E-4874-A0E0-654E82A1C33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What are Obstacles to</a:t>
            </a:r>
            <a:br>
              <a:rPr lang="en-US" sz="3200" b="1" smtClean="0"/>
            </a:br>
            <a:r>
              <a:rPr lang="en-US" sz="3200" b="1" smtClean="0"/>
              <a:t>Brownfield 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b="1" smtClean="0"/>
              <a:t>Real or potential environmental contamination</a:t>
            </a:r>
          </a:p>
          <a:p>
            <a:r>
              <a:rPr lang="en-US" sz="2400" b="1" smtClean="0"/>
              <a:t>Assessment / Cleanup costs</a:t>
            </a:r>
          </a:p>
          <a:p>
            <a:r>
              <a:rPr lang="en-US" sz="2400" b="1" smtClean="0"/>
              <a:t>Liability issues for the lender, prospective purchaser, and third parties</a:t>
            </a:r>
          </a:p>
          <a:p>
            <a:r>
              <a:rPr lang="en-US" sz="2400" smtClean="0"/>
              <a:t>Socio-economic issues</a:t>
            </a:r>
          </a:p>
          <a:p>
            <a:r>
              <a:rPr lang="en-US" sz="2400" smtClean="0"/>
              <a:t>Economic development climate</a:t>
            </a:r>
          </a:p>
          <a:p>
            <a:r>
              <a:rPr lang="en-US" sz="2400" smtClean="0"/>
              <a:t>Viability of re-use plans for the site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27942-EE8E-455C-BBFB-1FCB1C68B7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More Potential Obstacles to</a:t>
            </a:r>
            <a:br>
              <a:rPr lang="en-US" sz="3200" b="1" smtClean="0"/>
            </a:br>
            <a:r>
              <a:rPr lang="en-US" sz="3200" b="1" smtClean="0"/>
              <a:t>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mtClean="0"/>
              <a:t>Unknowns – risks, ownership, access</a:t>
            </a:r>
          </a:p>
          <a:p>
            <a:r>
              <a:rPr lang="en-US" smtClean="0"/>
              <a:t>Lack of awareness</a:t>
            </a:r>
          </a:p>
          <a:p>
            <a:r>
              <a:rPr lang="en-US" smtClean="0"/>
              <a:t>Lack of planning</a:t>
            </a:r>
          </a:p>
          <a:p>
            <a:r>
              <a:rPr lang="en-US" smtClean="0"/>
              <a:t>Lack of community support</a:t>
            </a:r>
          </a:p>
          <a:p>
            <a:r>
              <a:rPr lang="en-US" smtClean="0"/>
              <a:t>Lack of resources</a:t>
            </a:r>
          </a:p>
          <a:p>
            <a:r>
              <a:rPr lang="en-US" smtClean="0"/>
              <a:t>Lack of partnerships (</a:t>
            </a:r>
            <a:r>
              <a:rPr lang="en-US" i="1" smtClean="0"/>
              <a:t>among local gov’t,</a:t>
            </a:r>
          </a:p>
          <a:p>
            <a:pPr>
              <a:buFont typeface="Wingdings" pitchFamily="2" charset="2"/>
              <a:buNone/>
            </a:pPr>
            <a:r>
              <a:rPr lang="en-US" i="1" smtClean="0"/>
              <a:t>	developers, community groups, etc.)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B718CD-A8AC-40BE-B092-398C4D8D36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Who Can Help?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z="2000" smtClean="0"/>
              <a:t>WE…can help you help yourselves!</a:t>
            </a:r>
          </a:p>
          <a:p>
            <a:r>
              <a:rPr lang="en-US" sz="2000" smtClean="0"/>
              <a:t>YOU…can help redevelop brownfields!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Identify potential partners to help you.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Identify blighted priority properties.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Provide input for proposed brownfield redevelopment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projects.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Promote brownfield sites when planning new parks;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recreation, youth, and senior citizen centers;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businesses; municipal buildings; and schools.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Support businesses that have redeveloped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brownfields or plan to occupy brownfields.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EB384-708E-4F95-BCB4-31221CA68B4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Stakeholders/Partners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smtClean="0"/>
              <a:t>Local Government – Public</a:t>
            </a:r>
          </a:p>
          <a:p>
            <a:r>
              <a:rPr lang="en-US" sz="2400" smtClean="0"/>
              <a:t>State and Federal Government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Agencies – Public</a:t>
            </a:r>
          </a:p>
          <a:p>
            <a:r>
              <a:rPr lang="en-US" sz="2400" smtClean="0"/>
              <a:t>Local/State Interest Groups - Private &amp;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Public</a:t>
            </a:r>
          </a:p>
          <a:p>
            <a:r>
              <a:rPr lang="en-US" sz="2400" smtClean="0"/>
              <a:t>Local Business Organizations - Private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&amp; Public</a:t>
            </a:r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EC0E1-EA97-42EC-BD8C-329EC4676D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Indiana Brownfields Program</a:t>
            </a:r>
            <a:br>
              <a:rPr lang="en-US" sz="3200" b="1" smtClean="0"/>
            </a:br>
            <a:r>
              <a:rPr lang="en-US" sz="3200" b="1" smtClean="0"/>
              <a:t>Lends a Hand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Helps communities by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providing: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Educational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Financial Assistance			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Legal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Technical Assistance</a:t>
            </a:r>
          </a:p>
          <a:p>
            <a:pPr>
              <a:defRPr/>
            </a:pPr>
            <a:r>
              <a:rPr lang="en-US" sz="1800" dirty="0" smtClean="0"/>
              <a:t>Serves as a liaison with U.S.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EPA for financial assistance</a:t>
            </a:r>
            <a:endParaRPr lang="en-US" sz="1600" dirty="0" smtClean="0"/>
          </a:p>
          <a:p>
            <a:pPr>
              <a:defRPr/>
            </a:pPr>
            <a:r>
              <a:rPr lang="en-US" sz="1800" dirty="0" smtClean="0"/>
              <a:t> Coordinates with IDEM’s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Voluntary Remediation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Program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Certificates of Completion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Covenants Not to Sue</a:t>
            </a:r>
          </a:p>
          <a:p>
            <a:pPr>
              <a:defRPr/>
            </a:pPr>
            <a:r>
              <a:rPr lang="en-US" sz="1800" dirty="0" smtClean="0"/>
              <a:t> Coordinates with other related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IDEM programs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3960813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</TotalTime>
  <Words>419</Words>
  <Application>Microsoft Office PowerPoint</Application>
  <PresentationFormat>On-screen Show (4:3)</PresentationFormat>
  <Paragraphs>206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Layers</vt:lpstr>
      <vt:lpstr>Slide 1</vt:lpstr>
      <vt:lpstr>Presentation Overview</vt:lpstr>
      <vt:lpstr>Obstacle or Opportunity?</vt:lpstr>
      <vt:lpstr>Issues with Brownfields</vt:lpstr>
      <vt:lpstr>What are Obstacles to Brownfield Redevelopment?</vt:lpstr>
      <vt:lpstr>More Potential Obstacles to Redevelopment?</vt:lpstr>
      <vt:lpstr>Who Can Help?</vt:lpstr>
      <vt:lpstr>Stakeholders/Partners</vt:lpstr>
      <vt:lpstr>Indiana Brownfields Program Lends a Hand</vt:lpstr>
      <vt:lpstr>When You Want/Need $…</vt:lpstr>
      <vt:lpstr>  When You Want/Need Liability &amp; Technical Assistance…</vt:lpstr>
      <vt:lpstr>  Liability Interpretation Letters</vt:lpstr>
      <vt:lpstr>  Liability Interpretation Letters</vt:lpstr>
      <vt:lpstr>  Teamwork leads to Success!</vt:lpstr>
      <vt:lpstr>  Teamwork leads to Success!</vt:lpstr>
      <vt:lpstr>  Teamwork leads to Success!</vt:lpstr>
      <vt:lpstr>  Important Points to Remember</vt:lpstr>
      <vt:lpstr>  Contact Information</vt:lpstr>
    </vt:vector>
  </TitlesOfParts>
  <Company>IDEM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ASSIGNMENTS SUBMITTED</dc:title>
  <dc:creator>Kevin Davis</dc:creator>
  <cp:lastModifiedBy>Sarah Yeager</cp:lastModifiedBy>
  <cp:revision>210</cp:revision>
  <dcterms:created xsi:type="dcterms:W3CDTF">2004-06-16T21:10:48Z</dcterms:created>
  <dcterms:modified xsi:type="dcterms:W3CDTF">2010-08-31T21:30:17Z</dcterms:modified>
</cp:coreProperties>
</file>