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9" r:id="rId3"/>
    <p:sldId id="313" r:id="rId4"/>
    <p:sldId id="309" r:id="rId5"/>
    <p:sldId id="310" r:id="rId6"/>
    <p:sldId id="311" r:id="rId7"/>
    <p:sldId id="326" r:id="rId8"/>
    <p:sldId id="321" r:id="rId9"/>
    <p:sldId id="320" r:id="rId10"/>
    <p:sldId id="322" r:id="rId11"/>
    <p:sldId id="323" r:id="rId12"/>
    <p:sldId id="327" r:id="rId13"/>
    <p:sldId id="315" r:id="rId14"/>
    <p:sldId id="316" r:id="rId15"/>
    <p:sldId id="317" r:id="rId16"/>
    <p:sldId id="318" r:id="rId17"/>
    <p:sldId id="328" r:id="rId18"/>
    <p:sldId id="329" r:id="rId19"/>
    <p:sldId id="330" r:id="rId20"/>
    <p:sldId id="308" r:id="rId21"/>
    <p:sldId id="307" r:id="rId2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262525"/>
    <a:srgbClr val="A9102A"/>
    <a:srgbClr val="E8E8E8"/>
    <a:srgbClr val="C60000"/>
    <a:srgbClr val="C0504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5" autoAdjust="0"/>
  </p:normalViewPr>
  <p:slideViewPr>
    <p:cSldViewPr snapToGrid="0" snapToObjects="1"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126" y="-102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6741425-2607-47C0-81D4-9F8611C544F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B0ED83-FF2D-416D-8714-7CBBA5439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0ED83-FF2D-416D-8714-7CBBA5439C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8/18/2010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8/18/2010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I:\Graphics Forms &amp; Templates\Graphic Images\CBER logos\CBER-logo-2color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58126" y="6175221"/>
            <a:ext cx="1010651" cy="60672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698B-369A-D24D-B0B2-69EC0C1B9C2C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744E-D453-C84B-80F4-774E8E95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u.edu/cber" TargetMode="External"/><Relationship Id="rId2" Type="http://schemas.openxmlformats.org/officeDocument/2006/relationships/hyperlink" Target="http://www.epa.cberdata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93818"/>
            <a:ext cx="9144000" cy="4408197"/>
          </a:xfrm>
          <a:prstGeom prst="rect">
            <a:avLst/>
          </a:prstGeom>
          <a:solidFill>
            <a:srgbClr val="A91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3314" y="4453247"/>
            <a:ext cx="2220686" cy="368135"/>
          </a:xfrm>
          <a:solidFill>
            <a:srgbClr val="262525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i="1" dirty="0" smtClean="0">
                <a:solidFill>
                  <a:srgbClr val="FFFFFF"/>
                </a:solidFill>
                <a:latin typeface="Chaparral Pro"/>
                <a:cs typeface="Chaparral Pro"/>
              </a:rPr>
              <a:t>A walk-through </a:t>
            </a:r>
            <a:endParaRPr lang="en-US" i="1" dirty="0">
              <a:solidFill>
                <a:srgbClr val="FFFFFF"/>
              </a:solidFill>
              <a:latin typeface="Chaparral Pro"/>
              <a:cs typeface="Chaparral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5326" y="6294350"/>
            <a:ext cx="4891308" cy="46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9102A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  <a:t>Prepared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A9102A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  <a:t> by the Center for Business and Economic Research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A9102A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A9102A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  <a:t>Ball State University | August 2010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A9102A"/>
              </a:solidFill>
              <a:effectLst/>
              <a:uLnTx/>
              <a:uFillTx/>
              <a:latin typeface="Chaparral Pro"/>
              <a:ea typeface="+mj-ea"/>
              <a:cs typeface="Chaparral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639" y="3328276"/>
            <a:ext cx="6941849" cy="2966074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Chaparral Pro"/>
                <a:cs typeface="Chaparral Pro"/>
              </a:rPr>
              <a:t>Environmental Protection Agency (EPA) Brownfield Grant writers’ Tool</a:t>
            </a:r>
            <a:endParaRPr lang="en-US" sz="3200" dirty="0">
              <a:solidFill>
                <a:schemeClr val="bg1"/>
              </a:solidFill>
              <a:latin typeface="Chaparral Pro"/>
              <a:cs typeface="Chaparral Pro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961413"/>
            <a:ext cx="5471860" cy="633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3E3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  <a:t>Prepared by the Center for Business and Economic Research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3E3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3E3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  <a:t>Ball State University |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E3E3E3"/>
                </a:solidFill>
                <a:effectLst/>
                <a:uLnTx/>
                <a:uFillTx/>
                <a:latin typeface="Chaparral Pro"/>
                <a:ea typeface="+mj-ea"/>
                <a:cs typeface="Chaparral Pro"/>
              </a:rPr>
              <a:t> August 2010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Chaparral Pro"/>
              <a:ea typeface="+mj-ea"/>
              <a:cs typeface="Chaparral Pro"/>
            </a:endParaRPr>
          </a:p>
        </p:txBody>
      </p:sp>
      <p:pic>
        <p:nvPicPr>
          <p:cNvPr id="9" name="Picture 2" descr="I:\Graphics Forms &amp; Templates\Graphic Images\CBER logos\CBER-logo-2colo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4355" y="190006"/>
            <a:ext cx="3385822" cy="20326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19075"/>
            <a:ext cx="87344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31" y="0"/>
            <a:ext cx="8108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Tables can be sorted – ascending and descending</a:t>
            </a:r>
          </a:p>
          <a:p>
            <a:r>
              <a:rPr lang="en-US" dirty="0" smtClean="0"/>
              <a:t>Copy the graphics right clicking the mouse and select “copy”</a:t>
            </a:r>
          </a:p>
          <a:p>
            <a:r>
              <a:rPr lang="en-US" dirty="0" smtClean="0"/>
              <a:t>Copy Tables and paste in “excel” or “word” without changing the format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TIF IN-A-BOX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Tax Increment Financing (TIF)</a:t>
            </a:r>
          </a:p>
          <a:p>
            <a:pPr lvl="1"/>
            <a:r>
              <a:rPr lang="en-US" dirty="0" smtClean="0"/>
              <a:t>Tool used by local governments to allocate changes to local taxes caused by new business development for a specific purpose. </a:t>
            </a:r>
          </a:p>
          <a:p>
            <a:pPr lvl="1"/>
            <a:r>
              <a:rPr lang="en-US" dirty="0" smtClean="0"/>
              <a:t>In a typical setting, the growth of property taxes associated with a new business will be applied to a purpose that has significant impact on the community.</a:t>
            </a:r>
          </a:p>
          <a:p>
            <a:pPr lvl="1"/>
            <a:r>
              <a:rPr lang="en-US" dirty="0" smtClean="0"/>
              <a:t> Examples of these are installation of water or sewer infrastructure, construction or expansion of roadways, or remediation of a </a:t>
            </a:r>
            <a:r>
              <a:rPr lang="en-US" dirty="0" err="1" smtClean="0"/>
              <a:t>brownfield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TIF-in-a-box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/>
              <a:t>Basic materials on TIF</a:t>
            </a:r>
          </a:p>
          <a:p>
            <a:pPr lvl="2"/>
            <a:r>
              <a:rPr lang="en-US" dirty="0" smtClean="0"/>
              <a:t>Studies by </a:t>
            </a:r>
            <a:r>
              <a:rPr lang="en-US" dirty="0" err="1" smtClean="0"/>
              <a:t>Bartsch</a:t>
            </a:r>
            <a:r>
              <a:rPr lang="en-US" dirty="0" smtClean="0"/>
              <a:t> and Wells (2003), and </a:t>
            </a:r>
            <a:r>
              <a:rPr lang="en-US" dirty="0" err="1" smtClean="0"/>
              <a:t>Paull</a:t>
            </a:r>
            <a:r>
              <a:rPr lang="en-US" dirty="0" smtClean="0"/>
              <a:t> (2008)</a:t>
            </a:r>
          </a:p>
          <a:p>
            <a:pPr lvl="2"/>
            <a:r>
              <a:rPr lang="en-US" dirty="0" smtClean="0"/>
              <a:t>Enabling legislation contained in IC 36-7-14 which deals with  TIFs and uses</a:t>
            </a:r>
          </a:p>
          <a:p>
            <a:pPr lvl="1"/>
            <a:r>
              <a:rPr lang="en-US" dirty="0" smtClean="0"/>
              <a:t>Economic Impact Calculator</a:t>
            </a:r>
          </a:p>
          <a:p>
            <a:pPr lvl="2"/>
            <a:r>
              <a:rPr lang="en-US" dirty="0" smtClean="0"/>
              <a:t>A tool for estimating the economic and fiscal effects of new business development. To use the Economic Impact Calculator, enter company information into the form to the left. 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County: Marion</a:t>
            </a:r>
          </a:p>
          <a:p>
            <a:pPr lvl="1"/>
            <a:r>
              <a:rPr lang="en-US" dirty="0" smtClean="0"/>
              <a:t>Industry: Health Care and Social Assistance</a:t>
            </a:r>
          </a:p>
          <a:p>
            <a:pPr lvl="1"/>
            <a:r>
              <a:rPr lang="en-US" dirty="0" smtClean="0"/>
              <a:t>Input Method: Number of Employees = 50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186785"/>
            <a:ext cx="5605153" cy="66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37" y="510639"/>
            <a:ext cx="8196511" cy="634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852" y="249383"/>
            <a:ext cx="7114519" cy="56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68" y="0"/>
            <a:ext cx="8229600" cy="1143000"/>
          </a:xfrm>
        </p:spPr>
        <p:txBody>
          <a:bodyPr/>
          <a:lstStyle/>
          <a:p>
            <a:r>
              <a:rPr lang="en-US" dirty="0" smtClean="0"/>
              <a:t>Additional Variables in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530"/>
            <a:ext cx="8413668" cy="5177642"/>
          </a:xfrm>
        </p:spPr>
        <p:txBody>
          <a:bodyPr>
            <a:normAutofit/>
          </a:bodyPr>
          <a:lstStyle/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Releases to environment</a:t>
            </a:r>
          </a:p>
          <a:p>
            <a:pPr lvl="1"/>
            <a:r>
              <a:rPr lang="en-US" dirty="0" smtClean="0"/>
              <a:t>Hazard Score</a:t>
            </a:r>
          </a:p>
          <a:p>
            <a:pPr lvl="1"/>
            <a:r>
              <a:rPr lang="en-US" dirty="0" smtClean="0"/>
              <a:t>Vehicle Mileage and ADT</a:t>
            </a:r>
          </a:p>
          <a:p>
            <a:pPr lvl="1"/>
            <a:r>
              <a:rPr lang="en-US" dirty="0" smtClean="0"/>
              <a:t>Risk Index (Cancer, Respiratory and Neurological)</a:t>
            </a:r>
          </a:p>
          <a:p>
            <a:pPr lvl="1"/>
            <a:r>
              <a:rPr lang="en-US" dirty="0" smtClean="0"/>
              <a:t>Hospitalization rate</a:t>
            </a:r>
          </a:p>
          <a:p>
            <a:pPr lvl="1"/>
            <a:r>
              <a:rPr lang="en-US" dirty="0" smtClean="0"/>
              <a:t>% of diabetic and chronically ill Medicare enrollees</a:t>
            </a:r>
          </a:p>
          <a:p>
            <a:pPr lvl="1"/>
            <a:r>
              <a:rPr lang="en-US" dirty="0" smtClean="0"/>
              <a:t>Unhealthy days due to ozone and fine particulate matter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72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the tool and users</a:t>
            </a:r>
          </a:p>
          <a:p>
            <a:r>
              <a:rPr lang="en-US" dirty="0" smtClean="0"/>
              <a:t>Variable List</a:t>
            </a:r>
          </a:p>
          <a:p>
            <a:r>
              <a:rPr lang="en-US" dirty="0" smtClean="0"/>
              <a:t>Sample Screenshots of the variables</a:t>
            </a:r>
          </a:p>
          <a:p>
            <a:r>
              <a:rPr lang="en-US" dirty="0" smtClean="0"/>
              <a:t>Tax Increment Financing: TIF IN-A-BOX </a:t>
            </a:r>
          </a:p>
          <a:p>
            <a:r>
              <a:rPr lang="en-US" dirty="0" smtClean="0"/>
              <a:t>Future Variables</a:t>
            </a:r>
          </a:p>
          <a:p>
            <a:r>
              <a:rPr lang="en-US" dirty="0" smtClean="0"/>
              <a:t>Access the tool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this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www.epa.cberdata.org</a:t>
            </a: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(or)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www.bsu.edu/cber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Click on “Data Center”</a:t>
            </a:r>
          </a:p>
          <a:p>
            <a:pPr>
              <a:buNone/>
            </a:pPr>
            <a:r>
              <a:rPr lang="en-US" dirty="0" smtClean="0"/>
              <a:t>Select “EPA Brownfield Grant Writers’ Tool”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r1dFyemAxmA/SnW0qrQ-Y9I/AAAAAAAACwo/L0SvRPN4ik8/s640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849" y="1202323"/>
            <a:ext cx="4953000" cy="32956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assist grant authors with accurate and relevant data about the demographic, economic, and health factors pertaining to the community in question. </a:t>
            </a:r>
          </a:p>
          <a:p>
            <a:r>
              <a:rPr lang="en-US" dirty="0" smtClean="0"/>
              <a:t>Users:</a:t>
            </a:r>
          </a:p>
          <a:p>
            <a:pPr lvl="1"/>
            <a:r>
              <a:rPr lang="en-US" dirty="0" smtClean="0"/>
              <a:t>Brownfield Grant writers</a:t>
            </a:r>
          </a:p>
          <a:p>
            <a:pPr lvl="1"/>
            <a:r>
              <a:rPr lang="en-US" dirty="0" smtClean="0"/>
              <a:t>Economic Developers</a:t>
            </a:r>
          </a:p>
          <a:p>
            <a:pPr lvl="1"/>
            <a:r>
              <a:rPr lang="en-US" dirty="0" smtClean="0"/>
              <a:t>Community Volunteers/Organizers/Leaders</a:t>
            </a:r>
          </a:p>
          <a:p>
            <a:pPr lvl="1"/>
            <a:r>
              <a:rPr lang="en-US" dirty="0" smtClean="0"/>
              <a:t>Government Officials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Demographics:</a:t>
            </a:r>
          </a:p>
          <a:p>
            <a:pPr lvl="1"/>
            <a:r>
              <a:rPr lang="en-US" dirty="0" smtClean="0"/>
              <a:t>Population and Growth</a:t>
            </a:r>
          </a:p>
          <a:p>
            <a:pPr lvl="1"/>
            <a:r>
              <a:rPr lang="en-US" dirty="0" smtClean="0"/>
              <a:t>Population Density and Housing units Density</a:t>
            </a:r>
          </a:p>
          <a:p>
            <a:pPr lvl="1"/>
            <a:r>
              <a:rPr lang="en-US" dirty="0" smtClean="0"/>
              <a:t>Population by Age and Gender</a:t>
            </a:r>
          </a:p>
          <a:p>
            <a:pPr lvl="1"/>
            <a:r>
              <a:rPr lang="en-US" dirty="0" smtClean="0"/>
              <a:t>Education Attainment</a:t>
            </a:r>
          </a:p>
          <a:p>
            <a:pPr lvl="1"/>
            <a:r>
              <a:rPr lang="en-US" dirty="0" smtClean="0"/>
              <a:t>High School Graduation Rates</a:t>
            </a:r>
          </a:p>
          <a:p>
            <a:pPr lvl="1"/>
            <a:r>
              <a:rPr lang="en-US" dirty="0" smtClean="0"/>
              <a:t>Households 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Free and Reduced Lunches</a:t>
            </a:r>
          </a:p>
          <a:p>
            <a:pPr lvl="1"/>
            <a:r>
              <a:rPr lang="en-US" dirty="0" smtClean="0"/>
              <a:t>Disabled Population</a:t>
            </a:r>
          </a:p>
          <a:p>
            <a:pPr lvl="1"/>
            <a:r>
              <a:rPr lang="en-US" dirty="0" smtClean="0"/>
              <a:t>Public Assistance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Percent share of Total Establishments</a:t>
            </a:r>
          </a:p>
          <a:p>
            <a:pPr lvl="1"/>
            <a:r>
              <a:rPr lang="en-US" dirty="0" smtClean="0"/>
              <a:t>Employment Growth</a:t>
            </a:r>
          </a:p>
          <a:p>
            <a:pPr lvl="1"/>
            <a:r>
              <a:rPr lang="en-US" dirty="0" smtClean="0"/>
              <a:t>Employment Trend</a:t>
            </a:r>
          </a:p>
          <a:p>
            <a:pPr lvl="1"/>
            <a:r>
              <a:rPr lang="en-US" dirty="0" smtClean="0"/>
              <a:t>Unemployment Rate</a:t>
            </a:r>
          </a:p>
          <a:p>
            <a:pPr lvl="1"/>
            <a:r>
              <a:rPr lang="en-US" dirty="0" smtClean="0"/>
              <a:t>Personal and Household Income</a:t>
            </a:r>
          </a:p>
          <a:p>
            <a:pPr lvl="1"/>
            <a:r>
              <a:rPr lang="en-US" dirty="0" smtClean="0"/>
              <a:t>Income Inequality</a:t>
            </a:r>
          </a:p>
          <a:p>
            <a:pPr lvl="1"/>
            <a:r>
              <a:rPr lang="en-US" dirty="0" smtClean="0"/>
              <a:t>Federal Spending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909"/>
            <a:ext cx="8401792" cy="51776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Health</a:t>
            </a:r>
          </a:p>
          <a:p>
            <a:pPr lvl="1"/>
            <a:r>
              <a:rPr lang="en-US" dirty="0" err="1" smtClean="0"/>
              <a:t>Natality</a:t>
            </a:r>
            <a:r>
              <a:rPr lang="en-US" dirty="0" smtClean="0"/>
              <a:t> /Mortality</a:t>
            </a:r>
          </a:p>
          <a:p>
            <a:pPr lvl="2"/>
            <a:r>
              <a:rPr lang="en-US" dirty="0" smtClean="0"/>
              <a:t>Birth rates – By age group</a:t>
            </a:r>
          </a:p>
          <a:p>
            <a:pPr lvl="2"/>
            <a:r>
              <a:rPr lang="en-US" dirty="0" smtClean="0"/>
              <a:t>Birth Measures</a:t>
            </a:r>
          </a:p>
          <a:p>
            <a:pPr lvl="2"/>
            <a:r>
              <a:rPr lang="en-US" dirty="0" smtClean="0"/>
              <a:t>Fertility Rates</a:t>
            </a:r>
          </a:p>
          <a:p>
            <a:pPr lvl="2"/>
            <a:r>
              <a:rPr lang="en-US" dirty="0" smtClean="0"/>
              <a:t>Death Rate – By gender, By cause</a:t>
            </a:r>
          </a:p>
          <a:p>
            <a:pPr lvl="2"/>
            <a:r>
              <a:rPr lang="en-US" dirty="0" smtClean="0"/>
              <a:t>Infant Mortality</a:t>
            </a:r>
          </a:p>
          <a:p>
            <a:pPr lvl="1"/>
            <a:r>
              <a:rPr lang="en-US" dirty="0" smtClean="0"/>
              <a:t>Premature Death</a:t>
            </a:r>
          </a:p>
          <a:p>
            <a:pPr lvl="2"/>
            <a:r>
              <a:rPr lang="en-US" dirty="0" smtClean="0"/>
              <a:t>Average Life Expectancy</a:t>
            </a:r>
          </a:p>
          <a:p>
            <a:pPr lvl="2"/>
            <a:r>
              <a:rPr lang="en-US" dirty="0" smtClean="0"/>
              <a:t>Years of Potential Life lost before age 75</a:t>
            </a:r>
          </a:p>
          <a:p>
            <a:pPr lvl="1"/>
            <a:r>
              <a:rPr lang="en-US" dirty="0" smtClean="0"/>
              <a:t>Morbidity</a:t>
            </a:r>
          </a:p>
          <a:p>
            <a:pPr lvl="2"/>
            <a:r>
              <a:rPr lang="en-US" dirty="0" smtClean="0"/>
              <a:t>Self-rated poor health</a:t>
            </a:r>
          </a:p>
          <a:p>
            <a:pPr lvl="2"/>
            <a:r>
              <a:rPr lang="en-US" dirty="0" smtClean="0"/>
              <a:t>Average Unhealthy Days per month</a:t>
            </a:r>
          </a:p>
          <a:p>
            <a:pPr lvl="1"/>
            <a:r>
              <a:rPr lang="en-US" dirty="0" smtClean="0"/>
              <a:t>Disease / Cancer</a:t>
            </a:r>
          </a:p>
          <a:p>
            <a:pPr lvl="2"/>
            <a:r>
              <a:rPr lang="en-US" dirty="0" smtClean="0"/>
              <a:t>All Cancer and Lung Cancer – Incidence and Death Rates</a:t>
            </a:r>
          </a:p>
          <a:p>
            <a:pPr lvl="2"/>
            <a:r>
              <a:rPr lang="en-US" dirty="0" smtClean="0"/>
              <a:t>Lung Diseases 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3246"/>
            <a:ext cx="9144000" cy="523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704613" cy="592137"/>
          </a:xfrm>
        </p:spPr>
        <p:txBody>
          <a:bodyPr>
            <a:noAutofit/>
          </a:bodyPr>
          <a:lstStyle/>
          <a:p>
            <a:r>
              <a:rPr lang="en-US" dirty="0" smtClean="0"/>
              <a:t>Sample Graphics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66775"/>
            <a:ext cx="88582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314325"/>
            <a:ext cx="87534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500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Environmental Protection Agency (EPA) Brownfield Grant writers’ Tool</vt:lpstr>
      <vt:lpstr>Introduction</vt:lpstr>
      <vt:lpstr>Purpose</vt:lpstr>
      <vt:lpstr>Variables</vt:lpstr>
      <vt:lpstr>Variables (contd.)</vt:lpstr>
      <vt:lpstr>Variables (contd.)</vt:lpstr>
      <vt:lpstr>Sample Graphics</vt:lpstr>
      <vt:lpstr>Slide 8</vt:lpstr>
      <vt:lpstr>Slide 9</vt:lpstr>
      <vt:lpstr>Slide 10</vt:lpstr>
      <vt:lpstr>Slide 11</vt:lpstr>
      <vt:lpstr>Features</vt:lpstr>
      <vt:lpstr>TIF IN-A-BOX</vt:lpstr>
      <vt:lpstr>TIF-in-a-box (contd.)</vt:lpstr>
      <vt:lpstr>Economic Impact Calculator</vt:lpstr>
      <vt:lpstr>Slide 16</vt:lpstr>
      <vt:lpstr>Slide 17</vt:lpstr>
      <vt:lpstr>Slide 18</vt:lpstr>
      <vt:lpstr>Additional Variables in Future</vt:lpstr>
      <vt:lpstr>How to access this tool?</vt:lpstr>
      <vt:lpstr>Slide 21</vt:lpstr>
    </vt:vector>
  </TitlesOfParts>
  <Company>Ball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Examination of the  Performance of the Indiana 21st Century  Research and Technology Funds</dc:title>
  <dc:creator>Christine</dc:creator>
  <cp:lastModifiedBy>syeager</cp:lastModifiedBy>
  <cp:revision>75</cp:revision>
  <dcterms:created xsi:type="dcterms:W3CDTF">2010-08-17T20:26:22Z</dcterms:created>
  <dcterms:modified xsi:type="dcterms:W3CDTF">2010-09-02T11:54:23Z</dcterms:modified>
</cp:coreProperties>
</file>