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Default Extension="emf" ContentType="image/x-emf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83"/>
  </p:notesMasterIdLst>
  <p:handoutMasterIdLst>
    <p:handoutMasterId r:id="rId84"/>
  </p:handoutMasterIdLst>
  <p:sldIdLst>
    <p:sldId id="265" r:id="rId2"/>
    <p:sldId id="282" r:id="rId3"/>
    <p:sldId id="342" r:id="rId4"/>
    <p:sldId id="343" r:id="rId5"/>
    <p:sldId id="360" r:id="rId6"/>
    <p:sldId id="352" r:id="rId7"/>
    <p:sldId id="359" r:id="rId8"/>
    <p:sldId id="362" r:id="rId9"/>
    <p:sldId id="363" r:id="rId10"/>
    <p:sldId id="364" r:id="rId11"/>
    <p:sldId id="365" r:id="rId12"/>
    <p:sldId id="376" r:id="rId13"/>
    <p:sldId id="377" r:id="rId14"/>
    <p:sldId id="378" r:id="rId15"/>
    <p:sldId id="351" r:id="rId16"/>
    <p:sldId id="381" r:id="rId17"/>
    <p:sldId id="350" r:id="rId18"/>
    <p:sldId id="361" r:id="rId19"/>
    <p:sldId id="344" r:id="rId20"/>
    <p:sldId id="345" r:id="rId21"/>
    <p:sldId id="346" r:id="rId22"/>
    <p:sldId id="347" r:id="rId23"/>
    <p:sldId id="348" r:id="rId24"/>
    <p:sldId id="349" r:id="rId25"/>
    <p:sldId id="296" r:id="rId26"/>
    <p:sldId id="294" r:id="rId27"/>
    <p:sldId id="298" r:id="rId28"/>
    <p:sldId id="304" r:id="rId29"/>
    <p:sldId id="380" r:id="rId30"/>
    <p:sldId id="358" r:id="rId31"/>
    <p:sldId id="356" r:id="rId32"/>
    <p:sldId id="379" r:id="rId33"/>
    <p:sldId id="367" r:id="rId34"/>
    <p:sldId id="353" r:id="rId35"/>
    <p:sldId id="357" r:id="rId36"/>
    <p:sldId id="368" r:id="rId37"/>
    <p:sldId id="369" r:id="rId38"/>
    <p:sldId id="370" r:id="rId39"/>
    <p:sldId id="371" r:id="rId40"/>
    <p:sldId id="372" r:id="rId41"/>
    <p:sldId id="373" r:id="rId42"/>
    <p:sldId id="374" r:id="rId43"/>
    <p:sldId id="375" r:id="rId44"/>
    <p:sldId id="366" r:id="rId45"/>
    <p:sldId id="355" r:id="rId46"/>
    <p:sldId id="354" r:id="rId47"/>
    <p:sldId id="284" r:id="rId48"/>
    <p:sldId id="327" r:id="rId49"/>
    <p:sldId id="278" r:id="rId50"/>
    <p:sldId id="332" r:id="rId51"/>
    <p:sldId id="313" r:id="rId52"/>
    <p:sldId id="314" r:id="rId53"/>
    <p:sldId id="333" r:id="rId54"/>
    <p:sldId id="334" r:id="rId55"/>
    <p:sldId id="335" r:id="rId56"/>
    <p:sldId id="280" r:id="rId57"/>
    <p:sldId id="316" r:id="rId58"/>
    <p:sldId id="318" r:id="rId59"/>
    <p:sldId id="317" r:id="rId60"/>
    <p:sldId id="328" r:id="rId61"/>
    <p:sldId id="283" r:id="rId62"/>
    <p:sldId id="329" r:id="rId63"/>
    <p:sldId id="315" r:id="rId64"/>
    <p:sldId id="281" r:id="rId65"/>
    <p:sldId id="331" r:id="rId66"/>
    <p:sldId id="319" r:id="rId67"/>
    <p:sldId id="326" r:id="rId68"/>
    <p:sldId id="320" r:id="rId69"/>
    <p:sldId id="321" r:id="rId70"/>
    <p:sldId id="322" r:id="rId71"/>
    <p:sldId id="323" r:id="rId72"/>
    <p:sldId id="324" r:id="rId73"/>
    <p:sldId id="325" r:id="rId74"/>
    <p:sldId id="336" r:id="rId75"/>
    <p:sldId id="338" r:id="rId76"/>
    <p:sldId id="337" r:id="rId77"/>
    <p:sldId id="271" r:id="rId78"/>
    <p:sldId id="272" r:id="rId79"/>
    <p:sldId id="273" r:id="rId80"/>
    <p:sldId id="340" r:id="rId81"/>
    <p:sldId id="339" r:id="rId82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0AA6"/>
    <a:srgbClr val="430DDD"/>
    <a:srgbClr val="290BDF"/>
    <a:srgbClr val="46B884"/>
    <a:srgbClr val="826EF8"/>
    <a:srgbClr val="8284E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5" autoAdjust="0"/>
    <p:restoredTop sz="91768" autoAdjust="0"/>
  </p:normalViewPr>
  <p:slideViewPr>
    <p:cSldViewPr>
      <p:cViewPr>
        <p:scale>
          <a:sx n="75" d="100"/>
          <a:sy n="75" d="100"/>
        </p:scale>
        <p:origin x="-10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w Cen MT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w Cen MT" pitchFamily="34" charset="0"/>
                <a:cs typeface="Arial" charset="0"/>
              </a:defRPr>
            </a:lvl1pPr>
          </a:lstStyle>
          <a:p>
            <a:pPr>
              <a:defRPr/>
            </a:pPr>
            <a:fld id="{B6F08F7F-C200-4CE8-BD48-26DBDE572B93}" type="datetimeFigureOut">
              <a:rPr lang="en-US"/>
              <a:pPr>
                <a:defRPr/>
              </a:pPr>
              <a:t>9/2/2010</a:t>
            </a:fld>
            <a:endParaRPr lang="en-US"/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w Cen MT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w Cen MT" pitchFamily="34" charset="0"/>
                <a:cs typeface="Arial" charset="0"/>
              </a:defRPr>
            </a:lvl1pPr>
          </a:lstStyle>
          <a:p>
            <a:pPr>
              <a:defRPr/>
            </a:pPr>
            <a:fld id="{B44DDE61-0463-4B0D-A8E8-2707C258F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12" tIns="46656" rIns="93312" bIns="46656" numCol="1" anchor="t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12" tIns="46656" rIns="93312" bIns="46656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0BCB7DD-0E9F-416B-8EF1-0DE79B524228}" type="datetimeFigureOut">
              <a:rPr lang="en-US"/>
              <a:pPr>
                <a:defRPr/>
              </a:pPr>
              <a:t>9/2/2010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21188"/>
            <a:ext cx="56197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12" tIns="46656" rIns="93312" bIns="466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12" tIns="46656" rIns="93312" bIns="46656" numCol="1" anchor="b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12" tIns="46656" rIns="93312" bIns="46656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D7C36B9-08A7-477B-9E3B-3DAD4E370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Site Status" was determined using the following criteria: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 I. CLASSIFY STATUS AS "BROWNFIELD WHEN: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1. Vacancy &lt;50% in use per Windshield Survey, or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2. Vacant per Windshield Survey, or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3. USPS Vacant and in FRS Database, or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4. Status defined in recent inventory reports as: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     a. Brownfield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     b. Vacant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 II. CLASSIFY STATUS AS "SITE OF CONCERN" WHEN: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1. USPS Vacant and Not in FRS Database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2. Vacancy = In-Use as per Windshield survey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3. Status defined in recent inventory reports as: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    a. Active Potential Site of Concern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    b. Site of Concern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    c. Inactive Potential Site of Concern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 txBox="1">
            <a:spLocks noGrp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12" tIns="46656" rIns="93312" bIns="46656" anchor="b"/>
          <a:lstStyle/>
          <a:p>
            <a:pPr algn="r" defTabSz="933450"/>
            <a:fld id="{C111929E-8757-41A8-BF97-62749469B7B2}" type="slidenum">
              <a:rPr lang="en-US" sz="1200">
                <a:latin typeface="Calibri" pitchFamily="34" charset="0"/>
              </a:rPr>
              <a:pPr algn="r" defTabSz="933450"/>
              <a:t>18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Site Status" was determined using the following criteria: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 I. CLASSIFY STATUS AS "BROWNFIELD WHEN: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1. Vacancy &lt;50% in use per Windshield Survey, or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2. Vacant per Windshield Survey, or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3. USPS Vacant and in FRS Database, or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4. Status defined in recent inventory reports as: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     a. Brownfield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     b. Vacant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 II. CLASSIFY STATUS AS "SITE OF CONCERN" WHEN: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1. USPS Vacant and Not in FRS Database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2. Vacancy = In-Use as per Windshield survey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 3. Status defined in recent inventory reports as: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    a. Active Potential Site of Concern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    b. Site of Concern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           c. Inactive Potential Site of Concern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12" tIns="46656" rIns="93312" bIns="46656" anchor="b"/>
          <a:lstStyle/>
          <a:p>
            <a:pPr algn="r" defTabSz="933450"/>
            <a:fld id="{5785E7BF-9C60-4389-AC67-B472D082C83B}" type="slidenum">
              <a:rPr lang="en-US" sz="1200">
                <a:latin typeface="Calibri" pitchFamily="34" charset="0"/>
              </a:rPr>
              <a:pPr algn="r" defTabSz="933450"/>
              <a:t>25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Met with ?? CDCs, present our project, discussed goals, provided each a map and list of sites currently in the inventory and then asked them to provide input or known sites that did not make our list.</a:t>
            </a:r>
          </a:p>
        </p:txBody>
      </p:sp>
      <p:sp>
        <p:nvSpPr>
          <p:cNvPr id="98308" name="Slide Number Placeholder 3"/>
          <p:cNvSpPr txBox="1">
            <a:spLocks noGrp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12" tIns="46656" rIns="93312" bIns="46656" anchor="b"/>
          <a:lstStyle/>
          <a:p>
            <a:pPr algn="r" defTabSz="933450"/>
            <a:fld id="{4E418BA8-A185-472B-A8F6-093B02FCAA4F}" type="slidenum">
              <a:rPr lang="en-US" sz="1200">
                <a:latin typeface="Calibri" pitchFamily="34" charset="0"/>
              </a:rPr>
              <a:pPr algn="r" defTabSz="933450"/>
              <a:t>26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9332" name="Slide Number Placeholder 3"/>
          <p:cNvSpPr txBox="1">
            <a:spLocks noGrp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12" tIns="46656" rIns="93312" bIns="46656" anchor="b"/>
          <a:lstStyle/>
          <a:p>
            <a:pPr algn="r" defTabSz="933450"/>
            <a:fld id="{95A49469-C024-4F5D-A7B8-3E9FA45528B8}" type="slidenum">
              <a:rPr lang="en-US" sz="1200">
                <a:latin typeface="Calibri" pitchFamily="34" charset="0"/>
              </a:rPr>
              <a:pPr algn="r" defTabSz="933450"/>
              <a:t>27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C36B9-08A7-477B-9E3B-3DAD4E37023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10" descr="IBRP_Logo_Red_SM FINA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epafiles_aara_logo_epaseal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72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hgv-icn-seal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6172200"/>
            <a:ext cx="5429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1263DBB-9430-436D-9F6A-2FEEF28E0D8B}" type="datetimeFigureOut">
              <a:rPr lang="en-US"/>
              <a:pPr>
                <a:defRPr/>
              </a:pPr>
              <a:t>9/2/2010</a:t>
            </a:fld>
            <a:endParaRPr lang="en-US" dirty="0"/>
          </a:p>
        </p:txBody>
      </p:sp>
      <p:sp>
        <p:nvSpPr>
          <p:cNvPr id="13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9EF94CC-9482-43F1-9521-DC4F7AB00E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A028C-C92F-457A-B544-6567B30D5E41}" type="datetimeFigureOut">
              <a:rPr lang="en-US"/>
              <a:pPr>
                <a:defRPr/>
              </a:pPr>
              <a:t>9/2/2010</a:t>
            </a:fld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63F7D4F-E14D-47B0-89E9-D202C0CAA6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0" y="6248400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5E779DC-1BF5-4F7A-AE29-BD293B518A85}" type="datetimeFigureOut">
              <a:rPr lang="en-US"/>
              <a:pPr>
                <a:defRPr/>
              </a:pPr>
              <a:t>9/2/2010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0" y="1271588"/>
            <a:ext cx="533400" cy="24447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0EB546E-2351-42F4-826F-54F6D954E8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609600" y="6248400"/>
            <a:ext cx="5421313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5731959-700C-48FE-A9D1-11AB0BA5F6C1}" type="datetimeFigureOut">
              <a:rPr lang="en-US"/>
              <a:pPr>
                <a:defRPr/>
              </a:pPr>
              <a:t>9/2/2010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0" y="1271588"/>
            <a:ext cx="533400" cy="24447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C0C553C-D688-44E1-90D5-C8788972BC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0" y="6248400"/>
            <a:ext cx="5421313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4586-EC8B-4390-AD50-8D87EEBBBA86}" type="datetimeFigureOut">
              <a:rPr lang="en-US"/>
              <a:pPr>
                <a:defRPr/>
              </a:pPr>
              <a:t>9/2/2010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AD95A72-7C15-491B-93C2-BDB30961FE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33041D8-E2E2-40BA-AA3B-0A6022C3C35E}" type="datetimeFigureOut">
              <a:rPr lang="en-US"/>
              <a:pPr>
                <a:defRPr/>
              </a:pPr>
              <a:t>9/2/2010</a:t>
            </a:fld>
            <a:endParaRPr lang="en-US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A1A74029-2255-464D-B0A3-9E072582C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57BFC-556A-4D5D-93DB-ACB2AAE801F1}" type="datetimeFigureOut">
              <a:rPr lang="en-US"/>
              <a:pPr>
                <a:defRPr/>
              </a:pPr>
              <a:t>9/2/2010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C5EE5-3434-4E43-84D1-1259E38C12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</p:spPr>
        <p:txBody>
          <a:bodyPr vert="horz"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62A6C6-A403-4A0E-A9D2-34521046BC45}" type="datetimeFigureOut">
              <a:rPr lang="en-US"/>
              <a:pPr>
                <a:defRPr/>
              </a:pPr>
              <a:t>9/2/2010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5573713" cy="365125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5989638" y="144462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52C00B-8553-4A12-BBC7-8BA871BA01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harrell@indy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fhcenter.org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2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609600"/>
            <a:ext cx="8153400" cy="990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latin typeface="Tw Cen MT" pitchFamily="34" charset="0"/>
              </a:rPr>
              <a:t/>
            </a:r>
            <a:br>
              <a:rPr lang="en-US" sz="3600" b="1" dirty="0" smtClean="0">
                <a:latin typeface="Tw Cen MT" pitchFamily="34" charset="0"/>
              </a:rPr>
            </a:br>
            <a:r>
              <a:rPr lang="en-US" sz="3600" b="1" dirty="0" smtClean="0">
                <a:latin typeface="Tw Cen MT" pitchFamily="34" charset="0"/>
              </a:rPr>
              <a:t>The “Dirt” on Brownfield Redevelopment</a:t>
            </a:r>
            <a:br>
              <a:rPr lang="en-US" sz="3600" b="1" dirty="0" smtClean="0">
                <a:latin typeface="Tw Cen MT" pitchFamily="34" charset="0"/>
              </a:rPr>
            </a:br>
            <a:r>
              <a:rPr lang="en-US" b="1" dirty="0" smtClean="0">
                <a:solidFill>
                  <a:schemeClr val="accent2"/>
                </a:solidFill>
                <a:latin typeface="Tw Cen MT" pitchFamily="34" charset="0"/>
              </a:rPr>
              <a:t/>
            </a:r>
            <a:br>
              <a:rPr lang="en-US" b="1" dirty="0" smtClean="0">
                <a:solidFill>
                  <a:schemeClr val="accent2"/>
                </a:solidFill>
                <a:latin typeface="Tw Cen MT" pitchFamily="34" charset="0"/>
              </a:rPr>
            </a:br>
            <a:r>
              <a:rPr lang="en-US" sz="2700" b="1" dirty="0" smtClean="0">
                <a:solidFill>
                  <a:schemeClr val="accent2"/>
                </a:solidFill>
                <a:latin typeface="Tw Cen MT" pitchFamily="34" charset="0"/>
              </a:rPr>
              <a:t>Building Better Communities</a:t>
            </a:r>
            <a:r>
              <a:rPr lang="en-US" sz="2400" b="1" dirty="0" smtClean="0">
                <a:solidFill>
                  <a:schemeClr val="accent2"/>
                </a:solidFill>
                <a:latin typeface="Tw Cen MT" pitchFamily="34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Tw Cen MT" pitchFamily="34" charset="0"/>
              </a:rPr>
            </a:br>
            <a:r>
              <a:rPr lang="en-US" sz="3600" b="1" dirty="0" smtClean="0">
                <a:solidFill>
                  <a:schemeClr val="accent2"/>
                </a:solidFill>
                <a:latin typeface="Tw Cen MT" pitchFamily="34" charset="0"/>
              </a:rPr>
              <a:t>Brownfield Resources and Partners Workshop</a:t>
            </a:r>
            <a:endParaRPr lang="en-US" sz="3600" b="1" dirty="0" smtClean="0">
              <a:solidFill>
                <a:srgbClr val="330AA6"/>
              </a:solidFill>
              <a:latin typeface="Tw Cen MT" pitchFamily="34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2286000"/>
            <a:ext cx="8153400" cy="3276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rgbClr val="290BDF"/>
                </a:solidFill>
                <a:latin typeface="Tw Cen MT" pitchFamily="34" charset="0"/>
              </a:rPr>
              <a:t>	</a:t>
            </a:r>
            <a:r>
              <a:rPr lang="en-US" sz="2400" dirty="0" smtClean="0">
                <a:solidFill>
                  <a:srgbClr val="290BDF"/>
                </a:solidFill>
                <a:latin typeface="Tw Cen MT" pitchFamily="34" charset="0"/>
              </a:rPr>
              <a:t>	</a:t>
            </a:r>
            <a:r>
              <a:rPr lang="en-US" sz="2400" b="1" dirty="0" smtClean="0">
                <a:solidFill>
                  <a:schemeClr val="hlink"/>
                </a:solidFill>
                <a:latin typeface="Tw Cen MT" pitchFamily="34" charset="0"/>
              </a:rPr>
              <a:t>Chris Harrell –	Brownfield Redevelopment Coordinator</a:t>
            </a:r>
          </a:p>
          <a:p>
            <a:pPr marL="1143000" lvl="2" eaLnBrk="1" hangingPunct="1">
              <a:buFont typeface="Wingdings" pitchFamily="2" charset="2"/>
              <a:buNone/>
            </a:pPr>
            <a:r>
              <a:rPr lang="en-US" sz="2400" dirty="0" smtClean="0">
                <a:latin typeface="Tw Cen MT" pitchFamily="34" charset="0"/>
              </a:rPr>
              <a:t>			City of Indianapolis</a:t>
            </a:r>
          </a:p>
          <a:p>
            <a:pPr marL="1143000" lvl="2" eaLnBrk="1" hangingPunct="1">
              <a:buFont typeface="Wingdings" pitchFamily="2" charset="2"/>
              <a:buNone/>
            </a:pPr>
            <a:r>
              <a:rPr lang="en-US" sz="2400" dirty="0" smtClean="0">
                <a:latin typeface="Tw Cen MT" pitchFamily="34" charset="0"/>
              </a:rPr>
              <a:t>			Department of Metropolitan Development</a:t>
            </a:r>
          </a:p>
          <a:p>
            <a:pPr marL="1143000" lvl="2" eaLnBrk="1" hangingPunct="1">
              <a:buFont typeface="Wingdings" pitchFamily="2" charset="2"/>
              <a:buNone/>
            </a:pPr>
            <a:r>
              <a:rPr lang="en-US" sz="2400" dirty="0" smtClean="0">
                <a:latin typeface="Tw Cen MT" pitchFamily="34" charset="0"/>
              </a:rPr>
              <a:t>			Community Economic Development Division</a:t>
            </a:r>
          </a:p>
          <a:p>
            <a:pPr marL="1143000" lvl="2" eaLnBrk="1" hangingPunct="1">
              <a:buFont typeface="Wingdings" pitchFamily="2" charset="2"/>
              <a:buNone/>
            </a:pPr>
            <a:r>
              <a:rPr lang="en-US" sz="2400" dirty="0" smtClean="0">
                <a:latin typeface="Tw Cen MT" pitchFamily="34" charset="0"/>
              </a:rPr>
              <a:t>			</a:t>
            </a:r>
            <a:r>
              <a:rPr lang="en-US" sz="2400" dirty="0" smtClean="0">
                <a:latin typeface="Tw Cen MT" pitchFamily="34" charset="0"/>
                <a:hlinkClick r:id="rId3"/>
              </a:rPr>
              <a:t>charrell@indy.gov</a:t>
            </a:r>
            <a:r>
              <a:rPr lang="en-US" sz="2400" dirty="0" smtClean="0">
                <a:latin typeface="Tw Cen MT" pitchFamily="34" charset="0"/>
              </a:rPr>
              <a:t> </a:t>
            </a:r>
          </a:p>
          <a:p>
            <a:pPr eaLnBrk="1" hangingPunct="1"/>
            <a:endParaRPr lang="en-US" dirty="0" smtClean="0">
              <a:latin typeface="Tw Cen MT" pitchFamily="34" charset="0"/>
            </a:endParaRPr>
          </a:p>
          <a:p>
            <a:pPr lvl="1" eaLnBrk="1" hangingPunct="1"/>
            <a:endParaRPr lang="en-US" dirty="0" smtClean="0">
              <a:latin typeface="Tw Cen MT" pitchFamily="34" charset="0"/>
            </a:endParaRPr>
          </a:p>
          <a:p>
            <a:pPr lvl="1" eaLnBrk="1" hangingPunct="1"/>
            <a:endParaRPr lang="en-US" dirty="0" smtClean="0">
              <a:latin typeface="Tw Cen MT" pitchFamily="34" charset="0"/>
            </a:endParaRP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990600" y="4572000"/>
            <a:ext cx="746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330AA6"/>
                </a:solidFill>
              </a:rPr>
              <a:t>Presented at </a:t>
            </a:r>
            <a:r>
              <a:rPr lang="en-US" sz="2000" b="1" dirty="0" smtClean="0">
                <a:solidFill>
                  <a:srgbClr val="330AA6"/>
                </a:solidFill>
              </a:rPr>
              <a:t>Offices Ball State University CAP Center</a:t>
            </a:r>
            <a:endParaRPr lang="en-US" sz="2000" b="1" dirty="0">
              <a:solidFill>
                <a:srgbClr val="330AA6"/>
              </a:solidFill>
            </a:endParaRPr>
          </a:p>
          <a:p>
            <a:r>
              <a:rPr lang="en-US" sz="2000" b="1" dirty="0" smtClean="0">
                <a:solidFill>
                  <a:srgbClr val="330AA6"/>
                </a:solidFill>
              </a:rPr>
              <a:t>50 South Meridian St. </a:t>
            </a:r>
            <a:r>
              <a:rPr lang="en-US" sz="2000" b="1" dirty="0">
                <a:solidFill>
                  <a:srgbClr val="330AA6"/>
                </a:solidFill>
              </a:rPr>
              <a:t>– Indianapolis, IN  </a:t>
            </a:r>
            <a:r>
              <a:rPr lang="en-US" sz="2000" b="1" dirty="0" smtClean="0">
                <a:solidFill>
                  <a:srgbClr val="330AA6"/>
                </a:solidFill>
              </a:rPr>
              <a:t>09/02/2010 9:30AM</a:t>
            </a:r>
            <a:endParaRPr lang="en-US" sz="2000" b="1" dirty="0">
              <a:solidFill>
                <a:srgbClr val="330AA6"/>
              </a:solidFill>
            </a:endParaRPr>
          </a:p>
        </p:txBody>
      </p:sp>
      <p:pic>
        <p:nvPicPr>
          <p:cNvPr id="7" name="Picture 6" descr="BSU logo.ashx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85800"/>
            <a:ext cx="8924925" cy="819150"/>
          </a:xfrm>
          <a:prstGeom prst="rect">
            <a:avLst/>
          </a:prstGeom>
        </p:spPr>
      </p:pic>
      <p:pic>
        <p:nvPicPr>
          <p:cNvPr id="8" name="Picture 7" descr="BSU Main logo.ashx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538" y="3200400"/>
            <a:ext cx="2461846" cy="914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Local Project Examples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990600"/>
            <a:ext cx="8153400" cy="49530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2444 N. Winthrop Avenue </a:t>
            </a:r>
          </a:p>
          <a:p>
            <a:pPr lvl="1"/>
            <a:r>
              <a:rPr lang="en-US" smtClean="0">
                <a:latin typeface="Tw Cen MT" pitchFamily="34" charset="0"/>
              </a:rPr>
              <a:t>(Former Colonial Bakery Maintenance Garage)</a:t>
            </a: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  <p:pic>
        <p:nvPicPr>
          <p:cNvPr id="18436" name="Picture 10" descr="Burning debris 2444 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057400"/>
            <a:ext cx="42164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1" descr="Burning debris 2444 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1336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5" descr="2444 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114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Local Project Examples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990600"/>
            <a:ext cx="8153400" cy="49530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2444 N. Winthrop Avenue </a:t>
            </a:r>
          </a:p>
          <a:p>
            <a:pPr lvl="1"/>
            <a:r>
              <a:rPr lang="en-US" smtClean="0">
                <a:latin typeface="Tw Cen MT" pitchFamily="34" charset="0"/>
              </a:rPr>
              <a:t>(Former Colonial Bakery Maintenance Garage)</a:t>
            </a: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  <p:pic>
        <p:nvPicPr>
          <p:cNvPr id="19460" name="Picture 7" descr="rtw20070609_0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05000"/>
            <a:ext cx="36830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rtw20070609_0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981200"/>
            <a:ext cx="40640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0" descr="rtw20070609_0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4191000"/>
            <a:ext cx="15287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2" descr="rtw20070609_09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4157663"/>
            <a:ext cx="365760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Local Project Examples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990600"/>
            <a:ext cx="8153400" cy="49530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2444 N. Winthrop Avenue </a:t>
            </a:r>
          </a:p>
          <a:p>
            <a:pPr lvl="1"/>
            <a:r>
              <a:rPr lang="en-US" smtClean="0">
                <a:latin typeface="Tw Cen MT" pitchFamily="34" charset="0"/>
              </a:rPr>
              <a:t>(Former Colonial Bakery Maintenance Garage)</a:t>
            </a: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  <p:pic>
        <p:nvPicPr>
          <p:cNvPr id="20484" name="Picture 9" descr="2444 Winthrop 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9050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5" descr="2444 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1148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6" descr="2444 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9812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7" descr="2444 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4114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8" descr="2444 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286000"/>
            <a:ext cx="2343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Local Project Examples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990600"/>
            <a:ext cx="8153400" cy="49530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2444 N. Winthrop Avenue </a:t>
            </a:r>
          </a:p>
          <a:p>
            <a:pPr lvl="1"/>
            <a:r>
              <a:rPr lang="en-US" smtClean="0">
                <a:latin typeface="Tw Cen MT" pitchFamily="34" charset="0"/>
              </a:rPr>
              <a:t>(Former Colonial Bakery Maintenance Garage)</a:t>
            </a: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  <p:pic>
        <p:nvPicPr>
          <p:cNvPr id="21508" name="Picture 5" descr="2444 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98120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2444 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905000"/>
            <a:ext cx="45212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7" descr="2444 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45720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Local Project Examples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990600"/>
            <a:ext cx="8153400" cy="49530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2444 N. Winthrop Avenue </a:t>
            </a:r>
          </a:p>
          <a:p>
            <a:pPr lvl="1"/>
            <a:r>
              <a:rPr lang="en-US" smtClean="0">
                <a:latin typeface="Tw Cen MT" pitchFamily="34" charset="0"/>
              </a:rPr>
              <a:t>(Former Colonial Bakery Maintenance Garage)</a:t>
            </a: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  <p:pic>
        <p:nvPicPr>
          <p:cNvPr id="22532" name="Picture 9" descr="IMG_18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62484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City of Indianapolis County-Wide Brownfield Site Inventory Project</a:t>
            </a: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Overview – </a:t>
            </a:r>
          </a:p>
          <a:p>
            <a:pPr lvl="1"/>
            <a:r>
              <a:rPr lang="en-US" smtClean="0">
                <a:latin typeface="Tw Cen MT" pitchFamily="34" charset="0"/>
              </a:rPr>
              <a:t>How it began (Area Wide Phase I Survey)</a:t>
            </a:r>
          </a:p>
          <a:p>
            <a:r>
              <a:rPr lang="en-US" smtClean="0">
                <a:latin typeface="Tw Cen MT" pitchFamily="34" charset="0"/>
              </a:rPr>
              <a:t>Project Update</a:t>
            </a:r>
          </a:p>
          <a:p>
            <a:r>
              <a:rPr lang="en-US" smtClean="0">
                <a:latin typeface="Tw Cen MT" pitchFamily="34" charset="0"/>
              </a:rPr>
              <a:t>Recent Project Benefits</a:t>
            </a:r>
          </a:p>
          <a:p>
            <a:r>
              <a:rPr lang="en-US" smtClean="0">
                <a:latin typeface="Tw Cen MT" pitchFamily="34" charset="0"/>
              </a:rPr>
              <a:t>Benefits Already Realized</a:t>
            </a:r>
          </a:p>
          <a:p>
            <a:r>
              <a:rPr lang="en-US" smtClean="0">
                <a:latin typeface="Tw Cen MT" pitchFamily="34" charset="0"/>
              </a:rPr>
              <a:t>Proposed Next Steps</a:t>
            </a:r>
          </a:p>
          <a:p>
            <a:endParaRPr lang="en-US" smtClean="0">
              <a:latin typeface="Tw Cen MT" pitchFamily="34" charset="0"/>
            </a:endParaRPr>
          </a:p>
          <a:p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z="3200" smtClean="0">
                <a:latin typeface="Arial" charset="0"/>
              </a:rPr>
              <a:t>City of Indianapolis County-Wide Brownfield Site Inventory Project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mtClean="0">
              <a:latin typeface="Tw Cen MT" pitchFamily="34" charset="0"/>
            </a:endParaRPr>
          </a:p>
          <a:p>
            <a:pPr lvl="1">
              <a:buFont typeface="Wingdings 2" pitchFamily="18" charset="2"/>
              <a:buNone/>
            </a:pPr>
            <a:r>
              <a:rPr lang="en-US" sz="5400" smtClean="0">
                <a:latin typeface="Tw Cen MT" pitchFamily="34" charset="0"/>
              </a:rPr>
              <a:t>How many brownfields do we have in Marion Co.?</a:t>
            </a: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>
              <a:buFont typeface="Wingdings 2" pitchFamily="18" charset="2"/>
              <a:buNone/>
            </a:pPr>
            <a:endParaRPr lang="en-US" smtClean="0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City of Indianapolis County-Wide Brownfield Site Inventory Project</a:t>
            </a:r>
            <a:endParaRPr 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mtClean="0">
              <a:latin typeface="Tw Cen MT" pitchFamily="34" charset="0"/>
            </a:endParaRPr>
          </a:p>
          <a:p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  <p:pic>
        <p:nvPicPr>
          <p:cNvPr id="25604" name="Picture 3" descr="Indy Phase I ESA Survey Area 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95400"/>
            <a:ext cx="65532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>
                <a:latin typeface="Tw Cen MT" pitchFamily="34" charset="0"/>
              </a:rPr>
              <a:t>Brownfield Inventory-</a:t>
            </a:r>
            <a:r>
              <a:rPr lang="en-US" sz="3200" smtClean="0">
                <a:latin typeface="Tw Cen MT" pitchFamily="34" charset="0"/>
              </a:rPr>
              <a:t>Site Identification</a:t>
            </a:r>
          </a:p>
        </p:txBody>
      </p:sp>
      <p:sp>
        <p:nvSpPr>
          <p:cNvPr id="26627" name="TextBox 6"/>
          <p:cNvSpPr txBox="1">
            <a:spLocks noChangeArrowheads="1"/>
          </p:cNvSpPr>
          <p:nvPr/>
        </p:nvSpPr>
        <p:spPr bwMode="auto">
          <a:xfrm>
            <a:off x="5257800" y="6096000"/>
            <a:ext cx="2438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Tw Cen MT" pitchFamily="34" charset="0"/>
              </a:rPr>
              <a:t>Marion County, In</a:t>
            </a:r>
          </a:p>
          <a:p>
            <a:pPr algn="ctr"/>
            <a:r>
              <a:rPr lang="en-US" sz="1600">
                <a:latin typeface="Tw Cen MT" pitchFamily="34" charset="0"/>
              </a:rPr>
              <a:t>Site Inventory Site Status</a:t>
            </a:r>
          </a:p>
        </p:txBody>
      </p:sp>
      <p:pic>
        <p:nvPicPr>
          <p:cNvPr id="26628" name="Picture 8" descr="all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990600"/>
            <a:ext cx="65770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Overview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143000"/>
            <a:ext cx="81534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mtClean="0">
                <a:latin typeface="Tw Cen MT" pitchFamily="34" charset="0"/>
              </a:rPr>
              <a:t>What?</a:t>
            </a:r>
          </a:p>
          <a:p>
            <a:pPr lvl="1"/>
            <a:r>
              <a:rPr lang="en-US" sz="2800" smtClean="0">
                <a:latin typeface="Tw Cen MT" pitchFamily="34" charset="0"/>
              </a:rPr>
              <a:t>Outcome of MDC Res. 09-E01 02/04/2009</a:t>
            </a:r>
          </a:p>
          <a:p>
            <a:pPr lvl="1"/>
            <a:r>
              <a:rPr lang="en-US" smtClean="0">
                <a:solidFill>
                  <a:schemeClr val="hlink"/>
                </a:solidFill>
                <a:latin typeface="Tw Cen MT" pitchFamily="34" charset="0"/>
              </a:rPr>
              <a:t>Totally Grant funded</a:t>
            </a:r>
            <a:r>
              <a:rPr lang="en-US" smtClean="0">
                <a:latin typeface="Tw Cen MT" pitchFamily="34" charset="0"/>
              </a:rPr>
              <a:t> Brownfield Inventory Project (EPA and HUD CDBG) available to public on WEB</a:t>
            </a:r>
          </a:p>
          <a:p>
            <a:pPr lvl="1"/>
            <a:r>
              <a:rPr lang="en-US" smtClean="0">
                <a:latin typeface="Tw Cen MT" pitchFamily="34" charset="0"/>
              </a:rPr>
              <a:t>Examination of 353,000 Parcels in Marion County</a:t>
            </a:r>
          </a:p>
          <a:p>
            <a:pPr lvl="1"/>
            <a:r>
              <a:rPr lang="en-US" smtClean="0">
                <a:latin typeface="Tw Cen MT" pitchFamily="34" charset="0"/>
              </a:rPr>
              <a:t>Examine all previous data</a:t>
            </a:r>
          </a:p>
          <a:p>
            <a:pPr marL="1143000" lvl="2"/>
            <a:r>
              <a:rPr lang="en-US" sz="2200" smtClean="0">
                <a:latin typeface="Tw Cen MT" pitchFamily="34" charset="0"/>
              </a:rPr>
              <a:t>2004 Center Township SPEA Capstone</a:t>
            </a:r>
          </a:p>
          <a:p>
            <a:pPr marL="1143000" lvl="2"/>
            <a:r>
              <a:rPr lang="en-US" sz="2200" smtClean="0">
                <a:latin typeface="Tw Cen MT" pitchFamily="34" charset="0"/>
              </a:rPr>
              <a:t>2007 Phase I ESA Area Survey</a:t>
            </a:r>
          </a:p>
          <a:p>
            <a:pPr marL="1143000" lvl="2"/>
            <a:r>
              <a:rPr lang="en-US" sz="2200" smtClean="0">
                <a:latin typeface="Tw Cen MT" pitchFamily="34" charset="0"/>
              </a:rPr>
              <a:t>Irvington DC &amp; NNDC Inventories </a:t>
            </a:r>
          </a:p>
          <a:p>
            <a:pPr lvl="1"/>
            <a:r>
              <a:rPr lang="en-US" smtClean="0">
                <a:latin typeface="Tw Cen MT" pitchFamily="34" charset="0"/>
              </a:rPr>
              <a:t>Generate NEW DATA</a:t>
            </a:r>
          </a:p>
          <a:p>
            <a:pPr lvl="1"/>
            <a:endParaRPr lang="en-US" smtClean="0">
              <a:latin typeface="Tw Cen M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7400" y="3349625"/>
            <a:ext cx="3276600" cy="3508375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defRPr/>
            </a:pPr>
            <a:r>
              <a:rPr lang="en-US" sz="2200" b="1" u="sng">
                <a:solidFill>
                  <a:schemeClr val="accent1"/>
                </a:solidFill>
                <a:latin typeface="Tw Cen MT" pitchFamily="34" charset="0"/>
              </a:rPr>
              <a:t>EPA Brownfields Grantee Reporting Requirements</a:t>
            </a:r>
          </a:p>
          <a:p>
            <a:pPr>
              <a:defRPr/>
            </a:pPr>
            <a:r>
              <a:rPr lang="en-US">
                <a:solidFill>
                  <a:schemeClr val="accent1"/>
                </a:solidFill>
                <a:latin typeface="Tw Cen MT" pitchFamily="34" charset="0"/>
              </a:rPr>
              <a:t>Section 128(a) of Small Business Liability Relief and Brownfields Revitalization Act:  State and Tribal grant recipients are required to take reasonable steps to develop and/or maintain a system or process that can provided an reasonable estimate of brownfield sites</a:t>
            </a:r>
          </a:p>
          <a:p>
            <a:pPr>
              <a:defRPr/>
            </a:pPr>
            <a:r>
              <a:rPr lang="en-US">
                <a:solidFill>
                  <a:schemeClr val="accent1"/>
                </a:solidFill>
                <a:latin typeface="Tw Cen MT" pitchFamily="34" charset="0"/>
              </a:rPr>
              <a:t>EPA 510-R-09-002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Brownfield Breakfast in Brief</a:t>
            </a:r>
          </a:p>
        </p:txBody>
      </p:sp>
      <p:sp>
        <p:nvSpPr>
          <p:cNvPr id="10243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/>
            </a:pPr>
            <a:r>
              <a:rPr lang="en-US" sz="2600" dirty="0">
                <a:latin typeface="Tw Cen MT" pitchFamily="34" charset="0"/>
                <a:cs typeface="Arial" pitchFamily="34" charset="0"/>
              </a:rPr>
              <a:t>Basic Dirt on Brownfields – Boring DEFINITIONS</a:t>
            </a:r>
          </a:p>
          <a:p>
            <a:pPr marL="1096963" lvl="2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/>
            </a:pPr>
            <a:r>
              <a:rPr lang="en-US" dirty="0">
                <a:latin typeface="Tw Cen MT" pitchFamily="34" charset="0"/>
                <a:cs typeface="Arial" pitchFamily="34" charset="0"/>
              </a:rPr>
              <a:t>Section 101 of CERCLA 1980 (42 USC 9601) as amended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/>
            </a:pPr>
            <a:r>
              <a:rPr lang="en-US" sz="2000" dirty="0">
                <a:latin typeface="Tw Cen MT" pitchFamily="34" charset="0"/>
                <a:cs typeface="Arial" pitchFamily="34" charset="0"/>
              </a:rPr>
              <a:t>(39)(A) In General – The Term “brownfield site” means real property, the expansion, redevelopment, or reuse of which may be complicated by the presence or potential presence of a hazardous substance, pollutant or contaminant (subject to exceptions as always)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defRPr/>
            </a:pPr>
            <a:r>
              <a:rPr lang="en-US" sz="2000" dirty="0">
                <a:latin typeface="Tw Cen MT" pitchFamily="34" charset="0"/>
                <a:cs typeface="Arial" pitchFamily="34" charset="0"/>
              </a:rPr>
              <a:t>Indiana Code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/>
            </a:pPr>
            <a:r>
              <a:rPr lang="en-US" dirty="0">
                <a:latin typeface="Tw Cen MT" pitchFamily="34" charset="0"/>
                <a:cs typeface="Arial" pitchFamily="34" charset="0"/>
              </a:rPr>
              <a:t>IC 13-11-2-19.3 – “Brownfield” means a parcel of real estate: (1) that: (A) is abandoned or inactive;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Tw Cen MT" pitchFamily="34" charset="0"/>
                <a:cs typeface="Arial" pitchFamily="34" charset="0"/>
              </a:rPr>
              <a:t>OR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defRPr/>
            </a:pPr>
            <a:r>
              <a:rPr lang="en-US" dirty="0">
                <a:latin typeface="Tw Cen MT" pitchFamily="34" charset="0"/>
                <a:cs typeface="Arial" pitchFamily="34" charset="0"/>
              </a:rPr>
              <a:t>	(2) on which expansion, redevelopment, or reuse is complicated; because of the presence or potential presence of a hazardous substance, a contaminant, petroleum, or a petroleum product that poses a risk to human health and the environment. 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defRPr/>
            </a:pPr>
            <a:endParaRPr lang="en-US" sz="2200" dirty="0">
              <a:latin typeface="Tw Cen MT" pitchFamily="34" charset="0"/>
              <a:cs typeface="Arial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/>
            </a:pPr>
            <a:endParaRPr lang="en-US" sz="2200" dirty="0">
              <a:latin typeface="Tw Cen MT" pitchFamily="34" charset="0"/>
              <a:cs typeface="Arial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/>
            </a:pPr>
            <a:endParaRPr lang="en-US" sz="2200" dirty="0">
              <a:latin typeface="Tw Cen MT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143000"/>
            <a:ext cx="8153400" cy="5029200"/>
          </a:xfrm>
        </p:spPr>
        <p:txBody>
          <a:bodyPr>
            <a:normAutofit fontScale="77500" lnSpcReduction="2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en-US" b="1" dirty="0" smtClean="0"/>
              <a:t>Why?</a:t>
            </a: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en-US" b="1" dirty="0" smtClean="0"/>
              <a:t>Goal: Empirical data to support and guide efforts including: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Identifying sites that are “Redevelopment Ready”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/>
              <a:t>Assisting with marketing of sites and removing stigma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Prioritizing sites for grant funding purposes/identifying conditions that avail each site to particular funding mechanisms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Presenting the case to EPA and IFA Brownfields Program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/>
              <a:t>Meeting EPA requirements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Tracking progress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/>
              <a:t>Success Measurement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/>
              <a:t>Rate of new challenges developing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Increasing awareness and public information/education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Promoting infill redevelopment/achieving sustainability goals and efforts of SustainIndy</a:t>
            </a: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Overview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143000"/>
            <a:ext cx="81534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mtClean="0">
                <a:latin typeface="Tw Cen MT" pitchFamily="34" charset="0"/>
              </a:rPr>
              <a:t>How?</a:t>
            </a:r>
          </a:p>
          <a:p>
            <a:pPr>
              <a:buFont typeface="Wingdings" pitchFamily="2" charset="2"/>
              <a:buNone/>
            </a:pPr>
            <a:r>
              <a:rPr lang="en-US" smtClean="0">
                <a:latin typeface="Tw Cen MT" pitchFamily="34" charset="0"/>
              </a:rPr>
              <a:t>	Others: some good</a:t>
            </a:r>
          </a:p>
          <a:p>
            <a:r>
              <a:rPr lang="en-US" sz="1800" smtClean="0">
                <a:latin typeface="Tw Cen MT" pitchFamily="34" charset="0"/>
              </a:rPr>
              <a:t>Pennsylvania also grants up to $50,000 to cities and development authorities that carryout brownfields inventories and list these properties in the states PaSiteFinder, a web-based brownfield inventory system. Localities and development authorities receive a $1,000 credit for each site listed (Bartsch et al., 2001; DEP, 2000)</a:t>
            </a:r>
          </a:p>
          <a:p>
            <a:r>
              <a:rPr lang="en-US" sz="1800" smtClean="0">
                <a:latin typeface="Tw Cen MT" pitchFamily="34" charset="0"/>
              </a:rPr>
              <a:t>Elkhart County, INDIANA (inspiration with Ground Water Management)</a:t>
            </a:r>
          </a:p>
          <a:p>
            <a:endParaRPr lang="en-US" sz="1800" smtClean="0">
              <a:latin typeface="Tw Cen MT" pitchFamily="34" charset="0"/>
            </a:endParaRPr>
          </a:p>
          <a:p>
            <a:r>
              <a:rPr lang="en-US" sz="2400" smtClean="0">
                <a:latin typeface="Tw Cen MT" pitchFamily="34" charset="0"/>
              </a:rPr>
              <a:t>MOST:  IGNORE</a:t>
            </a:r>
            <a:r>
              <a:rPr lang="en-US" sz="1800" smtClean="0">
                <a:latin typeface="Tw Cen MT" pitchFamily="34" charset="0"/>
              </a:rPr>
              <a:t> the Issue, or </a:t>
            </a:r>
            <a:r>
              <a:rPr lang="en-US" sz="1800" u="sng" smtClean="0">
                <a:latin typeface="Tw Cen MT" pitchFamily="34" charset="0"/>
              </a:rPr>
              <a:t>don’t take comprehensive approach</a:t>
            </a:r>
            <a:r>
              <a:rPr lang="en-US" sz="1800" smtClean="0">
                <a:latin typeface="Tw Cen MT" pitchFamily="34" charset="0"/>
              </a:rPr>
              <a:t>, leaving development ready sites languishing because lack of data</a:t>
            </a:r>
          </a:p>
          <a:p>
            <a:endParaRPr lang="en-US" sz="1800" smtClean="0">
              <a:latin typeface="Tw Cen MT" pitchFamily="34" charset="0"/>
            </a:endParaRPr>
          </a:p>
          <a:p>
            <a:endParaRPr lang="en-US" sz="1800" smtClean="0">
              <a:latin typeface="Tw Cen MT" pitchFamily="34" charset="0"/>
            </a:endParaRPr>
          </a:p>
          <a:p>
            <a:pPr lvl="1"/>
            <a:endParaRPr lang="en-US" sz="1700" smtClean="0">
              <a:latin typeface="Tw Cen MT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mtClean="0">
                <a:latin typeface="Tw Cen MT" pitchFamily="34" charset="0"/>
              </a:rPr>
              <a:t>	</a:t>
            </a:r>
          </a:p>
          <a:p>
            <a:pPr>
              <a:buFont typeface="Wingdings" pitchFamily="2" charset="2"/>
              <a:buNone/>
            </a:pPr>
            <a:endParaRPr lang="en-US" smtClean="0">
              <a:latin typeface="Tw Cen MT" pitchFamily="34" charset="0"/>
            </a:endParaRPr>
          </a:p>
          <a:p>
            <a:pPr>
              <a:buFont typeface="Wingdings" pitchFamily="2" charset="2"/>
              <a:buNone/>
            </a:pPr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Overview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066800"/>
            <a:ext cx="81534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mtClean="0">
                <a:latin typeface="Tw Cen MT" pitchFamily="34" charset="0"/>
              </a:rPr>
              <a:t>How?</a:t>
            </a:r>
          </a:p>
          <a:p>
            <a:pPr>
              <a:buFont typeface="Wingdings" pitchFamily="2" charset="2"/>
              <a:buNone/>
            </a:pPr>
            <a:r>
              <a:rPr lang="en-US" smtClean="0">
                <a:latin typeface="Tw Cen MT" pitchFamily="34" charset="0"/>
              </a:rPr>
              <a:t>	We:   Recognize that</a:t>
            </a:r>
          </a:p>
          <a:p>
            <a:pPr>
              <a:buFont typeface="Wingdings" pitchFamily="2" charset="2"/>
              <a:buNone/>
            </a:pPr>
            <a:r>
              <a:rPr lang="en-US" sz="3400" smtClean="0">
                <a:latin typeface="Tw Cen MT" pitchFamily="34" charset="0"/>
              </a:rPr>
              <a:t>DATA is king.  </a:t>
            </a:r>
          </a:p>
          <a:p>
            <a:pPr lvl="1"/>
            <a:r>
              <a:rPr lang="en-US" sz="3200" smtClean="0">
                <a:latin typeface="Tw Cen MT" pitchFamily="34" charset="0"/>
              </a:rPr>
              <a:t>DATA is good. </a:t>
            </a:r>
          </a:p>
          <a:p>
            <a:pPr lvl="1"/>
            <a:r>
              <a:rPr lang="en-US" sz="3200" smtClean="0">
                <a:latin typeface="Tw Cen MT" pitchFamily="34" charset="0"/>
              </a:rPr>
              <a:t>DATA develops </a:t>
            </a:r>
          </a:p>
          <a:p>
            <a:pPr marL="1143000" lvl="2"/>
            <a:r>
              <a:rPr lang="en-US" sz="2800" smtClean="0">
                <a:latin typeface="Tw Cen MT" pitchFamily="34" charset="0"/>
              </a:rPr>
              <a:t>Ideas / Plans</a:t>
            </a:r>
          </a:p>
          <a:p>
            <a:pPr marL="1143000" lvl="2"/>
            <a:r>
              <a:rPr lang="en-US" sz="2800" smtClean="0">
                <a:latin typeface="Tw Cen MT" pitchFamily="34" charset="0"/>
              </a:rPr>
              <a:t>Which develop Properties</a:t>
            </a:r>
          </a:p>
          <a:p>
            <a:pPr marL="1143000" lvl="2"/>
            <a:r>
              <a:rPr lang="en-US" sz="2800" smtClean="0">
                <a:latin typeface="Tw Cen MT" pitchFamily="34" charset="0"/>
              </a:rPr>
              <a:t>Which benefit neighborhoods</a:t>
            </a:r>
          </a:p>
          <a:p>
            <a:pPr marL="1143000" lvl="2"/>
            <a:r>
              <a:rPr lang="en-US" sz="2800" smtClean="0">
                <a:latin typeface="Tw Cen MT" pitchFamily="34" charset="0"/>
              </a:rPr>
              <a:t>Which develops Tax Base &amp; City</a:t>
            </a:r>
          </a:p>
          <a:p>
            <a:pPr lvl="1">
              <a:buFont typeface="Wingdings 2" pitchFamily="18" charset="2"/>
              <a:buNone/>
            </a:pPr>
            <a:endParaRPr lang="en-US" sz="3200" smtClean="0">
              <a:latin typeface="Tw Cen MT" pitchFamily="34" charset="0"/>
            </a:endParaRPr>
          </a:p>
          <a:p>
            <a:pPr>
              <a:buFont typeface="Wingdings" pitchFamily="2" charset="2"/>
              <a:buNone/>
            </a:pPr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Overview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066800"/>
            <a:ext cx="81534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mtClean="0">
                <a:latin typeface="Tw Cen MT" pitchFamily="34" charset="0"/>
              </a:rPr>
              <a:t>How?</a:t>
            </a:r>
          </a:p>
          <a:p>
            <a:pPr>
              <a:buFont typeface="Wingdings" pitchFamily="2" charset="2"/>
              <a:buNone/>
            </a:pPr>
            <a:r>
              <a:rPr lang="en-US" smtClean="0">
                <a:latin typeface="Tw Cen MT" pitchFamily="34" charset="0"/>
              </a:rPr>
              <a:t>	We:  First Consulted with Office of Corporation Counsel to address potential liability considerations.</a:t>
            </a:r>
          </a:p>
          <a:p>
            <a:r>
              <a:rPr lang="en-US" smtClean="0">
                <a:latin typeface="Tw Cen MT" pitchFamily="34" charset="0"/>
              </a:rPr>
              <a:t>Rumored State of Texas “takings” case just that… a rumor.</a:t>
            </a:r>
          </a:p>
          <a:p>
            <a:r>
              <a:rPr lang="en-US" smtClean="0">
                <a:latin typeface="Tw Cen MT" pitchFamily="34" charset="0"/>
              </a:rPr>
              <a:t>Recognized the benefits of malleable database outweigh falsehoods and rumors! </a:t>
            </a:r>
          </a:p>
          <a:p>
            <a:r>
              <a:rPr lang="en-US" smtClean="0">
                <a:latin typeface="Tw Cen MT" pitchFamily="34" charset="0"/>
              </a:rPr>
              <a:t>Recognize that you cannot manage that which you cannot Measure.  2 steps / 1 step or ???</a:t>
            </a:r>
          </a:p>
          <a:p>
            <a:r>
              <a:rPr lang="en-US" smtClean="0">
                <a:latin typeface="Tw Cen MT" pitchFamily="34" charset="0"/>
              </a:rPr>
              <a:t>Competitively Bid – 10 Respondents </a:t>
            </a:r>
          </a:p>
          <a:p>
            <a:endParaRPr lang="en-US" smtClean="0">
              <a:latin typeface="Tw Cen MT" pitchFamily="34" charset="0"/>
            </a:endParaRPr>
          </a:p>
          <a:p>
            <a:pPr>
              <a:buFont typeface="Wingdings" pitchFamily="2" charset="2"/>
              <a:buNone/>
            </a:pPr>
            <a:endParaRPr lang="en-US" smtClean="0">
              <a:latin typeface="Tw Cen MT" pitchFamily="34" charset="0"/>
            </a:endParaRPr>
          </a:p>
          <a:p>
            <a:pPr>
              <a:buFont typeface="Wingdings" pitchFamily="2" charset="2"/>
              <a:buNone/>
            </a:pPr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Project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143000"/>
            <a:ext cx="8153400" cy="4495800"/>
          </a:xfrm>
        </p:spPr>
        <p:txBody>
          <a:bodyPr>
            <a:normAutofit fontScale="92500" lnSpcReduction="1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Marion County Site Inventory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/>
              <a:t>Desktop Study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/>
              <a:t>USPS Database Integration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/>
              <a:t>Community Development Corporation Input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/>
              <a:t>Windshield Survey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/>
              <a:t>Site Status Evaluation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1960 City Directory Mapping  Pilot Project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Historical Sanborn Fire Insurance Mapping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Web-Based GIS Application Development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Document Management System 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endParaRPr lang="en-US" dirty="0" smtClean="0"/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endParaRPr lang="en-US" dirty="0" smtClean="0"/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endParaRPr lang="en-US" dirty="0" smtClean="0"/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endParaRPr lang="en-US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>
                <a:latin typeface="Tw Cen MT" pitchFamily="34" charset="0"/>
              </a:rPr>
              <a:t>Site Inventory-</a:t>
            </a:r>
            <a:r>
              <a:rPr lang="en-US" sz="3200" smtClean="0">
                <a:latin typeface="Tw Cen MT" pitchFamily="34" charset="0"/>
              </a:rPr>
              <a:t>Site Status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" y="1676400"/>
            <a:ext cx="3810000" cy="609600"/>
          </a:xfrm>
        </p:spPr>
        <p:txBody>
          <a:bodyPr>
            <a:normAutofit fontScale="92500" lnSpcReduction="20000"/>
          </a:bodyPr>
          <a:lstStyle/>
          <a:p>
            <a:pPr marL="640080" lvl="1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200" dirty="0" smtClean="0">
                <a:latin typeface="+mn-lt"/>
              </a:rPr>
              <a:t>Evaluated Site Inventory for Brownfield Status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 smtClean="0">
              <a:latin typeface="+mn-lt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 smtClean="0">
              <a:latin typeface="+mn-lt"/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en-US" dirty="0" smtClean="0">
              <a:latin typeface="+mn-lt"/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en-US" dirty="0" smtClean="0">
              <a:latin typeface="+mn-lt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95400"/>
            <a:ext cx="4537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7288" y="5257800"/>
            <a:ext cx="10271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0" y="2286000"/>
            <a:ext cx="2971800" cy="1979613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u="sng">
                <a:latin typeface="Tw Cen MT" pitchFamily="34" charset="0"/>
              </a:rPr>
              <a:t>Summary</a:t>
            </a:r>
          </a:p>
          <a:p>
            <a:pPr>
              <a:defRPr/>
            </a:pPr>
            <a:r>
              <a:rPr lang="en-US">
                <a:latin typeface="Tw Cen MT" pitchFamily="34" charset="0"/>
              </a:rPr>
              <a:t>Brownfield: </a:t>
            </a:r>
            <a:r>
              <a:rPr lang="en-US" sz="2400">
                <a:solidFill>
                  <a:schemeClr val="hlink"/>
                </a:solidFill>
                <a:latin typeface="Tw Cen MT" pitchFamily="34" charset="0"/>
              </a:rPr>
              <a:t>519</a:t>
            </a:r>
          </a:p>
          <a:p>
            <a:pPr>
              <a:defRPr/>
            </a:pPr>
            <a:r>
              <a:rPr lang="en-US">
                <a:latin typeface="Tw Cen MT" pitchFamily="34" charset="0"/>
              </a:rPr>
              <a:t>Redeveloped: </a:t>
            </a:r>
            <a:r>
              <a:rPr lang="en-US" sz="2400">
                <a:solidFill>
                  <a:srgbClr val="46B884"/>
                </a:solidFill>
                <a:latin typeface="Tw Cen MT" pitchFamily="34" charset="0"/>
              </a:rPr>
              <a:t>49</a:t>
            </a:r>
          </a:p>
          <a:p>
            <a:pPr>
              <a:defRPr/>
            </a:pPr>
            <a:r>
              <a:rPr lang="en-US">
                <a:latin typeface="Tw Cen MT" pitchFamily="34" charset="0"/>
              </a:rPr>
              <a:t>Redevelopment Ready: </a:t>
            </a:r>
            <a:r>
              <a:rPr lang="en-US" sz="2400" b="1">
                <a:solidFill>
                  <a:srgbClr val="290BDF"/>
                </a:solidFill>
                <a:latin typeface="Tw Cen MT" pitchFamily="34" charset="0"/>
              </a:rPr>
              <a:t>16</a:t>
            </a:r>
          </a:p>
          <a:p>
            <a:pPr>
              <a:defRPr/>
            </a:pPr>
            <a:r>
              <a:rPr lang="en-US">
                <a:latin typeface="Tw Cen MT" pitchFamily="34" charset="0"/>
              </a:rPr>
              <a:t>Site of Concern: </a:t>
            </a:r>
            <a:r>
              <a:rPr lang="en-US" sz="2400">
                <a:solidFill>
                  <a:schemeClr val="accent2"/>
                </a:solidFill>
                <a:latin typeface="Tw Cen MT" pitchFamily="34" charset="0"/>
              </a:rPr>
              <a:t>1098</a:t>
            </a:r>
          </a:p>
        </p:txBody>
      </p:sp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5257800" y="6096000"/>
            <a:ext cx="2438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Tw Cen MT" pitchFamily="34" charset="0"/>
              </a:rPr>
              <a:t>Marion County, In</a:t>
            </a:r>
          </a:p>
          <a:p>
            <a:pPr algn="ctr"/>
            <a:r>
              <a:rPr lang="en-US" sz="1600">
                <a:latin typeface="Tw Cen MT" pitchFamily="34" charset="0"/>
              </a:rPr>
              <a:t>Site Inventory Site Status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j-lt"/>
              </a:rPr>
              <a:t>Site Inventory-</a:t>
            </a:r>
            <a:r>
              <a:rPr lang="en-US" sz="3100" dirty="0" smtClean="0">
                <a:latin typeface="+mj-lt"/>
              </a:rPr>
              <a:t>Community Development Corporation Input</a:t>
            </a:r>
            <a:endParaRPr lang="en-US" sz="31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" y="1371600"/>
            <a:ext cx="3886200" cy="1371600"/>
          </a:xfrm>
        </p:spPr>
        <p:txBody>
          <a:bodyPr>
            <a:normAutofit fontScale="92500" lnSpcReduction="10000"/>
          </a:bodyPr>
          <a:lstStyle/>
          <a:p>
            <a:pPr marL="640080" lvl="1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 smtClean="0">
                <a:latin typeface="+mn-lt"/>
              </a:rPr>
              <a:t>Provided opportunity for input from Community Development Corporations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sz="2000" dirty="0" smtClean="0">
              <a:latin typeface="+mn-lt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 smtClean="0">
              <a:latin typeface="+mn-lt"/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en-US" dirty="0" smtClean="0">
              <a:latin typeface="+mn-lt"/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en-US" dirty="0" smtClean="0">
              <a:latin typeface="+mn-lt"/>
            </a:endParaRP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 r="25769"/>
          <a:stretch>
            <a:fillRect/>
          </a:stretch>
        </p:blipFill>
        <p:spPr bwMode="auto">
          <a:xfrm>
            <a:off x="685800" y="2514600"/>
            <a:ext cx="3429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81200"/>
            <a:ext cx="426720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10"/>
          <p:cNvSpPr txBox="1">
            <a:spLocks noChangeArrowheads="1"/>
          </p:cNvSpPr>
          <p:nvPr/>
        </p:nvSpPr>
        <p:spPr bwMode="auto">
          <a:xfrm>
            <a:off x="-381000" y="6096000"/>
            <a:ext cx="3200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Tw Cen MT" pitchFamily="34" charset="0"/>
              </a:rPr>
              <a:t>Martindale-Brightwood</a:t>
            </a:r>
          </a:p>
          <a:p>
            <a:pPr algn="ctr"/>
            <a:r>
              <a:rPr lang="en-US" sz="1400">
                <a:latin typeface="Tw Cen MT" pitchFamily="34" charset="0"/>
              </a:rPr>
              <a:t>CDC Site Inventory Map</a:t>
            </a:r>
          </a:p>
        </p:txBody>
      </p:sp>
      <p:sp>
        <p:nvSpPr>
          <p:cNvPr id="34823" name="TextBox 11"/>
          <p:cNvSpPr txBox="1">
            <a:spLocks noChangeArrowheads="1"/>
          </p:cNvSpPr>
          <p:nvPr/>
        </p:nvSpPr>
        <p:spPr bwMode="auto">
          <a:xfrm>
            <a:off x="5029200" y="5334000"/>
            <a:ext cx="3200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Tw Cen MT" pitchFamily="34" charset="0"/>
              </a:rPr>
              <a:t>Martindale-Brightwood</a:t>
            </a:r>
          </a:p>
          <a:p>
            <a:pPr algn="ctr"/>
            <a:r>
              <a:rPr lang="en-US" sz="1400">
                <a:latin typeface="Tw Cen MT" pitchFamily="34" charset="0"/>
              </a:rPr>
              <a:t>CDC Site Inventory Report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>
                <a:latin typeface="Tw Cen MT" pitchFamily="34" charset="0"/>
              </a:rPr>
              <a:t>1960 City Directory Pilot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52400" y="1219200"/>
            <a:ext cx="4038600" cy="1676400"/>
          </a:xfrm>
        </p:spPr>
        <p:txBody>
          <a:bodyPr>
            <a:normAutofit fontScale="70000" lnSpcReduction="20000"/>
          </a:bodyPr>
          <a:lstStyle/>
          <a:p>
            <a:pPr marL="640080" lvl="1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 smtClean="0">
                <a:latin typeface="+mn-lt"/>
              </a:rPr>
              <a:t>Performed Data Gap Analysis using 1960 City Directory listings to evaluate potential sites not identified in existing databases using business with a high likelihood of historic Hazardous Substance or Petroleum use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 smtClean="0">
              <a:latin typeface="+mn-lt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 smtClean="0">
              <a:latin typeface="+mn-lt"/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en-US" dirty="0" smtClean="0">
              <a:latin typeface="+mn-lt"/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en-US" dirty="0" smtClean="0">
              <a:latin typeface="+mn-lt"/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905000"/>
            <a:ext cx="48926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5334000" y="6096000"/>
            <a:ext cx="2438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Tw Cen MT" pitchFamily="34" charset="0"/>
              </a:rPr>
              <a:t>Location of 1960 City Directory Sites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2819400"/>
            <a:ext cx="3505200" cy="299085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1001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/>
              <a:t>Summary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Total businesses mapped: 1,105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Businesses found in existing site inventory:178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Therefore an additional 927 sites could be at minimum defined as a “Site of Concern”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Tw Cen MT" pitchFamily="34" charset="0"/>
              </a:rPr>
              <a:t>East 16</a:t>
            </a:r>
            <a:r>
              <a:rPr lang="en-US" sz="4000" baseline="30000" smtClean="0">
                <a:latin typeface="Tw Cen MT" pitchFamily="34" charset="0"/>
              </a:rPr>
              <a:t>th</a:t>
            </a:r>
            <a:r>
              <a:rPr lang="en-US" sz="4000" smtClean="0">
                <a:latin typeface="Tw Cen MT" pitchFamily="34" charset="0"/>
              </a:rPr>
              <a:t> Street (Meridian Street to Sheldon Street) Corridor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en-US" smtClean="0">
              <a:latin typeface="Tw Cen MT" pitchFamily="34" charset="0"/>
            </a:endParaRPr>
          </a:p>
          <a:p>
            <a:pPr lvl="1" eaLnBrk="1" hangingPunct="1"/>
            <a:endParaRPr lang="en-US" smtClean="0">
              <a:latin typeface="Tw Cen MT" pitchFamily="34" charset="0"/>
            </a:endParaRPr>
          </a:p>
          <a:p>
            <a:pPr lvl="1" eaLnBrk="1" hangingPunct="1">
              <a:buFont typeface="Wingdings 2" pitchFamily="18" charset="2"/>
              <a:buNone/>
            </a:pPr>
            <a:endParaRPr lang="en-US" smtClean="0">
              <a:latin typeface="Tw Cen MT" pitchFamily="34" charset="0"/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 cstate="print"/>
          <a:srcRect b="19769"/>
          <a:stretch>
            <a:fillRect/>
          </a:stretch>
        </p:blipFill>
        <p:spPr bwMode="auto">
          <a:xfrm>
            <a:off x="304800" y="1676400"/>
            <a:ext cx="8458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6096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Tw Cen MT" pitchFamily="34" charset="0"/>
              </a:rPr>
              <a:t>Sneak Peek into the future of Brownfield Redevelopment!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en-US" smtClean="0">
              <a:latin typeface="Tw Cen MT" pitchFamily="34" charset="0"/>
            </a:endParaRPr>
          </a:p>
          <a:p>
            <a:pPr lvl="1" eaLnBrk="1" hangingPunct="1"/>
            <a:endParaRPr lang="en-US" smtClean="0">
              <a:latin typeface="Tw Cen MT" pitchFamily="34" charset="0"/>
            </a:endParaRPr>
          </a:p>
          <a:p>
            <a:pPr lvl="1" eaLnBrk="1" hangingPunct="1">
              <a:buFont typeface="Wingdings 2" pitchFamily="18" charset="2"/>
              <a:buNone/>
            </a:pPr>
            <a:endParaRPr lang="en-US" smtClean="0">
              <a:latin typeface="Tw Cen MT" pitchFamily="34" charset="0"/>
            </a:endParaRPr>
          </a:p>
        </p:txBody>
      </p:sp>
      <p:pic>
        <p:nvPicPr>
          <p:cNvPr id="37892" name="Picture 4" descr="mockup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Brownfield Breakfast in Brief</a:t>
            </a:r>
          </a:p>
        </p:txBody>
      </p:sp>
      <p:sp>
        <p:nvSpPr>
          <p:cNvPr id="11267" name="Content Placeholder 2"/>
          <p:cNvSpPr>
            <a:spLocks/>
          </p:cNvSpPr>
          <p:nvPr/>
        </p:nvSpPr>
        <p:spPr bwMode="auto">
          <a:xfrm>
            <a:off x="228600" y="838200"/>
            <a:ext cx="8686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lang="en-US" sz="2600" dirty="0">
                <a:latin typeface="Tw Cen MT" pitchFamily="34" charset="0"/>
              </a:rPr>
              <a:t>Basic Dirt on Brownfields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 dirty="0">
                <a:latin typeface="Tw Cen MT" pitchFamily="34" charset="0"/>
              </a:rPr>
              <a:t>Local Redevelopment Examples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 dirty="0">
                <a:latin typeface="Tw Cen MT" pitchFamily="34" charset="0"/>
              </a:rPr>
              <a:t>Trends Nationwide / Locally </a:t>
            </a:r>
          </a:p>
          <a:p>
            <a:pPr marL="1600200" lvl="3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000" dirty="0">
                <a:latin typeface="Tw Cen MT" pitchFamily="34" charset="0"/>
              </a:rPr>
              <a:t>How is Indianapolis driving trends nationally?!</a:t>
            </a:r>
          </a:p>
          <a:p>
            <a:pPr marL="1600200" lvl="3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000" dirty="0">
                <a:latin typeface="Tw Cen MT" pitchFamily="34" charset="0"/>
              </a:rPr>
              <a:t>Area Wide </a:t>
            </a:r>
            <a:r>
              <a:rPr lang="en-US" sz="2000" dirty="0" smtClean="0">
                <a:latin typeface="Tw Cen MT" pitchFamily="34" charset="0"/>
              </a:rPr>
              <a:t>Strategies  &amp; Corridor Strategies (Non-Profit/Quasi DA)</a:t>
            </a:r>
            <a:endParaRPr lang="en-US" sz="2000" dirty="0">
              <a:latin typeface="Tw Cen MT" pitchFamily="34" charset="0"/>
            </a:endParaRPr>
          </a:p>
          <a:p>
            <a:pPr marL="1600200" lvl="3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000" dirty="0">
                <a:latin typeface="Tw Cen MT" pitchFamily="34" charset="0"/>
              </a:rPr>
              <a:t>Empirical Data Approach – Brownfield Inventory Project</a:t>
            </a:r>
          </a:p>
          <a:p>
            <a:pPr marL="1600200" lvl="3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000" dirty="0">
                <a:latin typeface="Tw Cen MT" pitchFamily="34" charset="0"/>
              </a:rPr>
              <a:t>Linking Sustainability and Economic Development</a:t>
            </a:r>
          </a:p>
          <a:p>
            <a:pPr marL="2057400" lvl="4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000" dirty="0">
                <a:latin typeface="Tw Cen MT" pitchFamily="34" charset="0"/>
              </a:rPr>
              <a:t>Smart Growth Redevelopment District</a:t>
            </a:r>
          </a:p>
          <a:p>
            <a:pPr marL="2057400" lvl="4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000" dirty="0">
                <a:latin typeface="Tw Cen MT" pitchFamily="34" charset="0"/>
              </a:rPr>
              <a:t>Sustainable Communities Pilot Designation (HUD/DOT/EPA – 02.05.2010)_</a:t>
            </a:r>
          </a:p>
          <a:p>
            <a:pPr marL="1600200" lvl="3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000" dirty="0">
                <a:latin typeface="Tw Cen MT" pitchFamily="34" charset="0"/>
              </a:rPr>
              <a:t>Commercial/Industrial Land Banking Entities</a:t>
            </a:r>
          </a:p>
          <a:p>
            <a:pPr marL="1600200" lvl="3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000" dirty="0">
                <a:latin typeface="Tw Cen MT" pitchFamily="34" charset="0"/>
              </a:rPr>
              <a:t>Alternative Uses of Property in Weak Market Areas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 dirty="0">
                <a:latin typeface="Tw Cen MT" pitchFamily="34" charset="0"/>
              </a:rPr>
              <a:t>Insurance Cost Recovery </a:t>
            </a:r>
          </a:p>
          <a:p>
            <a:pPr marL="1600200" lvl="3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 dirty="0">
              <a:latin typeface="Tw Cen MT" pitchFamily="34" charset="0"/>
            </a:endParaRPr>
          </a:p>
          <a:p>
            <a:pPr marL="1600200" lvl="3" indent="-228600">
              <a:spcBef>
                <a:spcPts val="500"/>
              </a:spcBef>
              <a:buClr>
                <a:schemeClr val="accent2"/>
              </a:buClr>
              <a:buSzPct val="75000"/>
            </a:pPr>
            <a:endParaRPr lang="en-US" sz="2200" dirty="0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Tw Cen MT" pitchFamily="34" charset="0"/>
              </a:rPr>
              <a:t>Sneak Peek at Inventory Screen Shot </a:t>
            </a:r>
          </a:p>
        </p:txBody>
      </p:sp>
      <p:pic>
        <p:nvPicPr>
          <p:cNvPr id="38915" name="Picture 4" descr="372044201@25032010-19B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463" y="1524000"/>
            <a:ext cx="8999537" cy="4419600"/>
          </a:xfr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solidFill>
                  <a:srgbClr val="46B884"/>
                </a:solidFill>
                <a:latin typeface="Tw Cen MT" pitchFamily="34" charset="0"/>
              </a:rPr>
              <a:t>Smart Growth Redevelopment District</a:t>
            </a:r>
            <a:r>
              <a:rPr lang="en-US" sz="3000" smtClean="0">
                <a:latin typeface="Tw Cen MT" pitchFamily="34" charset="0"/>
              </a:rPr>
              <a:t> 	</a:t>
            </a:r>
          </a:p>
        </p:txBody>
      </p:sp>
      <p:sp>
        <p:nvSpPr>
          <p:cNvPr id="39939" name="Content Placeholder 2"/>
          <p:cNvSpPr>
            <a:spLocks/>
          </p:cNvSpPr>
          <p:nvPr/>
        </p:nvSpPr>
        <p:spPr bwMode="auto">
          <a:xfrm>
            <a:off x="0" y="28194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3810000" y="914400"/>
            <a:ext cx="3979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00"/>
                </a:solidFill>
                <a:latin typeface="Myriad Pro" pitchFamily="34" charset="0"/>
              </a:rPr>
              <a:t>Originally:         Greenway Expansion</a:t>
            </a:r>
            <a:endParaRPr lang="en-US"/>
          </a:p>
        </p:txBody>
      </p:sp>
      <p:pic>
        <p:nvPicPr>
          <p:cNvPr id="39941" name="Picture 36" descr="MPj043737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762000"/>
            <a:ext cx="53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 descr="Monon Brookside Greenway Connector 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447800"/>
            <a:ext cx="800576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solidFill>
                  <a:srgbClr val="46B884"/>
                </a:solidFill>
                <a:latin typeface="Tw Cen MT" pitchFamily="34" charset="0"/>
              </a:rPr>
              <a:t>Smart Growth Redevelopment District</a:t>
            </a:r>
            <a:r>
              <a:rPr lang="en-US" sz="3000" smtClean="0">
                <a:latin typeface="Tw Cen MT" pitchFamily="34" charset="0"/>
              </a:rPr>
              <a:t> 	</a:t>
            </a:r>
          </a:p>
        </p:txBody>
      </p:sp>
      <p:sp>
        <p:nvSpPr>
          <p:cNvPr id="40963" name="Content Placeholder 2"/>
          <p:cNvSpPr>
            <a:spLocks/>
          </p:cNvSpPr>
          <p:nvPr/>
        </p:nvSpPr>
        <p:spPr bwMode="auto">
          <a:xfrm>
            <a:off x="304800" y="6858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533400" y="762000"/>
            <a:ext cx="71628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lang="en-US" sz="2600">
              <a:latin typeface="Tw Cen MT" pitchFamily="34" charset="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lang="en-US" sz="2200">
                <a:latin typeface="Tw Cen MT" pitchFamily="34" charset="0"/>
              </a:rPr>
              <a:t>Born June 24, 2008 at CIRTA Public Meeting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>
                <a:latin typeface="Tw Cen MT" pitchFamily="34" charset="0"/>
              </a:rPr>
              <a:t>How to Get BEYOND BROWNFIELDS?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>
                <a:latin typeface="Tw Cen MT" pitchFamily="34" charset="0"/>
              </a:rPr>
              <a:t>10 Tenants of Smart Growth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895600"/>
            <a:ext cx="54864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solidFill>
                  <a:srgbClr val="46B884"/>
                </a:solidFill>
                <a:latin typeface="Tw Cen MT" pitchFamily="34" charset="0"/>
              </a:rPr>
              <a:t>Smart Growth Redevelopment District</a:t>
            </a:r>
            <a:r>
              <a:rPr lang="en-US" sz="3000" smtClean="0">
                <a:latin typeface="Tw Cen MT" pitchFamily="34" charset="0"/>
              </a:rPr>
              <a:t> 	</a:t>
            </a:r>
          </a:p>
        </p:txBody>
      </p:sp>
      <p:sp>
        <p:nvSpPr>
          <p:cNvPr id="41987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143000"/>
            <a:ext cx="5567363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800600"/>
            <a:ext cx="23336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1242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295400"/>
            <a:ext cx="24765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990600"/>
            <a:ext cx="2438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2590800"/>
            <a:ext cx="25050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47800" y="4572000"/>
            <a:ext cx="27717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solidFill>
                  <a:srgbClr val="00B050"/>
                </a:solidFill>
                <a:latin typeface="Tw Cen MT" pitchFamily="34" charset="0"/>
              </a:rPr>
              <a:t>Smart Growth Redevelopment District </a:t>
            </a:r>
          </a:p>
        </p:txBody>
      </p:sp>
      <p:sp>
        <p:nvSpPr>
          <p:cNvPr id="43011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" y="838200"/>
            <a:ext cx="76009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solidFill>
                  <a:srgbClr val="46B884"/>
                </a:solidFill>
                <a:latin typeface="Tw Cen MT" pitchFamily="34" charset="0"/>
              </a:rPr>
              <a:t>Smart Growth Redevelopment District</a:t>
            </a:r>
            <a:r>
              <a:rPr lang="en-US" sz="3000" smtClean="0">
                <a:latin typeface="Tw Cen MT" pitchFamily="34" charset="0"/>
              </a:rPr>
              <a:t> 	</a:t>
            </a:r>
          </a:p>
        </p:txBody>
      </p:sp>
      <p:sp>
        <p:nvSpPr>
          <p:cNvPr id="44035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762000" y="2743200"/>
            <a:ext cx="71628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44037" name="Picture 7" descr="EPA CARE Grant Area Brownfield Graphic 03.24.2010 SGR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9663" y="685800"/>
            <a:ext cx="676433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14600"/>
            <a:ext cx="2438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Smart Growth Redevelopment District </a:t>
            </a:r>
          </a:p>
        </p:txBody>
      </p:sp>
      <p:sp>
        <p:nvSpPr>
          <p:cNvPr id="45059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95400"/>
            <a:ext cx="800100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Smart Growth Redevelopment District </a:t>
            </a:r>
          </a:p>
        </p:txBody>
      </p:sp>
      <p:sp>
        <p:nvSpPr>
          <p:cNvPr id="46083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Smart Growth Redevelopment District </a:t>
            </a:r>
          </a:p>
        </p:txBody>
      </p:sp>
      <p:sp>
        <p:nvSpPr>
          <p:cNvPr id="47107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Smart Growth Redevelopment District </a:t>
            </a:r>
          </a:p>
        </p:txBody>
      </p:sp>
      <p:sp>
        <p:nvSpPr>
          <p:cNvPr id="48131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Local Project Examples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19200"/>
            <a:ext cx="8153400" cy="49530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2108/2110 Columbia Avenue (Near Monon)</a:t>
            </a:r>
          </a:p>
          <a:p>
            <a:pPr lvl="1"/>
            <a:r>
              <a:rPr lang="en-US" sz="2000" smtClean="0">
                <a:latin typeface="Tw Cen MT" pitchFamily="34" charset="0"/>
              </a:rPr>
              <a:t>Abandoned Junkyard </a:t>
            </a:r>
          </a:p>
          <a:p>
            <a:pPr>
              <a:buFont typeface="Wingdings" pitchFamily="2" charset="2"/>
              <a:buNone/>
            </a:pPr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  <p:pic>
        <p:nvPicPr>
          <p:cNvPr id="12292" name="Picture 9" descr="2108 - 2110 Columbia Ave. 2005 Aeri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124200"/>
            <a:ext cx="55070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0" descr="2108 -2110 Columbia Ave. 2007 Aerial 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62200"/>
            <a:ext cx="50292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Smart Growth Redevelopment District </a:t>
            </a:r>
          </a:p>
        </p:txBody>
      </p:sp>
      <p:sp>
        <p:nvSpPr>
          <p:cNvPr id="49155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7788"/>
            <a:ext cx="91440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Smart Growth Redevelopment District </a:t>
            </a:r>
          </a:p>
        </p:txBody>
      </p:sp>
      <p:sp>
        <p:nvSpPr>
          <p:cNvPr id="50179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144000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Smart Growth Redevelopment District </a:t>
            </a:r>
          </a:p>
        </p:txBody>
      </p:sp>
      <p:sp>
        <p:nvSpPr>
          <p:cNvPr id="51203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6019800" y="4648200"/>
            <a:ext cx="2514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Restoring a Block</a:t>
            </a:r>
            <a:endParaRPr lang="en-US"/>
          </a:p>
          <a:p>
            <a:r>
              <a:rPr lang="en-US"/>
              <a:t>Before &amp; After </a:t>
            </a:r>
          </a:p>
          <a:p>
            <a:r>
              <a:rPr lang="en-US"/>
              <a:t>© 2009, NRDC</a:t>
            </a:r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50228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429000"/>
            <a:ext cx="51054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 idx="4294967295"/>
          </p:nvPr>
        </p:nvSpPr>
        <p:spPr>
          <a:xfrm>
            <a:off x="2362200" y="0"/>
            <a:ext cx="6248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Smart Growth Redevelopment District </a:t>
            </a:r>
          </a:p>
        </p:txBody>
      </p:sp>
      <p:sp>
        <p:nvSpPr>
          <p:cNvPr id="52227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2225" y="762000"/>
            <a:ext cx="40417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295400"/>
            <a:ext cx="28194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962400"/>
            <a:ext cx="3886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28800"/>
            <a:ext cx="32004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8"/>
          <p:cNvSpPr txBox="1">
            <a:spLocks noChangeArrowheads="1"/>
          </p:cNvSpPr>
          <p:nvPr/>
        </p:nvSpPr>
        <p:spPr bwMode="auto">
          <a:xfrm>
            <a:off x="0" y="228600"/>
            <a:ext cx="2667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Increase Density Increase Walkability </a:t>
            </a:r>
          </a:p>
          <a:p>
            <a:r>
              <a:rPr lang="en-US"/>
              <a:t>Increase Transit Options</a:t>
            </a:r>
          </a:p>
          <a:p>
            <a:r>
              <a:rPr lang="en-US"/>
              <a:t>Increase Livability</a:t>
            </a:r>
          </a:p>
          <a:p>
            <a:r>
              <a:rPr lang="en-US"/>
              <a:t>Increase Sustainability</a:t>
            </a:r>
          </a:p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solidFill>
                  <a:srgbClr val="46B884"/>
                </a:solidFill>
                <a:latin typeface="Tw Cen MT" pitchFamily="34" charset="0"/>
              </a:rPr>
              <a:t>Smart Growth Redevelopment District</a:t>
            </a:r>
            <a:r>
              <a:rPr lang="en-US" sz="3000" smtClean="0">
                <a:latin typeface="Tw Cen MT" pitchFamily="34" charset="0"/>
              </a:rPr>
              <a:t> 	</a:t>
            </a:r>
          </a:p>
        </p:txBody>
      </p:sp>
      <p:sp>
        <p:nvSpPr>
          <p:cNvPr id="53251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990600" y="533400"/>
            <a:ext cx="71628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lang="en-US" sz="2600">
              <a:latin typeface="Tw Cen MT" pitchFamily="34" charset="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lang="en-US" sz="2200">
                <a:latin typeface="Tw Cen MT" pitchFamily="34" charset="0"/>
              </a:rPr>
              <a:t>AIA SDAT Grant / Citizens Energy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>
                <a:latin typeface="Tw Cen MT" pitchFamily="34" charset="0"/>
              </a:rPr>
              <a:t>October 29- 31, 2009 Community Workshop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>
                <a:latin typeface="Tw Cen MT" pitchFamily="34" charset="0"/>
              </a:rPr>
              <a:t>EPA A.A. Stanislaus Attends 	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>
                <a:latin typeface="Tw Cen MT" pitchFamily="34" charset="0"/>
              </a:rPr>
              <a:t>Assistance Pledged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53253" name="Picture 5" descr="angle_20091119_Indy_Math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743200"/>
            <a:ext cx="313055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981200"/>
            <a:ext cx="35052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Sustainable Communities Pilot Designation 	</a:t>
            </a:r>
          </a:p>
        </p:txBody>
      </p:sp>
      <p:sp>
        <p:nvSpPr>
          <p:cNvPr id="54275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990600" y="533400"/>
            <a:ext cx="7162800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lang="en-US" sz="2600">
              <a:latin typeface="Tw Cen MT" pitchFamily="34" charset="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lang="en-US" sz="2200">
                <a:latin typeface="Tw Cen MT" pitchFamily="34" charset="0"/>
              </a:rPr>
              <a:t>February 5, 2010 – Announcement (one of 5 nationally)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>
                <a:latin typeface="Tw Cen MT" pitchFamily="34" charset="0"/>
              </a:rPr>
              <a:t>What does it mean?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</a:pPr>
            <a:endParaRPr lang="en-US" sz="2200">
              <a:latin typeface="Tw Cen MT" pitchFamily="34" charset="0"/>
            </a:endParaRPr>
          </a:p>
          <a:p>
            <a:pPr eaLnBrk="0" hangingPunct="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sz="2600">
                <a:solidFill>
                  <a:srgbClr val="FFFFFF"/>
                </a:solidFill>
                <a:latin typeface="Tw Cen MT" pitchFamily="34" charset="0"/>
              </a:rPr>
              <a:t>HUD/DOT / US EPA interagency cooperative agreement signed March 18, 2009</a:t>
            </a:r>
          </a:p>
          <a:p>
            <a:pPr eaLnBrk="0" hangingPunct="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sz="2600">
                <a:solidFill>
                  <a:srgbClr val="FFFFFF"/>
                </a:solidFill>
                <a:latin typeface="Tw Cen MT" pitchFamily="34" charset="0"/>
              </a:rPr>
              <a:t>Feb. 5, 2010 Indy receives “Pilot” Designation</a:t>
            </a:r>
          </a:p>
          <a:p>
            <a:pPr eaLnBrk="0" hangingPunct="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sz="2600">
                <a:solidFill>
                  <a:srgbClr val="FFFFFF"/>
                </a:solidFill>
                <a:latin typeface="Tw Cen MT" pitchFamily="34" charset="0"/>
              </a:rPr>
              <a:t>The technical assistance provided through these sustainable community pilots will serve as a model for future partnerships between EPA, HUD and DOT to address blight and sustainable redevelopment throughout the nation. </a:t>
            </a: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Preparing Brownfields For </a:t>
            </a:r>
            <a:r>
              <a:rPr lang="en-US" sz="30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000" smtClean="0">
                <a:latin typeface="Tw Cen MT" pitchFamily="34" charset="0"/>
              </a:rPr>
              <a:t> Reuse |Produce</a:t>
            </a:r>
          </a:p>
        </p:txBody>
      </p:sp>
      <p:sp>
        <p:nvSpPr>
          <p:cNvPr id="55299" name="Content Placeholder 2"/>
          <p:cNvSpPr>
            <a:spLocks/>
          </p:cNvSpPr>
          <p:nvPr/>
        </p:nvSpPr>
        <p:spPr bwMode="auto">
          <a:xfrm>
            <a:off x="228600" y="838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lang="en-US" sz="2600">
                <a:latin typeface="Tw Cen MT" pitchFamily="34" charset="0"/>
              </a:rPr>
              <a:t>Urban Farming Inquiries Exploding for Brownfield Sites and Urban Infill Lots (Mayor Noted this Recently!)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>
                <a:latin typeface="Tw Cen MT" pitchFamily="34" charset="0"/>
              </a:rPr>
              <a:t>Concern over soil condition – Brownfield Lots &amp; Infill Residential lots – Brownfield Inventory Helps </a:t>
            </a:r>
          </a:p>
          <a:p>
            <a:pPr marL="1600200" lvl="3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</a:pPr>
            <a:r>
              <a:rPr lang="en-US" sz="2000">
                <a:latin typeface="Tw Cen MT" pitchFamily="34" charset="0"/>
              </a:rPr>
              <a:t>Site Specific Context In Indy (Examine 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>
                <a:latin typeface="Tw Cen MT" pitchFamily="34" charset="0"/>
              </a:rPr>
              <a:t>Safe Soils Issue is Key – Establishing Interdisciplinary Effort to Create Country’s First Standardized Protocols</a:t>
            </a:r>
          </a:p>
          <a:p>
            <a:pPr marL="1600200" lvl="3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</a:pPr>
            <a:r>
              <a:rPr lang="en-US" sz="2000">
                <a:latin typeface="Tw Cen MT" pitchFamily="34" charset="0"/>
              </a:rPr>
              <a:t>US EPA</a:t>
            </a:r>
          </a:p>
          <a:p>
            <a:pPr marL="1600200" lvl="3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</a:pPr>
            <a:r>
              <a:rPr lang="en-US" sz="2000">
                <a:latin typeface="Tw Cen MT" pitchFamily="34" charset="0"/>
              </a:rPr>
              <a:t>ATSDR</a:t>
            </a:r>
          </a:p>
          <a:p>
            <a:pPr marL="1600200" lvl="3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</a:pPr>
            <a:r>
              <a:rPr lang="en-US" sz="2000">
                <a:latin typeface="Tw Cen MT" pitchFamily="34" charset="0"/>
              </a:rPr>
              <a:t>IDEM / IFA Brownfields Program</a:t>
            </a:r>
          </a:p>
          <a:p>
            <a:pPr marL="1600200" lvl="3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</a:pPr>
            <a:r>
              <a:rPr lang="en-US" sz="2000">
                <a:latin typeface="Tw Cen MT" pitchFamily="34" charset="0"/>
              </a:rPr>
              <a:t>Marion County Health &amp; Hospital Corp. </a:t>
            </a:r>
          </a:p>
          <a:p>
            <a:pPr marL="1600200" lvl="3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</a:pPr>
            <a:r>
              <a:rPr lang="en-US" sz="2000">
                <a:latin typeface="Tw Cen MT" pitchFamily="34" charset="0"/>
              </a:rPr>
              <a:t>IUPUI – Medical School Research Community</a:t>
            </a:r>
          </a:p>
          <a:p>
            <a:pPr marL="1600200" lvl="3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</a:pPr>
            <a:r>
              <a:rPr lang="en-US" sz="2000">
                <a:latin typeface="Tw Cen MT" pitchFamily="34" charset="0"/>
              </a:rPr>
              <a:t>City of Indianapolis Brownfield Redevelopment Program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>
                <a:latin typeface="Tw Cen MT" pitchFamily="34" charset="0"/>
              </a:rPr>
              <a:t>BrownLots2GreenPlots Plan for vacant parcels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153400" cy="990600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Tw Cen MT" pitchFamily="34" charset="0"/>
              </a:rPr>
              <a:t>Preparing Brownfields For </a:t>
            </a:r>
            <a:r>
              <a:rPr lang="en-US" sz="28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2800" smtClean="0">
                <a:latin typeface="Tw Cen MT" pitchFamily="34" charset="0"/>
              </a:rPr>
              <a:t> Reuse / Produce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838200"/>
            <a:ext cx="8153400" cy="449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hlink"/>
                </a:solidFill>
                <a:latin typeface="Tw Cen MT" pitchFamily="34" charset="0"/>
              </a:rPr>
              <a:t>Site Specific Projects In Indy Context</a:t>
            </a:r>
            <a:r>
              <a:rPr lang="en-US" b="1" smtClean="0">
                <a:latin typeface="Tw Cen MT" pitchFamily="34" charset="0"/>
              </a:rPr>
              <a:t> </a:t>
            </a:r>
          </a:p>
          <a:p>
            <a:pPr lvl="1" eaLnBrk="1" hangingPunct="1"/>
            <a:r>
              <a:rPr lang="en-US" sz="2800" smtClean="0">
                <a:latin typeface="Tw Cen MT" pitchFamily="34" charset="0"/>
              </a:rPr>
              <a:t>The Project School – Edible Schoolyard Safe Soils Project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Neighborhood Brownfield Initiative 2009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Indy $20,000 / $10,000 LISC</a:t>
            </a:r>
          </a:p>
          <a:p>
            <a:pPr lvl="1" eaLnBrk="1" hangingPunct="1"/>
            <a:r>
              <a:rPr lang="en-US" sz="2800" smtClean="0">
                <a:latin typeface="Tw Cen MT" pitchFamily="34" charset="0"/>
              </a:rPr>
              <a:t>Monon Acres – Proposed Urban Farm Reuse of abandoned Rail Yard Maintenance Facility</a:t>
            </a:r>
          </a:p>
          <a:p>
            <a:pPr lvl="1" eaLnBrk="1" hangingPunct="1"/>
            <a:r>
              <a:rPr lang="en-US" sz="2800" smtClean="0">
                <a:latin typeface="Tw Cen MT" pitchFamily="34" charset="0"/>
              </a:rPr>
              <a:t>1960/1964 Former Smith’s Diesel Service Site and illegal dumping site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Felege Hiywot Center: Youth Urban Farming Non Profit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Expansion lots nearby</a:t>
            </a:r>
          </a:p>
          <a:p>
            <a:pPr lvl="1" eaLnBrk="1" hangingPunct="1"/>
            <a:endParaRPr lang="en-US" smtClean="0">
              <a:latin typeface="Tw Cen MT" pitchFamily="34" charset="0"/>
            </a:endParaRPr>
          </a:p>
          <a:p>
            <a:pPr lvl="1" eaLnBrk="1" hangingPunct="1"/>
            <a:endParaRPr lang="en-US" smtClean="0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 idx="4294967295"/>
          </p:nvPr>
        </p:nvSpPr>
        <p:spPr>
          <a:xfrm>
            <a:off x="304800" y="30480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Preparing Brownfields For </a:t>
            </a:r>
            <a:r>
              <a:rPr lang="en-US" sz="30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000" smtClean="0">
                <a:latin typeface="Tw Cen MT" pitchFamily="34" charset="0"/>
              </a:rPr>
              <a:t> Reuse / Produce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295400"/>
            <a:ext cx="8153400" cy="4495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  <a:latin typeface="Tw Cen MT" pitchFamily="34" charset="0"/>
              </a:rPr>
              <a:t>Site Specific Projects In Indy Context</a:t>
            </a:r>
            <a:r>
              <a:rPr lang="en-US" smtClean="0">
                <a:latin typeface="Tw Cen MT" pitchFamily="34" charset="0"/>
              </a:rPr>
              <a:t> (cont.)</a:t>
            </a:r>
          </a:p>
          <a:p>
            <a:pPr lvl="1" eaLnBrk="1" hangingPunct="1"/>
            <a:r>
              <a:rPr lang="en-US" sz="2800" smtClean="0">
                <a:latin typeface="Tw Cen MT" pitchFamily="34" charset="0"/>
              </a:rPr>
              <a:t> 6000 E. 46</a:t>
            </a:r>
            <a:r>
              <a:rPr lang="en-US" sz="2800" baseline="30000" smtClean="0">
                <a:latin typeface="Tw Cen MT" pitchFamily="34" charset="0"/>
              </a:rPr>
              <a:t>th</a:t>
            </a:r>
            <a:r>
              <a:rPr lang="en-US" sz="2800" smtClean="0">
                <a:latin typeface="Tw Cen MT" pitchFamily="34" charset="0"/>
              </a:rPr>
              <a:t> Street – Devington Farm Proposal</a:t>
            </a:r>
          </a:p>
          <a:p>
            <a:pPr lvl="1" eaLnBrk="1" hangingPunct="1"/>
            <a:r>
              <a:rPr lang="en-US" sz="2800" smtClean="0">
                <a:latin typeface="Tw Cen MT" pitchFamily="34" charset="0"/>
              </a:rPr>
              <a:t>2868 N. Olney Street – Urban Infill Lot Example</a:t>
            </a:r>
          </a:p>
          <a:p>
            <a:pPr lvl="1" eaLnBrk="1" hangingPunct="1"/>
            <a:r>
              <a:rPr lang="en-US" sz="2800" smtClean="0">
                <a:latin typeface="Tw Cen MT" pitchFamily="34" charset="0"/>
              </a:rPr>
              <a:t>NOT A FARM, but…Phytoremediation Pilot Project similar concerns at Keystone Enterprise Park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How to relate to urban orchards, updake, and retention in wood / leaves?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Disposal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Fruit uptake?</a:t>
            </a:r>
          </a:p>
          <a:p>
            <a:pPr marL="1143000" lvl="2" eaLnBrk="1" hangingPunct="1"/>
            <a:endParaRPr lang="en-US" sz="2400" smtClean="0">
              <a:latin typeface="Tw Cen MT" pitchFamily="34" charset="0"/>
            </a:endParaRPr>
          </a:p>
          <a:p>
            <a:pPr lvl="1" eaLnBrk="1" hangingPunct="1"/>
            <a:endParaRPr lang="en-US" smtClean="0">
              <a:latin typeface="Tw Cen MT" pitchFamily="34" charset="0"/>
            </a:endParaRPr>
          </a:p>
          <a:p>
            <a:pPr lvl="1" eaLnBrk="1" hangingPunct="1"/>
            <a:endParaRPr lang="en-US" smtClean="0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2209800"/>
            <a:ext cx="8153400" cy="1295400"/>
          </a:xfrm>
        </p:spPr>
        <p:txBody>
          <a:bodyPr/>
          <a:lstStyle/>
          <a:p>
            <a:pPr lvl="1" eaLnBrk="1" hangingPunct="1">
              <a:buFont typeface="Wingdings 2" pitchFamily="18" charset="2"/>
              <a:buNone/>
            </a:pPr>
            <a:r>
              <a:rPr lang="en-US" sz="3600" smtClean="0">
                <a:latin typeface="Tw Cen MT" pitchFamily="34" charset="0"/>
              </a:rPr>
              <a:t>The Project School – Edible Schoolyard Safe Soils Project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Neighborhood Brownfield Initiative 2009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Indy $20,000 / $10,000 LISC</a:t>
            </a:r>
          </a:p>
          <a:p>
            <a:pPr lvl="1" eaLnBrk="1" hangingPunct="1"/>
            <a:endParaRPr lang="en-US" smtClean="0">
              <a:latin typeface="Tw Cen MT" pitchFamily="34" charset="0"/>
            </a:endParaRPr>
          </a:p>
        </p:txBody>
      </p:sp>
      <p:sp>
        <p:nvSpPr>
          <p:cNvPr id="58371" name="Title 1"/>
          <p:cNvSpPr>
            <a:spLocks/>
          </p:cNvSpPr>
          <p:nvPr/>
        </p:nvSpPr>
        <p:spPr bwMode="auto">
          <a:xfrm>
            <a:off x="3048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Preparing Brownfields For </a:t>
            </a:r>
            <a:r>
              <a:rPr lang="en-US" sz="300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 Reuse / Produce</a:t>
            </a:r>
          </a:p>
        </p:txBody>
      </p:sp>
      <p:sp>
        <p:nvSpPr>
          <p:cNvPr id="5837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73" name="Rectangle 11"/>
          <p:cNvSpPr>
            <a:spLocks noChangeArrowheads="1"/>
          </p:cNvSpPr>
          <p:nvPr/>
        </p:nvSpPr>
        <p:spPr bwMode="auto">
          <a:xfrm>
            <a:off x="0" y="3819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Local Project Examples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19200"/>
            <a:ext cx="8153400" cy="49530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2108/2110 Columbia Avenue (Near Monon)</a:t>
            </a:r>
          </a:p>
          <a:p>
            <a:pPr lvl="1"/>
            <a:r>
              <a:rPr lang="en-US" sz="2000" smtClean="0">
                <a:latin typeface="Tw Cen MT" pitchFamily="34" charset="0"/>
              </a:rPr>
              <a:t>Abandoned Junkyard </a:t>
            </a:r>
          </a:p>
          <a:p>
            <a:pPr>
              <a:buFont typeface="Wingdings" pitchFamily="2" charset="2"/>
              <a:buNone/>
            </a:pPr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  <p:pic>
        <p:nvPicPr>
          <p:cNvPr id="13316" name="Picture 5" descr="2110 Columbia 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574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2110 Columbia A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962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8" descr="2110 Columbia A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8288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9" descr="2110 Columbia Av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5720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3400" y="1295400"/>
            <a:ext cx="8153400" cy="1295400"/>
          </a:xfrm>
        </p:spPr>
        <p:txBody>
          <a:bodyPr/>
          <a:lstStyle/>
          <a:p>
            <a:pPr lvl="1" eaLnBrk="1" hangingPunct="1"/>
            <a:r>
              <a:rPr lang="en-US" sz="2800" smtClean="0">
                <a:latin typeface="Tw Cen MT" pitchFamily="34" charset="0"/>
              </a:rPr>
              <a:t>Neighborhood Brownfield Initiative ($50,000)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The Project School – Edible Schoolyard / Playgrounds</a:t>
            </a:r>
          </a:p>
          <a:p>
            <a:pPr eaLnBrk="1" hangingPunct="1"/>
            <a:endParaRPr lang="en-US" smtClean="0">
              <a:latin typeface="Tw Cen MT" pitchFamily="34" charset="0"/>
            </a:endParaRPr>
          </a:p>
          <a:p>
            <a:pPr lvl="1" eaLnBrk="1" hangingPunct="1"/>
            <a:endParaRPr lang="en-US" smtClean="0">
              <a:latin typeface="Tw Cen MT" pitchFamily="34" charset="0"/>
            </a:endParaRPr>
          </a:p>
          <a:p>
            <a:pPr lvl="1" eaLnBrk="1" hangingPunct="1"/>
            <a:endParaRPr lang="en-US" smtClean="0">
              <a:latin typeface="Tw Cen MT" pitchFamily="34" charset="0"/>
            </a:endParaRPr>
          </a:p>
        </p:txBody>
      </p:sp>
      <p:sp>
        <p:nvSpPr>
          <p:cNvPr id="59395" name="Title 1"/>
          <p:cNvSpPr>
            <a:spLocks/>
          </p:cNvSpPr>
          <p:nvPr/>
        </p:nvSpPr>
        <p:spPr bwMode="auto">
          <a:xfrm>
            <a:off x="3048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Preparing Brownfields For </a:t>
            </a:r>
            <a:r>
              <a:rPr lang="en-US" sz="300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 Reuse | Produce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343400"/>
            <a:ext cx="24384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4343400"/>
            <a:ext cx="28956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209800"/>
            <a:ext cx="59150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3819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3400" y="1295400"/>
            <a:ext cx="8153400" cy="1295400"/>
          </a:xfrm>
        </p:spPr>
        <p:txBody>
          <a:bodyPr/>
          <a:lstStyle/>
          <a:p>
            <a:pPr lvl="1" eaLnBrk="1" hangingPunct="1"/>
            <a:r>
              <a:rPr lang="en-US" sz="2800" smtClean="0">
                <a:latin typeface="Tw Cen MT" pitchFamily="34" charset="0"/>
              </a:rPr>
              <a:t>Neighborhood Brownfield Initiative ($50,000)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The Project School – Edible Schoolyard / Playgrounds</a:t>
            </a:r>
          </a:p>
          <a:p>
            <a:pPr eaLnBrk="1" hangingPunct="1"/>
            <a:endParaRPr lang="en-US" smtClean="0">
              <a:latin typeface="Tw Cen MT" pitchFamily="34" charset="0"/>
            </a:endParaRPr>
          </a:p>
          <a:p>
            <a:pPr lvl="1" eaLnBrk="1" hangingPunct="1"/>
            <a:endParaRPr lang="en-US" smtClean="0">
              <a:latin typeface="Tw Cen MT" pitchFamily="34" charset="0"/>
            </a:endParaRPr>
          </a:p>
          <a:p>
            <a:pPr lvl="1" eaLnBrk="1" hangingPunct="1"/>
            <a:endParaRPr lang="en-US" smtClean="0">
              <a:latin typeface="Tw Cen MT" pitchFamily="34" charset="0"/>
            </a:endParaRPr>
          </a:p>
        </p:txBody>
      </p:sp>
      <p:sp>
        <p:nvSpPr>
          <p:cNvPr id="60419" name="Title 1"/>
          <p:cNvSpPr>
            <a:spLocks/>
          </p:cNvSpPr>
          <p:nvPr/>
        </p:nvSpPr>
        <p:spPr bwMode="auto">
          <a:xfrm>
            <a:off x="3048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>
                <a:solidFill>
                  <a:schemeClr val="tx2"/>
                </a:solidFill>
                <a:latin typeface="Tw Cen MT" pitchFamily="34" charset="0"/>
              </a:rPr>
              <a:t>Preparing Brownfields For </a:t>
            </a:r>
            <a:r>
              <a:rPr lang="en-US" sz="360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600">
                <a:solidFill>
                  <a:schemeClr val="tx2"/>
                </a:solidFill>
                <a:latin typeface="Tw Cen MT" pitchFamily="34" charset="0"/>
              </a:rPr>
              <a:t> Business</a:t>
            </a:r>
          </a:p>
        </p:txBody>
      </p:sp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7550" y="2362200"/>
            <a:ext cx="58864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0"/>
            <a:ext cx="31718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23" name="Rectangle 8"/>
          <p:cNvSpPr>
            <a:spLocks noChangeArrowheads="1"/>
          </p:cNvSpPr>
          <p:nvPr/>
        </p:nvSpPr>
        <p:spPr bwMode="auto">
          <a:xfrm>
            <a:off x="0" y="4143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3400" y="1295400"/>
            <a:ext cx="8153400" cy="1295400"/>
          </a:xfrm>
        </p:spPr>
        <p:txBody>
          <a:bodyPr/>
          <a:lstStyle/>
          <a:p>
            <a:pPr lvl="1" eaLnBrk="1" hangingPunct="1"/>
            <a:r>
              <a:rPr lang="en-US" sz="2800" smtClean="0">
                <a:latin typeface="Tw Cen MT" pitchFamily="34" charset="0"/>
              </a:rPr>
              <a:t>Neighborhood Brownfield Initiative ($50,000)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The Project School – Edible Schoolyard / Playgrounds</a:t>
            </a:r>
          </a:p>
          <a:p>
            <a:pPr eaLnBrk="1" hangingPunct="1"/>
            <a:endParaRPr lang="en-US" smtClean="0">
              <a:latin typeface="Tw Cen MT" pitchFamily="34" charset="0"/>
            </a:endParaRPr>
          </a:p>
          <a:p>
            <a:pPr lvl="1" eaLnBrk="1" hangingPunct="1"/>
            <a:endParaRPr lang="en-US" smtClean="0">
              <a:latin typeface="Tw Cen MT" pitchFamily="34" charset="0"/>
            </a:endParaRPr>
          </a:p>
          <a:p>
            <a:pPr lvl="1" eaLnBrk="1" hangingPunct="1"/>
            <a:endParaRPr lang="en-US" smtClean="0">
              <a:latin typeface="Tw Cen MT" pitchFamily="34" charset="0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09800"/>
            <a:ext cx="60198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itle 1"/>
          <p:cNvSpPr>
            <a:spLocks/>
          </p:cNvSpPr>
          <p:nvPr/>
        </p:nvSpPr>
        <p:spPr bwMode="auto">
          <a:xfrm>
            <a:off x="3048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Preparing Brownfields For </a:t>
            </a:r>
            <a:r>
              <a:rPr lang="en-US" sz="300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 Reuse | Produce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3400" y="1295400"/>
            <a:ext cx="8153400" cy="1295400"/>
          </a:xfrm>
        </p:spPr>
        <p:txBody>
          <a:bodyPr/>
          <a:lstStyle/>
          <a:p>
            <a:pPr lvl="1" eaLnBrk="1" hangingPunct="1"/>
            <a:r>
              <a:rPr lang="en-US" sz="2800" smtClean="0">
                <a:latin typeface="Tw Cen MT" pitchFamily="34" charset="0"/>
              </a:rPr>
              <a:t>Neighborhood Brownfield Initiative ($50,000)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The Project School – Edible Schoolyard / Playgrounds</a:t>
            </a:r>
          </a:p>
          <a:p>
            <a:pPr eaLnBrk="1" hangingPunct="1"/>
            <a:endParaRPr lang="en-US" smtClean="0">
              <a:latin typeface="Tw Cen MT" pitchFamily="34" charset="0"/>
            </a:endParaRPr>
          </a:p>
          <a:p>
            <a:pPr lvl="1" eaLnBrk="1" hangingPunct="1"/>
            <a:endParaRPr lang="en-US" smtClean="0">
              <a:latin typeface="Tw Cen MT" pitchFamily="34" charset="0"/>
            </a:endParaRPr>
          </a:p>
        </p:txBody>
      </p:sp>
      <p:sp>
        <p:nvSpPr>
          <p:cNvPr id="62467" name="Title 1"/>
          <p:cNvSpPr>
            <a:spLocks/>
          </p:cNvSpPr>
          <p:nvPr/>
        </p:nvSpPr>
        <p:spPr bwMode="auto">
          <a:xfrm>
            <a:off x="3048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Preparing Brownfields For </a:t>
            </a:r>
            <a:r>
              <a:rPr lang="en-US" sz="300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 Reuse |</a:t>
            </a:r>
            <a:r>
              <a:rPr lang="en-US" sz="3000">
                <a:solidFill>
                  <a:srgbClr val="46B884"/>
                </a:solidFill>
                <a:latin typeface="Tw Cen MT" pitchFamily="34" charset="0"/>
              </a:rPr>
              <a:t>Produce</a:t>
            </a:r>
          </a:p>
        </p:txBody>
      </p:sp>
      <p:pic>
        <p:nvPicPr>
          <p:cNvPr id="62468" name="Picture 6" descr="The Project School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4200"/>
            <a:ext cx="38862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8" descr="The Project School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9000" y="3733800"/>
            <a:ext cx="44450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9" descr="The Project School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2514600"/>
            <a:ext cx="18811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10" descr="The Project School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2209800"/>
            <a:ext cx="23876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3400" y="914400"/>
            <a:ext cx="8153400" cy="1295400"/>
          </a:xfrm>
        </p:spPr>
        <p:txBody>
          <a:bodyPr/>
          <a:lstStyle/>
          <a:p>
            <a:pPr eaLnBrk="1" hangingPunct="1"/>
            <a:endParaRPr lang="en-US" smtClean="0">
              <a:latin typeface="Tw Cen MT" pitchFamily="34" charset="0"/>
            </a:endParaRPr>
          </a:p>
          <a:p>
            <a:pPr lvl="1" eaLnBrk="1" hangingPunct="1">
              <a:buFont typeface="Wingdings 2" pitchFamily="18" charset="2"/>
              <a:buNone/>
            </a:pPr>
            <a:endParaRPr lang="en-US" smtClean="0">
              <a:latin typeface="Tw Cen MT" pitchFamily="34" charset="0"/>
            </a:endParaRPr>
          </a:p>
        </p:txBody>
      </p:sp>
      <p:sp>
        <p:nvSpPr>
          <p:cNvPr id="63491" name="Title 1"/>
          <p:cNvSpPr>
            <a:spLocks/>
          </p:cNvSpPr>
          <p:nvPr/>
        </p:nvSpPr>
        <p:spPr bwMode="auto">
          <a:xfrm>
            <a:off x="3048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Preparing Brownfields For </a:t>
            </a:r>
            <a:r>
              <a:rPr lang="en-US" sz="300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 Reuse |</a:t>
            </a:r>
            <a:r>
              <a:rPr lang="en-US" sz="3000">
                <a:solidFill>
                  <a:srgbClr val="46B884"/>
                </a:solidFill>
                <a:latin typeface="Tw Cen MT" pitchFamily="34" charset="0"/>
              </a:rPr>
              <a:t>Produce</a:t>
            </a:r>
          </a:p>
        </p:txBody>
      </p:sp>
      <p:pic>
        <p:nvPicPr>
          <p:cNvPr id="63492" name="Picture 10" descr="1145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00" y="914400"/>
            <a:ext cx="589280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11" descr="2102 Yandes Street -  Aerial 2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6600"/>
            <a:ext cx="37338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12" descr="2102 Yandes 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0668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14" descr="2102 Yandes 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4495800"/>
            <a:ext cx="1771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15" descr="2102 Yandes 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4800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371600"/>
            <a:ext cx="8153400" cy="1295400"/>
          </a:xfrm>
        </p:spPr>
        <p:txBody>
          <a:bodyPr/>
          <a:lstStyle/>
          <a:p>
            <a:pPr lvl="1" eaLnBrk="1" hangingPunct="1"/>
            <a:r>
              <a:rPr lang="en-US" sz="3200" smtClean="0">
                <a:latin typeface="Tw Cen MT" pitchFamily="34" charset="0"/>
              </a:rPr>
              <a:t>Former Monon Rail Yard and Maintenance Facility</a:t>
            </a:r>
            <a:r>
              <a:rPr lang="en-US" smtClean="0">
                <a:latin typeface="Tw Cen MT" pitchFamily="34" charset="0"/>
              </a:rPr>
              <a:t> 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15 Acre Urban Farm Possibility 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Prior promises of Tiger Woods First Tee Youth Golf Facility have built expectations </a:t>
            </a:r>
          </a:p>
          <a:p>
            <a:pPr marL="1600200" lvl="3" eaLnBrk="1" hangingPunct="1"/>
            <a:r>
              <a:rPr lang="en-US" smtClean="0">
                <a:latin typeface="Tw Cen MT" pitchFamily="34" charset="0"/>
              </a:rPr>
              <a:t>No budget to fulfill expectations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How to mix recreational reuse with Urban Farming and Farmer’s Market, Compost Zone, Urban Allotments?</a:t>
            </a:r>
          </a:p>
        </p:txBody>
      </p:sp>
      <p:sp>
        <p:nvSpPr>
          <p:cNvPr id="64515" name="Title 1"/>
          <p:cNvSpPr>
            <a:spLocks/>
          </p:cNvSpPr>
          <p:nvPr/>
        </p:nvSpPr>
        <p:spPr bwMode="auto">
          <a:xfrm>
            <a:off x="3048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Preparing Brownfields For </a:t>
            </a:r>
            <a:r>
              <a:rPr lang="en-US" sz="300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 Reuse / Produce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819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Preparing Brownfields For </a:t>
            </a:r>
            <a:r>
              <a:rPr lang="en-US" sz="3000" smtClean="0">
                <a:solidFill>
                  <a:srgbClr val="46B884"/>
                </a:solidFill>
                <a:latin typeface="Tw Cen MT" pitchFamily="34" charset="0"/>
              </a:rPr>
              <a:t>Green </a:t>
            </a:r>
            <a:r>
              <a:rPr lang="en-US" sz="3000" smtClean="0">
                <a:latin typeface="Tw Cen MT" pitchFamily="34" charset="0"/>
              </a:rPr>
              <a:t>Reuse |</a:t>
            </a:r>
            <a:r>
              <a:rPr lang="en-US" sz="3000" smtClean="0">
                <a:solidFill>
                  <a:srgbClr val="46B884"/>
                </a:solidFill>
                <a:latin typeface="Tw Cen MT" pitchFamily="34" charset="0"/>
              </a:rPr>
              <a:t> Produce</a:t>
            </a:r>
            <a:endParaRPr lang="en-US" sz="3000" smtClean="0">
              <a:latin typeface="Tw Cen MT" pitchFamily="34" charset="0"/>
            </a:endParaRPr>
          </a:p>
        </p:txBody>
      </p:sp>
      <p:pic>
        <p:nvPicPr>
          <p:cNvPr id="65539" name="Picture 8" descr="1898 Sanborn Roundhouse at bul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9" descr="1100 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057400"/>
            <a:ext cx="531495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Tw Cen MT" pitchFamily="34" charset="0"/>
              </a:rPr>
              <a:t>Preparing Brownfields For </a:t>
            </a:r>
            <a:r>
              <a:rPr lang="en-US" sz="30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000" smtClean="0">
                <a:latin typeface="Tw Cen MT" pitchFamily="34" charset="0"/>
              </a:rPr>
              <a:t> Reuse |</a:t>
            </a:r>
            <a:r>
              <a:rPr lang="en-US" sz="3000" smtClean="0">
                <a:solidFill>
                  <a:srgbClr val="46B884"/>
                </a:solidFill>
                <a:latin typeface="Tw Cen MT" pitchFamily="34" charset="0"/>
              </a:rPr>
              <a:t>Produce</a:t>
            </a:r>
          </a:p>
        </p:txBody>
      </p:sp>
      <p:pic>
        <p:nvPicPr>
          <p:cNvPr id="66563" name="Picture 8" descr="1100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90600"/>
            <a:ext cx="55626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9" descr="IMG_21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2862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11" descr="1100 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990600"/>
            <a:ext cx="16779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12" descr="1100 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581400"/>
            <a:ext cx="4724400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Tw Cen MT" pitchFamily="34" charset="0"/>
              </a:rPr>
              <a:t>Preparing Brownfields For </a:t>
            </a:r>
            <a:r>
              <a:rPr lang="en-US" sz="36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600" smtClean="0">
                <a:latin typeface="Tw Cen MT" pitchFamily="34" charset="0"/>
              </a:rPr>
              <a:t> Business</a:t>
            </a:r>
            <a:endParaRPr lang="en-US" sz="4000" smtClean="0">
              <a:latin typeface="Tw Cen MT" pitchFamily="34" charset="0"/>
            </a:endParaRPr>
          </a:p>
        </p:txBody>
      </p:sp>
      <p:pic>
        <p:nvPicPr>
          <p:cNvPr id="67587" name="Picture 5" descr="DRAFT Monon Acres Conceptual Site Plan 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066800"/>
            <a:ext cx="7315200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Tw Cen MT" pitchFamily="34" charset="0"/>
              </a:rPr>
              <a:t>Preparing Brownfields For </a:t>
            </a:r>
            <a:r>
              <a:rPr lang="en-US" sz="36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600" smtClean="0">
                <a:latin typeface="Tw Cen MT" pitchFamily="34" charset="0"/>
              </a:rPr>
              <a:t> Business</a:t>
            </a:r>
            <a:endParaRPr lang="en-US" sz="4000" smtClean="0">
              <a:latin typeface="Tw Cen MT" pitchFamily="34" charset="0"/>
            </a:endParaRPr>
          </a:p>
        </p:txBody>
      </p:sp>
      <p:pic>
        <p:nvPicPr>
          <p:cNvPr id="68611" name="Picture 5" descr="Lohrmann Barn_no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55880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6" descr="structural timb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657600"/>
            <a:ext cx="45212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Local Project Examples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19200"/>
            <a:ext cx="8153400" cy="49530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2108/2110 Columbia Avenue (Near Monon)</a:t>
            </a:r>
          </a:p>
          <a:p>
            <a:pPr lvl="1"/>
            <a:r>
              <a:rPr lang="en-US" sz="2000" smtClean="0">
                <a:latin typeface="Tw Cen MT" pitchFamily="34" charset="0"/>
              </a:rPr>
              <a:t>Abandoned Junkyard </a:t>
            </a:r>
          </a:p>
          <a:p>
            <a:pPr lvl="2"/>
            <a:r>
              <a:rPr lang="en-US" sz="2000" smtClean="0">
                <a:latin typeface="Tw Cen MT" pitchFamily="34" charset="0"/>
              </a:rPr>
              <a:t>MCHHCorp removed junk cars</a:t>
            </a:r>
          </a:p>
          <a:p>
            <a:pPr lvl="2"/>
            <a:r>
              <a:rPr lang="en-US" sz="2000" smtClean="0">
                <a:latin typeface="Tw Cen MT" pitchFamily="34" charset="0"/>
              </a:rPr>
              <a:t>Site Acquisition Assistance</a:t>
            </a:r>
          </a:p>
          <a:p>
            <a:pPr lvl="3"/>
            <a:r>
              <a:rPr lang="en-US" smtClean="0">
                <a:latin typeface="Tw Cen MT" pitchFamily="34" charset="0"/>
              </a:rPr>
              <a:t>Assist Developer with demonstrating condition of site and value diminished as such</a:t>
            </a:r>
          </a:p>
          <a:p>
            <a:pPr lvl="3"/>
            <a:r>
              <a:rPr lang="en-US" smtClean="0">
                <a:latin typeface="Tw Cen MT" pitchFamily="34" charset="0"/>
              </a:rPr>
              <a:t>Developer Removes Drums ($5,000)</a:t>
            </a:r>
          </a:p>
          <a:p>
            <a:pPr lvl="3"/>
            <a:r>
              <a:rPr lang="en-US" smtClean="0">
                <a:latin typeface="Tw Cen MT" pitchFamily="34" charset="0"/>
              </a:rPr>
              <a:t>Costs Subtracted from Sale Price</a:t>
            </a:r>
          </a:p>
          <a:p>
            <a:pPr lvl="3"/>
            <a:r>
              <a:rPr lang="en-US" smtClean="0">
                <a:latin typeface="Tw Cen MT" pitchFamily="34" charset="0"/>
              </a:rPr>
              <a:t>Demolition by City / Costs to be Refunded to Unsafe Building Fund</a:t>
            </a:r>
          </a:p>
          <a:p>
            <a:pPr lvl="4"/>
            <a:r>
              <a:rPr lang="en-US" smtClean="0">
                <a:latin typeface="Tw Cen MT" pitchFamily="34" charset="0"/>
              </a:rPr>
              <a:t>$22,325</a:t>
            </a:r>
          </a:p>
          <a:p>
            <a:pPr lvl="2"/>
            <a:r>
              <a:rPr lang="en-US" sz="2000" smtClean="0">
                <a:latin typeface="Tw Cen MT" pitchFamily="34" charset="0"/>
              </a:rPr>
              <a:t>DMD Brownfield Redevelopment Program Applies $60,000 SAG</a:t>
            </a:r>
          </a:p>
          <a:p>
            <a:pPr lvl="2"/>
            <a:r>
              <a:rPr lang="en-US" sz="2000" smtClean="0">
                <a:latin typeface="Tw Cen MT" pitchFamily="34" charset="0"/>
              </a:rPr>
              <a:t>Phase I ESA, Phase II ESA – identification of soil cover &amp; NFA Issued!</a:t>
            </a:r>
          </a:p>
          <a:p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1828800"/>
            <a:ext cx="8153400" cy="990600"/>
          </a:xfrm>
        </p:spPr>
        <p:txBody>
          <a:bodyPr>
            <a:normAutofit fontScale="90000"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3600" smtClean="0">
                <a:latin typeface="Tw Cen MT" pitchFamily="34" charset="0"/>
              </a:rPr>
              <a:t>Felege Hiywot Center &amp; Expansion Lots</a:t>
            </a:r>
            <a:br>
              <a:rPr lang="en-US" sz="3600" smtClean="0">
                <a:latin typeface="Tw Cen MT" pitchFamily="34" charset="0"/>
              </a:rPr>
            </a:br>
            <a:r>
              <a:rPr lang="en-US" sz="3600" smtClean="0">
                <a:latin typeface="Tw Cen MT" pitchFamily="34" charset="0"/>
              </a:rPr>
              <a:t/>
            </a:r>
            <a:br>
              <a:rPr lang="en-US" sz="3600" smtClean="0">
                <a:latin typeface="Tw Cen MT" pitchFamily="34" charset="0"/>
              </a:rPr>
            </a:br>
            <a:r>
              <a:rPr lang="en-US" sz="3200" smtClean="0">
                <a:latin typeface="Tw Cen MT" pitchFamily="34" charset="0"/>
              </a:rPr>
              <a:t>1960/ 1964 Hillside Avenue</a:t>
            </a:r>
            <a:br>
              <a:rPr lang="en-US" sz="3200" smtClean="0">
                <a:latin typeface="Tw Cen MT" pitchFamily="34" charset="0"/>
              </a:rPr>
            </a:br>
            <a:r>
              <a:rPr lang="en-US" sz="3200" smtClean="0">
                <a:latin typeface="Tw Cen MT" pitchFamily="34" charset="0"/>
              </a:rPr>
              <a:t/>
            </a:r>
            <a:br>
              <a:rPr lang="en-US" sz="3200" smtClean="0">
                <a:latin typeface="Tw Cen MT" pitchFamily="34" charset="0"/>
              </a:rPr>
            </a:br>
            <a:r>
              <a:rPr lang="en-US" sz="3200" smtClean="0">
                <a:latin typeface="Tw Cen MT" pitchFamily="34" charset="0"/>
              </a:rPr>
              <a:t>2 Blocks from FHC</a:t>
            </a:r>
            <a:br>
              <a:rPr lang="en-US" sz="3200" smtClean="0">
                <a:latin typeface="Tw Cen MT" pitchFamily="34" charset="0"/>
              </a:rPr>
            </a:br>
            <a:r>
              <a:rPr lang="en-US" sz="3200" smtClean="0">
                <a:latin typeface="Tw Cen MT" pitchFamily="34" charset="0"/>
              </a:rPr>
              <a:t/>
            </a:r>
            <a:br>
              <a:rPr lang="en-US" sz="3200" smtClean="0">
                <a:latin typeface="Tw Cen MT" pitchFamily="34" charset="0"/>
              </a:rPr>
            </a:br>
            <a:r>
              <a:rPr lang="en-US" sz="4000" smtClean="0">
                <a:latin typeface="Tw Cen MT" pitchFamily="34" charset="0"/>
              </a:rPr>
              <a:t>		</a:t>
            </a:r>
            <a:r>
              <a:rPr lang="en-US" sz="4000" smtClean="0">
                <a:latin typeface="Tw Cen MT" pitchFamily="34" charset="0"/>
                <a:hlinkClick r:id="rId3"/>
              </a:rPr>
              <a:t>http://fhcenter.org/</a:t>
            </a:r>
            <a:r>
              <a:rPr lang="en-US" sz="4000" smtClean="0">
                <a:latin typeface="Tw Cen MT" pitchFamily="34" charset="0"/>
              </a:rPr>
              <a:t> </a:t>
            </a:r>
          </a:p>
        </p:txBody>
      </p:sp>
      <p:pic>
        <p:nvPicPr>
          <p:cNvPr id="69635" name="Picture 5" descr="Hea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495800"/>
            <a:ext cx="72104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Business</a:t>
            </a:r>
            <a:endParaRPr lang="en-US" sz="3600" smtClean="0">
              <a:latin typeface="Tw Cen MT" pitchFamily="34" charset="0"/>
            </a:endParaRPr>
          </a:p>
        </p:txBody>
      </p:sp>
      <p:sp>
        <p:nvSpPr>
          <p:cNvPr id="70659" name="Content Placeholder 2"/>
          <p:cNvSpPr>
            <a:spLocks/>
          </p:cNvSpPr>
          <p:nvPr/>
        </p:nvSpPr>
        <p:spPr bwMode="auto">
          <a:xfrm>
            <a:off x="609600" y="1219200"/>
            <a:ext cx="815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lang="en-US" sz="2600">
                <a:latin typeface="Tw Cen MT" pitchFamily="34" charset="0"/>
              </a:rPr>
              <a:t>First Brownfield Bicycle Tour! May 14, 2009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>
                <a:latin typeface="Tw Cen MT" pitchFamily="34" charset="0"/>
              </a:rPr>
              <a:t>IUPUI Campus Compact &amp; Peace Institute – University students &amp; Environmental Leadership Retreat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r>
              <a:rPr lang="en-US" sz="2200">
                <a:latin typeface="Tw Cen MT" pitchFamily="34" charset="0"/>
              </a:rPr>
              <a:t>Highlights the Felege Hiywot Center – Youth Urban Farming</a:t>
            </a: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70660" name="Picture 4" descr="Brownfield Bicycle Tour I 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766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6" descr="Brownfield Bicycle Tour I 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8956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</a:t>
            </a:r>
            <a:endParaRPr lang="en-US" sz="3600" smtClean="0">
              <a:latin typeface="Tw Cen MT" pitchFamily="34" charset="0"/>
            </a:endParaRPr>
          </a:p>
        </p:txBody>
      </p:sp>
      <p:sp>
        <p:nvSpPr>
          <p:cNvPr id="71683" name="Content Placeholder 2"/>
          <p:cNvSpPr>
            <a:spLocks/>
          </p:cNvSpPr>
          <p:nvPr/>
        </p:nvSpPr>
        <p:spPr bwMode="auto">
          <a:xfrm>
            <a:off x="685800" y="1066800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lang="en-US" sz="2600">
                <a:latin typeface="Tw Cen MT" pitchFamily="34" charset="0"/>
              </a:rPr>
              <a:t>Highlights the Felege Hiywot Center – Youth Urban Farming Training</a:t>
            </a: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lang="en-US" sz="26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  <a:p>
            <a:pPr marL="1143000"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</a:pPr>
            <a:endParaRPr lang="en-US" sz="2200">
              <a:latin typeface="Tw Cen MT" pitchFamily="34" charset="0"/>
            </a:endParaRPr>
          </a:p>
        </p:txBody>
      </p:sp>
      <p:pic>
        <p:nvPicPr>
          <p:cNvPr id="71684" name="Picture 7" descr="Brownfield Bicycle Tour I 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524000"/>
            <a:ext cx="49022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8" descr="Brownfield Bicycle Tour I 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81200"/>
            <a:ext cx="3606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9" descr="Brownfield Bicycle Tour I 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4552950"/>
            <a:ext cx="30734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>
                <a:latin typeface="Tw Cen MT" pitchFamily="34" charset="0"/>
              </a:rPr>
              <a:t>Preparing Brownfields For </a:t>
            </a:r>
            <a:r>
              <a:rPr lang="en-US" sz="36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600" smtClean="0">
                <a:latin typeface="Tw Cen MT" pitchFamily="34" charset="0"/>
              </a:rPr>
              <a:t> Business</a:t>
            </a:r>
            <a:br>
              <a:rPr lang="en-US" sz="3600" smtClean="0">
                <a:latin typeface="Tw Cen MT" pitchFamily="34" charset="0"/>
              </a:rPr>
            </a:br>
            <a:r>
              <a:rPr lang="en-US" sz="4000" smtClean="0">
                <a:latin typeface="Tw Cen MT" pitchFamily="34" charset="0"/>
              </a:rPr>
              <a:t>– EPA CARE Grant | EPA TBA Grant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447800"/>
            <a:ext cx="8153400" cy="3352800"/>
          </a:xfrm>
        </p:spPr>
        <p:txBody>
          <a:bodyPr/>
          <a:lstStyle/>
          <a:p>
            <a:pPr lvl="1" eaLnBrk="1" hangingPunct="1"/>
            <a:r>
              <a:rPr lang="en-US" sz="2000" smtClean="0">
                <a:latin typeface="Tw Cen MT" pitchFamily="34" charset="0"/>
              </a:rPr>
              <a:t>Martindale Brightwood Environmental Justice Collaborative (MBEJC) &amp; Improving Kids’ Environment (IKE) – EPA CARE GRANT $98,000</a:t>
            </a:r>
          </a:p>
          <a:p>
            <a:pPr marL="1143000" lvl="2" eaLnBrk="1" hangingPunct="1"/>
            <a:r>
              <a:rPr lang="en-US" sz="1800" smtClean="0">
                <a:latin typeface="Tw Cen MT" pitchFamily="34" charset="0"/>
              </a:rPr>
              <a:t>Additional $50,000 EPA Targeted Brownfield Assessment Grant</a:t>
            </a:r>
          </a:p>
          <a:p>
            <a:pPr marL="1600200" lvl="3" eaLnBrk="1" hangingPunct="1"/>
            <a:r>
              <a:rPr lang="en-US" sz="1600" smtClean="0">
                <a:latin typeface="Tw Cen MT" pitchFamily="34" charset="0"/>
              </a:rPr>
              <a:t>1960/1964 Hillside Avenue Former Smith’s Diesel Service Station</a:t>
            </a:r>
          </a:p>
          <a:p>
            <a:pPr marL="1600200" lvl="3" eaLnBrk="1" hangingPunct="1"/>
            <a:endParaRPr lang="en-US" sz="1600" smtClean="0">
              <a:latin typeface="Tw Cen MT" pitchFamily="34" charset="0"/>
            </a:endParaRPr>
          </a:p>
        </p:txBody>
      </p:sp>
      <p:pic>
        <p:nvPicPr>
          <p:cNvPr id="72708" name="Picture 6" descr="EconDevelopment_gispp01119884676143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8650" y="3124200"/>
            <a:ext cx="4705350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8" descr="AerialPhotography_gispp0111988467615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971800"/>
            <a:ext cx="4191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Business</a:t>
            </a:r>
            <a:br>
              <a:rPr lang="en-US" sz="3200" smtClean="0">
                <a:latin typeface="Tw Cen MT" pitchFamily="34" charset="0"/>
              </a:rPr>
            </a:br>
            <a:r>
              <a:rPr lang="en-US" sz="3600" smtClean="0">
                <a:latin typeface="Tw Cen MT" pitchFamily="34" charset="0"/>
              </a:rPr>
              <a:t>– EPA CARE Grant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447800"/>
            <a:ext cx="8153400" cy="685800"/>
          </a:xfrm>
        </p:spPr>
        <p:txBody>
          <a:bodyPr/>
          <a:lstStyle/>
          <a:p>
            <a:pPr marL="1600200" lvl="3" eaLnBrk="1" hangingPunct="1"/>
            <a:r>
              <a:rPr lang="en-US" sz="1600" smtClean="0">
                <a:latin typeface="Tw Cen MT" pitchFamily="34" charset="0"/>
              </a:rPr>
              <a:t>1960/1964 Hillside Avenue Former Smith’s Diesel Service Station – Felege Hiywot Center Urban Farming Youth Education</a:t>
            </a:r>
          </a:p>
          <a:p>
            <a:pPr marL="2057400" lvl="4" eaLnBrk="1" hangingPunct="1">
              <a:buFont typeface="Wingdings" pitchFamily="2" charset="2"/>
              <a:buNone/>
            </a:pPr>
            <a:endParaRPr lang="en-US" sz="1600" smtClean="0">
              <a:latin typeface="Tw Cen MT" pitchFamily="34" charset="0"/>
            </a:endParaRPr>
          </a:p>
        </p:txBody>
      </p:sp>
      <p:pic>
        <p:nvPicPr>
          <p:cNvPr id="73732" name="Picture 4" descr="DSC01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6" descr="20th &amp; Hillside Ron Henry's Dumptruck Illegal dumping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962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7" descr="IMG_03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819400"/>
            <a:ext cx="55626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8" descr="20th &amp; Hillside Ron Henry's Dumptruck Illegal dumping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49149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</a:t>
            </a:r>
            <a:endParaRPr lang="en-US" sz="3600" smtClean="0">
              <a:latin typeface="Tw Cen MT" pitchFamily="34" charset="0"/>
            </a:endParaRPr>
          </a:p>
        </p:txBody>
      </p:sp>
      <p:sp>
        <p:nvSpPr>
          <p:cNvPr id="74755" name="Rectangle 8"/>
          <p:cNvSpPr>
            <a:spLocks noChangeArrowheads="1"/>
          </p:cNvSpPr>
          <p:nvPr/>
        </p:nvSpPr>
        <p:spPr bwMode="auto">
          <a:xfrm>
            <a:off x="0" y="1752600"/>
            <a:ext cx="91440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lang="en-US" sz="3200"/>
              <a:t> 6000 E. 46</a:t>
            </a:r>
            <a:r>
              <a:rPr lang="en-US" sz="3200" baseline="30000"/>
              <a:t>th</a:t>
            </a:r>
            <a:r>
              <a:rPr lang="en-US" sz="3200"/>
              <a:t> Street Devington Urban Farm Proposed Site</a:t>
            </a:r>
          </a:p>
          <a:p>
            <a:pPr lvl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lang="en-US" sz="32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 </a:t>
            </a:r>
            <a:r>
              <a:rPr lang="en-US" sz="3600" smtClean="0">
                <a:latin typeface="Tw Cen MT" pitchFamily="34" charset="0"/>
              </a:rPr>
              <a:t>– Planting the Seed	</a:t>
            </a:r>
          </a:p>
        </p:txBody>
      </p:sp>
      <p:pic>
        <p:nvPicPr>
          <p:cNvPr id="75779" name="Picture 7" descr="6000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71600"/>
            <a:ext cx="67818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 </a:t>
            </a:r>
            <a:r>
              <a:rPr lang="en-US" sz="3600" smtClean="0">
                <a:latin typeface="Tw Cen MT" pitchFamily="34" charset="0"/>
              </a:rPr>
              <a:t>– Planting the Seed	</a:t>
            </a:r>
          </a:p>
        </p:txBody>
      </p:sp>
      <p:sp>
        <p:nvSpPr>
          <p:cNvPr id="76803" name="Rectangle 3"/>
          <p:cNvSpPr>
            <a:spLocks noGrp="1"/>
          </p:cNvSpPr>
          <p:nvPr>
            <p:ph type="body" idx="4294967295"/>
          </p:nvPr>
        </p:nvSpPr>
        <p:spPr>
          <a:xfrm>
            <a:off x="381000" y="1295400"/>
            <a:ext cx="8385175" cy="83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w Cen MT" pitchFamily="34" charset="0"/>
              </a:rPr>
              <a:t>Devington </a:t>
            </a:r>
            <a:r>
              <a:rPr lang="en-US" sz="2400" smtClean="0">
                <a:solidFill>
                  <a:srgbClr val="46B884"/>
                </a:solidFill>
                <a:latin typeface="Tw Cen MT" pitchFamily="34" charset="0"/>
              </a:rPr>
              <a:t>Green </a:t>
            </a:r>
            <a:r>
              <a:rPr lang="en-US" sz="2400" smtClean="0">
                <a:latin typeface="Tw Cen MT" pitchFamily="34" charset="0"/>
              </a:rPr>
              <a:t>Earth Golden Character 8.0 Acre Site 2010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hlink"/>
                </a:solidFill>
                <a:latin typeface="Tw Cen MT" pitchFamily="34" charset="0"/>
              </a:rPr>
              <a:t>Back to the FUTURE</a:t>
            </a:r>
          </a:p>
          <a:p>
            <a:pPr eaLnBrk="1" hangingPunct="1">
              <a:lnSpc>
                <a:spcPct val="90000"/>
              </a:lnSpc>
            </a:pPr>
            <a:endParaRPr lang="en-US" sz="2400" smtClean="0">
              <a:latin typeface="Tw Cen MT" pitchFamily="34" charset="0"/>
            </a:endParaRP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035175"/>
            <a:ext cx="548640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304800" y="2514600"/>
            <a:ext cx="2971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Devingtion Community Development Corporation</a:t>
            </a:r>
            <a:r>
              <a:rPr lang="en-US">
                <a:solidFill>
                  <a:schemeClr val="tx2"/>
                </a:solidFill>
              </a:rPr>
              <a:t> Applies for $28,000 HUD CDBG funds for 2010.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tx2"/>
                </a:solidFill>
              </a:rPr>
              <a:t> Unknown to Brownfield Program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tx2"/>
                </a:solidFill>
              </a:rPr>
              <a:t> Break down the silos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tx2"/>
                </a:solidFill>
              </a:rPr>
              <a:t> Ensure Safe Soils Conditions as questions not yet asked. </a:t>
            </a:r>
          </a:p>
        </p:txBody>
      </p:sp>
    </p:spTree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 </a:t>
            </a:r>
            <a:r>
              <a:rPr lang="en-US" sz="3600" smtClean="0">
                <a:latin typeface="Tw Cen MT" pitchFamily="34" charset="0"/>
              </a:rPr>
              <a:t>– Planting the Seed	</a:t>
            </a:r>
          </a:p>
        </p:txBody>
      </p:sp>
      <p:sp>
        <p:nvSpPr>
          <p:cNvPr id="77827" name="Rectangle 3"/>
          <p:cNvSpPr>
            <a:spLocks noGrp="1"/>
          </p:cNvSpPr>
          <p:nvPr>
            <p:ph type="body" idx="4294967295"/>
          </p:nvPr>
        </p:nvSpPr>
        <p:spPr>
          <a:xfrm>
            <a:off x="612775" y="1600200"/>
            <a:ext cx="8153400" cy="5334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Tw Cen MT" pitchFamily="34" charset="0"/>
              </a:rPr>
              <a:t>Devington </a:t>
            </a:r>
            <a:r>
              <a:rPr lang="en-US" b="1" smtClean="0">
                <a:solidFill>
                  <a:srgbClr val="46B884"/>
                </a:solidFill>
                <a:latin typeface="Tw Cen MT" pitchFamily="34" charset="0"/>
              </a:rPr>
              <a:t>Green </a:t>
            </a:r>
            <a:r>
              <a:rPr lang="en-US" b="1" smtClean="0">
                <a:latin typeface="Tw Cen MT" pitchFamily="34" charset="0"/>
              </a:rPr>
              <a:t>Earth Golden Character Site</a:t>
            </a:r>
          </a:p>
          <a:p>
            <a:pPr eaLnBrk="1" hangingPunct="1"/>
            <a:endParaRPr lang="en-US" b="1" smtClean="0">
              <a:latin typeface="Tw Cen MT" pitchFamily="34" charset="0"/>
            </a:endParaRPr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304800" y="2514600"/>
            <a:ext cx="29718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1937 Aerial Photo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Undeveloped Farm Land</a:t>
            </a:r>
          </a:p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pic>
        <p:nvPicPr>
          <p:cNvPr id="77829" name="Picture 7" descr="AerialPhotography_gispp0111988467674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133600"/>
            <a:ext cx="53625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 </a:t>
            </a:r>
            <a:r>
              <a:rPr lang="en-US" sz="3600" smtClean="0">
                <a:latin typeface="Tw Cen MT" pitchFamily="34" charset="0"/>
              </a:rPr>
              <a:t>– Planting the Seed	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>
          <a:xfrm>
            <a:off x="612775" y="1600200"/>
            <a:ext cx="8153400" cy="533400"/>
          </a:xfrm>
        </p:spPr>
        <p:txBody>
          <a:bodyPr/>
          <a:lstStyle/>
          <a:p>
            <a:pPr eaLnBrk="1" hangingPunct="1"/>
            <a:r>
              <a:rPr lang="en-US" smtClean="0">
                <a:latin typeface="Tw Cen MT" pitchFamily="34" charset="0"/>
              </a:rPr>
              <a:t>Devington </a:t>
            </a:r>
            <a:r>
              <a:rPr lang="en-US" smtClean="0">
                <a:solidFill>
                  <a:srgbClr val="46B884"/>
                </a:solidFill>
                <a:latin typeface="Tw Cen MT" pitchFamily="34" charset="0"/>
              </a:rPr>
              <a:t>Green </a:t>
            </a:r>
            <a:r>
              <a:rPr lang="en-US" smtClean="0">
                <a:latin typeface="Tw Cen MT" pitchFamily="34" charset="0"/>
              </a:rPr>
              <a:t>Earth Golden Character Site</a:t>
            </a:r>
          </a:p>
          <a:p>
            <a:pPr eaLnBrk="1" hangingPunct="1"/>
            <a:endParaRPr lang="en-US" smtClean="0">
              <a:latin typeface="Tw Cen MT" pitchFamily="34" charset="0"/>
            </a:endParaRP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304800" y="2514600"/>
            <a:ext cx="2971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1941 Aerial Photo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Undeveloped Farm Land</a:t>
            </a:r>
          </a:p>
        </p:txBody>
      </p:sp>
      <p:pic>
        <p:nvPicPr>
          <p:cNvPr id="78853" name="Picture 6" descr="6000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286000"/>
            <a:ext cx="52578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Local Project Examples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19200"/>
            <a:ext cx="8153400" cy="49530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2108/2110 Columbia Avenue (Near Monon)</a:t>
            </a:r>
          </a:p>
          <a:p>
            <a:pPr lvl="1"/>
            <a:r>
              <a:rPr lang="en-US" sz="2000" smtClean="0">
                <a:latin typeface="Tw Cen MT" pitchFamily="34" charset="0"/>
              </a:rPr>
              <a:t>Abandoned Junkyard Now! </a:t>
            </a:r>
          </a:p>
          <a:p>
            <a:pPr lvl="1"/>
            <a:r>
              <a:rPr lang="en-US" sz="2000" smtClean="0">
                <a:latin typeface="Tw Cen MT" pitchFamily="34" charset="0"/>
              </a:rPr>
              <a:t>Prepared for Redevelopment for Developer</a:t>
            </a:r>
          </a:p>
          <a:p>
            <a:pPr>
              <a:buFont typeface="Wingdings" pitchFamily="2" charset="2"/>
              <a:buNone/>
            </a:pPr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  <p:pic>
        <p:nvPicPr>
          <p:cNvPr id="15364" name="Picture 11" descr="2108-2110 Columbia 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219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4" descr="2110 Columbia A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438400"/>
            <a:ext cx="51816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5" descr="2110 Columbia A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429000"/>
            <a:ext cx="203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 </a:t>
            </a:r>
            <a:r>
              <a:rPr lang="en-US" sz="3600" smtClean="0">
                <a:latin typeface="Tw Cen MT" pitchFamily="34" charset="0"/>
              </a:rPr>
              <a:t>– Planting the Seed	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>
          <a:xfrm>
            <a:off x="612775" y="1600200"/>
            <a:ext cx="8153400" cy="533400"/>
          </a:xfrm>
        </p:spPr>
        <p:txBody>
          <a:bodyPr/>
          <a:lstStyle/>
          <a:p>
            <a:pPr eaLnBrk="1" hangingPunct="1"/>
            <a:r>
              <a:rPr lang="en-US" smtClean="0">
                <a:latin typeface="Tw Cen MT" pitchFamily="34" charset="0"/>
              </a:rPr>
              <a:t>Devington </a:t>
            </a:r>
            <a:r>
              <a:rPr lang="en-US" smtClean="0">
                <a:solidFill>
                  <a:srgbClr val="46B884"/>
                </a:solidFill>
                <a:latin typeface="Tw Cen MT" pitchFamily="34" charset="0"/>
              </a:rPr>
              <a:t>Green </a:t>
            </a:r>
            <a:r>
              <a:rPr lang="en-US" smtClean="0">
                <a:latin typeface="Tw Cen MT" pitchFamily="34" charset="0"/>
              </a:rPr>
              <a:t>Earth Golden Character Site</a:t>
            </a:r>
          </a:p>
          <a:p>
            <a:pPr eaLnBrk="1" hangingPunct="1"/>
            <a:endParaRPr lang="en-US" smtClean="0">
              <a:latin typeface="Tw Cen MT" pitchFamily="34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304800" y="2514600"/>
            <a:ext cx="2971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1956 Aerial Photo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Undeveloped Farm Land</a:t>
            </a:r>
          </a:p>
        </p:txBody>
      </p:sp>
      <p:pic>
        <p:nvPicPr>
          <p:cNvPr id="79877" name="Picture 6" descr="6000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133600"/>
            <a:ext cx="5286375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 </a:t>
            </a:r>
            <a:r>
              <a:rPr lang="en-US" sz="3600" smtClean="0">
                <a:latin typeface="Tw Cen MT" pitchFamily="34" charset="0"/>
              </a:rPr>
              <a:t>– Planting the Seed	</a:t>
            </a:r>
          </a:p>
        </p:txBody>
      </p:sp>
      <p:sp>
        <p:nvSpPr>
          <p:cNvPr id="80899" name="Rectangle 3"/>
          <p:cNvSpPr>
            <a:spLocks noGrp="1"/>
          </p:cNvSpPr>
          <p:nvPr>
            <p:ph type="body" idx="4294967295"/>
          </p:nvPr>
        </p:nvSpPr>
        <p:spPr>
          <a:xfrm>
            <a:off x="612775" y="1600200"/>
            <a:ext cx="8153400" cy="533400"/>
          </a:xfrm>
        </p:spPr>
        <p:txBody>
          <a:bodyPr/>
          <a:lstStyle/>
          <a:p>
            <a:pPr eaLnBrk="1" hangingPunct="1"/>
            <a:r>
              <a:rPr lang="en-US" smtClean="0">
                <a:latin typeface="Tw Cen MT" pitchFamily="34" charset="0"/>
              </a:rPr>
              <a:t>Devington </a:t>
            </a:r>
            <a:r>
              <a:rPr lang="en-US" smtClean="0">
                <a:solidFill>
                  <a:srgbClr val="46B884"/>
                </a:solidFill>
                <a:latin typeface="Tw Cen MT" pitchFamily="34" charset="0"/>
              </a:rPr>
              <a:t>Green </a:t>
            </a:r>
            <a:r>
              <a:rPr lang="en-US" smtClean="0">
                <a:latin typeface="Tw Cen MT" pitchFamily="34" charset="0"/>
              </a:rPr>
              <a:t>Earth Golden Character Site</a:t>
            </a:r>
          </a:p>
          <a:p>
            <a:pPr eaLnBrk="1" hangingPunct="1"/>
            <a:endParaRPr lang="en-US" smtClean="0">
              <a:latin typeface="Tw Cen MT" pitchFamily="34" charset="0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04800" y="2514600"/>
            <a:ext cx="29718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2007 Aerial Photo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tx2"/>
                </a:solidFill>
              </a:rPr>
              <a:t> Farm Land Displaced with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Development, but subject site remains undeveloped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tx2"/>
                </a:solidFill>
              </a:rPr>
              <a:t> High School to North of site, and Devington strip mall to the left. </a:t>
            </a:r>
          </a:p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pic>
        <p:nvPicPr>
          <p:cNvPr id="80901" name="Picture 6" descr="6000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133600"/>
            <a:ext cx="54673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 </a:t>
            </a:r>
            <a:r>
              <a:rPr lang="en-US" sz="3600" smtClean="0">
                <a:latin typeface="Tw Cen MT" pitchFamily="34" charset="0"/>
              </a:rPr>
              <a:t>– Planting the Seed	</a:t>
            </a:r>
          </a:p>
        </p:txBody>
      </p:sp>
      <p:sp>
        <p:nvSpPr>
          <p:cNvPr id="81923" name="Rectangle 3"/>
          <p:cNvSpPr>
            <a:spLocks noGrp="1"/>
          </p:cNvSpPr>
          <p:nvPr>
            <p:ph type="body" idx="4294967295"/>
          </p:nvPr>
        </p:nvSpPr>
        <p:spPr>
          <a:xfrm>
            <a:off x="612775" y="1600200"/>
            <a:ext cx="8153400" cy="533400"/>
          </a:xfrm>
        </p:spPr>
        <p:txBody>
          <a:bodyPr/>
          <a:lstStyle/>
          <a:p>
            <a:pPr eaLnBrk="1" hangingPunct="1"/>
            <a:r>
              <a:rPr lang="en-US" smtClean="0">
                <a:latin typeface="Tw Cen MT" pitchFamily="34" charset="0"/>
              </a:rPr>
              <a:t>Devington </a:t>
            </a:r>
            <a:r>
              <a:rPr lang="en-US" smtClean="0">
                <a:solidFill>
                  <a:srgbClr val="46B884"/>
                </a:solidFill>
                <a:latin typeface="Tw Cen MT" pitchFamily="34" charset="0"/>
              </a:rPr>
              <a:t>Green </a:t>
            </a:r>
            <a:r>
              <a:rPr lang="en-US" smtClean="0">
                <a:latin typeface="Tw Cen MT" pitchFamily="34" charset="0"/>
              </a:rPr>
              <a:t>Earth Golden Character Site</a:t>
            </a:r>
          </a:p>
          <a:p>
            <a:pPr eaLnBrk="1" hangingPunct="1"/>
            <a:endParaRPr lang="en-US" smtClean="0">
              <a:latin typeface="Tw Cen MT" pitchFamily="34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04800" y="2514600"/>
            <a:ext cx="297180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1962 Aerial Photo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tx2"/>
                </a:solidFill>
              </a:rPr>
              <a:t> Farm Land Displaced with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Development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tx2"/>
                </a:solidFill>
              </a:rPr>
              <a:t> High School to North of site, and Devington strip mall to the left. </a:t>
            </a:r>
          </a:p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pic>
        <p:nvPicPr>
          <p:cNvPr id="81925" name="Picture 6" descr="6000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286000"/>
            <a:ext cx="5334000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304800"/>
            <a:ext cx="8001000" cy="83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500" smtClean="0">
                <a:latin typeface="Tw Cen MT" pitchFamily="34" charset="0"/>
              </a:rPr>
              <a:t>Devington </a:t>
            </a:r>
            <a:r>
              <a:rPr lang="en-US" sz="2500" smtClean="0">
                <a:solidFill>
                  <a:srgbClr val="46B884"/>
                </a:solidFill>
                <a:latin typeface="Tw Cen MT" pitchFamily="34" charset="0"/>
              </a:rPr>
              <a:t>Green </a:t>
            </a:r>
            <a:r>
              <a:rPr lang="en-US" sz="2500" smtClean="0">
                <a:latin typeface="Tw Cen MT" pitchFamily="34" charset="0"/>
              </a:rPr>
              <a:t>Earth Golden Character Site Aerial Photos through time: Note Development &amp; Parking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500" smtClean="0">
              <a:latin typeface="Tw Cen MT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500" smtClean="0">
              <a:latin typeface="Tw Cen MT" pitchFamily="34" charset="0"/>
            </a:endParaRPr>
          </a:p>
        </p:txBody>
      </p:sp>
      <p:pic>
        <p:nvPicPr>
          <p:cNvPr id="82947" name="Picture 12" descr="6000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28956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13" descr="6000 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041400"/>
            <a:ext cx="28956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14" descr="6000 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066800"/>
            <a:ext cx="292417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15" descr="6000 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505200"/>
            <a:ext cx="28956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16" descr="6000 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3505200"/>
            <a:ext cx="28956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Picture 17" descr="6000 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3505200"/>
            <a:ext cx="28956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371600"/>
            <a:ext cx="8153400" cy="1295400"/>
          </a:xfrm>
        </p:spPr>
        <p:txBody>
          <a:bodyPr/>
          <a:lstStyle/>
          <a:p>
            <a:pPr lvl="1" eaLnBrk="1" hangingPunct="1"/>
            <a:r>
              <a:rPr lang="en-US" sz="3200" smtClean="0">
                <a:latin typeface="Tw Cen MT" pitchFamily="34" charset="0"/>
              </a:rPr>
              <a:t> 2868 North Olney Street - </a:t>
            </a:r>
            <a:endParaRPr lang="en-US" smtClean="0">
              <a:latin typeface="Tw Cen MT" pitchFamily="34" charset="0"/>
            </a:endParaRP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Urban Infill Lot Request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Lillian Rucker’s Dream</a:t>
            </a:r>
          </a:p>
          <a:p>
            <a:pPr marL="1600200" lvl="3" eaLnBrk="1" hangingPunct="1"/>
            <a:r>
              <a:rPr lang="en-US" smtClean="0">
                <a:latin typeface="Tw Cen MT" pitchFamily="34" charset="0"/>
              </a:rPr>
              <a:t>Site soil tested for lead impacts</a:t>
            </a:r>
          </a:p>
          <a:p>
            <a:pPr marL="1143000" lvl="2" eaLnBrk="1" hangingPunct="1"/>
            <a:r>
              <a:rPr lang="en-US" sz="2400" smtClean="0">
                <a:latin typeface="Tw Cen MT" pitchFamily="34" charset="0"/>
              </a:rPr>
              <a:t>Discovered it was more than she bargained for!</a:t>
            </a:r>
          </a:p>
          <a:p>
            <a:pPr marL="1600200" lvl="3" eaLnBrk="1" hangingPunct="1"/>
            <a:r>
              <a:rPr lang="en-US" smtClean="0">
                <a:latin typeface="Tw Cen MT" pitchFamily="34" charset="0"/>
              </a:rPr>
              <a:t>Confronting abandoned house next door</a:t>
            </a:r>
          </a:p>
          <a:p>
            <a:pPr marL="1600200" lvl="3" eaLnBrk="1" hangingPunct="1"/>
            <a:r>
              <a:rPr lang="en-US" smtClean="0">
                <a:latin typeface="Tw Cen MT" pitchFamily="34" charset="0"/>
              </a:rPr>
              <a:t>Youth violence wrecks her sign</a:t>
            </a:r>
          </a:p>
          <a:p>
            <a:pPr marL="1600200" lvl="3" eaLnBrk="1" hangingPunct="1"/>
            <a:endParaRPr lang="en-US" smtClean="0">
              <a:latin typeface="Tw Cen MT" pitchFamily="34" charset="0"/>
            </a:endParaRPr>
          </a:p>
        </p:txBody>
      </p:sp>
      <p:sp>
        <p:nvSpPr>
          <p:cNvPr id="83971" name="Title 1"/>
          <p:cNvSpPr>
            <a:spLocks/>
          </p:cNvSpPr>
          <p:nvPr/>
        </p:nvSpPr>
        <p:spPr bwMode="auto">
          <a:xfrm>
            <a:off x="3048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Preparing Brownfields For </a:t>
            </a:r>
            <a:r>
              <a:rPr lang="en-US" sz="300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000">
                <a:solidFill>
                  <a:schemeClr val="tx2"/>
                </a:solidFill>
                <a:latin typeface="Tw Cen MT" pitchFamily="34" charset="0"/>
              </a:rPr>
              <a:t> Reuse / Produce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3819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 </a:t>
            </a:r>
            <a:r>
              <a:rPr lang="en-US" sz="3600" smtClean="0">
                <a:latin typeface="Tw Cen MT" pitchFamily="34" charset="0"/>
              </a:rPr>
              <a:t>– Planting the Seed	</a:t>
            </a:r>
          </a:p>
        </p:txBody>
      </p:sp>
      <p:sp>
        <p:nvSpPr>
          <p:cNvPr id="84995" name="Rectangle 3"/>
          <p:cNvSpPr>
            <a:spLocks noGrp="1"/>
          </p:cNvSpPr>
          <p:nvPr>
            <p:ph type="body" idx="4294967295"/>
          </p:nvPr>
        </p:nvSpPr>
        <p:spPr>
          <a:xfrm>
            <a:off x="381000" y="1295400"/>
            <a:ext cx="8385175" cy="1066800"/>
          </a:xfrm>
        </p:spPr>
        <p:txBody>
          <a:bodyPr/>
          <a:lstStyle/>
          <a:p>
            <a:pPr eaLnBrk="1" hangingPunct="1"/>
            <a:r>
              <a:rPr lang="en-US" smtClean="0">
                <a:latin typeface="Tw Cen MT" pitchFamily="34" charset="0"/>
              </a:rPr>
              <a:t>Urban Infill Lots &amp; Community Gardens </a:t>
            </a:r>
            <a:r>
              <a:rPr lang="en-US" smtClean="0">
                <a:solidFill>
                  <a:schemeClr val="tx2"/>
                </a:solidFill>
                <a:latin typeface="Tw Cen MT" pitchFamily="34" charset="0"/>
              </a:rPr>
              <a:t>2886 North Olney Street | </a:t>
            </a:r>
            <a:r>
              <a:rPr lang="en-US" smtClean="0">
                <a:solidFill>
                  <a:srgbClr val="46B884"/>
                </a:solidFill>
                <a:latin typeface="Tw Cen MT" pitchFamily="34" charset="0"/>
              </a:rPr>
              <a:t>Seeds of Hope Garden</a:t>
            </a:r>
          </a:p>
          <a:p>
            <a:pPr eaLnBrk="1" hangingPunct="1"/>
            <a:endParaRPr lang="en-US" smtClean="0">
              <a:solidFill>
                <a:srgbClr val="46B884"/>
              </a:solidFill>
              <a:latin typeface="Tw Cen MT" pitchFamily="34" charset="0"/>
            </a:endParaRPr>
          </a:p>
        </p:txBody>
      </p:sp>
      <p:sp>
        <p:nvSpPr>
          <p:cNvPr id="84996" name="Rectangle 5"/>
          <p:cNvSpPr>
            <a:spLocks noChangeArrowheads="1"/>
          </p:cNvSpPr>
          <p:nvPr/>
        </p:nvSpPr>
        <p:spPr bwMode="auto">
          <a:xfrm>
            <a:off x="685800" y="2362200"/>
            <a:ext cx="72390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-          We HOPE this garden will make a positive impact on our community.</a:t>
            </a:r>
          </a:p>
          <a:p>
            <a:pPr algn="ctr"/>
            <a:r>
              <a:rPr lang="en-US">
                <a:solidFill>
                  <a:schemeClr val="accent1"/>
                </a:solidFill>
              </a:rPr>
              <a:t>-          We HOPE this garden will provide fresh produce for those identified as “ friends of the garden.”</a:t>
            </a:r>
          </a:p>
          <a:p>
            <a:pPr algn="ctr"/>
            <a:r>
              <a:rPr lang="en-US">
                <a:solidFill>
                  <a:schemeClr val="accent1"/>
                </a:solidFill>
              </a:rPr>
              <a:t>-          We HOPE members of the community will be inspired to maintain the beauty that is the “Seeds of Hope”.</a:t>
            </a:r>
          </a:p>
          <a:p>
            <a:pPr algn="ctr"/>
            <a:r>
              <a:rPr lang="en-US">
                <a:solidFill>
                  <a:schemeClr val="accent1"/>
                </a:solidFill>
              </a:rPr>
              <a:t>-          We HOPE that the seeds planted in this garden will also take root in each neighbor’s heart and cause a revitalization of the Martindale-Brightwood area.</a:t>
            </a:r>
          </a:p>
          <a:p>
            <a:pPr algn="ctr"/>
            <a:r>
              <a:rPr lang="en-US">
                <a:solidFill>
                  <a:schemeClr val="accent1"/>
                </a:solidFill>
              </a:rPr>
              <a:t>-          We HOPE this garden will inspire other communities to share in the beautification of our great city of Indianapolis.</a:t>
            </a:r>
          </a:p>
        </p:txBody>
      </p:sp>
    </p:spTree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 </a:t>
            </a:r>
            <a:r>
              <a:rPr lang="en-US" sz="3600" smtClean="0">
                <a:latin typeface="Tw Cen MT" pitchFamily="34" charset="0"/>
              </a:rPr>
              <a:t>– Planting the Seed	</a:t>
            </a:r>
          </a:p>
        </p:txBody>
      </p:sp>
      <p:pic>
        <p:nvPicPr>
          <p:cNvPr id="86019" name="Picture 6" descr="2868 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2000"/>
            <a:ext cx="32004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10" descr="2868 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81200"/>
            <a:ext cx="26939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12" descr="2868 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971800"/>
            <a:ext cx="5410200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2" name="Text Box 13"/>
          <p:cNvSpPr txBox="1">
            <a:spLocks noChangeArrowheads="1"/>
          </p:cNvSpPr>
          <p:nvPr/>
        </p:nvSpPr>
        <p:spPr bwMode="auto">
          <a:xfrm>
            <a:off x="1219200" y="1447800"/>
            <a:ext cx="215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Seeds of Hope Site</a:t>
            </a:r>
          </a:p>
        </p:txBody>
      </p:sp>
    </p:spTree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762000"/>
            <a:ext cx="815340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>
                <a:latin typeface="Tw Cen MT" pitchFamily="34" charset="0"/>
              </a:rPr>
              <a:t>Legacy of Abandoned Plating Facilities &amp;</a:t>
            </a:r>
            <a:br>
              <a:rPr lang="en-US" sz="3600" smtClean="0">
                <a:latin typeface="Tw Cen MT" pitchFamily="34" charset="0"/>
              </a:rPr>
            </a:br>
            <a:r>
              <a:rPr lang="en-US" sz="3600" smtClean="0">
                <a:latin typeface="Tw Cen MT" pitchFamily="34" charset="0"/>
              </a:rPr>
              <a:t>Prior Industrial Activity</a:t>
            </a:r>
            <a:br>
              <a:rPr lang="en-US" sz="3600" smtClean="0">
                <a:latin typeface="Tw Cen MT" pitchFamily="34" charset="0"/>
              </a:rPr>
            </a:br>
            <a:endParaRPr lang="en-US" sz="3600" smtClean="0">
              <a:latin typeface="Tw Cen MT" pitchFamily="34" charset="0"/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2057400"/>
          </a:xfrm>
        </p:spPr>
        <p:txBody>
          <a:bodyPr/>
          <a:lstStyle/>
          <a:p>
            <a:pPr lvl="1" eaLnBrk="1" hangingPunct="1"/>
            <a:r>
              <a:rPr lang="en-US" smtClean="0">
                <a:latin typeface="Tw Cen MT" pitchFamily="34" charset="0"/>
              </a:rPr>
              <a:t> IDNR Urban Forestry Grant / HUD CDBG Phytoremediation Pilot Project – Keystone Enterprise Park</a:t>
            </a:r>
          </a:p>
          <a:p>
            <a:pPr marL="1143000" lvl="2" eaLnBrk="1" hangingPunct="1"/>
            <a:r>
              <a:rPr lang="en-US" sz="2200" smtClean="0">
                <a:latin typeface="Tw Cen MT" pitchFamily="34" charset="0"/>
              </a:rPr>
              <a:t>53 Hybrid Poplar Trees Planted Nov. 2007</a:t>
            </a:r>
          </a:p>
          <a:p>
            <a:pPr marL="1143000" lvl="2" eaLnBrk="1" hangingPunct="1"/>
            <a:r>
              <a:rPr lang="en-US" sz="2200" smtClean="0">
                <a:latin typeface="Tw Cen MT" pitchFamily="34" charset="0"/>
              </a:rPr>
              <a:t>GW Monitoring</a:t>
            </a:r>
          </a:p>
          <a:p>
            <a:pPr marL="1143000" lvl="2" eaLnBrk="1" hangingPunct="1">
              <a:buFont typeface="Wingdings" pitchFamily="2" charset="2"/>
              <a:buNone/>
            </a:pPr>
            <a:endParaRPr lang="en-US" sz="2200" smtClean="0">
              <a:latin typeface="Tw Cen MT" pitchFamily="34" charset="0"/>
            </a:endParaRPr>
          </a:p>
        </p:txBody>
      </p:sp>
      <p:pic>
        <p:nvPicPr>
          <p:cNvPr id="87044" name="Picture 4" descr="KEP Triangle Park DNR Phyto Grant Area A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352800"/>
            <a:ext cx="41910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 idx="4294967295"/>
          </p:nvPr>
        </p:nvSpPr>
        <p:spPr>
          <a:xfrm>
            <a:off x="609600" y="304800"/>
            <a:ext cx="8153400" cy="9906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Business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219200"/>
            <a:ext cx="8153400" cy="1371600"/>
          </a:xfrm>
        </p:spPr>
        <p:txBody>
          <a:bodyPr/>
          <a:lstStyle/>
          <a:p>
            <a:pPr lvl="1" eaLnBrk="1" hangingPunct="1"/>
            <a:r>
              <a:rPr lang="en-US" smtClean="0">
                <a:latin typeface="Tw Cen MT" pitchFamily="34" charset="0"/>
              </a:rPr>
              <a:t> IDNR Urban Forestry Grant / HUD CDBG Phytoremediation Pilot Project – Keystone Enterprise Park</a:t>
            </a:r>
          </a:p>
          <a:p>
            <a:pPr marL="1143000" lvl="2" eaLnBrk="1" hangingPunct="1">
              <a:buFont typeface="Wingdings" pitchFamily="2" charset="2"/>
              <a:buNone/>
            </a:pPr>
            <a:endParaRPr lang="en-US" sz="2200" smtClean="0">
              <a:latin typeface="Tw Cen MT" pitchFamily="34" charset="0"/>
            </a:endParaRPr>
          </a:p>
        </p:txBody>
      </p:sp>
      <p:pic>
        <p:nvPicPr>
          <p:cNvPr id="88068" name="Picture 5" descr="Merged Photo of Trees looking 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848600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133600"/>
            <a:ext cx="59150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8153400" cy="9906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295400"/>
            <a:ext cx="8153400" cy="1371600"/>
          </a:xfrm>
        </p:spPr>
        <p:txBody>
          <a:bodyPr/>
          <a:lstStyle/>
          <a:p>
            <a:pPr lvl="1" eaLnBrk="1" hangingPunct="1"/>
            <a:r>
              <a:rPr lang="en-US" smtClean="0">
                <a:latin typeface="Tw Cen MT" pitchFamily="34" charset="0"/>
              </a:rPr>
              <a:t> IDNR Urban Forestry Grant / HUD CDBG Phytoremediation Pilot Project – Keystone Enterprise Park</a:t>
            </a:r>
          </a:p>
          <a:p>
            <a:pPr marL="1143000" lvl="2" eaLnBrk="1" hangingPunct="1">
              <a:buFont typeface="Wingdings" pitchFamily="2" charset="2"/>
              <a:buNone/>
            </a:pPr>
            <a:endParaRPr lang="en-US" sz="2200" smtClean="0">
              <a:latin typeface="Tw Cen MT" pitchFamily="34" charset="0"/>
            </a:endParaRPr>
          </a:p>
        </p:txBody>
      </p:sp>
      <p:pic>
        <p:nvPicPr>
          <p:cNvPr id="8909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45720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7" descr="IMG_09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895600"/>
            <a:ext cx="4724400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Local Project Examples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19200"/>
            <a:ext cx="8153400" cy="49530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2444 N. Winthrop Avenue </a:t>
            </a:r>
          </a:p>
          <a:p>
            <a:pPr lvl="1"/>
            <a:r>
              <a:rPr lang="en-US" smtClean="0">
                <a:latin typeface="Tw Cen MT" pitchFamily="34" charset="0"/>
              </a:rPr>
              <a:t>(Former Colonial Bakery Maintenance Garage)</a:t>
            </a:r>
          </a:p>
          <a:p>
            <a:pPr lvl="2"/>
            <a:r>
              <a:rPr lang="en-US" sz="1700" smtClean="0">
                <a:latin typeface="Tw Cen MT" pitchFamily="34" charset="0"/>
              </a:rPr>
              <a:t>Abandoned for 30 years</a:t>
            </a:r>
          </a:p>
          <a:p>
            <a:pPr>
              <a:buFont typeface="Wingdings" pitchFamily="2" charset="2"/>
              <a:buNone/>
            </a:pPr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  <p:pic>
        <p:nvPicPr>
          <p:cNvPr id="16388" name="Picture 5" descr="2444 Winthrop 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503488"/>
            <a:ext cx="60960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8153400" cy="9906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Preparing Brownfields For </a:t>
            </a:r>
            <a:r>
              <a:rPr lang="en-US" sz="3200" smtClean="0">
                <a:solidFill>
                  <a:srgbClr val="46B884"/>
                </a:solidFill>
                <a:latin typeface="Tw Cen MT" pitchFamily="34" charset="0"/>
              </a:rPr>
              <a:t>Green</a:t>
            </a:r>
            <a:r>
              <a:rPr lang="en-US" sz="3200" smtClean="0">
                <a:latin typeface="Tw Cen MT" pitchFamily="34" charset="0"/>
              </a:rPr>
              <a:t> Reuse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295400"/>
            <a:ext cx="8153400" cy="1371600"/>
          </a:xfrm>
        </p:spPr>
        <p:txBody>
          <a:bodyPr/>
          <a:lstStyle/>
          <a:p>
            <a:pPr lvl="1" eaLnBrk="1" hangingPunct="1"/>
            <a:r>
              <a:rPr lang="en-US" smtClean="0">
                <a:latin typeface="Tw Cen MT" pitchFamily="34" charset="0"/>
              </a:rPr>
              <a:t> Brown Lots 2 Green Plots</a:t>
            </a:r>
            <a:r>
              <a:rPr lang="en-US" sz="1200" baseline="30000" smtClean="0">
                <a:latin typeface="Tw Cen MT" pitchFamily="34" charset="0"/>
              </a:rPr>
              <a:t>SM</a:t>
            </a:r>
            <a:r>
              <a:rPr lang="en-US" sz="2000" smtClean="0">
                <a:latin typeface="Tw Cen MT" pitchFamily="34" charset="0"/>
              </a:rPr>
              <a:t> </a:t>
            </a:r>
            <a:r>
              <a:rPr lang="en-US" smtClean="0">
                <a:latin typeface="Tw Cen MT" pitchFamily="34" charset="0"/>
              </a:rPr>
              <a:t>– One Potential Solution to help with onslaught of 22,000 tax delinquent vacant/abandoned parcels</a:t>
            </a:r>
          </a:p>
          <a:p>
            <a:pPr marL="1143000" lvl="2" eaLnBrk="1" hangingPunct="1"/>
            <a:r>
              <a:rPr lang="en-US" sz="2200" smtClean="0">
                <a:latin typeface="Tw Cen MT" pitchFamily="34" charset="0"/>
              </a:rPr>
              <a:t>Urban Farming / Gardening Reuse</a:t>
            </a:r>
          </a:p>
          <a:p>
            <a:pPr marL="1143000" lvl="2" eaLnBrk="1" hangingPunct="1"/>
            <a:r>
              <a:rPr lang="en-US" sz="2200" smtClean="0">
                <a:latin typeface="Tw Cen MT" pitchFamily="34" charset="0"/>
              </a:rPr>
              <a:t>Faith Based Groups, Neighborhood Associations, CSAs, etc. petition City DMD for a 7 Year Land Use License</a:t>
            </a:r>
          </a:p>
          <a:p>
            <a:pPr marL="1143000" lvl="2" eaLnBrk="1" hangingPunct="1"/>
            <a:r>
              <a:rPr lang="en-US" sz="2200" smtClean="0">
                <a:latin typeface="Tw Cen MT" pitchFamily="34" charset="0"/>
              </a:rPr>
              <a:t>Pre-determined “buy out” clause with cost for CSA, Faith Based group, neighborhood based entity for acquisition at close of 7 year land use license.</a:t>
            </a:r>
          </a:p>
          <a:p>
            <a:pPr marL="1143000" lvl="2" eaLnBrk="1" hangingPunct="1"/>
            <a:r>
              <a:rPr lang="en-US" sz="2200" smtClean="0">
                <a:latin typeface="Tw Cen MT" pitchFamily="34" charset="0"/>
              </a:rPr>
              <a:t>Remove out of control carrying costs of mowing, illegal dumping, etc. for the city, while encouraging sightly and productive reuse by community based groups. </a:t>
            </a:r>
          </a:p>
          <a:p>
            <a:pPr marL="1143000" lvl="2" eaLnBrk="1" hangingPunct="1"/>
            <a:endParaRPr lang="en-US" sz="2200" smtClean="0">
              <a:latin typeface="Tw Cen MT" pitchFamily="34" charset="0"/>
            </a:endParaRPr>
          </a:p>
          <a:p>
            <a:pPr marL="1143000" lvl="2" eaLnBrk="1" hangingPunct="1">
              <a:buFont typeface="Wingdings" pitchFamily="2" charset="2"/>
              <a:buNone/>
            </a:pPr>
            <a:endParaRPr lang="en-US" sz="2200" smtClean="0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8153400" cy="9906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w Cen MT" pitchFamily="34" charset="0"/>
              </a:rPr>
              <a:t>Thank you for your time and thoughts!</a:t>
            </a:r>
          </a:p>
        </p:txBody>
      </p:sp>
      <p:pic>
        <p:nvPicPr>
          <p:cNvPr id="91139" name="Picture 6" descr="2008-Indy Logo 2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59436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7" descr="500px-Flag_of_Indianapol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447800"/>
            <a:ext cx="2438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annerC150.ash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398851"/>
            <a:ext cx="9144000" cy="145914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Local Project Examples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990600"/>
            <a:ext cx="8153400" cy="4953000"/>
          </a:xfrm>
        </p:spPr>
        <p:txBody>
          <a:bodyPr/>
          <a:lstStyle/>
          <a:p>
            <a:r>
              <a:rPr lang="en-US" smtClean="0">
                <a:latin typeface="Tw Cen MT" pitchFamily="34" charset="0"/>
              </a:rPr>
              <a:t>2444 N. Winthrop Avenue </a:t>
            </a:r>
          </a:p>
          <a:p>
            <a:pPr lvl="1"/>
            <a:r>
              <a:rPr lang="en-US" smtClean="0">
                <a:latin typeface="Tw Cen MT" pitchFamily="34" charset="0"/>
              </a:rPr>
              <a:t>(Former Colonial Bakery Maintenance Garage)</a:t>
            </a:r>
          </a:p>
          <a:p>
            <a:pPr lvl="1"/>
            <a:endParaRPr lang="en-US" smtClean="0">
              <a:latin typeface="Tw Cen MT" pitchFamily="34" charset="0"/>
            </a:endParaRPr>
          </a:p>
          <a:p>
            <a:pPr lvl="1"/>
            <a:endParaRPr lang="en-US" smtClean="0">
              <a:latin typeface="Tw Cen MT" pitchFamily="34" charset="0"/>
            </a:endParaRPr>
          </a:p>
        </p:txBody>
      </p:sp>
      <p:pic>
        <p:nvPicPr>
          <p:cNvPr id="17412" name="Picture 7" descr="2444 Wintrhop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209800"/>
            <a:ext cx="2514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2444 Wintrhop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13360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0" descr="2444 winthrop 0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44958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1" descr="Picture 0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209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8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8_Media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Tapping That Green Economy - Indy Brownfields 09.15.2009</Template>
  <TotalTime>844</TotalTime>
  <Words>2224</Words>
  <Application>Microsoft Office PowerPoint</Application>
  <PresentationFormat>On-screen Show (4:3)</PresentationFormat>
  <Paragraphs>460</Paragraphs>
  <Slides>81</Slides>
  <Notes>81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8_Median</vt:lpstr>
      <vt:lpstr> The “Dirt” on Brownfield Redevelopment  Building Better Communities Brownfield Resources and Partners Workshop</vt:lpstr>
      <vt:lpstr>Brownfield Breakfast in Brief</vt:lpstr>
      <vt:lpstr>Brownfield Breakfast in Brief</vt:lpstr>
      <vt:lpstr>Local Project Examples</vt:lpstr>
      <vt:lpstr>Local Project Examples</vt:lpstr>
      <vt:lpstr>Local Project Examples</vt:lpstr>
      <vt:lpstr>Local Project Examples</vt:lpstr>
      <vt:lpstr>Local Project Examples</vt:lpstr>
      <vt:lpstr>Local Project Examples</vt:lpstr>
      <vt:lpstr>Local Project Examples</vt:lpstr>
      <vt:lpstr>Local Project Examples</vt:lpstr>
      <vt:lpstr>Local Project Examples</vt:lpstr>
      <vt:lpstr>Local Project Examples</vt:lpstr>
      <vt:lpstr>Local Project Examples</vt:lpstr>
      <vt:lpstr>City of Indianapolis County-Wide Brownfield Site Inventory Project</vt:lpstr>
      <vt:lpstr>City of Indianapolis County-Wide Brownfield Site Inventory Project</vt:lpstr>
      <vt:lpstr>City of Indianapolis County-Wide Brownfield Site Inventory Project</vt:lpstr>
      <vt:lpstr>Brownfield Inventory-Site Identification</vt:lpstr>
      <vt:lpstr>Overview</vt:lpstr>
      <vt:lpstr>Overview</vt:lpstr>
      <vt:lpstr>Overview</vt:lpstr>
      <vt:lpstr>Overview</vt:lpstr>
      <vt:lpstr>Overview</vt:lpstr>
      <vt:lpstr>Project Update</vt:lpstr>
      <vt:lpstr>Site Inventory-Site Status Evaluation</vt:lpstr>
      <vt:lpstr>Site Inventory-Community Development Corporation Input</vt:lpstr>
      <vt:lpstr>1960 City Directory Pilot Project</vt:lpstr>
      <vt:lpstr>East 16th Street (Meridian Street to Sheldon Street) Corridor</vt:lpstr>
      <vt:lpstr>Sneak Peek into the future of Brownfield Redevelopment!</vt:lpstr>
      <vt:lpstr>Sneak Peek at Inventory Screen Shot </vt:lpstr>
      <vt:lpstr>Smart Growth Redevelopment District  </vt:lpstr>
      <vt:lpstr>Smart Growth Redevelopment District  </vt:lpstr>
      <vt:lpstr>Smart Growth Redevelopment District  </vt:lpstr>
      <vt:lpstr>Smart Growth Redevelopment District </vt:lpstr>
      <vt:lpstr>Smart Growth Redevelopment District  </vt:lpstr>
      <vt:lpstr>Smart Growth Redevelopment District </vt:lpstr>
      <vt:lpstr>Smart Growth Redevelopment District </vt:lpstr>
      <vt:lpstr>Smart Growth Redevelopment District </vt:lpstr>
      <vt:lpstr>Smart Growth Redevelopment District </vt:lpstr>
      <vt:lpstr>Smart Growth Redevelopment District </vt:lpstr>
      <vt:lpstr>Smart Growth Redevelopment District </vt:lpstr>
      <vt:lpstr>Smart Growth Redevelopment District </vt:lpstr>
      <vt:lpstr>Smart Growth Redevelopment District </vt:lpstr>
      <vt:lpstr>Smart Growth Redevelopment District  </vt:lpstr>
      <vt:lpstr>Sustainable Communities Pilot Designation  </vt:lpstr>
      <vt:lpstr>Preparing Brownfields For Green Reuse |Produce</vt:lpstr>
      <vt:lpstr>Preparing Brownfields For Green Reuse / Produce</vt:lpstr>
      <vt:lpstr>Preparing Brownfields For Green Reuse / Produce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Preparing Brownfields For Green Reuse | Produce</vt:lpstr>
      <vt:lpstr>Preparing Brownfields For Green Reuse |Produce</vt:lpstr>
      <vt:lpstr>Preparing Brownfields For Green Business</vt:lpstr>
      <vt:lpstr>Preparing Brownfields For Green Business</vt:lpstr>
      <vt:lpstr>Felege Hiywot Center &amp; Expansion Lots  1960/ 1964 Hillside Avenue  2 Blocks from FHC    http://fhcenter.org/ </vt:lpstr>
      <vt:lpstr>Preparing Brownfields For Green Business</vt:lpstr>
      <vt:lpstr>Preparing Brownfields For Green Reuse</vt:lpstr>
      <vt:lpstr>Preparing Brownfields For Green Business – EPA CARE Grant | EPA TBA Grant</vt:lpstr>
      <vt:lpstr>Preparing Brownfields For Green Business – EPA CARE Grant</vt:lpstr>
      <vt:lpstr>Preparing Brownfields For Green Reuse</vt:lpstr>
      <vt:lpstr>Preparing Brownfields For Green Reuse – Planting the Seed </vt:lpstr>
      <vt:lpstr>Preparing Brownfields For Green Reuse – Planting the Seed </vt:lpstr>
      <vt:lpstr>Preparing Brownfields For Green Reuse – Planting the Seed </vt:lpstr>
      <vt:lpstr>Preparing Brownfields For Green Reuse – Planting the Seed </vt:lpstr>
      <vt:lpstr>Preparing Brownfields For Green Reuse – Planting the Seed </vt:lpstr>
      <vt:lpstr>Preparing Brownfields For Green Reuse – Planting the Seed </vt:lpstr>
      <vt:lpstr>Preparing Brownfields For Green Reuse – Planting the Seed </vt:lpstr>
      <vt:lpstr>Slide 73</vt:lpstr>
      <vt:lpstr>Slide 74</vt:lpstr>
      <vt:lpstr>Preparing Brownfields For Green Reuse – Planting the Seed </vt:lpstr>
      <vt:lpstr>Preparing Brownfields For Green Reuse – Planting the Seed </vt:lpstr>
      <vt:lpstr>Legacy of Abandoned Plating Facilities &amp; Prior Industrial Activity </vt:lpstr>
      <vt:lpstr>Preparing Brownfields For Green Business</vt:lpstr>
      <vt:lpstr>Preparing Brownfields For Green Reuse</vt:lpstr>
      <vt:lpstr>Preparing Brownfields For Green Reuse</vt:lpstr>
      <vt:lpstr>Thank you for your time and thoughts!</vt:lpstr>
    </vt:vector>
  </TitlesOfParts>
  <Company>Indianapolis/Marion County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Tapping Into the Emerging Green Economy Green Economic Development Strategies for  Community &amp; Brownfield Redevelopment 09/15/2009</dc:title>
  <dc:creator>CHARRELL</dc:creator>
  <cp:lastModifiedBy>syeager</cp:lastModifiedBy>
  <cp:revision>84</cp:revision>
  <dcterms:created xsi:type="dcterms:W3CDTF">2009-10-25T18:20:57Z</dcterms:created>
  <dcterms:modified xsi:type="dcterms:W3CDTF">2010-09-02T12:44:46Z</dcterms:modified>
</cp:coreProperties>
</file>