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417" r:id="rId3"/>
    <p:sldId id="413" r:id="rId4"/>
    <p:sldId id="386" r:id="rId5"/>
    <p:sldId id="390" r:id="rId6"/>
    <p:sldId id="421" r:id="rId7"/>
    <p:sldId id="415" r:id="rId8"/>
    <p:sldId id="416" r:id="rId9"/>
    <p:sldId id="418" r:id="rId10"/>
    <p:sldId id="295" r:id="rId11"/>
    <p:sldId id="306" r:id="rId12"/>
    <p:sldId id="427" r:id="rId13"/>
    <p:sldId id="419" r:id="rId14"/>
    <p:sldId id="293" r:id="rId15"/>
    <p:sldId id="292" r:id="rId16"/>
    <p:sldId id="422" r:id="rId17"/>
    <p:sldId id="423" r:id="rId18"/>
    <p:sldId id="426" r:id="rId19"/>
    <p:sldId id="412" r:id="rId20"/>
    <p:sldId id="425" r:id="rId21"/>
    <p:sldId id="420" r:id="rId22"/>
    <p:sldId id="428" r:id="rId23"/>
    <p:sldId id="429" r:id="rId24"/>
    <p:sldId id="430" r:id="rId25"/>
    <p:sldId id="431" r:id="rId2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000"/>
    <a:srgbClr val="993300"/>
    <a:srgbClr val="0000FF"/>
    <a:srgbClr val="A50021"/>
    <a:srgbClr val="9933FF"/>
    <a:srgbClr val="C0C0C0"/>
    <a:srgbClr val="990000"/>
    <a:srgbClr val="7A2531"/>
    <a:srgbClr val="CC0000"/>
    <a:srgbClr val="33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9" autoAdjust="0"/>
    <p:restoredTop sz="94640" autoAdjust="0"/>
  </p:normalViewPr>
  <p:slideViewPr>
    <p:cSldViewPr snapToGrid="0">
      <p:cViewPr>
        <p:scale>
          <a:sx n="69" d="100"/>
          <a:sy n="69" d="100"/>
        </p:scale>
        <p:origin x="-55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737CAD-B9ED-416E-85DF-D89C0694243C}" type="doc">
      <dgm:prSet loTypeId="urn:microsoft.com/office/officeart/2009/3/layout/CircleRelationship" loCatId="relationship" qsTypeId="urn:microsoft.com/office/officeart/2005/8/quickstyle/3d2" qsCatId="3D" csTypeId="urn:microsoft.com/office/officeart/2005/8/colors/accent1_2" csCatId="accent1" phldr="1"/>
      <dgm:spPr/>
      <dgm:t>
        <a:bodyPr/>
        <a:lstStyle/>
        <a:p>
          <a:endParaRPr lang="en-US"/>
        </a:p>
      </dgm:t>
    </dgm:pt>
    <dgm:pt modelId="{73621B03-10EE-4074-831E-049C01DF89A1}">
      <dgm:prSet phldrT="[Text]"/>
      <dgm:spPr>
        <a:solidFill>
          <a:schemeClr val="accent2"/>
        </a:solidFill>
      </dgm:spPr>
      <dgm:t>
        <a:bodyPr/>
        <a:lstStyle/>
        <a:p>
          <a:r>
            <a:rPr lang="en-US" b="1" dirty="0" smtClean="0"/>
            <a:t>Grantee</a:t>
          </a:r>
          <a:endParaRPr lang="en-US" b="1" dirty="0"/>
        </a:p>
      </dgm:t>
    </dgm:pt>
    <dgm:pt modelId="{40ACCE69-BD3A-4A3F-9C08-5EA210750293}" type="parTrans" cxnId="{344C7573-DDDE-4338-921A-4B4980C13F0B}">
      <dgm:prSet/>
      <dgm:spPr/>
      <dgm:t>
        <a:bodyPr/>
        <a:lstStyle/>
        <a:p>
          <a:endParaRPr lang="en-US"/>
        </a:p>
      </dgm:t>
    </dgm:pt>
    <dgm:pt modelId="{D1F9568A-514D-4316-9DE6-0B8A321BD9E9}" type="sibTrans" cxnId="{344C7573-DDDE-4338-921A-4B4980C13F0B}">
      <dgm:prSet/>
      <dgm:spPr/>
      <dgm:t>
        <a:bodyPr/>
        <a:lstStyle/>
        <a:p>
          <a:endParaRPr lang="en-US"/>
        </a:p>
      </dgm:t>
    </dgm:pt>
    <dgm:pt modelId="{E791440E-C459-4D77-8076-C415BB1CC5DE}">
      <dgm:prSet phldrT="[Text]"/>
      <dgm:spPr/>
      <dgm:t>
        <a:bodyPr/>
        <a:lstStyle/>
        <a:p>
          <a:r>
            <a:rPr lang="en-US" b="1" dirty="0" smtClean="0">
              <a:solidFill>
                <a:schemeClr val="tx1"/>
              </a:solidFill>
            </a:rPr>
            <a:t>?</a:t>
          </a:r>
          <a:endParaRPr lang="en-US" b="1" dirty="0">
            <a:solidFill>
              <a:schemeClr val="tx1"/>
            </a:solidFill>
          </a:endParaRPr>
        </a:p>
      </dgm:t>
    </dgm:pt>
    <dgm:pt modelId="{41456F09-D590-4C07-B216-1604916A591C}" type="parTrans" cxnId="{610FEE2C-D161-4441-A463-26B46AB91CFE}">
      <dgm:prSet/>
      <dgm:spPr/>
      <dgm:t>
        <a:bodyPr/>
        <a:lstStyle/>
        <a:p>
          <a:endParaRPr lang="en-US"/>
        </a:p>
      </dgm:t>
    </dgm:pt>
    <dgm:pt modelId="{E89840BB-BD92-4DFD-B970-A0AA2597A21A}" type="sibTrans" cxnId="{610FEE2C-D161-4441-A463-26B46AB91CFE}">
      <dgm:prSet/>
      <dgm:spPr/>
      <dgm:t>
        <a:bodyPr/>
        <a:lstStyle/>
        <a:p>
          <a:endParaRPr lang="en-US"/>
        </a:p>
      </dgm:t>
    </dgm:pt>
    <dgm:pt modelId="{5D34D496-5260-43FA-9C58-7DE7B31377C3}">
      <dgm:prSet phldrT="[Text]"/>
      <dgm:spPr>
        <a:solidFill>
          <a:srgbClr val="A50021"/>
        </a:solidFill>
      </dgm:spPr>
      <dgm:t>
        <a:bodyPr/>
        <a:lstStyle/>
        <a:p>
          <a:r>
            <a:rPr lang="en-US" b="1" dirty="0" smtClean="0"/>
            <a:t>?</a:t>
          </a:r>
          <a:endParaRPr lang="en-US" b="1" dirty="0"/>
        </a:p>
      </dgm:t>
    </dgm:pt>
    <dgm:pt modelId="{BA1EFA9E-19DB-4ABD-BD83-F6CFF8BB8463}" type="parTrans" cxnId="{1167E2DF-3C7A-4419-A78D-B3508CED2D2D}">
      <dgm:prSet/>
      <dgm:spPr/>
      <dgm:t>
        <a:bodyPr/>
        <a:lstStyle/>
        <a:p>
          <a:endParaRPr lang="en-US"/>
        </a:p>
      </dgm:t>
    </dgm:pt>
    <dgm:pt modelId="{D3B14F93-6EBB-4A4E-ACAD-B7169D257FE0}" type="sibTrans" cxnId="{1167E2DF-3C7A-4419-A78D-B3508CED2D2D}">
      <dgm:prSet/>
      <dgm:spPr/>
      <dgm:t>
        <a:bodyPr/>
        <a:lstStyle/>
        <a:p>
          <a:endParaRPr lang="en-US"/>
        </a:p>
      </dgm:t>
    </dgm:pt>
    <dgm:pt modelId="{F99BECBC-F006-4E7F-AA11-7D0FB515EE8B}" type="pres">
      <dgm:prSet presAssocID="{CA737CAD-B9ED-416E-85DF-D89C0694243C}" presName="Name0" presStyleCnt="0">
        <dgm:presLayoutVars>
          <dgm:chMax val="1"/>
          <dgm:chPref val="1"/>
        </dgm:presLayoutVars>
      </dgm:prSet>
      <dgm:spPr/>
      <dgm:t>
        <a:bodyPr/>
        <a:lstStyle/>
        <a:p>
          <a:endParaRPr lang="en-US"/>
        </a:p>
      </dgm:t>
    </dgm:pt>
    <dgm:pt modelId="{8B61203B-8408-4992-9893-889478551290}" type="pres">
      <dgm:prSet presAssocID="{73621B03-10EE-4074-831E-049C01DF89A1}" presName="Parent" presStyleLbl="node0" presStyleIdx="0" presStyleCnt="1" custScaleX="84040" custScaleY="80704">
        <dgm:presLayoutVars>
          <dgm:chMax val="5"/>
          <dgm:chPref val="5"/>
        </dgm:presLayoutVars>
      </dgm:prSet>
      <dgm:spPr/>
      <dgm:t>
        <a:bodyPr/>
        <a:lstStyle/>
        <a:p>
          <a:endParaRPr lang="en-US"/>
        </a:p>
      </dgm:t>
    </dgm:pt>
    <dgm:pt modelId="{E76BBD04-8489-4CB0-9658-1AD13D0C6309}" type="pres">
      <dgm:prSet presAssocID="{73621B03-10EE-4074-831E-049C01DF89A1}" presName="Accent1" presStyleLbl="node1" presStyleIdx="0" presStyleCnt="13"/>
      <dgm:spPr>
        <a:solidFill>
          <a:srgbClr val="00B050"/>
        </a:solidFill>
      </dgm:spPr>
    </dgm:pt>
    <dgm:pt modelId="{525F9676-4587-4A41-946A-68F02367E177}" type="pres">
      <dgm:prSet presAssocID="{73621B03-10EE-4074-831E-049C01DF89A1}" presName="Accent2" presStyleLbl="node1" presStyleIdx="1" presStyleCnt="13"/>
      <dgm:spPr/>
    </dgm:pt>
    <dgm:pt modelId="{76395BD2-D8D8-462D-A5EB-0E7CD88AE628}" type="pres">
      <dgm:prSet presAssocID="{73621B03-10EE-4074-831E-049C01DF89A1}" presName="Accent3" presStyleLbl="node1" presStyleIdx="2" presStyleCnt="13" custLinFactY="71705" custLinFactNeighborX="-61382" custLinFactNeighborY="100000"/>
      <dgm:spPr/>
    </dgm:pt>
    <dgm:pt modelId="{29C752BF-42ED-47C1-AB13-AB375FA9340D}" type="pres">
      <dgm:prSet presAssocID="{73621B03-10EE-4074-831E-049C01DF89A1}" presName="Accent4" presStyleLbl="node1" presStyleIdx="3" presStyleCnt="13"/>
      <dgm:spPr>
        <a:solidFill>
          <a:srgbClr val="A50021"/>
        </a:solidFill>
      </dgm:spPr>
    </dgm:pt>
    <dgm:pt modelId="{5872EDBE-D9F3-4A92-8E5C-BDC80575236C}" type="pres">
      <dgm:prSet presAssocID="{73621B03-10EE-4074-831E-049C01DF89A1}" presName="Accent5" presStyleLbl="node1" presStyleIdx="4" presStyleCnt="13"/>
      <dgm:spPr/>
    </dgm:pt>
    <dgm:pt modelId="{EBF31F31-2A82-4811-AE8D-DBAD6F322D61}" type="pres">
      <dgm:prSet presAssocID="{73621B03-10EE-4074-831E-049C01DF89A1}" presName="Accent6" presStyleLbl="node1" presStyleIdx="5" presStyleCnt="13"/>
      <dgm:spPr>
        <a:solidFill>
          <a:srgbClr val="00B050"/>
        </a:solidFill>
      </dgm:spPr>
    </dgm:pt>
    <dgm:pt modelId="{D0CA651E-624B-414A-87F2-81C9C8CC017F}" type="pres">
      <dgm:prSet presAssocID="{E791440E-C459-4D77-8076-C415BB1CC5DE}" presName="Child1" presStyleLbl="node1" presStyleIdx="6" presStyleCnt="13">
        <dgm:presLayoutVars>
          <dgm:chMax val="0"/>
          <dgm:chPref val="0"/>
        </dgm:presLayoutVars>
      </dgm:prSet>
      <dgm:spPr/>
      <dgm:t>
        <a:bodyPr/>
        <a:lstStyle/>
        <a:p>
          <a:endParaRPr lang="en-US"/>
        </a:p>
      </dgm:t>
    </dgm:pt>
    <dgm:pt modelId="{9060747E-D7FA-435F-B717-FEE5C7BFFD5E}" type="pres">
      <dgm:prSet presAssocID="{E791440E-C459-4D77-8076-C415BB1CC5DE}" presName="Accent7" presStyleCnt="0"/>
      <dgm:spPr/>
    </dgm:pt>
    <dgm:pt modelId="{7D32762E-BEFA-48B8-BA6B-A37ED4CB2EB6}" type="pres">
      <dgm:prSet presAssocID="{E791440E-C459-4D77-8076-C415BB1CC5DE}" presName="AccentHold1" presStyleLbl="node1" presStyleIdx="7" presStyleCnt="13"/>
      <dgm:spPr>
        <a:solidFill>
          <a:srgbClr val="A50021"/>
        </a:solidFill>
      </dgm:spPr>
    </dgm:pt>
    <dgm:pt modelId="{1297EEA8-7BDC-4FDB-B4C3-33311657ECBD}" type="pres">
      <dgm:prSet presAssocID="{E791440E-C459-4D77-8076-C415BB1CC5DE}" presName="Accent8" presStyleCnt="0"/>
      <dgm:spPr/>
    </dgm:pt>
    <dgm:pt modelId="{91AFC141-E48C-46FF-965E-09C46599E7EB}" type="pres">
      <dgm:prSet presAssocID="{E791440E-C459-4D77-8076-C415BB1CC5DE}" presName="AccentHold2" presStyleLbl="node1" presStyleIdx="8" presStyleCnt="13"/>
      <dgm:spPr>
        <a:solidFill>
          <a:srgbClr val="A50021"/>
        </a:solidFill>
      </dgm:spPr>
    </dgm:pt>
    <dgm:pt modelId="{B67F7024-9B55-4346-98AA-38DDC1B49648}" type="pres">
      <dgm:prSet presAssocID="{5D34D496-5260-43FA-9C58-7DE7B31377C3}" presName="Child2" presStyleLbl="node1" presStyleIdx="9" presStyleCnt="13" custLinFactNeighborX="-29180" custLinFactNeighborY="12162">
        <dgm:presLayoutVars>
          <dgm:chMax val="0"/>
          <dgm:chPref val="0"/>
        </dgm:presLayoutVars>
      </dgm:prSet>
      <dgm:spPr/>
      <dgm:t>
        <a:bodyPr/>
        <a:lstStyle/>
        <a:p>
          <a:endParaRPr lang="en-US"/>
        </a:p>
      </dgm:t>
    </dgm:pt>
    <dgm:pt modelId="{5AFEDDC2-975E-4174-8E78-6F74544F6392}" type="pres">
      <dgm:prSet presAssocID="{5D34D496-5260-43FA-9C58-7DE7B31377C3}" presName="Accent9" presStyleCnt="0"/>
      <dgm:spPr/>
    </dgm:pt>
    <dgm:pt modelId="{9E10F654-4C1C-4775-AE4B-9CA36B22579C}" type="pres">
      <dgm:prSet presAssocID="{5D34D496-5260-43FA-9C58-7DE7B31377C3}" presName="AccentHold1" presStyleLbl="node1" presStyleIdx="10" presStyleCnt="13"/>
      <dgm:spPr>
        <a:solidFill>
          <a:srgbClr val="00B050"/>
        </a:solidFill>
      </dgm:spPr>
    </dgm:pt>
    <dgm:pt modelId="{CDDE5D6B-2732-4D26-88FB-DBA20604585D}" type="pres">
      <dgm:prSet presAssocID="{5D34D496-5260-43FA-9C58-7DE7B31377C3}" presName="Accent10" presStyleCnt="0"/>
      <dgm:spPr/>
    </dgm:pt>
    <dgm:pt modelId="{BBA28146-0B27-466D-B19E-88A61D12BFA3}" type="pres">
      <dgm:prSet presAssocID="{5D34D496-5260-43FA-9C58-7DE7B31377C3}" presName="AccentHold2" presStyleLbl="node1" presStyleIdx="11" presStyleCnt="13"/>
      <dgm:spPr>
        <a:solidFill>
          <a:srgbClr val="00B050"/>
        </a:solidFill>
      </dgm:spPr>
    </dgm:pt>
    <dgm:pt modelId="{1F95CD96-9174-4860-A10A-25300CFAC7CD}" type="pres">
      <dgm:prSet presAssocID="{5D34D496-5260-43FA-9C58-7DE7B31377C3}" presName="Accent11" presStyleCnt="0"/>
      <dgm:spPr/>
    </dgm:pt>
    <dgm:pt modelId="{C8A11DA8-1ECB-4E14-A527-65A5C43F8F4A}" type="pres">
      <dgm:prSet presAssocID="{5D34D496-5260-43FA-9C58-7DE7B31377C3}" presName="AccentHold3" presStyleLbl="node1" presStyleIdx="12" presStyleCnt="13"/>
      <dgm:spPr/>
    </dgm:pt>
  </dgm:ptLst>
  <dgm:cxnLst>
    <dgm:cxn modelId="{B53A1F6E-1D7C-4332-A068-179A7CC0E185}" type="presOf" srcId="{E791440E-C459-4D77-8076-C415BB1CC5DE}" destId="{D0CA651E-624B-414A-87F2-81C9C8CC017F}" srcOrd="0" destOrd="0" presId="urn:microsoft.com/office/officeart/2009/3/layout/CircleRelationship"/>
    <dgm:cxn modelId="{344C7573-DDDE-4338-921A-4B4980C13F0B}" srcId="{CA737CAD-B9ED-416E-85DF-D89C0694243C}" destId="{73621B03-10EE-4074-831E-049C01DF89A1}" srcOrd="0" destOrd="0" parTransId="{40ACCE69-BD3A-4A3F-9C08-5EA210750293}" sibTransId="{D1F9568A-514D-4316-9DE6-0B8A321BD9E9}"/>
    <dgm:cxn modelId="{AD3250B9-F96F-4CC4-8DDF-80ED83215C16}" type="presOf" srcId="{73621B03-10EE-4074-831E-049C01DF89A1}" destId="{8B61203B-8408-4992-9893-889478551290}" srcOrd="0" destOrd="0" presId="urn:microsoft.com/office/officeart/2009/3/layout/CircleRelationship"/>
    <dgm:cxn modelId="{1167E2DF-3C7A-4419-A78D-B3508CED2D2D}" srcId="{73621B03-10EE-4074-831E-049C01DF89A1}" destId="{5D34D496-5260-43FA-9C58-7DE7B31377C3}" srcOrd="1" destOrd="0" parTransId="{BA1EFA9E-19DB-4ABD-BD83-F6CFF8BB8463}" sibTransId="{D3B14F93-6EBB-4A4E-ACAD-B7169D257FE0}"/>
    <dgm:cxn modelId="{5766C470-427A-4B0D-84F0-CDCD653A3C64}" type="presOf" srcId="{CA737CAD-B9ED-416E-85DF-D89C0694243C}" destId="{F99BECBC-F006-4E7F-AA11-7D0FB515EE8B}" srcOrd="0" destOrd="0" presId="urn:microsoft.com/office/officeart/2009/3/layout/CircleRelationship"/>
    <dgm:cxn modelId="{4218A3F1-4ED0-458E-9D85-50BDBC97C85B}" type="presOf" srcId="{5D34D496-5260-43FA-9C58-7DE7B31377C3}" destId="{B67F7024-9B55-4346-98AA-38DDC1B49648}" srcOrd="0" destOrd="0" presId="urn:microsoft.com/office/officeart/2009/3/layout/CircleRelationship"/>
    <dgm:cxn modelId="{610FEE2C-D161-4441-A463-26B46AB91CFE}" srcId="{73621B03-10EE-4074-831E-049C01DF89A1}" destId="{E791440E-C459-4D77-8076-C415BB1CC5DE}" srcOrd="0" destOrd="0" parTransId="{41456F09-D590-4C07-B216-1604916A591C}" sibTransId="{E89840BB-BD92-4DFD-B970-A0AA2597A21A}"/>
    <dgm:cxn modelId="{9462AF8E-208C-4E17-AA9A-8D618614D9C9}" type="presParOf" srcId="{F99BECBC-F006-4E7F-AA11-7D0FB515EE8B}" destId="{8B61203B-8408-4992-9893-889478551290}" srcOrd="0" destOrd="0" presId="urn:microsoft.com/office/officeart/2009/3/layout/CircleRelationship"/>
    <dgm:cxn modelId="{47EA98CB-6CC8-4745-9969-1A2EAD41E2F0}" type="presParOf" srcId="{F99BECBC-F006-4E7F-AA11-7D0FB515EE8B}" destId="{E76BBD04-8489-4CB0-9658-1AD13D0C6309}" srcOrd="1" destOrd="0" presId="urn:microsoft.com/office/officeart/2009/3/layout/CircleRelationship"/>
    <dgm:cxn modelId="{70A686FC-BF3D-4F30-AD91-B6262FE879D8}" type="presParOf" srcId="{F99BECBC-F006-4E7F-AA11-7D0FB515EE8B}" destId="{525F9676-4587-4A41-946A-68F02367E177}" srcOrd="2" destOrd="0" presId="urn:microsoft.com/office/officeart/2009/3/layout/CircleRelationship"/>
    <dgm:cxn modelId="{69A643AF-F184-4864-8321-47803D9DF814}" type="presParOf" srcId="{F99BECBC-F006-4E7F-AA11-7D0FB515EE8B}" destId="{76395BD2-D8D8-462D-A5EB-0E7CD88AE628}" srcOrd="3" destOrd="0" presId="urn:microsoft.com/office/officeart/2009/3/layout/CircleRelationship"/>
    <dgm:cxn modelId="{ACDEFA52-4B9C-4553-8D30-A71390336678}" type="presParOf" srcId="{F99BECBC-F006-4E7F-AA11-7D0FB515EE8B}" destId="{29C752BF-42ED-47C1-AB13-AB375FA9340D}" srcOrd="4" destOrd="0" presId="urn:microsoft.com/office/officeart/2009/3/layout/CircleRelationship"/>
    <dgm:cxn modelId="{CB7CD232-6D98-4AA0-BC4C-2F0969B1D71C}" type="presParOf" srcId="{F99BECBC-F006-4E7F-AA11-7D0FB515EE8B}" destId="{5872EDBE-D9F3-4A92-8E5C-BDC80575236C}" srcOrd="5" destOrd="0" presId="urn:microsoft.com/office/officeart/2009/3/layout/CircleRelationship"/>
    <dgm:cxn modelId="{C68F419E-7956-4C1D-8745-4925B4356B72}" type="presParOf" srcId="{F99BECBC-F006-4E7F-AA11-7D0FB515EE8B}" destId="{EBF31F31-2A82-4811-AE8D-DBAD6F322D61}" srcOrd="6" destOrd="0" presId="urn:microsoft.com/office/officeart/2009/3/layout/CircleRelationship"/>
    <dgm:cxn modelId="{0388AD34-A949-483A-A788-52E771374DAD}" type="presParOf" srcId="{F99BECBC-F006-4E7F-AA11-7D0FB515EE8B}" destId="{D0CA651E-624B-414A-87F2-81C9C8CC017F}" srcOrd="7" destOrd="0" presId="urn:microsoft.com/office/officeart/2009/3/layout/CircleRelationship"/>
    <dgm:cxn modelId="{F5CE844A-8939-4DFE-9736-7EB6AFC89AE4}" type="presParOf" srcId="{F99BECBC-F006-4E7F-AA11-7D0FB515EE8B}" destId="{9060747E-D7FA-435F-B717-FEE5C7BFFD5E}" srcOrd="8" destOrd="0" presId="urn:microsoft.com/office/officeart/2009/3/layout/CircleRelationship"/>
    <dgm:cxn modelId="{9C741FD3-8CA7-43D9-B91F-DCD115B93B59}" type="presParOf" srcId="{9060747E-D7FA-435F-B717-FEE5C7BFFD5E}" destId="{7D32762E-BEFA-48B8-BA6B-A37ED4CB2EB6}" srcOrd="0" destOrd="0" presId="urn:microsoft.com/office/officeart/2009/3/layout/CircleRelationship"/>
    <dgm:cxn modelId="{3261BF16-9EFB-42B9-9F2E-BD8079198A69}" type="presParOf" srcId="{F99BECBC-F006-4E7F-AA11-7D0FB515EE8B}" destId="{1297EEA8-7BDC-4FDB-B4C3-33311657ECBD}" srcOrd="9" destOrd="0" presId="urn:microsoft.com/office/officeart/2009/3/layout/CircleRelationship"/>
    <dgm:cxn modelId="{C1F12E07-859D-47F0-A08C-28DCD397E781}" type="presParOf" srcId="{1297EEA8-7BDC-4FDB-B4C3-33311657ECBD}" destId="{91AFC141-E48C-46FF-965E-09C46599E7EB}" srcOrd="0" destOrd="0" presId="urn:microsoft.com/office/officeart/2009/3/layout/CircleRelationship"/>
    <dgm:cxn modelId="{10C5D663-2E4B-4533-B962-8F435E6771F4}" type="presParOf" srcId="{F99BECBC-F006-4E7F-AA11-7D0FB515EE8B}" destId="{B67F7024-9B55-4346-98AA-38DDC1B49648}" srcOrd="10" destOrd="0" presId="urn:microsoft.com/office/officeart/2009/3/layout/CircleRelationship"/>
    <dgm:cxn modelId="{5BE20455-D930-4800-BA42-4D4861E17249}" type="presParOf" srcId="{F99BECBC-F006-4E7F-AA11-7D0FB515EE8B}" destId="{5AFEDDC2-975E-4174-8E78-6F74544F6392}" srcOrd="11" destOrd="0" presId="urn:microsoft.com/office/officeart/2009/3/layout/CircleRelationship"/>
    <dgm:cxn modelId="{12532BBF-5D74-4046-8953-A9280FDB3A9A}" type="presParOf" srcId="{5AFEDDC2-975E-4174-8E78-6F74544F6392}" destId="{9E10F654-4C1C-4775-AE4B-9CA36B22579C}" srcOrd="0" destOrd="0" presId="urn:microsoft.com/office/officeart/2009/3/layout/CircleRelationship"/>
    <dgm:cxn modelId="{7DD4CCA9-8A9C-4424-A685-7715AB42E1AD}" type="presParOf" srcId="{F99BECBC-F006-4E7F-AA11-7D0FB515EE8B}" destId="{CDDE5D6B-2732-4D26-88FB-DBA20604585D}" srcOrd="12" destOrd="0" presId="urn:microsoft.com/office/officeart/2009/3/layout/CircleRelationship"/>
    <dgm:cxn modelId="{1288AB91-C999-4EB5-847D-188CEB4AEF0B}" type="presParOf" srcId="{CDDE5D6B-2732-4D26-88FB-DBA20604585D}" destId="{BBA28146-0B27-466D-B19E-88A61D12BFA3}" srcOrd="0" destOrd="0" presId="urn:microsoft.com/office/officeart/2009/3/layout/CircleRelationship"/>
    <dgm:cxn modelId="{F175C8A1-D4DE-4204-A22C-83B29E899188}" type="presParOf" srcId="{F99BECBC-F006-4E7F-AA11-7D0FB515EE8B}" destId="{1F95CD96-9174-4860-A10A-25300CFAC7CD}" srcOrd="13" destOrd="0" presId="urn:microsoft.com/office/officeart/2009/3/layout/CircleRelationship"/>
    <dgm:cxn modelId="{F9436B97-1D14-4A08-9F94-7E3CA13D094C}" type="presParOf" srcId="{1F95CD96-9174-4860-A10A-25300CFAC7CD}" destId="{C8A11DA8-1ECB-4E14-A527-65A5C43F8F4A}" srcOrd="0" destOrd="0" presId="urn:microsoft.com/office/officeart/2009/3/layout/CircleRelationship"/>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61203B-8408-4992-9893-889478551290}">
      <dsp:nvSpPr>
        <dsp:cNvPr id="0" name=""/>
        <dsp:cNvSpPr/>
      </dsp:nvSpPr>
      <dsp:spPr>
        <a:xfrm>
          <a:off x="872712" y="199055"/>
          <a:ext cx="1177758" cy="1130982"/>
        </a:xfrm>
        <a:prstGeom prst="ellipse">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Grantee</a:t>
          </a:r>
          <a:endParaRPr lang="en-US" sz="1400" b="1" kern="1200" dirty="0"/>
        </a:p>
      </dsp:txBody>
      <dsp:txXfrm>
        <a:off x="872712" y="199055"/>
        <a:ext cx="1177758" cy="1130982"/>
      </dsp:txXfrm>
    </dsp:sp>
    <dsp:sp modelId="{E76BBD04-8489-4CB0-9658-1AD13D0C6309}">
      <dsp:nvSpPr>
        <dsp:cNvPr id="0" name=""/>
        <dsp:cNvSpPr/>
      </dsp:nvSpPr>
      <dsp:spPr>
        <a:xfrm>
          <a:off x="1560501" y="0"/>
          <a:ext cx="155858" cy="155856"/>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25F9676-4587-4A41-946A-68F02367E177}">
      <dsp:nvSpPr>
        <dsp:cNvPr id="0" name=""/>
        <dsp:cNvSpPr/>
      </dsp:nvSpPr>
      <dsp:spPr>
        <a:xfrm>
          <a:off x="1191444" y="1361122"/>
          <a:ext cx="112854" cy="1129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6395BD2-D8D8-462D-A5EB-0E7CD88AE628}">
      <dsp:nvSpPr>
        <dsp:cNvPr id="0" name=""/>
        <dsp:cNvSpPr/>
      </dsp:nvSpPr>
      <dsp:spPr>
        <a:xfrm>
          <a:off x="2183211" y="826555"/>
          <a:ext cx="112854" cy="1129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9C752BF-42ED-47C1-AB13-AB375FA9340D}">
      <dsp:nvSpPr>
        <dsp:cNvPr id="0" name=""/>
        <dsp:cNvSpPr/>
      </dsp:nvSpPr>
      <dsp:spPr>
        <a:xfrm>
          <a:off x="1712451" y="1481288"/>
          <a:ext cx="155858" cy="155856"/>
        </a:xfrm>
        <a:prstGeom prst="ellipse">
          <a:avLst/>
        </a:prstGeom>
        <a:solidFill>
          <a:srgbClr val="A5002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872EDBE-D9F3-4A92-8E5C-BDC80575236C}">
      <dsp:nvSpPr>
        <dsp:cNvPr id="0" name=""/>
        <dsp:cNvSpPr/>
      </dsp:nvSpPr>
      <dsp:spPr>
        <a:xfrm>
          <a:off x="1223502" y="221505"/>
          <a:ext cx="112854" cy="1129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BF31F31-2A82-4811-AE8D-DBAD6F322D61}">
      <dsp:nvSpPr>
        <dsp:cNvPr id="0" name=""/>
        <dsp:cNvSpPr/>
      </dsp:nvSpPr>
      <dsp:spPr>
        <a:xfrm>
          <a:off x="867738" y="867686"/>
          <a:ext cx="112854" cy="112963"/>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0CA651E-624B-414A-87F2-81C9C8CC017F}">
      <dsp:nvSpPr>
        <dsp:cNvPr id="0" name=""/>
        <dsp:cNvSpPr/>
      </dsp:nvSpPr>
      <dsp:spPr>
        <a:xfrm>
          <a:off x="323014" y="316787"/>
          <a:ext cx="569744" cy="56956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a:t>
          </a:r>
          <a:endParaRPr lang="en-US" sz="1400" b="1" kern="1200" dirty="0">
            <a:solidFill>
              <a:schemeClr val="tx1"/>
            </a:solidFill>
          </a:endParaRPr>
        </a:p>
      </dsp:txBody>
      <dsp:txXfrm>
        <a:off x="323014" y="316787"/>
        <a:ext cx="569744" cy="569562"/>
      </dsp:txXfrm>
    </dsp:sp>
    <dsp:sp modelId="{7D32762E-BEFA-48B8-BA6B-A37ED4CB2EB6}">
      <dsp:nvSpPr>
        <dsp:cNvPr id="0" name=""/>
        <dsp:cNvSpPr/>
      </dsp:nvSpPr>
      <dsp:spPr>
        <a:xfrm>
          <a:off x="1402818" y="226417"/>
          <a:ext cx="155858" cy="155856"/>
        </a:xfrm>
        <a:prstGeom prst="ellipse">
          <a:avLst/>
        </a:prstGeom>
        <a:solidFill>
          <a:srgbClr val="A5002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1AFC141-E48C-46FF-965E-09C46599E7EB}">
      <dsp:nvSpPr>
        <dsp:cNvPr id="0" name=""/>
        <dsp:cNvSpPr/>
      </dsp:nvSpPr>
      <dsp:spPr>
        <a:xfrm>
          <a:off x="376443" y="1053339"/>
          <a:ext cx="281744" cy="281752"/>
        </a:xfrm>
        <a:prstGeom prst="ellipse">
          <a:avLst/>
        </a:prstGeom>
        <a:solidFill>
          <a:srgbClr val="A5002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67F7024-9B55-4346-98AA-38DDC1B49648}">
      <dsp:nvSpPr>
        <dsp:cNvPr id="0" name=""/>
        <dsp:cNvSpPr/>
      </dsp:nvSpPr>
      <dsp:spPr>
        <a:xfrm>
          <a:off x="2139662" y="118057"/>
          <a:ext cx="569744" cy="569562"/>
        </a:xfrm>
        <a:prstGeom prst="ellipse">
          <a:avLst/>
        </a:prstGeom>
        <a:solidFill>
          <a:srgbClr val="A5002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a:t>
          </a:r>
          <a:endParaRPr lang="en-US" sz="1400" b="1" kern="1200" dirty="0"/>
        </a:p>
      </dsp:txBody>
      <dsp:txXfrm>
        <a:off x="2139662" y="118057"/>
        <a:ext cx="569744" cy="569562"/>
      </dsp:txXfrm>
    </dsp:sp>
    <dsp:sp modelId="{9E10F654-4C1C-4775-AE4B-9CA36B22579C}">
      <dsp:nvSpPr>
        <dsp:cNvPr id="0" name=""/>
        <dsp:cNvSpPr/>
      </dsp:nvSpPr>
      <dsp:spPr>
        <a:xfrm>
          <a:off x="2051795" y="442029"/>
          <a:ext cx="155858" cy="155856"/>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BA28146-0B27-466D-B19E-88A61D12BFA3}">
      <dsp:nvSpPr>
        <dsp:cNvPr id="0" name=""/>
        <dsp:cNvSpPr/>
      </dsp:nvSpPr>
      <dsp:spPr>
        <a:xfrm>
          <a:off x="269323" y="1388626"/>
          <a:ext cx="112854" cy="112963"/>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8A11DA8-1ECB-4E14-A527-65A5C43F8F4A}">
      <dsp:nvSpPr>
        <dsp:cNvPr id="0" name=""/>
        <dsp:cNvSpPr/>
      </dsp:nvSpPr>
      <dsp:spPr>
        <a:xfrm>
          <a:off x="1394738" y="1227858"/>
          <a:ext cx="112854" cy="1129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dirty="0"/>
          </a:p>
        </p:txBody>
      </p:sp>
      <p:sp>
        <p:nvSpPr>
          <p:cNvPr id="5939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BCDFADBA-136D-4FC0-BDC5-01CD5CDEA877}" type="datetimeFigureOut">
              <a:rPr lang="en-US"/>
              <a:pPr/>
              <a:t>8/18/2010</a:t>
            </a:fld>
            <a:endParaRPr lang="en-US" dirty="0"/>
          </a:p>
        </p:txBody>
      </p:sp>
      <p:sp>
        <p:nvSpPr>
          <p:cNvPr id="593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5939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dirty="0"/>
          </a:p>
        </p:txBody>
      </p:sp>
      <p:sp>
        <p:nvSpPr>
          <p:cNvPr id="5939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ADA23C9E-97D8-498D-8EBF-A2B612145EF8}" type="slidenum">
              <a:rPr lang="en-US"/>
              <a:pPr/>
              <a:t>‹#›</a:t>
            </a:fld>
            <a:endParaRPr lang="en-US" dirty="0"/>
          </a:p>
        </p:txBody>
      </p:sp>
    </p:spTree>
    <p:extLst>
      <p:ext uri="{BB962C8B-B14F-4D97-AF65-F5344CB8AC3E}">
        <p14:creationId xmlns="" xmlns:p14="http://schemas.microsoft.com/office/powerpoint/2010/main" val="1836911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A23C9E-97D8-498D-8EBF-A2B612145EF8}" type="slidenum">
              <a:rPr lang="en-US" smtClean="0"/>
              <a:pPr/>
              <a:t>1</a:t>
            </a:fld>
            <a:endParaRPr lang="en-US" dirty="0"/>
          </a:p>
        </p:txBody>
      </p:sp>
    </p:spTree>
    <p:extLst>
      <p:ext uri="{BB962C8B-B14F-4D97-AF65-F5344CB8AC3E}">
        <p14:creationId xmlns="" xmlns:p14="http://schemas.microsoft.com/office/powerpoint/2010/main" val="2282220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257300" y="722313"/>
            <a:ext cx="4800600" cy="3600450"/>
          </a:xfrm>
          <a:ln/>
        </p:spPr>
      </p:sp>
      <p:sp>
        <p:nvSpPr>
          <p:cNvPr id="67587" name="Rectangle 3"/>
          <p:cNvSpPr>
            <a:spLocks noGrp="1" noChangeArrowheads="1"/>
          </p:cNvSpPr>
          <p:nvPr>
            <p:ph type="body" idx="1"/>
          </p:nvPr>
        </p:nvSpPr>
        <p:spPr>
          <a:xfrm>
            <a:off x="973138" y="4560888"/>
            <a:ext cx="5368925" cy="4318000"/>
          </a:xfrm>
        </p:spPr>
        <p:txBody>
          <a:bodyPr/>
          <a:lstStyle/>
          <a:p>
            <a:r>
              <a:rPr lang="en-US" dirty="0"/>
              <a:t>Koch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257300" y="720725"/>
            <a:ext cx="4803775" cy="3602038"/>
          </a:xfrm>
          <a:ln/>
        </p:spPr>
      </p:sp>
      <p:sp>
        <p:nvSpPr>
          <p:cNvPr id="80899" name="Rectangle 3"/>
          <p:cNvSpPr>
            <a:spLocks noGrp="1" noChangeArrowheads="1"/>
          </p:cNvSpPr>
          <p:nvPr>
            <p:ph type="body" idx="1"/>
          </p:nvPr>
        </p:nvSpPr>
        <p:spPr>
          <a:xfrm>
            <a:off x="974725" y="4560888"/>
            <a:ext cx="5365750" cy="4319587"/>
          </a:xfrm>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79503" indent="-299809" eaLnBrk="0" hangingPunct="0">
              <a:defRPr sz="2000">
                <a:solidFill>
                  <a:schemeClr val="tx1"/>
                </a:solidFill>
                <a:latin typeface="Arial" charset="0"/>
              </a:defRPr>
            </a:lvl2pPr>
            <a:lvl3pPr marL="1199236" indent="-239847" eaLnBrk="0" hangingPunct="0">
              <a:defRPr sz="2000">
                <a:solidFill>
                  <a:schemeClr val="tx1"/>
                </a:solidFill>
                <a:latin typeface="Arial" charset="0"/>
              </a:defRPr>
            </a:lvl3pPr>
            <a:lvl4pPr marL="1678930" indent="-239847" eaLnBrk="0" hangingPunct="0">
              <a:defRPr sz="2000">
                <a:solidFill>
                  <a:schemeClr val="tx1"/>
                </a:solidFill>
                <a:latin typeface="Arial" charset="0"/>
              </a:defRPr>
            </a:lvl4pPr>
            <a:lvl5pPr marL="2158624" indent="-239847" eaLnBrk="0" hangingPunct="0">
              <a:defRPr sz="2000">
                <a:solidFill>
                  <a:schemeClr val="tx1"/>
                </a:solidFill>
                <a:latin typeface="Arial" charset="0"/>
              </a:defRPr>
            </a:lvl5pPr>
            <a:lvl6pPr marL="2638318" indent="-239847" eaLnBrk="0" fontAlgn="base" hangingPunct="0">
              <a:spcBef>
                <a:spcPct val="0"/>
              </a:spcBef>
              <a:spcAft>
                <a:spcPct val="0"/>
              </a:spcAft>
              <a:defRPr sz="2000">
                <a:solidFill>
                  <a:schemeClr val="tx1"/>
                </a:solidFill>
                <a:latin typeface="Arial" charset="0"/>
              </a:defRPr>
            </a:lvl6pPr>
            <a:lvl7pPr marL="3118013" indent="-239847" eaLnBrk="0" fontAlgn="base" hangingPunct="0">
              <a:spcBef>
                <a:spcPct val="0"/>
              </a:spcBef>
              <a:spcAft>
                <a:spcPct val="0"/>
              </a:spcAft>
              <a:defRPr sz="2000">
                <a:solidFill>
                  <a:schemeClr val="tx1"/>
                </a:solidFill>
                <a:latin typeface="Arial" charset="0"/>
              </a:defRPr>
            </a:lvl7pPr>
            <a:lvl8pPr marL="3597707" indent="-239847" eaLnBrk="0" fontAlgn="base" hangingPunct="0">
              <a:spcBef>
                <a:spcPct val="0"/>
              </a:spcBef>
              <a:spcAft>
                <a:spcPct val="0"/>
              </a:spcAft>
              <a:defRPr sz="2000">
                <a:solidFill>
                  <a:schemeClr val="tx1"/>
                </a:solidFill>
                <a:latin typeface="Arial" charset="0"/>
              </a:defRPr>
            </a:lvl8pPr>
            <a:lvl9pPr marL="4077401" indent="-239847" eaLnBrk="0" fontAlgn="base" hangingPunct="0">
              <a:spcBef>
                <a:spcPct val="0"/>
              </a:spcBef>
              <a:spcAft>
                <a:spcPct val="0"/>
              </a:spcAft>
              <a:defRPr sz="2000">
                <a:solidFill>
                  <a:schemeClr val="tx1"/>
                </a:solidFill>
                <a:latin typeface="Arial" charset="0"/>
              </a:defRPr>
            </a:lvl9pPr>
          </a:lstStyle>
          <a:p>
            <a:pPr eaLnBrk="1" hangingPunct="1"/>
            <a:fld id="{885236E3-6EB3-4EB4-87D7-695C0A293E8D}" type="slidenum">
              <a:rPr lang="en-US" sz="1200"/>
              <a:pPr eaLnBrk="1" hangingPunct="1"/>
              <a:t>12</a:t>
            </a:fld>
            <a:endParaRPr lang="en-US" sz="1200"/>
          </a:p>
        </p:txBody>
      </p:sp>
      <p:sp>
        <p:nvSpPr>
          <p:cNvPr id="29699" name="Rectangle 2"/>
          <p:cNvSpPr>
            <a:spLocks noGrp="1" noRot="1" noChangeAspect="1" noChangeArrowheads="1" noTextEdit="1"/>
          </p:cNvSpPr>
          <p:nvPr>
            <p:ph type="sldImg"/>
          </p:nvPr>
        </p:nvSpPr>
        <p:spPr>
          <a:xfrm>
            <a:off x="1258888" y="720725"/>
            <a:ext cx="4800600" cy="3602038"/>
          </a:xfrm>
          <a:ln/>
        </p:spPr>
      </p:sp>
      <p:sp>
        <p:nvSpPr>
          <p:cNvPr id="29700" name="Rectangle 3"/>
          <p:cNvSpPr>
            <a:spLocks noGrp="1" noChangeArrowheads="1"/>
          </p:cNvSpPr>
          <p:nvPr>
            <p:ph type="body" idx="1"/>
          </p:nvPr>
        </p:nvSpPr>
        <p:spPr>
          <a:xfrm>
            <a:off x="975249" y="4560487"/>
            <a:ext cx="5364704" cy="43203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258888" y="722313"/>
            <a:ext cx="4799012" cy="3598862"/>
          </a:xfrm>
          <a:ln/>
        </p:spPr>
      </p:sp>
      <p:sp>
        <p:nvSpPr>
          <p:cNvPr id="63491" name="Rectangle 3"/>
          <p:cNvSpPr>
            <a:spLocks noGrp="1" noChangeArrowheads="1"/>
          </p:cNvSpPr>
          <p:nvPr>
            <p:ph type="body" idx="1"/>
          </p:nvPr>
        </p:nvSpPr>
        <p:spPr>
          <a:xfrm>
            <a:off x="973138" y="4560888"/>
            <a:ext cx="5368925" cy="4318000"/>
          </a:xfrm>
        </p:spPr>
        <p:txBody>
          <a:bodyPr/>
          <a:lstStyle/>
          <a:p>
            <a:r>
              <a:rPr lang="en-US" dirty="0"/>
              <a:t>Koch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79503" indent="-299809" eaLnBrk="0" hangingPunct="0">
              <a:defRPr sz="2000">
                <a:solidFill>
                  <a:schemeClr val="tx1"/>
                </a:solidFill>
                <a:latin typeface="Arial" charset="0"/>
              </a:defRPr>
            </a:lvl2pPr>
            <a:lvl3pPr marL="1199236" indent="-239847" eaLnBrk="0" hangingPunct="0">
              <a:defRPr sz="2000">
                <a:solidFill>
                  <a:schemeClr val="tx1"/>
                </a:solidFill>
                <a:latin typeface="Arial" charset="0"/>
              </a:defRPr>
            </a:lvl3pPr>
            <a:lvl4pPr marL="1678930" indent="-239847" eaLnBrk="0" hangingPunct="0">
              <a:defRPr sz="2000">
                <a:solidFill>
                  <a:schemeClr val="tx1"/>
                </a:solidFill>
                <a:latin typeface="Arial" charset="0"/>
              </a:defRPr>
            </a:lvl4pPr>
            <a:lvl5pPr marL="2158624" indent="-239847" eaLnBrk="0" hangingPunct="0">
              <a:defRPr sz="2000">
                <a:solidFill>
                  <a:schemeClr val="tx1"/>
                </a:solidFill>
                <a:latin typeface="Arial" charset="0"/>
              </a:defRPr>
            </a:lvl5pPr>
            <a:lvl6pPr marL="2638318" indent="-239847" eaLnBrk="0" fontAlgn="base" hangingPunct="0">
              <a:spcBef>
                <a:spcPct val="0"/>
              </a:spcBef>
              <a:spcAft>
                <a:spcPct val="0"/>
              </a:spcAft>
              <a:defRPr sz="2000">
                <a:solidFill>
                  <a:schemeClr val="tx1"/>
                </a:solidFill>
                <a:latin typeface="Arial" charset="0"/>
              </a:defRPr>
            </a:lvl6pPr>
            <a:lvl7pPr marL="3118013" indent="-239847" eaLnBrk="0" fontAlgn="base" hangingPunct="0">
              <a:spcBef>
                <a:spcPct val="0"/>
              </a:spcBef>
              <a:spcAft>
                <a:spcPct val="0"/>
              </a:spcAft>
              <a:defRPr sz="2000">
                <a:solidFill>
                  <a:schemeClr val="tx1"/>
                </a:solidFill>
                <a:latin typeface="Arial" charset="0"/>
              </a:defRPr>
            </a:lvl7pPr>
            <a:lvl8pPr marL="3597707" indent="-239847" eaLnBrk="0" fontAlgn="base" hangingPunct="0">
              <a:spcBef>
                <a:spcPct val="0"/>
              </a:spcBef>
              <a:spcAft>
                <a:spcPct val="0"/>
              </a:spcAft>
              <a:defRPr sz="2000">
                <a:solidFill>
                  <a:schemeClr val="tx1"/>
                </a:solidFill>
                <a:latin typeface="Arial" charset="0"/>
              </a:defRPr>
            </a:lvl8pPr>
            <a:lvl9pPr marL="4077401" indent="-239847" eaLnBrk="0" fontAlgn="base" hangingPunct="0">
              <a:spcBef>
                <a:spcPct val="0"/>
              </a:spcBef>
              <a:spcAft>
                <a:spcPct val="0"/>
              </a:spcAft>
              <a:defRPr sz="2000">
                <a:solidFill>
                  <a:schemeClr val="tx1"/>
                </a:solidFill>
                <a:latin typeface="Arial" charset="0"/>
              </a:defRPr>
            </a:lvl9pPr>
          </a:lstStyle>
          <a:p>
            <a:pPr eaLnBrk="1" hangingPunct="1"/>
            <a:fld id="{E3EFC534-65AB-430D-86A0-AE7C0381A538}" type="slidenum">
              <a:rPr lang="en-US" sz="1200"/>
              <a:pPr eaLnBrk="1" hangingPunct="1"/>
              <a:t>23</a:t>
            </a:fld>
            <a:endParaRPr lang="en-US" sz="1200"/>
          </a:p>
        </p:txBody>
      </p:sp>
      <p:sp>
        <p:nvSpPr>
          <p:cNvPr id="33795" name="Rectangle 7"/>
          <p:cNvSpPr txBox="1">
            <a:spLocks noGrp="1" noChangeArrowheads="1"/>
          </p:cNvSpPr>
          <p:nvPr/>
        </p:nvSpPr>
        <p:spPr bwMode="auto">
          <a:xfrm>
            <a:off x="4142706" y="9119319"/>
            <a:ext cx="3170816" cy="4802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642" tIns="48322" rIns="96642" bIns="48322" anchor="b"/>
          <a:lstStyle>
            <a:lvl1pPr defTabSz="920750" eaLnBrk="0" hangingPunct="0">
              <a:defRPr sz="1900">
                <a:solidFill>
                  <a:schemeClr val="tx1"/>
                </a:solidFill>
                <a:latin typeface="Arial" charset="0"/>
              </a:defRPr>
            </a:lvl1pPr>
            <a:lvl2pPr marL="742950" indent="-285750" defTabSz="920750" eaLnBrk="0" hangingPunct="0">
              <a:defRPr sz="1900">
                <a:solidFill>
                  <a:schemeClr val="tx1"/>
                </a:solidFill>
                <a:latin typeface="Arial" charset="0"/>
              </a:defRPr>
            </a:lvl2pPr>
            <a:lvl3pPr marL="1143000" indent="-228600" defTabSz="920750" eaLnBrk="0" hangingPunct="0">
              <a:defRPr sz="1900">
                <a:solidFill>
                  <a:schemeClr val="tx1"/>
                </a:solidFill>
                <a:latin typeface="Arial" charset="0"/>
              </a:defRPr>
            </a:lvl3pPr>
            <a:lvl4pPr marL="1600200" indent="-228600" defTabSz="920750" eaLnBrk="0" hangingPunct="0">
              <a:defRPr sz="1900">
                <a:solidFill>
                  <a:schemeClr val="tx1"/>
                </a:solidFill>
                <a:latin typeface="Arial" charset="0"/>
              </a:defRPr>
            </a:lvl4pPr>
            <a:lvl5pPr marL="2057400" indent="-228600" defTabSz="920750" eaLnBrk="0" hangingPunct="0">
              <a:defRPr sz="1900">
                <a:solidFill>
                  <a:schemeClr val="tx1"/>
                </a:solidFill>
                <a:latin typeface="Arial" charset="0"/>
              </a:defRPr>
            </a:lvl5pPr>
            <a:lvl6pPr marL="2514600" indent="-228600" defTabSz="920750" eaLnBrk="0" fontAlgn="base" hangingPunct="0">
              <a:spcBef>
                <a:spcPct val="0"/>
              </a:spcBef>
              <a:spcAft>
                <a:spcPct val="0"/>
              </a:spcAft>
              <a:defRPr sz="1900">
                <a:solidFill>
                  <a:schemeClr val="tx1"/>
                </a:solidFill>
                <a:latin typeface="Arial" charset="0"/>
              </a:defRPr>
            </a:lvl6pPr>
            <a:lvl7pPr marL="2971800" indent="-228600" defTabSz="920750" eaLnBrk="0" fontAlgn="base" hangingPunct="0">
              <a:spcBef>
                <a:spcPct val="0"/>
              </a:spcBef>
              <a:spcAft>
                <a:spcPct val="0"/>
              </a:spcAft>
              <a:defRPr sz="1900">
                <a:solidFill>
                  <a:schemeClr val="tx1"/>
                </a:solidFill>
                <a:latin typeface="Arial" charset="0"/>
              </a:defRPr>
            </a:lvl7pPr>
            <a:lvl8pPr marL="3429000" indent="-228600" defTabSz="920750" eaLnBrk="0" fontAlgn="base" hangingPunct="0">
              <a:spcBef>
                <a:spcPct val="0"/>
              </a:spcBef>
              <a:spcAft>
                <a:spcPct val="0"/>
              </a:spcAft>
              <a:defRPr sz="1900">
                <a:solidFill>
                  <a:schemeClr val="tx1"/>
                </a:solidFill>
                <a:latin typeface="Arial" charset="0"/>
              </a:defRPr>
            </a:lvl8pPr>
            <a:lvl9pPr marL="3886200" indent="-228600" defTabSz="920750" eaLnBrk="0" fontAlgn="base" hangingPunct="0">
              <a:spcBef>
                <a:spcPct val="0"/>
              </a:spcBef>
              <a:spcAft>
                <a:spcPct val="0"/>
              </a:spcAft>
              <a:defRPr sz="1900">
                <a:solidFill>
                  <a:schemeClr val="tx1"/>
                </a:solidFill>
                <a:latin typeface="Arial" charset="0"/>
              </a:defRPr>
            </a:lvl9pPr>
          </a:lstStyle>
          <a:p>
            <a:pPr algn="r" eaLnBrk="1" hangingPunct="1"/>
            <a:fld id="{C1778161-D092-4340-AA2D-485EE5657B7B}" type="slidenum">
              <a:rPr lang="en-US" sz="1200"/>
              <a:pPr algn="r" eaLnBrk="1" hangingPunct="1"/>
              <a:t>23</a:t>
            </a:fld>
            <a:endParaRPr lang="en-US" sz="1200"/>
          </a:p>
        </p:txBody>
      </p:sp>
      <p:sp>
        <p:nvSpPr>
          <p:cNvPr id="33796" name="Rectangle 2"/>
          <p:cNvSpPr>
            <a:spLocks noGrp="1" noRot="1" noChangeAspect="1" noChangeArrowheads="1" noTextEdit="1"/>
          </p:cNvSpPr>
          <p:nvPr>
            <p:ph type="sldImg"/>
          </p:nvPr>
        </p:nvSpPr>
        <p:spPr>
          <a:xfrm>
            <a:off x="1257300" y="719138"/>
            <a:ext cx="4800600" cy="3600450"/>
          </a:xfrm>
          <a:ln/>
        </p:spPr>
      </p:sp>
      <p:sp>
        <p:nvSpPr>
          <p:cNvPr id="33797" name="Rectangle 3"/>
          <p:cNvSpPr>
            <a:spLocks noGrp="1" noChangeArrowheads="1"/>
          </p:cNvSpPr>
          <p:nvPr>
            <p:ph type="body" idx="1"/>
          </p:nvPr>
        </p:nvSpPr>
        <p:spPr>
          <a:xfrm>
            <a:off x="731856" y="4560488"/>
            <a:ext cx="5851489" cy="432203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642" tIns="48322" rIns="96642" bIns="48322"/>
          <a:lstStyle/>
          <a:p>
            <a:pPr eaLnBrk="1" hangingPunct="1"/>
            <a:r>
              <a:rPr lang="en-US" smtClean="0"/>
              <a:t>Scott</a:t>
            </a:r>
          </a:p>
          <a:p>
            <a:pPr eaLnBrk="1" hangingPunct="1"/>
            <a:endParaRPr lang="en-US" smtClean="0"/>
          </a:p>
          <a:p>
            <a:pPr eaLnBrk="1" hangingPunct="1"/>
            <a:r>
              <a:rPr lang="en-US" smtClean="0"/>
              <a:t>We understand that this Task is that of the ETRA Project Manager, we also know that the PM cannot do a good job of it unless the consultant readily provides both updated status and readily accessible documents.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79503" indent="-299809" eaLnBrk="0" hangingPunct="0">
              <a:defRPr sz="2000">
                <a:solidFill>
                  <a:schemeClr val="tx1"/>
                </a:solidFill>
                <a:latin typeface="Arial" charset="0"/>
              </a:defRPr>
            </a:lvl2pPr>
            <a:lvl3pPr marL="1199236" indent="-239847" eaLnBrk="0" hangingPunct="0">
              <a:defRPr sz="2000">
                <a:solidFill>
                  <a:schemeClr val="tx1"/>
                </a:solidFill>
                <a:latin typeface="Arial" charset="0"/>
              </a:defRPr>
            </a:lvl3pPr>
            <a:lvl4pPr marL="1678930" indent="-239847" eaLnBrk="0" hangingPunct="0">
              <a:defRPr sz="2000">
                <a:solidFill>
                  <a:schemeClr val="tx1"/>
                </a:solidFill>
                <a:latin typeface="Arial" charset="0"/>
              </a:defRPr>
            </a:lvl4pPr>
            <a:lvl5pPr marL="2158624" indent="-239847" eaLnBrk="0" hangingPunct="0">
              <a:defRPr sz="2000">
                <a:solidFill>
                  <a:schemeClr val="tx1"/>
                </a:solidFill>
                <a:latin typeface="Arial" charset="0"/>
              </a:defRPr>
            </a:lvl5pPr>
            <a:lvl6pPr marL="2638318" indent="-239847" eaLnBrk="0" fontAlgn="base" hangingPunct="0">
              <a:spcBef>
                <a:spcPct val="0"/>
              </a:spcBef>
              <a:spcAft>
                <a:spcPct val="0"/>
              </a:spcAft>
              <a:defRPr sz="2000">
                <a:solidFill>
                  <a:schemeClr val="tx1"/>
                </a:solidFill>
                <a:latin typeface="Arial" charset="0"/>
              </a:defRPr>
            </a:lvl6pPr>
            <a:lvl7pPr marL="3118013" indent="-239847" eaLnBrk="0" fontAlgn="base" hangingPunct="0">
              <a:spcBef>
                <a:spcPct val="0"/>
              </a:spcBef>
              <a:spcAft>
                <a:spcPct val="0"/>
              </a:spcAft>
              <a:defRPr sz="2000">
                <a:solidFill>
                  <a:schemeClr val="tx1"/>
                </a:solidFill>
                <a:latin typeface="Arial" charset="0"/>
              </a:defRPr>
            </a:lvl7pPr>
            <a:lvl8pPr marL="3597707" indent="-239847" eaLnBrk="0" fontAlgn="base" hangingPunct="0">
              <a:spcBef>
                <a:spcPct val="0"/>
              </a:spcBef>
              <a:spcAft>
                <a:spcPct val="0"/>
              </a:spcAft>
              <a:defRPr sz="2000">
                <a:solidFill>
                  <a:schemeClr val="tx1"/>
                </a:solidFill>
                <a:latin typeface="Arial" charset="0"/>
              </a:defRPr>
            </a:lvl8pPr>
            <a:lvl9pPr marL="4077401" indent="-239847" eaLnBrk="0" fontAlgn="base" hangingPunct="0">
              <a:spcBef>
                <a:spcPct val="0"/>
              </a:spcBef>
              <a:spcAft>
                <a:spcPct val="0"/>
              </a:spcAft>
              <a:defRPr sz="2000">
                <a:solidFill>
                  <a:schemeClr val="tx1"/>
                </a:solidFill>
                <a:latin typeface="Arial" charset="0"/>
              </a:defRPr>
            </a:lvl9pPr>
          </a:lstStyle>
          <a:p>
            <a:pPr eaLnBrk="1" hangingPunct="1"/>
            <a:fld id="{2564478C-F353-493E-A5D5-4213ECD9BE6A}" type="slidenum">
              <a:rPr lang="en-US" sz="1200"/>
              <a:pPr eaLnBrk="1" hangingPunct="1"/>
              <a:t>25</a:t>
            </a:fld>
            <a:endParaRPr lang="en-US" sz="1200"/>
          </a:p>
        </p:txBody>
      </p:sp>
      <p:sp>
        <p:nvSpPr>
          <p:cNvPr id="34819" name="Rectangle 2"/>
          <p:cNvSpPr>
            <a:spLocks noGrp="1" noRot="1" noChangeAspect="1" noChangeArrowheads="1" noTextEdit="1"/>
          </p:cNvSpPr>
          <p:nvPr>
            <p:ph type="sldImg"/>
          </p:nvPr>
        </p:nvSpPr>
        <p:spPr>
          <a:xfrm>
            <a:off x="1257300" y="719138"/>
            <a:ext cx="4800600" cy="3600450"/>
          </a:xfrm>
          <a:ln/>
        </p:spPr>
      </p:sp>
      <p:sp>
        <p:nvSpPr>
          <p:cNvPr id="34820" name="Rectangle 3"/>
          <p:cNvSpPr>
            <a:spLocks noGrp="1" noChangeArrowheads="1"/>
          </p:cNvSpPr>
          <p:nvPr>
            <p:ph type="body" idx="1"/>
          </p:nvPr>
        </p:nvSpPr>
        <p:spPr>
          <a:xfrm>
            <a:off x="731856" y="4560488"/>
            <a:ext cx="5851489" cy="432203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642" tIns="48322" rIns="96642" bIns="48322"/>
          <a:lstStyle/>
          <a:p>
            <a:pPr eaLnBrk="1" hangingPunct="1"/>
            <a:r>
              <a:rPr lang="en-US" smtClean="0"/>
              <a:t>Scott</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16351A6-E72D-4A62-BB9D-AEF92DCED395}"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5F9C21A-B5AF-4C18-9ECA-1DF53668A15F}"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E9FA1BA-DC53-47B6-8B7A-C5480D3EA6F3}"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1E7C869-333D-4E56-AAE7-C81A197D40CA}"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38225" y="274638"/>
            <a:ext cx="7648575"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79530346-AA84-4543-BD32-18ED7FA19827}"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38225" y="274638"/>
            <a:ext cx="7648575"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dirty="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B9DA9B2D-2A5C-4903-9457-C9866B189E1D}"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6BA83E6-17B4-4DED-B77B-302A33CD79C6}"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AE0989A-4CC9-4DE7-BE8D-A3DC11A92ABC}"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A0317FC-1749-4C2C-88FA-400E45811E37}"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D084C2E-D0E3-486C-B96D-D32FDCF2B7F4}"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382B980-028B-48F3-BD3C-A02E4D879E08}"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93E2743-D81C-4155-9B4C-BD88CC29F880}"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3ADD0E5-3AE0-424F-BAC9-653488C80FAE}"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89F44C-F948-4B54-9A83-B03A98A0606A}"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9" descr="Gen_PowerPoint4"/>
          <p:cNvPicPr>
            <a:picLocks noChangeAspect="1" noChangeArrowheads="1"/>
          </p:cNvPicPr>
          <p:nvPr userDrawn="1"/>
        </p:nvPicPr>
        <p:blipFill>
          <a:blip r:embed="rId17" cstate="screen"/>
          <a:srcRect/>
          <a:stretch>
            <a:fillRect/>
          </a:stretch>
        </p:blipFill>
        <p:spPr bwMode="auto">
          <a:xfrm>
            <a:off x="-209550" y="-161925"/>
            <a:ext cx="9563100" cy="718185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47472" y="274638"/>
            <a:ext cx="823932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2" name="Rounded Rectangle 11"/>
          <p:cNvSpPr/>
          <p:nvPr userDrawn="1"/>
        </p:nvSpPr>
        <p:spPr>
          <a:xfrm>
            <a:off x="7334655" y="6381345"/>
            <a:ext cx="1712065" cy="434292"/>
          </a:xfrm>
          <a:prstGeom prst="round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Terracon -  - PMS 188"/>
          <p:cNvPicPr>
            <a:picLocks noChangeAspect="1" noChangeArrowheads="1"/>
          </p:cNvPicPr>
          <p:nvPr userDrawn="1"/>
        </p:nvPicPr>
        <p:blipFill>
          <a:blip r:embed="rId18" cstate="print">
            <a:extLst>
              <a:ext uri="{28A0092B-C50C-407E-A947-70E740481C1C}">
                <a14:useLocalDpi xmlns="" xmlns:a14="http://schemas.microsoft.com/office/drawing/2010/main" val="0"/>
              </a:ext>
            </a:extLst>
          </a:blip>
          <a:srcRect/>
          <a:stretch>
            <a:fillRect/>
          </a:stretch>
        </p:blipFill>
        <p:spPr bwMode="auto">
          <a:xfrm>
            <a:off x="7895116" y="6634268"/>
            <a:ext cx="619869" cy="13716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 Box 8"/>
          <p:cNvSpPr txBox="1">
            <a:spLocks noChangeArrowheads="1"/>
          </p:cNvSpPr>
          <p:nvPr userDrawn="1"/>
        </p:nvSpPr>
        <p:spPr bwMode="auto">
          <a:xfrm>
            <a:off x="7334655" y="6410529"/>
            <a:ext cx="1712065" cy="2523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lnSpc>
                <a:spcPct val="80000"/>
              </a:lnSpc>
            </a:pPr>
            <a:r>
              <a:rPr lang="en-US" sz="1300" dirty="0" smtClean="0">
                <a:solidFill>
                  <a:srgbClr val="9933FF"/>
                </a:solidFill>
                <a:latin typeface="Cooper Black" pitchFamily="18" charset="0"/>
              </a:rPr>
              <a:t>TAB -</a:t>
            </a:r>
            <a:r>
              <a:rPr lang="en-US" sz="1300" baseline="0" dirty="0" smtClean="0">
                <a:solidFill>
                  <a:srgbClr val="9933FF"/>
                </a:solidFill>
                <a:latin typeface="Cooper Black" pitchFamily="18" charset="0"/>
              </a:rPr>
              <a:t> </a:t>
            </a:r>
            <a:r>
              <a:rPr lang="en-US" sz="1300" dirty="0" smtClean="0">
                <a:solidFill>
                  <a:srgbClr val="9933FF"/>
                </a:solidFill>
                <a:latin typeface="Cooper Black" pitchFamily="18" charset="0"/>
              </a:rPr>
              <a:t>CHSR - KSU</a:t>
            </a:r>
            <a:endParaRPr lang="en-US" sz="1300" dirty="0">
              <a:solidFill>
                <a:srgbClr val="9933FF"/>
              </a:solidFill>
              <a:latin typeface="Cooper Black"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 id="2147483662" r:id="rId14"/>
    <p:sldLayoutId id="2147483663" r:id="rId15"/>
  </p:sldLayoutIdLst>
  <p:transition/>
  <p:txStyles>
    <p:titleStyle>
      <a:lvl1pPr algn="l" rtl="0" eaLnBrk="0" fontAlgn="base" hangingPunct="0">
        <a:spcBef>
          <a:spcPct val="0"/>
        </a:spcBef>
        <a:spcAft>
          <a:spcPct val="0"/>
        </a:spcAft>
        <a:defRPr sz="4400">
          <a:solidFill>
            <a:srgbClr val="A50021"/>
          </a:solidFill>
          <a:latin typeface="+mj-lt"/>
          <a:ea typeface="+mj-ea"/>
          <a:cs typeface="+mj-cs"/>
        </a:defRPr>
      </a:lvl1pPr>
      <a:lvl2pPr algn="l" rtl="0" eaLnBrk="0" fontAlgn="base" hangingPunct="0">
        <a:spcBef>
          <a:spcPct val="0"/>
        </a:spcBef>
        <a:spcAft>
          <a:spcPct val="0"/>
        </a:spcAft>
        <a:defRPr sz="4400">
          <a:solidFill>
            <a:srgbClr val="A50021"/>
          </a:solidFill>
          <a:latin typeface="Arial" charset="0"/>
        </a:defRPr>
      </a:lvl2pPr>
      <a:lvl3pPr algn="l" rtl="0" eaLnBrk="0" fontAlgn="base" hangingPunct="0">
        <a:spcBef>
          <a:spcPct val="0"/>
        </a:spcBef>
        <a:spcAft>
          <a:spcPct val="0"/>
        </a:spcAft>
        <a:defRPr sz="4400">
          <a:solidFill>
            <a:srgbClr val="A50021"/>
          </a:solidFill>
          <a:latin typeface="Arial" charset="0"/>
        </a:defRPr>
      </a:lvl3pPr>
      <a:lvl4pPr algn="l" rtl="0" eaLnBrk="0" fontAlgn="base" hangingPunct="0">
        <a:spcBef>
          <a:spcPct val="0"/>
        </a:spcBef>
        <a:spcAft>
          <a:spcPct val="0"/>
        </a:spcAft>
        <a:defRPr sz="4400">
          <a:solidFill>
            <a:srgbClr val="A50021"/>
          </a:solidFill>
          <a:latin typeface="Arial" charset="0"/>
        </a:defRPr>
      </a:lvl4pPr>
      <a:lvl5pPr algn="l" rtl="0" eaLnBrk="0" fontAlgn="base" hangingPunct="0">
        <a:spcBef>
          <a:spcPct val="0"/>
        </a:spcBef>
        <a:spcAft>
          <a:spcPct val="0"/>
        </a:spcAft>
        <a:defRPr sz="4400">
          <a:solidFill>
            <a:srgbClr val="A5002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7A2531"/>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7A2531"/>
        </a:buClr>
        <a:buChar char="–"/>
        <a:defRPr sz="2800">
          <a:solidFill>
            <a:schemeClr val="tx1"/>
          </a:solidFill>
          <a:latin typeface="+mn-lt"/>
        </a:defRPr>
      </a:lvl2pPr>
      <a:lvl3pPr marL="1143000" indent="-228600" algn="l" rtl="0" eaLnBrk="0" fontAlgn="base" hangingPunct="0">
        <a:spcBef>
          <a:spcPct val="20000"/>
        </a:spcBef>
        <a:spcAft>
          <a:spcPct val="0"/>
        </a:spcAft>
        <a:buClr>
          <a:srgbClr val="7A2531"/>
        </a:buClr>
        <a:buChar char="•"/>
        <a:defRPr sz="2400">
          <a:solidFill>
            <a:schemeClr val="tx1"/>
          </a:solidFill>
          <a:latin typeface="+mn-lt"/>
        </a:defRPr>
      </a:lvl3pPr>
      <a:lvl4pPr marL="1600200" indent="-228600" algn="l" rtl="0" eaLnBrk="0" fontAlgn="base" hangingPunct="0">
        <a:spcBef>
          <a:spcPct val="20000"/>
        </a:spcBef>
        <a:spcAft>
          <a:spcPct val="0"/>
        </a:spcAft>
        <a:buClr>
          <a:srgbClr val="7A2531"/>
        </a:buClr>
        <a:buChar char="–"/>
        <a:defRPr sz="2000">
          <a:solidFill>
            <a:schemeClr val="tx1"/>
          </a:solidFill>
          <a:latin typeface="+mn-lt"/>
        </a:defRPr>
      </a:lvl4pPr>
      <a:lvl5pPr marL="2057400" indent="-228600" algn="l" rtl="0" eaLnBrk="0" fontAlgn="base" hangingPunct="0">
        <a:spcBef>
          <a:spcPct val="20000"/>
        </a:spcBef>
        <a:spcAft>
          <a:spcPct val="0"/>
        </a:spcAft>
        <a:buClr>
          <a:srgbClr val="7A2531"/>
        </a:buClr>
        <a:buChar char="»"/>
        <a:defRPr sz="2000">
          <a:solidFill>
            <a:schemeClr val="tx1"/>
          </a:solidFill>
          <a:latin typeface="+mn-lt"/>
        </a:defRPr>
      </a:lvl5pPr>
      <a:lvl6pPr marL="2514600" indent="-228600" algn="l" rtl="0" fontAlgn="base">
        <a:spcBef>
          <a:spcPct val="20000"/>
        </a:spcBef>
        <a:spcAft>
          <a:spcPct val="0"/>
        </a:spcAft>
        <a:buClr>
          <a:srgbClr val="7A2531"/>
        </a:buClr>
        <a:buChar char="»"/>
        <a:defRPr sz="2000">
          <a:solidFill>
            <a:schemeClr val="tx1"/>
          </a:solidFill>
          <a:latin typeface="+mn-lt"/>
        </a:defRPr>
      </a:lvl6pPr>
      <a:lvl7pPr marL="2971800" indent="-228600" algn="l" rtl="0" fontAlgn="base">
        <a:spcBef>
          <a:spcPct val="20000"/>
        </a:spcBef>
        <a:spcAft>
          <a:spcPct val="0"/>
        </a:spcAft>
        <a:buClr>
          <a:srgbClr val="7A2531"/>
        </a:buClr>
        <a:buChar char="»"/>
        <a:defRPr sz="2000">
          <a:solidFill>
            <a:schemeClr val="tx1"/>
          </a:solidFill>
          <a:latin typeface="+mn-lt"/>
        </a:defRPr>
      </a:lvl7pPr>
      <a:lvl8pPr marL="3429000" indent="-228600" algn="l" rtl="0" fontAlgn="base">
        <a:spcBef>
          <a:spcPct val="20000"/>
        </a:spcBef>
        <a:spcAft>
          <a:spcPct val="0"/>
        </a:spcAft>
        <a:buClr>
          <a:srgbClr val="7A2531"/>
        </a:buClr>
        <a:buChar char="»"/>
        <a:defRPr sz="2000">
          <a:solidFill>
            <a:schemeClr val="tx1"/>
          </a:solidFill>
          <a:latin typeface="+mn-lt"/>
        </a:defRPr>
      </a:lvl8pPr>
      <a:lvl9pPr marL="3886200" indent="-228600" algn="l" rtl="0" fontAlgn="base">
        <a:spcBef>
          <a:spcPct val="20000"/>
        </a:spcBef>
        <a:spcAft>
          <a:spcPct val="0"/>
        </a:spcAft>
        <a:buClr>
          <a:srgbClr val="7A253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over2"/>
          <p:cNvPicPr>
            <a:picLocks noChangeAspect="1" noChangeArrowheads="1"/>
          </p:cNvPicPr>
          <p:nvPr/>
        </p:nvPicPr>
        <p:blipFill>
          <a:blip r:embed="rId3" cstate="screen"/>
          <a:srcRect/>
          <a:stretch>
            <a:fillRect/>
          </a:stretch>
        </p:blipFill>
        <p:spPr bwMode="auto">
          <a:xfrm>
            <a:off x="-228600" y="-228600"/>
            <a:ext cx="9601200" cy="7200900"/>
          </a:xfrm>
          <a:prstGeom prst="rect">
            <a:avLst/>
          </a:prstGeom>
          <a:noFill/>
        </p:spPr>
      </p:pic>
      <p:sp>
        <p:nvSpPr>
          <p:cNvPr id="3075" name="Rectangle 3"/>
          <p:cNvSpPr>
            <a:spLocks noGrp="1" noChangeArrowheads="1"/>
          </p:cNvSpPr>
          <p:nvPr>
            <p:ph type="subTitle" idx="1"/>
          </p:nvPr>
        </p:nvSpPr>
        <p:spPr>
          <a:xfrm>
            <a:off x="291830" y="3371850"/>
            <a:ext cx="8774349" cy="2007567"/>
          </a:xfrm>
          <a:effectLst>
            <a:outerShdw dist="35921" dir="2700000" algn="ctr" rotWithShape="0">
              <a:schemeClr val="tx1"/>
            </a:outerShdw>
          </a:effectLst>
        </p:spPr>
        <p:txBody>
          <a:bodyPr/>
          <a:lstStyle/>
          <a:p>
            <a:endParaRPr lang="en-US" dirty="0" smtClean="0">
              <a:solidFill>
                <a:schemeClr val="bg1"/>
              </a:solidFill>
            </a:endParaRPr>
          </a:p>
          <a:p>
            <a:r>
              <a:rPr lang="en-US" dirty="0" smtClean="0">
                <a:solidFill>
                  <a:schemeClr val="bg1"/>
                </a:solidFill>
              </a:rPr>
              <a:t>Navigating the Challenges of Coalition Grants</a:t>
            </a:r>
          </a:p>
          <a:p>
            <a:endParaRPr lang="en-US" sz="2000" dirty="0" smtClean="0">
              <a:solidFill>
                <a:schemeClr val="bg1"/>
              </a:solidFill>
            </a:endParaRPr>
          </a:p>
          <a:p>
            <a:r>
              <a:rPr lang="en-US" sz="2000" dirty="0" smtClean="0">
                <a:solidFill>
                  <a:schemeClr val="bg1"/>
                </a:solidFill>
              </a:rPr>
              <a:t>Redevelopment </a:t>
            </a:r>
            <a:r>
              <a:rPr lang="en-US" sz="2000" dirty="0">
                <a:solidFill>
                  <a:schemeClr val="bg1"/>
                </a:solidFill>
              </a:rPr>
              <a:t>Resources for Blighted Properties </a:t>
            </a:r>
            <a:r>
              <a:rPr lang="en-US" sz="2000" dirty="0" smtClean="0">
                <a:solidFill>
                  <a:schemeClr val="bg1"/>
                </a:solidFill>
              </a:rPr>
              <a:t>Workshop</a:t>
            </a:r>
            <a:endParaRPr lang="en-US" sz="1200" dirty="0" smtClean="0">
              <a:solidFill>
                <a:srgbClr val="FDFD1F"/>
              </a:solidFill>
            </a:endParaRPr>
          </a:p>
          <a:p>
            <a:pPr algn="l" eaLnBrk="1" hangingPunct="1">
              <a:lnSpc>
                <a:spcPct val="90000"/>
              </a:lnSpc>
            </a:pPr>
            <a:endParaRPr lang="en-US" sz="1800" dirty="0" smtClean="0">
              <a:solidFill>
                <a:srgbClr val="FDFD1F"/>
              </a:solidFill>
            </a:endParaRPr>
          </a:p>
          <a:p>
            <a:pPr algn="l" eaLnBrk="1" hangingPunct="1">
              <a:lnSpc>
                <a:spcPct val="90000"/>
              </a:lnSpc>
            </a:pPr>
            <a:endParaRPr lang="en-US" sz="1800" dirty="0" smtClean="0">
              <a:solidFill>
                <a:srgbClr val="FDFD1F"/>
              </a:solidFill>
            </a:endParaRPr>
          </a:p>
        </p:txBody>
      </p:sp>
      <p:sp>
        <p:nvSpPr>
          <p:cNvPr id="3079" name="Freeform 7" descr="money"/>
          <p:cNvSpPr>
            <a:spLocks/>
          </p:cNvSpPr>
          <p:nvPr/>
        </p:nvSpPr>
        <p:spPr bwMode="auto">
          <a:xfrm>
            <a:off x="6248400" y="-304800"/>
            <a:ext cx="3140075" cy="3140075"/>
          </a:xfrm>
          <a:custGeom>
            <a:avLst/>
            <a:gdLst/>
            <a:ahLst/>
            <a:cxnLst>
              <a:cxn ang="0">
                <a:pos x="0" y="0"/>
              </a:cxn>
              <a:cxn ang="0">
                <a:pos x="1968" y="1968"/>
              </a:cxn>
              <a:cxn ang="0">
                <a:pos x="1949" y="1930"/>
              </a:cxn>
              <a:cxn ang="0">
                <a:pos x="1920" y="48"/>
              </a:cxn>
              <a:cxn ang="0">
                <a:pos x="48" y="48"/>
              </a:cxn>
            </a:cxnLst>
            <a:rect l="0" t="0" r="r" b="b"/>
            <a:pathLst>
              <a:path w="1978" h="1978">
                <a:moveTo>
                  <a:pt x="0" y="0"/>
                </a:moveTo>
                <a:cubicBezTo>
                  <a:pt x="656" y="656"/>
                  <a:pt x="1309" y="1315"/>
                  <a:pt x="1968" y="1968"/>
                </a:cubicBezTo>
                <a:cubicBezTo>
                  <a:pt x="1978" y="1978"/>
                  <a:pt x="1949" y="1930"/>
                  <a:pt x="1949" y="1930"/>
                </a:cubicBezTo>
                <a:lnTo>
                  <a:pt x="1920" y="48"/>
                </a:lnTo>
                <a:lnTo>
                  <a:pt x="48" y="48"/>
                </a:lnTo>
              </a:path>
            </a:pathLst>
          </a:custGeom>
          <a:blipFill dpi="0" rotWithShape="1">
            <a:blip r:embed="rId4" cstate="screen"/>
            <a:srcRect/>
            <a:stretch>
              <a:fillRect r="-50704"/>
            </a:stretch>
          </a:blipFill>
          <a:ln w="9525">
            <a:solidFill>
              <a:schemeClr val="tx1"/>
            </a:solidFill>
            <a:round/>
            <a:headEnd/>
            <a:tailEnd/>
          </a:ln>
          <a:effectLst/>
        </p:spPr>
        <p:txBody>
          <a:bodyPr/>
          <a:lstStyle/>
          <a:p>
            <a:endParaRPr lang="en-US" dirty="0"/>
          </a:p>
        </p:txBody>
      </p:sp>
      <p:pic>
        <p:nvPicPr>
          <p:cNvPr id="3081" name="Picture 9" descr="BrandingBar"/>
          <p:cNvPicPr>
            <a:picLocks noChangeAspect="1" noChangeArrowheads="1"/>
          </p:cNvPicPr>
          <p:nvPr/>
        </p:nvPicPr>
        <p:blipFill rotWithShape="1">
          <a:blip r:embed="rId5" cstate="screen"/>
          <a:srcRect t="4706" b="27356"/>
          <a:stretch/>
        </p:blipFill>
        <p:spPr bwMode="auto">
          <a:xfrm>
            <a:off x="-228600" y="5515602"/>
            <a:ext cx="9601200" cy="1498059"/>
          </a:xfrm>
          <a:prstGeom prst="rect">
            <a:avLst/>
          </a:prstGeom>
          <a:noFill/>
        </p:spPr>
      </p:pic>
      <p:sp>
        <p:nvSpPr>
          <p:cNvPr id="3074" name="Rectangle 2"/>
          <p:cNvSpPr>
            <a:spLocks noGrp="1" noChangeArrowheads="1"/>
          </p:cNvSpPr>
          <p:nvPr>
            <p:ph type="ctrTitle"/>
          </p:nvPr>
        </p:nvSpPr>
        <p:spPr>
          <a:xfrm>
            <a:off x="0" y="5586835"/>
            <a:ext cx="5379396" cy="1295400"/>
          </a:xfrm>
          <a:effectLst>
            <a:outerShdw dist="35921" dir="2700000" algn="ctr" rotWithShape="0">
              <a:schemeClr val="tx1"/>
            </a:outerShdw>
          </a:effectLst>
        </p:spPr>
        <p:txBody>
          <a:bodyPr/>
          <a:lstStyle/>
          <a:p>
            <a:pPr eaLnBrk="1" hangingPunct="1"/>
            <a:r>
              <a:rPr lang="en-US" sz="2400" b="1" dirty="0" smtClean="0">
                <a:solidFill>
                  <a:srgbClr val="FDFD1F"/>
                </a:solidFill>
              </a:rPr>
              <a:t>Technical Assistance to</a:t>
            </a:r>
            <a:br>
              <a:rPr lang="en-US" sz="2400" b="1" dirty="0" smtClean="0">
                <a:solidFill>
                  <a:srgbClr val="FDFD1F"/>
                </a:solidFill>
              </a:rPr>
            </a:br>
            <a:r>
              <a:rPr lang="en-US" sz="2400" b="1" dirty="0" smtClean="0">
                <a:solidFill>
                  <a:srgbClr val="FDFD1F"/>
                </a:solidFill>
              </a:rPr>
              <a:t>Brownfields Communities (TAB)</a:t>
            </a:r>
            <a:endParaRPr lang="en-US" sz="1400" dirty="0" smtClean="0">
              <a:solidFill>
                <a:srgbClr val="FDFD1F"/>
              </a:solidFill>
            </a:endParaRPr>
          </a:p>
        </p:txBody>
      </p:sp>
      <p:sp>
        <p:nvSpPr>
          <p:cNvPr id="2" name="Rounded Rectangle 1"/>
          <p:cNvSpPr/>
          <p:nvPr/>
        </p:nvSpPr>
        <p:spPr>
          <a:xfrm>
            <a:off x="5865778" y="5778230"/>
            <a:ext cx="3657600" cy="1011676"/>
          </a:xfrm>
          <a:prstGeom prst="roundRect">
            <a:avLst/>
          </a:prstGeom>
          <a:solidFill>
            <a:srgbClr val="7A25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bwMode="auto">
          <a:xfrm>
            <a:off x="5963054" y="5614315"/>
            <a:ext cx="3560323" cy="12954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A50021"/>
                </a:solidFill>
                <a:latin typeface="+mj-lt"/>
                <a:ea typeface="+mj-ea"/>
                <a:cs typeface="+mj-cs"/>
              </a:defRPr>
            </a:lvl1pPr>
            <a:lvl2pPr algn="l" rtl="0" eaLnBrk="0" fontAlgn="base" hangingPunct="0">
              <a:spcBef>
                <a:spcPct val="0"/>
              </a:spcBef>
              <a:spcAft>
                <a:spcPct val="0"/>
              </a:spcAft>
              <a:defRPr sz="4400">
                <a:solidFill>
                  <a:srgbClr val="A50021"/>
                </a:solidFill>
                <a:latin typeface="Arial" charset="0"/>
              </a:defRPr>
            </a:lvl2pPr>
            <a:lvl3pPr algn="l" rtl="0" eaLnBrk="0" fontAlgn="base" hangingPunct="0">
              <a:spcBef>
                <a:spcPct val="0"/>
              </a:spcBef>
              <a:spcAft>
                <a:spcPct val="0"/>
              </a:spcAft>
              <a:defRPr sz="4400">
                <a:solidFill>
                  <a:srgbClr val="A50021"/>
                </a:solidFill>
                <a:latin typeface="Arial" charset="0"/>
              </a:defRPr>
            </a:lvl3pPr>
            <a:lvl4pPr algn="l" rtl="0" eaLnBrk="0" fontAlgn="base" hangingPunct="0">
              <a:spcBef>
                <a:spcPct val="0"/>
              </a:spcBef>
              <a:spcAft>
                <a:spcPct val="0"/>
              </a:spcAft>
              <a:defRPr sz="4400">
                <a:solidFill>
                  <a:srgbClr val="A50021"/>
                </a:solidFill>
                <a:latin typeface="Arial" charset="0"/>
              </a:defRPr>
            </a:lvl4pPr>
            <a:lvl5pPr algn="l" rtl="0" eaLnBrk="0" fontAlgn="base" hangingPunct="0">
              <a:spcBef>
                <a:spcPct val="0"/>
              </a:spcBef>
              <a:spcAft>
                <a:spcPct val="0"/>
              </a:spcAft>
              <a:defRPr sz="4400">
                <a:solidFill>
                  <a:srgbClr val="A5002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r>
              <a:rPr lang="en-US" sz="1600" dirty="0" smtClean="0">
                <a:solidFill>
                  <a:srgbClr val="FDFD1F"/>
                </a:solidFill>
              </a:rPr>
              <a:t>Kankakee-Iroquois</a:t>
            </a:r>
          </a:p>
          <a:p>
            <a:pPr eaLnBrk="1" hangingPunct="1"/>
            <a:r>
              <a:rPr lang="en-US" sz="1600" dirty="0" smtClean="0">
                <a:solidFill>
                  <a:srgbClr val="FDFD1F"/>
                </a:solidFill>
              </a:rPr>
              <a:t>  Regional Planning Commission</a:t>
            </a:r>
          </a:p>
          <a:p>
            <a:pPr eaLnBrk="1" hangingPunct="1"/>
            <a:r>
              <a:rPr lang="en-US" sz="1400" dirty="0" smtClean="0">
                <a:solidFill>
                  <a:srgbClr val="FDFD1F"/>
                </a:solidFill>
              </a:rPr>
              <a:t>August 18, 2010</a:t>
            </a:r>
          </a:p>
          <a:p>
            <a:pPr eaLnBrk="1" hangingPunct="1"/>
            <a:r>
              <a:rPr lang="en-US" sz="1400" dirty="0" err="1" smtClean="0">
                <a:solidFill>
                  <a:srgbClr val="FDFD1F"/>
                </a:solidFill>
              </a:rPr>
              <a:t>Monon</a:t>
            </a:r>
            <a:r>
              <a:rPr lang="en-US" sz="1400" dirty="0" smtClean="0">
                <a:solidFill>
                  <a:srgbClr val="FDFD1F"/>
                </a:solidFill>
              </a:rPr>
              <a:t>, IN</a:t>
            </a:r>
            <a:endParaRPr lang="en-US" sz="1100" dirty="0" smtClean="0">
              <a:solidFill>
                <a:srgbClr val="FDFD1F"/>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950913" y="4632325"/>
            <a:ext cx="7491412" cy="1311275"/>
          </a:xfrm>
          <a:prstGeom prst="rect">
            <a:avLst/>
          </a:prstGeom>
          <a:noFill/>
          <a:ln w="9525">
            <a:noFill/>
            <a:miter lim="800000"/>
            <a:headEnd/>
            <a:tailEnd/>
          </a:ln>
          <a:effectLst/>
        </p:spPr>
        <p:txBody>
          <a:bodyPr wrap="none" anchor="ctr"/>
          <a:lstStyle/>
          <a:p>
            <a:endParaRPr lang="en-US" dirty="0"/>
          </a:p>
        </p:txBody>
      </p:sp>
      <p:sp>
        <p:nvSpPr>
          <p:cNvPr id="66563" name="Rectangle 3"/>
          <p:cNvSpPr>
            <a:spLocks noGrp="1" noChangeArrowheads="1"/>
          </p:cNvSpPr>
          <p:nvPr>
            <p:ph type="title"/>
          </p:nvPr>
        </p:nvSpPr>
        <p:spPr>
          <a:xfrm>
            <a:off x="336549" y="-152400"/>
            <a:ext cx="8655051" cy="1143000"/>
          </a:xfrm>
        </p:spPr>
        <p:txBody>
          <a:bodyPr/>
          <a:lstStyle/>
          <a:p>
            <a:r>
              <a:rPr lang="en-US" sz="3200" dirty="0" smtClean="0"/>
              <a:t>Partners Must Understand Grant’s Role</a:t>
            </a:r>
            <a:endParaRPr lang="en-US" sz="2000" dirty="0" smtClean="0"/>
          </a:p>
        </p:txBody>
      </p:sp>
      <p:sp>
        <p:nvSpPr>
          <p:cNvPr id="66564" name="Line 4"/>
          <p:cNvSpPr>
            <a:spLocks noChangeShapeType="1"/>
          </p:cNvSpPr>
          <p:nvPr/>
        </p:nvSpPr>
        <p:spPr bwMode="auto">
          <a:xfrm>
            <a:off x="534988" y="4079875"/>
            <a:ext cx="8269287" cy="1588"/>
          </a:xfrm>
          <a:prstGeom prst="line">
            <a:avLst/>
          </a:prstGeom>
          <a:noFill/>
          <a:ln w="38100">
            <a:solidFill>
              <a:srgbClr val="000000"/>
            </a:solidFill>
            <a:round/>
            <a:headEnd/>
            <a:tailEnd/>
          </a:ln>
        </p:spPr>
        <p:txBody>
          <a:bodyPr/>
          <a:lstStyle/>
          <a:p>
            <a:endParaRPr lang="en-US" dirty="0"/>
          </a:p>
        </p:txBody>
      </p:sp>
      <p:sp>
        <p:nvSpPr>
          <p:cNvPr id="66565" name="Line 5"/>
          <p:cNvSpPr>
            <a:spLocks noChangeShapeType="1"/>
          </p:cNvSpPr>
          <p:nvPr/>
        </p:nvSpPr>
        <p:spPr bwMode="auto">
          <a:xfrm>
            <a:off x="946150" y="3567113"/>
            <a:ext cx="7523163" cy="1587"/>
          </a:xfrm>
          <a:prstGeom prst="line">
            <a:avLst/>
          </a:prstGeom>
          <a:noFill/>
          <a:ln w="9525">
            <a:solidFill>
              <a:srgbClr val="000000"/>
            </a:solidFill>
            <a:round/>
            <a:headEnd/>
            <a:tailEnd/>
          </a:ln>
        </p:spPr>
        <p:txBody>
          <a:bodyPr/>
          <a:lstStyle/>
          <a:p>
            <a:endParaRPr lang="en-US" dirty="0"/>
          </a:p>
        </p:txBody>
      </p:sp>
      <p:sp>
        <p:nvSpPr>
          <p:cNvPr id="66566" name="Line 6"/>
          <p:cNvSpPr>
            <a:spLocks noChangeShapeType="1"/>
          </p:cNvSpPr>
          <p:nvPr/>
        </p:nvSpPr>
        <p:spPr bwMode="auto">
          <a:xfrm>
            <a:off x="946150" y="3044825"/>
            <a:ext cx="7523163" cy="1588"/>
          </a:xfrm>
          <a:prstGeom prst="line">
            <a:avLst/>
          </a:prstGeom>
          <a:noFill/>
          <a:ln w="9525">
            <a:solidFill>
              <a:srgbClr val="000000"/>
            </a:solidFill>
            <a:round/>
            <a:headEnd/>
            <a:tailEnd/>
          </a:ln>
        </p:spPr>
        <p:txBody>
          <a:bodyPr/>
          <a:lstStyle/>
          <a:p>
            <a:endParaRPr lang="en-US" dirty="0"/>
          </a:p>
        </p:txBody>
      </p:sp>
      <p:sp>
        <p:nvSpPr>
          <p:cNvPr id="66567" name="Line 7"/>
          <p:cNvSpPr>
            <a:spLocks noChangeShapeType="1"/>
          </p:cNvSpPr>
          <p:nvPr/>
        </p:nvSpPr>
        <p:spPr bwMode="auto">
          <a:xfrm>
            <a:off x="946150" y="2533650"/>
            <a:ext cx="7523163" cy="1588"/>
          </a:xfrm>
          <a:prstGeom prst="line">
            <a:avLst/>
          </a:prstGeom>
          <a:noFill/>
          <a:ln w="9525">
            <a:solidFill>
              <a:srgbClr val="000000"/>
            </a:solidFill>
            <a:round/>
            <a:headEnd/>
            <a:tailEnd/>
          </a:ln>
        </p:spPr>
        <p:txBody>
          <a:bodyPr/>
          <a:lstStyle/>
          <a:p>
            <a:endParaRPr lang="en-US" dirty="0"/>
          </a:p>
        </p:txBody>
      </p:sp>
      <p:sp>
        <p:nvSpPr>
          <p:cNvPr id="66568" name="Line 8"/>
          <p:cNvSpPr>
            <a:spLocks noChangeShapeType="1"/>
          </p:cNvSpPr>
          <p:nvPr/>
        </p:nvSpPr>
        <p:spPr bwMode="auto">
          <a:xfrm>
            <a:off x="946150" y="2020888"/>
            <a:ext cx="7523163" cy="1587"/>
          </a:xfrm>
          <a:prstGeom prst="line">
            <a:avLst/>
          </a:prstGeom>
          <a:noFill/>
          <a:ln w="9525">
            <a:solidFill>
              <a:srgbClr val="000000"/>
            </a:solidFill>
            <a:round/>
            <a:headEnd/>
            <a:tailEnd/>
          </a:ln>
        </p:spPr>
        <p:txBody>
          <a:bodyPr/>
          <a:lstStyle/>
          <a:p>
            <a:endParaRPr lang="en-US" dirty="0"/>
          </a:p>
        </p:txBody>
      </p:sp>
      <p:sp>
        <p:nvSpPr>
          <p:cNvPr id="66569" name="Line 9"/>
          <p:cNvSpPr>
            <a:spLocks noChangeShapeType="1"/>
          </p:cNvSpPr>
          <p:nvPr/>
        </p:nvSpPr>
        <p:spPr bwMode="auto">
          <a:xfrm>
            <a:off x="946150" y="1498600"/>
            <a:ext cx="7523163" cy="1588"/>
          </a:xfrm>
          <a:prstGeom prst="line">
            <a:avLst/>
          </a:prstGeom>
          <a:noFill/>
          <a:ln w="9525">
            <a:solidFill>
              <a:srgbClr val="000000"/>
            </a:solidFill>
            <a:round/>
            <a:headEnd/>
            <a:tailEnd/>
          </a:ln>
        </p:spPr>
        <p:txBody>
          <a:bodyPr/>
          <a:lstStyle/>
          <a:p>
            <a:endParaRPr lang="en-US" dirty="0"/>
          </a:p>
        </p:txBody>
      </p:sp>
      <p:sp>
        <p:nvSpPr>
          <p:cNvPr id="66570" name="Line 10"/>
          <p:cNvSpPr>
            <a:spLocks noChangeShapeType="1"/>
          </p:cNvSpPr>
          <p:nvPr/>
        </p:nvSpPr>
        <p:spPr bwMode="auto">
          <a:xfrm>
            <a:off x="946150" y="987425"/>
            <a:ext cx="7523163" cy="1588"/>
          </a:xfrm>
          <a:prstGeom prst="line">
            <a:avLst/>
          </a:prstGeom>
          <a:noFill/>
          <a:ln w="9525">
            <a:solidFill>
              <a:srgbClr val="000000"/>
            </a:solidFill>
            <a:round/>
            <a:headEnd/>
            <a:tailEnd/>
          </a:ln>
        </p:spPr>
        <p:txBody>
          <a:bodyPr/>
          <a:lstStyle/>
          <a:p>
            <a:endParaRPr lang="en-US" dirty="0"/>
          </a:p>
        </p:txBody>
      </p:sp>
      <p:sp>
        <p:nvSpPr>
          <p:cNvPr id="66571" name="Line 11"/>
          <p:cNvSpPr>
            <a:spLocks noChangeShapeType="1"/>
          </p:cNvSpPr>
          <p:nvPr/>
        </p:nvSpPr>
        <p:spPr bwMode="auto">
          <a:xfrm>
            <a:off x="962025" y="1512888"/>
            <a:ext cx="1114425" cy="133350"/>
          </a:xfrm>
          <a:prstGeom prst="line">
            <a:avLst/>
          </a:prstGeom>
          <a:noFill/>
          <a:ln w="30163">
            <a:solidFill>
              <a:srgbClr val="008000"/>
            </a:solidFill>
            <a:round/>
            <a:headEnd/>
            <a:tailEnd/>
          </a:ln>
        </p:spPr>
        <p:txBody>
          <a:bodyPr/>
          <a:lstStyle/>
          <a:p>
            <a:endParaRPr lang="en-US" dirty="0"/>
          </a:p>
        </p:txBody>
      </p:sp>
      <p:sp>
        <p:nvSpPr>
          <p:cNvPr id="66572" name="Line 12"/>
          <p:cNvSpPr>
            <a:spLocks noChangeShapeType="1"/>
          </p:cNvSpPr>
          <p:nvPr/>
        </p:nvSpPr>
        <p:spPr bwMode="auto">
          <a:xfrm>
            <a:off x="2076450" y="1638300"/>
            <a:ext cx="520700" cy="2312988"/>
          </a:xfrm>
          <a:prstGeom prst="line">
            <a:avLst/>
          </a:prstGeom>
          <a:noFill/>
          <a:ln w="30163">
            <a:solidFill>
              <a:srgbClr val="008000"/>
            </a:solidFill>
            <a:round/>
            <a:headEnd/>
            <a:tailEnd/>
          </a:ln>
        </p:spPr>
        <p:txBody>
          <a:bodyPr/>
          <a:lstStyle/>
          <a:p>
            <a:endParaRPr lang="en-US" dirty="0"/>
          </a:p>
        </p:txBody>
      </p:sp>
      <p:sp>
        <p:nvSpPr>
          <p:cNvPr id="66573" name="Line 13"/>
          <p:cNvSpPr>
            <a:spLocks noChangeShapeType="1"/>
          </p:cNvSpPr>
          <p:nvPr/>
        </p:nvSpPr>
        <p:spPr bwMode="auto">
          <a:xfrm>
            <a:off x="2597150" y="3951288"/>
            <a:ext cx="465138" cy="1587"/>
          </a:xfrm>
          <a:prstGeom prst="line">
            <a:avLst/>
          </a:prstGeom>
          <a:noFill/>
          <a:ln w="30163">
            <a:solidFill>
              <a:srgbClr val="008000"/>
            </a:solidFill>
            <a:round/>
            <a:headEnd/>
            <a:tailEnd/>
          </a:ln>
        </p:spPr>
        <p:txBody>
          <a:bodyPr/>
          <a:lstStyle/>
          <a:p>
            <a:endParaRPr lang="en-US" dirty="0"/>
          </a:p>
        </p:txBody>
      </p:sp>
      <p:sp>
        <p:nvSpPr>
          <p:cNvPr id="66574" name="Line 14"/>
          <p:cNvSpPr>
            <a:spLocks noChangeShapeType="1"/>
          </p:cNvSpPr>
          <p:nvPr/>
        </p:nvSpPr>
        <p:spPr bwMode="auto">
          <a:xfrm flipV="1">
            <a:off x="3062288" y="3311525"/>
            <a:ext cx="466725" cy="639763"/>
          </a:xfrm>
          <a:prstGeom prst="line">
            <a:avLst/>
          </a:prstGeom>
          <a:noFill/>
          <a:ln w="30163">
            <a:solidFill>
              <a:srgbClr val="008000"/>
            </a:solidFill>
            <a:round/>
            <a:headEnd/>
            <a:tailEnd/>
          </a:ln>
        </p:spPr>
        <p:txBody>
          <a:bodyPr/>
          <a:lstStyle/>
          <a:p>
            <a:endParaRPr lang="en-US" dirty="0"/>
          </a:p>
        </p:txBody>
      </p:sp>
      <p:sp>
        <p:nvSpPr>
          <p:cNvPr id="66575" name="Line 15"/>
          <p:cNvSpPr>
            <a:spLocks noChangeShapeType="1"/>
          </p:cNvSpPr>
          <p:nvPr/>
        </p:nvSpPr>
        <p:spPr bwMode="auto">
          <a:xfrm flipV="1">
            <a:off x="3529013" y="3044825"/>
            <a:ext cx="474662" cy="266700"/>
          </a:xfrm>
          <a:prstGeom prst="line">
            <a:avLst/>
          </a:prstGeom>
          <a:noFill/>
          <a:ln w="30163">
            <a:solidFill>
              <a:srgbClr val="008000"/>
            </a:solidFill>
            <a:round/>
            <a:headEnd/>
            <a:tailEnd/>
          </a:ln>
        </p:spPr>
        <p:txBody>
          <a:bodyPr/>
          <a:lstStyle/>
          <a:p>
            <a:endParaRPr lang="en-US" dirty="0"/>
          </a:p>
        </p:txBody>
      </p:sp>
      <p:sp>
        <p:nvSpPr>
          <p:cNvPr id="66576" name="Line 16"/>
          <p:cNvSpPr>
            <a:spLocks noChangeShapeType="1"/>
          </p:cNvSpPr>
          <p:nvPr/>
        </p:nvSpPr>
        <p:spPr bwMode="auto">
          <a:xfrm flipV="1">
            <a:off x="4003675" y="2789238"/>
            <a:ext cx="466725" cy="255587"/>
          </a:xfrm>
          <a:prstGeom prst="line">
            <a:avLst/>
          </a:prstGeom>
          <a:noFill/>
          <a:ln w="30163">
            <a:solidFill>
              <a:srgbClr val="008000"/>
            </a:solidFill>
            <a:round/>
            <a:headEnd/>
            <a:tailEnd/>
          </a:ln>
        </p:spPr>
        <p:txBody>
          <a:bodyPr/>
          <a:lstStyle/>
          <a:p>
            <a:endParaRPr lang="en-US" dirty="0"/>
          </a:p>
        </p:txBody>
      </p:sp>
      <p:sp>
        <p:nvSpPr>
          <p:cNvPr id="66577" name="Line 17"/>
          <p:cNvSpPr>
            <a:spLocks noChangeShapeType="1"/>
          </p:cNvSpPr>
          <p:nvPr/>
        </p:nvSpPr>
        <p:spPr bwMode="auto">
          <a:xfrm flipV="1">
            <a:off x="4470400" y="2533650"/>
            <a:ext cx="474663" cy="255588"/>
          </a:xfrm>
          <a:prstGeom prst="line">
            <a:avLst/>
          </a:prstGeom>
          <a:noFill/>
          <a:ln w="30163">
            <a:solidFill>
              <a:srgbClr val="008000"/>
            </a:solidFill>
            <a:round/>
            <a:headEnd/>
            <a:tailEnd/>
          </a:ln>
        </p:spPr>
        <p:txBody>
          <a:bodyPr/>
          <a:lstStyle/>
          <a:p>
            <a:endParaRPr lang="en-US" dirty="0"/>
          </a:p>
        </p:txBody>
      </p:sp>
      <p:sp>
        <p:nvSpPr>
          <p:cNvPr id="66578" name="Line 18"/>
          <p:cNvSpPr>
            <a:spLocks noChangeShapeType="1"/>
          </p:cNvSpPr>
          <p:nvPr/>
        </p:nvSpPr>
        <p:spPr bwMode="auto">
          <a:xfrm flipV="1">
            <a:off x="4945063" y="2405063"/>
            <a:ext cx="466725" cy="128587"/>
          </a:xfrm>
          <a:prstGeom prst="line">
            <a:avLst/>
          </a:prstGeom>
          <a:noFill/>
          <a:ln w="30163">
            <a:solidFill>
              <a:srgbClr val="008000"/>
            </a:solidFill>
            <a:round/>
            <a:headEnd/>
            <a:tailEnd/>
          </a:ln>
        </p:spPr>
        <p:txBody>
          <a:bodyPr/>
          <a:lstStyle/>
          <a:p>
            <a:endParaRPr lang="en-US" dirty="0"/>
          </a:p>
        </p:txBody>
      </p:sp>
      <p:sp>
        <p:nvSpPr>
          <p:cNvPr id="66579" name="Line 19"/>
          <p:cNvSpPr>
            <a:spLocks noChangeShapeType="1"/>
          </p:cNvSpPr>
          <p:nvPr/>
        </p:nvSpPr>
        <p:spPr bwMode="auto">
          <a:xfrm flipV="1">
            <a:off x="5411788" y="2278063"/>
            <a:ext cx="474662" cy="127000"/>
          </a:xfrm>
          <a:prstGeom prst="line">
            <a:avLst/>
          </a:prstGeom>
          <a:noFill/>
          <a:ln w="30163">
            <a:solidFill>
              <a:srgbClr val="008000"/>
            </a:solidFill>
            <a:round/>
            <a:headEnd/>
            <a:tailEnd/>
          </a:ln>
        </p:spPr>
        <p:txBody>
          <a:bodyPr/>
          <a:lstStyle/>
          <a:p>
            <a:endParaRPr lang="en-US" dirty="0"/>
          </a:p>
        </p:txBody>
      </p:sp>
      <p:sp>
        <p:nvSpPr>
          <p:cNvPr id="66580" name="Line 20"/>
          <p:cNvSpPr>
            <a:spLocks noChangeShapeType="1"/>
          </p:cNvSpPr>
          <p:nvPr/>
        </p:nvSpPr>
        <p:spPr bwMode="auto">
          <a:xfrm flipV="1">
            <a:off x="5886450" y="2149475"/>
            <a:ext cx="466725" cy="128588"/>
          </a:xfrm>
          <a:prstGeom prst="line">
            <a:avLst/>
          </a:prstGeom>
          <a:noFill/>
          <a:ln w="30163">
            <a:solidFill>
              <a:srgbClr val="008000"/>
            </a:solidFill>
            <a:round/>
            <a:headEnd/>
            <a:tailEnd/>
          </a:ln>
        </p:spPr>
        <p:txBody>
          <a:bodyPr/>
          <a:lstStyle/>
          <a:p>
            <a:endParaRPr lang="en-US" dirty="0"/>
          </a:p>
        </p:txBody>
      </p:sp>
      <p:sp>
        <p:nvSpPr>
          <p:cNvPr id="66581" name="Line 21"/>
          <p:cNvSpPr>
            <a:spLocks noChangeShapeType="1"/>
          </p:cNvSpPr>
          <p:nvPr/>
        </p:nvSpPr>
        <p:spPr bwMode="auto">
          <a:xfrm flipV="1">
            <a:off x="6353175" y="2020888"/>
            <a:ext cx="465138" cy="128587"/>
          </a:xfrm>
          <a:prstGeom prst="line">
            <a:avLst/>
          </a:prstGeom>
          <a:noFill/>
          <a:ln w="30163">
            <a:solidFill>
              <a:srgbClr val="008000"/>
            </a:solidFill>
            <a:round/>
            <a:headEnd/>
            <a:tailEnd/>
          </a:ln>
        </p:spPr>
        <p:txBody>
          <a:bodyPr/>
          <a:lstStyle/>
          <a:p>
            <a:endParaRPr lang="en-US" dirty="0"/>
          </a:p>
        </p:txBody>
      </p:sp>
      <p:sp>
        <p:nvSpPr>
          <p:cNvPr id="66582" name="Line 22"/>
          <p:cNvSpPr>
            <a:spLocks noChangeShapeType="1"/>
          </p:cNvSpPr>
          <p:nvPr/>
        </p:nvSpPr>
        <p:spPr bwMode="auto">
          <a:xfrm flipV="1">
            <a:off x="6818313" y="1479550"/>
            <a:ext cx="506412" cy="541338"/>
          </a:xfrm>
          <a:prstGeom prst="line">
            <a:avLst/>
          </a:prstGeom>
          <a:noFill/>
          <a:ln w="30163">
            <a:solidFill>
              <a:srgbClr val="008000"/>
            </a:solidFill>
            <a:round/>
            <a:headEnd/>
            <a:tailEnd/>
          </a:ln>
        </p:spPr>
        <p:txBody>
          <a:bodyPr/>
          <a:lstStyle/>
          <a:p>
            <a:endParaRPr lang="en-US" dirty="0"/>
          </a:p>
        </p:txBody>
      </p:sp>
      <p:sp>
        <p:nvSpPr>
          <p:cNvPr id="66583" name="Line 23"/>
          <p:cNvSpPr>
            <a:spLocks noChangeShapeType="1"/>
          </p:cNvSpPr>
          <p:nvPr/>
        </p:nvSpPr>
        <p:spPr bwMode="auto">
          <a:xfrm flipV="1">
            <a:off x="7294563" y="1387475"/>
            <a:ext cx="1238250" cy="103188"/>
          </a:xfrm>
          <a:prstGeom prst="line">
            <a:avLst/>
          </a:prstGeom>
          <a:noFill/>
          <a:ln w="38100">
            <a:solidFill>
              <a:srgbClr val="008000"/>
            </a:solidFill>
            <a:round/>
            <a:headEnd/>
            <a:tailEnd/>
          </a:ln>
        </p:spPr>
        <p:txBody>
          <a:bodyPr/>
          <a:lstStyle/>
          <a:p>
            <a:endParaRPr lang="en-US" dirty="0"/>
          </a:p>
        </p:txBody>
      </p:sp>
      <p:sp>
        <p:nvSpPr>
          <p:cNvPr id="66584" name="Rectangle 24"/>
          <p:cNvSpPr>
            <a:spLocks noChangeArrowheads="1"/>
          </p:cNvSpPr>
          <p:nvPr/>
        </p:nvSpPr>
        <p:spPr bwMode="auto">
          <a:xfrm rot="16200000">
            <a:off x="-654844" y="2423319"/>
            <a:ext cx="2500313" cy="517525"/>
          </a:xfrm>
          <a:prstGeom prst="rect">
            <a:avLst/>
          </a:prstGeom>
          <a:noFill/>
          <a:ln w="9525">
            <a:noFill/>
            <a:miter lim="800000"/>
            <a:headEnd/>
            <a:tailEnd/>
          </a:ln>
        </p:spPr>
        <p:txBody>
          <a:bodyPr lIns="0" tIns="0" rIns="0" bIns="0">
            <a:spAutoFit/>
          </a:bodyPr>
          <a:lstStyle/>
          <a:p>
            <a:pPr algn="ctr" eaLnBrk="0" hangingPunct="0"/>
            <a:r>
              <a:rPr lang="en-US" sz="1700" b="1" dirty="0">
                <a:solidFill>
                  <a:srgbClr val="008000"/>
                </a:solidFill>
              </a:rPr>
              <a:t>Perceived Property Value ($)</a:t>
            </a:r>
            <a:endParaRPr lang="en-US" sz="2000" b="1" dirty="0">
              <a:solidFill>
                <a:srgbClr val="008000"/>
              </a:solidFill>
              <a:latin typeface="Times New Roman" pitchFamily="18" charset="0"/>
            </a:endParaRPr>
          </a:p>
        </p:txBody>
      </p:sp>
      <p:sp>
        <p:nvSpPr>
          <p:cNvPr id="66585" name="Line 25"/>
          <p:cNvSpPr>
            <a:spLocks noChangeShapeType="1"/>
          </p:cNvSpPr>
          <p:nvPr/>
        </p:nvSpPr>
        <p:spPr bwMode="auto">
          <a:xfrm>
            <a:off x="958850" y="942975"/>
            <a:ext cx="0" cy="3138488"/>
          </a:xfrm>
          <a:prstGeom prst="line">
            <a:avLst/>
          </a:prstGeom>
          <a:noFill/>
          <a:ln w="28575">
            <a:solidFill>
              <a:srgbClr val="FF0000"/>
            </a:solidFill>
            <a:round/>
            <a:headEnd type="none" w="sm" len="sm"/>
            <a:tailEnd type="none" w="sm" len="sm"/>
          </a:ln>
          <a:effectLst/>
        </p:spPr>
        <p:txBody>
          <a:bodyPr wrap="none" anchor="ctr"/>
          <a:lstStyle/>
          <a:p>
            <a:endParaRPr lang="en-US" dirty="0"/>
          </a:p>
        </p:txBody>
      </p:sp>
      <p:sp>
        <p:nvSpPr>
          <p:cNvPr id="66586" name="Line 26"/>
          <p:cNvSpPr>
            <a:spLocks noChangeShapeType="1"/>
          </p:cNvSpPr>
          <p:nvPr/>
        </p:nvSpPr>
        <p:spPr bwMode="auto">
          <a:xfrm>
            <a:off x="2101850" y="942975"/>
            <a:ext cx="0" cy="4997450"/>
          </a:xfrm>
          <a:prstGeom prst="line">
            <a:avLst/>
          </a:prstGeom>
          <a:noFill/>
          <a:ln w="28575">
            <a:solidFill>
              <a:srgbClr val="FF0000"/>
            </a:solidFill>
            <a:round/>
            <a:headEnd type="none" w="sm" len="sm"/>
            <a:tailEnd type="none" w="sm" len="sm"/>
          </a:ln>
          <a:effectLst/>
        </p:spPr>
        <p:txBody>
          <a:bodyPr wrap="none" anchor="ctr"/>
          <a:lstStyle/>
          <a:p>
            <a:endParaRPr lang="en-US" dirty="0"/>
          </a:p>
        </p:txBody>
      </p:sp>
      <p:sp>
        <p:nvSpPr>
          <p:cNvPr id="66587" name="Line 27"/>
          <p:cNvSpPr>
            <a:spLocks noChangeShapeType="1"/>
          </p:cNvSpPr>
          <p:nvPr/>
        </p:nvSpPr>
        <p:spPr bwMode="auto">
          <a:xfrm>
            <a:off x="3397250" y="942975"/>
            <a:ext cx="0" cy="4997450"/>
          </a:xfrm>
          <a:prstGeom prst="line">
            <a:avLst/>
          </a:prstGeom>
          <a:noFill/>
          <a:ln w="28575">
            <a:solidFill>
              <a:srgbClr val="FF0000"/>
            </a:solidFill>
            <a:round/>
            <a:headEnd type="none" w="sm" len="sm"/>
            <a:tailEnd type="none" w="sm" len="sm"/>
          </a:ln>
          <a:effectLst/>
        </p:spPr>
        <p:txBody>
          <a:bodyPr wrap="none" anchor="ctr"/>
          <a:lstStyle/>
          <a:p>
            <a:endParaRPr lang="en-US" dirty="0"/>
          </a:p>
        </p:txBody>
      </p:sp>
      <p:sp>
        <p:nvSpPr>
          <p:cNvPr id="66588" name="Line 28"/>
          <p:cNvSpPr>
            <a:spLocks noChangeShapeType="1"/>
          </p:cNvSpPr>
          <p:nvPr/>
        </p:nvSpPr>
        <p:spPr bwMode="auto">
          <a:xfrm>
            <a:off x="4845050" y="942975"/>
            <a:ext cx="0" cy="4997450"/>
          </a:xfrm>
          <a:prstGeom prst="line">
            <a:avLst/>
          </a:prstGeom>
          <a:noFill/>
          <a:ln w="28575">
            <a:solidFill>
              <a:srgbClr val="FF0000"/>
            </a:solidFill>
            <a:round/>
            <a:headEnd type="none" w="sm" len="sm"/>
            <a:tailEnd type="none" w="sm" len="sm"/>
          </a:ln>
          <a:effectLst/>
        </p:spPr>
        <p:txBody>
          <a:bodyPr wrap="none" anchor="ctr"/>
          <a:lstStyle/>
          <a:p>
            <a:endParaRPr lang="en-US" dirty="0"/>
          </a:p>
        </p:txBody>
      </p:sp>
      <p:sp>
        <p:nvSpPr>
          <p:cNvPr id="66589" name="Line 29"/>
          <p:cNvSpPr>
            <a:spLocks noChangeShapeType="1"/>
          </p:cNvSpPr>
          <p:nvPr/>
        </p:nvSpPr>
        <p:spPr bwMode="auto">
          <a:xfrm>
            <a:off x="7283450" y="914400"/>
            <a:ext cx="0" cy="5029200"/>
          </a:xfrm>
          <a:prstGeom prst="line">
            <a:avLst/>
          </a:prstGeom>
          <a:noFill/>
          <a:ln w="28575">
            <a:solidFill>
              <a:srgbClr val="FF0000"/>
            </a:solidFill>
            <a:round/>
            <a:headEnd type="none" w="sm" len="sm"/>
            <a:tailEnd type="none" w="sm" len="sm"/>
          </a:ln>
          <a:effectLst/>
        </p:spPr>
        <p:txBody>
          <a:bodyPr wrap="none" anchor="ctr"/>
          <a:lstStyle/>
          <a:p>
            <a:endParaRPr lang="en-US" dirty="0"/>
          </a:p>
        </p:txBody>
      </p:sp>
      <p:sp>
        <p:nvSpPr>
          <p:cNvPr id="66590" name="Text Box 30"/>
          <p:cNvSpPr txBox="1">
            <a:spLocks noChangeArrowheads="1"/>
          </p:cNvSpPr>
          <p:nvPr/>
        </p:nvSpPr>
        <p:spPr bwMode="auto">
          <a:xfrm>
            <a:off x="1111250" y="1019175"/>
            <a:ext cx="692150" cy="366713"/>
          </a:xfrm>
          <a:prstGeom prst="rect">
            <a:avLst/>
          </a:prstGeom>
          <a:noFill/>
          <a:ln w="12700">
            <a:noFill/>
            <a:miter lim="800000"/>
            <a:headEnd type="none" w="sm" len="sm"/>
            <a:tailEnd type="none" w="sm" len="sm"/>
          </a:ln>
          <a:effectLst/>
        </p:spPr>
        <p:txBody>
          <a:bodyPr wrap="none">
            <a:spAutoFit/>
          </a:bodyPr>
          <a:lstStyle/>
          <a:p>
            <a:pPr algn="ctr" eaLnBrk="0" hangingPunct="0"/>
            <a:r>
              <a:rPr lang="en-US" b="1" dirty="0">
                <a:solidFill>
                  <a:srgbClr val="000000"/>
                </a:solidFill>
                <a:latin typeface="Times New Roman" pitchFamily="18" charset="0"/>
              </a:rPr>
              <a:t>Idled</a:t>
            </a:r>
          </a:p>
        </p:txBody>
      </p:sp>
      <p:sp>
        <p:nvSpPr>
          <p:cNvPr id="66591" name="Text Box 31"/>
          <p:cNvSpPr txBox="1">
            <a:spLocks noChangeArrowheads="1"/>
          </p:cNvSpPr>
          <p:nvPr/>
        </p:nvSpPr>
        <p:spPr bwMode="auto">
          <a:xfrm>
            <a:off x="2143125" y="1019175"/>
            <a:ext cx="1149350" cy="366713"/>
          </a:xfrm>
          <a:prstGeom prst="rect">
            <a:avLst/>
          </a:prstGeom>
          <a:noFill/>
          <a:ln w="12700">
            <a:noFill/>
            <a:miter lim="800000"/>
            <a:headEnd type="none" w="sm" len="sm"/>
            <a:tailEnd type="none" w="sm" len="sm"/>
          </a:ln>
          <a:effectLst/>
        </p:spPr>
        <p:txBody>
          <a:bodyPr wrap="none">
            <a:spAutoFit/>
          </a:bodyPr>
          <a:lstStyle/>
          <a:p>
            <a:pPr algn="ctr" eaLnBrk="0" hangingPunct="0"/>
            <a:r>
              <a:rPr lang="en-US" b="1" dirty="0">
                <a:solidFill>
                  <a:srgbClr val="000000"/>
                </a:solidFill>
                <a:latin typeface="Times New Roman" pitchFamily="18" charset="0"/>
              </a:rPr>
              <a:t>Discovery</a:t>
            </a:r>
          </a:p>
        </p:txBody>
      </p:sp>
      <p:sp>
        <p:nvSpPr>
          <p:cNvPr id="66592" name="Text Box 32"/>
          <p:cNvSpPr txBox="1">
            <a:spLocks noChangeArrowheads="1"/>
          </p:cNvSpPr>
          <p:nvPr/>
        </p:nvSpPr>
        <p:spPr bwMode="auto">
          <a:xfrm>
            <a:off x="3473450" y="1019175"/>
            <a:ext cx="1301750" cy="366713"/>
          </a:xfrm>
          <a:prstGeom prst="rect">
            <a:avLst/>
          </a:prstGeom>
          <a:noFill/>
          <a:ln w="12700">
            <a:noFill/>
            <a:miter lim="800000"/>
            <a:headEnd type="none" w="sm" len="sm"/>
            <a:tailEnd type="none" w="sm" len="sm"/>
          </a:ln>
          <a:effectLst/>
        </p:spPr>
        <p:txBody>
          <a:bodyPr wrap="none">
            <a:spAutoFit/>
          </a:bodyPr>
          <a:lstStyle/>
          <a:p>
            <a:pPr algn="ctr" eaLnBrk="0" hangingPunct="0"/>
            <a:r>
              <a:rPr lang="en-US" b="1" dirty="0">
                <a:solidFill>
                  <a:srgbClr val="000000"/>
                </a:solidFill>
                <a:latin typeface="Times New Roman" pitchFamily="18" charset="0"/>
              </a:rPr>
              <a:t>Assessment</a:t>
            </a:r>
          </a:p>
        </p:txBody>
      </p:sp>
      <p:sp>
        <p:nvSpPr>
          <p:cNvPr id="66593" name="Text Box 33"/>
          <p:cNvSpPr txBox="1">
            <a:spLocks noChangeArrowheads="1"/>
          </p:cNvSpPr>
          <p:nvPr/>
        </p:nvSpPr>
        <p:spPr bwMode="auto">
          <a:xfrm>
            <a:off x="5140325" y="1019175"/>
            <a:ext cx="1930400" cy="366713"/>
          </a:xfrm>
          <a:prstGeom prst="rect">
            <a:avLst/>
          </a:prstGeom>
          <a:noFill/>
          <a:ln w="12700">
            <a:noFill/>
            <a:miter lim="800000"/>
            <a:headEnd type="none" w="sm" len="sm"/>
            <a:tailEnd type="none" w="sm" len="sm"/>
          </a:ln>
          <a:effectLst/>
        </p:spPr>
        <p:txBody>
          <a:bodyPr wrap="none">
            <a:spAutoFit/>
          </a:bodyPr>
          <a:lstStyle/>
          <a:p>
            <a:pPr algn="ctr" eaLnBrk="0" hangingPunct="0"/>
            <a:r>
              <a:rPr lang="en-US" b="1" dirty="0">
                <a:solidFill>
                  <a:srgbClr val="000000"/>
                </a:solidFill>
                <a:latin typeface="Times New Roman" pitchFamily="18" charset="0"/>
              </a:rPr>
              <a:t>Corrective Action</a:t>
            </a:r>
          </a:p>
        </p:txBody>
      </p:sp>
      <p:sp>
        <p:nvSpPr>
          <p:cNvPr id="66594" name="Text Box 34"/>
          <p:cNvSpPr txBox="1">
            <a:spLocks noChangeArrowheads="1"/>
          </p:cNvSpPr>
          <p:nvPr/>
        </p:nvSpPr>
        <p:spPr bwMode="auto">
          <a:xfrm>
            <a:off x="7308850" y="1025525"/>
            <a:ext cx="1593850" cy="366713"/>
          </a:xfrm>
          <a:prstGeom prst="rect">
            <a:avLst/>
          </a:prstGeom>
          <a:noFill/>
          <a:ln w="12700">
            <a:noFill/>
            <a:miter lim="800000"/>
            <a:headEnd type="none" w="sm" len="sm"/>
            <a:tailEnd type="none" w="sm" len="sm"/>
          </a:ln>
          <a:effectLst/>
        </p:spPr>
        <p:txBody>
          <a:bodyPr wrap="none">
            <a:spAutoFit/>
          </a:bodyPr>
          <a:lstStyle/>
          <a:p>
            <a:pPr algn="ctr" eaLnBrk="0" hangingPunct="0"/>
            <a:r>
              <a:rPr lang="en-US" b="1" dirty="0">
                <a:solidFill>
                  <a:srgbClr val="000000"/>
                </a:solidFill>
                <a:latin typeface="Times New Roman" pitchFamily="18" charset="0"/>
              </a:rPr>
              <a:t>Reconstructed</a:t>
            </a:r>
          </a:p>
        </p:txBody>
      </p:sp>
      <p:sp>
        <p:nvSpPr>
          <p:cNvPr id="66595" name="Line 35"/>
          <p:cNvSpPr>
            <a:spLocks noChangeShapeType="1"/>
          </p:cNvSpPr>
          <p:nvPr/>
        </p:nvSpPr>
        <p:spPr bwMode="auto">
          <a:xfrm>
            <a:off x="958850" y="5940425"/>
            <a:ext cx="7467600" cy="0"/>
          </a:xfrm>
          <a:prstGeom prst="line">
            <a:avLst/>
          </a:prstGeom>
          <a:noFill/>
          <a:ln w="38100">
            <a:solidFill>
              <a:srgbClr val="FF0000"/>
            </a:solidFill>
            <a:round/>
            <a:headEnd/>
            <a:tailEnd/>
          </a:ln>
          <a:effectLst/>
        </p:spPr>
        <p:txBody>
          <a:bodyPr wrap="none" anchor="ctr"/>
          <a:lstStyle/>
          <a:p>
            <a:endParaRPr lang="en-US" dirty="0"/>
          </a:p>
        </p:txBody>
      </p:sp>
      <p:grpSp>
        <p:nvGrpSpPr>
          <p:cNvPr id="66596" name="Group 36"/>
          <p:cNvGrpSpPr>
            <a:grpSpLocks/>
          </p:cNvGrpSpPr>
          <p:nvPr/>
        </p:nvGrpSpPr>
        <p:grpSpPr bwMode="auto">
          <a:xfrm>
            <a:off x="2101850" y="1506538"/>
            <a:ext cx="3492500" cy="2590800"/>
            <a:chOff x="1246" y="949"/>
            <a:chExt cx="2200" cy="1632"/>
          </a:xfrm>
        </p:grpSpPr>
        <p:sp>
          <p:nvSpPr>
            <p:cNvPr id="66598" name="Rectangle 38"/>
            <p:cNvSpPr>
              <a:spLocks noChangeArrowheads="1"/>
            </p:cNvSpPr>
            <p:nvPr/>
          </p:nvSpPr>
          <p:spPr bwMode="auto">
            <a:xfrm>
              <a:off x="1246" y="949"/>
              <a:ext cx="1728" cy="1632"/>
            </a:xfrm>
            <a:prstGeom prst="rect">
              <a:avLst/>
            </a:prstGeom>
            <a:solidFill>
              <a:srgbClr val="FF0000">
                <a:alpha val="35001"/>
              </a:srgbClr>
            </a:solidFill>
            <a:ln w="9525">
              <a:noFill/>
              <a:miter lim="800000"/>
              <a:headEnd/>
              <a:tailEnd/>
            </a:ln>
            <a:effectLst/>
          </p:spPr>
          <p:txBody>
            <a:bodyPr wrap="none" anchor="ctr"/>
            <a:lstStyle/>
            <a:p>
              <a:pPr algn="ctr" eaLnBrk="0" hangingPunct="0"/>
              <a:r>
                <a:rPr lang="en-US" sz="2000" b="1" dirty="0">
                  <a:solidFill>
                    <a:srgbClr val="000000"/>
                  </a:solidFill>
                  <a:latin typeface="Tahoma" pitchFamily="34" charset="0"/>
                </a:rPr>
                <a:t>Red  Zone</a:t>
              </a:r>
            </a:p>
          </p:txBody>
        </p:sp>
        <p:sp>
          <p:nvSpPr>
            <p:cNvPr id="66599" name="Text Box 39"/>
            <p:cNvSpPr txBox="1">
              <a:spLocks noChangeArrowheads="1"/>
            </p:cNvSpPr>
            <p:nvPr/>
          </p:nvSpPr>
          <p:spPr bwMode="auto">
            <a:xfrm>
              <a:off x="3330" y="1551"/>
              <a:ext cx="116" cy="213"/>
            </a:xfrm>
            <a:prstGeom prst="rect">
              <a:avLst/>
            </a:prstGeom>
            <a:noFill/>
            <a:ln w="9525">
              <a:noFill/>
              <a:miter lim="800000"/>
              <a:headEnd/>
              <a:tailEnd/>
            </a:ln>
            <a:effectLst/>
          </p:spPr>
          <p:txBody>
            <a:bodyPr wrap="none">
              <a:spAutoFit/>
            </a:bodyPr>
            <a:lstStyle/>
            <a:p>
              <a:endParaRPr lang="en-US" sz="1600" b="1" dirty="0">
                <a:solidFill>
                  <a:srgbClr val="000000"/>
                </a:solidFill>
              </a:endParaRPr>
            </a:p>
          </p:txBody>
        </p:sp>
      </p:grpSp>
      <p:grpSp>
        <p:nvGrpSpPr>
          <p:cNvPr id="66600" name="Group 40"/>
          <p:cNvGrpSpPr>
            <a:grpSpLocks/>
          </p:cNvGrpSpPr>
          <p:nvPr/>
        </p:nvGrpSpPr>
        <p:grpSpPr bwMode="auto">
          <a:xfrm>
            <a:off x="2028825" y="4997450"/>
            <a:ext cx="2971800" cy="946150"/>
            <a:chOff x="1200" y="3148"/>
            <a:chExt cx="1872" cy="596"/>
          </a:xfrm>
        </p:grpSpPr>
        <p:pic>
          <p:nvPicPr>
            <p:cNvPr id="66601" name="Picture 41" descr="bl00435_"/>
            <p:cNvPicPr>
              <a:picLocks noChangeAspect="1" noChangeArrowheads="1"/>
            </p:cNvPicPr>
            <p:nvPr/>
          </p:nvPicPr>
          <p:blipFill>
            <a:blip r:embed="rId3" cstate="screen"/>
            <a:srcRect/>
            <a:stretch>
              <a:fillRect/>
            </a:stretch>
          </p:blipFill>
          <p:spPr bwMode="auto">
            <a:xfrm>
              <a:off x="1200" y="3360"/>
              <a:ext cx="1872" cy="384"/>
            </a:xfrm>
            <a:prstGeom prst="rect">
              <a:avLst/>
            </a:prstGeom>
            <a:noFill/>
          </p:spPr>
        </p:pic>
        <p:sp>
          <p:nvSpPr>
            <p:cNvPr id="66602" name="Text Box 42"/>
            <p:cNvSpPr txBox="1">
              <a:spLocks noChangeArrowheads="1"/>
            </p:cNvSpPr>
            <p:nvPr/>
          </p:nvSpPr>
          <p:spPr bwMode="auto">
            <a:xfrm>
              <a:off x="1451" y="3148"/>
              <a:ext cx="1334" cy="212"/>
            </a:xfrm>
            <a:prstGeom prst="rect">
              <a:avLst/>
            </a:prstGeom>
            <a:noFill/>
            <a:ln w="9525">
              <a:noFill/>
              <a:miter lim="800000"/>
              <a:headEnd/>
              <a:tailEnd/>
            </a:ln>
            <a:effectLst/>
          </p:spPr>
          <p:txBody>
            <a:bodyPr wrap="none">
              <a:spAutoFit/>
            </a:bodyPr>
            <a:lstStyle/>
            <a:p>
              <a:pPr algn="ctr" eaLnBrk="0" hangingPunct="0"/>
              <a:r>
                <a:rPr lang="en-US" sz="1600" b="1" dirty="0">
                  <a:solidFill>
                    <a:srgbClr val="000000"/>
                  </a:solidFill>
                </a:rPr>
                <a:t>Brownfields Grant $</a:t>
              </a:r>
            </a:p>
          </p:txBody>
        </p:sp>
      </p:grpSp>
      <p:sp>
        <p:nvSpPr>
          <p:cNvPr id="66603" name="Freeform 43"/>
          <p:cNvSpPr>
            <a:spLocks/>
          </p:cNvSpPr>
          <p:nvPr/>
        </p:nvSpPr>
        <p:spPr bwMode="auto">
          <a:xfrm>
            <a:off x="2943225" y="1655320"/>
            <a:ext cx="914400" cy="914400"/>
          </a:xfrm>
          <a:custGeom>
            <a:avLst/>
            <a:gdLst/>
            <a:ahLst/>
            <a:cxnLst>
              <a:cxn ang="0">
                <a:pos x="1111" y="923"/>
              </a:cxn>
              <a:cxn ang="0">
                <a:pos x="1219" y="891"/>
              </a:cxn>
              <a:cxn ang="0">
                <a:pos x="1298" y="800"/>
              </a:cxn>
              <a:cxn ang="0">
                <a:pos x="1281" y="688"/>
              </a:cxn>
              <a:cxn ang="0">
                <a:pos x="1199" y="582"/>
              </a:cxn>
              <a:cxn ang="0">
                <a:pos x="928" y="824"/>
              </a:cxn>
              <a:cxn ang="0">
                <a:pos x="468" y="962"/>
              </a:cxn>
              <a:cxn ang="0">
                <a:pos x="376" y="994"/>
              </a:cxn>
              <a:cxn ang="0">
                <a:pos x="455" y="843"/>
              </a:cxn>
              <a:cxn ang="0">
                <a:pos x="468" y="588"/>
              </a:cxn>
              <a:cxn ang="0">
                <a:pos x="729" y="397"/>
              </a:cxn>
              <a:cxn ang="0">
                <a:pos x="702" y="334"/>
              </a:cxn>
              <a:cxn ang="0">
                <a:pos x="736" y="279"/>
              </a:cxn>
              <a:cxn ang="0">
                <a:pos x="800" y="387"/>
              </a:cxn>
              <a:cxn ang="0">
                <a:pos x="856" y="494"/>
              </a:cxn>
              <a:cxn ang="0">
                <a:pos x="1090" y="373"/>
              </a:cxn>
              <a:cxn ang="0">
                <a:pos x="1017" y="252"/>
              </a:cxn>
              <a:cxn ang="0">
                <a:pos x="928" y="200"/>
              </a:cxn>
              <a:cxn ang="0">
                <a:pos x="866" y="183"/>
              </a:cxn>
              <a:cxn ang="0">
                <a:pos x="1140" y="109"/>
              </a:cxn>
              <a:cxn ang="0">
                <a:pos x="1369" y="324"/>
              </a:cxn>
              <a:cxn ang="0">
                <a:pos x="1490" y="617"/>
              </a:cxn>
              <a:cxn ang="0">
                <a:pos x="1468" y="974"/>
              </a:cxn>
              <a:cxn ang="0">
                <a:pos x="1281" y="1280"/>
              </a:cxn>
              <a:cxn ang="0">
                <a:pos x="973" y="1467"/>
              </a:cxn>
              <a:cxn ang="0">
                <a:pos x="600" y="1485"/>
              </a:cxn>
              <a:cxn ang="0">
                <a:pos x="273" y="1329"/>
              </a:cxn>
              <a:cxn ang="0">
                <a:pos x="59" y="1041"/>
              </a:cxn>
              <a:cxn ang="0">
                <a:pos x="4" y="673"/>
              </a:cxn>
              <a:cxn ang="0">
                <a:pos x="128" y="331"/>
              </a:cxn>
              <a:cxn ang="0">
                <a:pos x="393" y="90"/>
              </a:cxn>
              <a:cxn ang="0">
                <a:pos x="749" y="0"/>
              </a:cxn>
              <a:cxn ang="0">
                <a:pos x="845" y="6"/>
              </a:cxn>
              <a:cxn ang="0">
                <a:pos x="847" y="180"/>
              </a:cxn>
              <a:cxn ang="0">
                <a:pos x="744" y="170"/>
              </a:cxn>
              <a:cxn ang="0">
                <a:pos x="615" y="178"/>
              </a:cxn>
              <a:cxn ang="0">
                <a:pos x="549" y="196"/>
              </a:cxn>
              <a:cxn ang="0">
                <a:pos x="633" y="208"/>
              </a:cxn>
              <a:cxn ang="0">
                <a:pos x="662" y="292"/>
              </a:cxn>
              <a:cxn ang="0">
                <a:pos x="591" y="254"/>
              </a:cxn>
              <a:cxn ang="0">
                <a:pos x="495" y="279"/>
              </a:cxn>
              <a:cxn ang="0">
                <a:pos x="406" y="383"/>
              </a:cxn>
              <a:cxn ang="0">
                <a:pos x="436" y="488"/>
              </a:cxn>
              <a:cxn ang="0">
                <a:pos x="241" y="684"/>
              </a:cxn>
              <a:cxn ang="0">
                <a:pos x="186" y="831"/>
              </a:cxn>
              <a:cxn ang="0">
                <a:pos x="226" y="984"/>
              </a:cxn>
              <a:cxn ang="0">
                <a:pos x="312" y="1130"/>
              </a:cxn>
              <a:cxn ang="0">
                <a:pos x="391" y="1211"/>
              </a:cxn>
              <a:cxn ang="0">
                <a:pos x="379" y="1181"/>
              </a:cxn>
              <a:cxn ang="0">
                <a:pos x="376" y="994"/>
              </a:cxn>
              <a:cxn ang="0">
                <a:pos x="416" y="1102"/>
              </a:cxn>
              <a:cxn ang="0">
                <a:pos x="446" y="1199"/>
              </a:cxn>
              <a:cxn ang="0">
                <a:pos x="551" y="1236"/>
              </a:cxn>
              <a:cxn ang="0">
                <a:pos x="687" y="1230"/>
              </a:cxn>
              <a:cxn ang="0">
                <a:pos x="926" y="1243"/>
              </a:cxn>
              <a:cxn ang="0">
                <a:pos x="1037" y="1240"/>
              </a:cxn>
              <a:cxn ang="0">
                <a:pos x="1177" y="1159"/>
              </a:cxn>
              <a:cxn ang="0">
                <a:pos x="1271" y="1019"/>
              </a:cxn>
              <a:cxn ang="0">
                <a:pos x="1330" y="839"/>
              </a:cxn>
              <a:cxn ang="0">
                <a:pos x="1266" y="923"/>
              </a:cxn>
              <a:cxn ang="0">
                <a:pos x="1086" y="977"/>
              </a:cxn>
              <a:cxn ang="0">
                <a:pos x="935" y="979"/>
              </a:cxn>
            </a:cxnLst>
            <a:rect l="0" t="0" r="r" b="b"/>
            <a:pathLst>
              <a:path w="1502" h="1500">
                <a:moveTo>
                  <a:pt x="1051" y="849"/>
                </a:moveTo>
                <a:lnTo>
                  <a:pt x="1095" y="918"/>
                </a:lnTo>
                <a:lnTo>
                  <a:pt x="1096" y="920"/>
                </a:lnTo>
                <a:lnTo>
                  <a:pt x="1101" y="922"/>
                </a:lnTo>
                <a:lnTo>
                  <a:pt x="1111" y="923"/>
                </a:lnTo>
                <a:lnTo>
                  <a:pt x="1125" y="923"/>
                </a:lnTo>
                <a:lnTo>
                  <a:pt x="1142" y="922"/>
                </a:lnTo>
                <a:lnTo>
                  <a:pt x="1164" y="917"/>
                </a:lnTo>
                <a:lnTo>
                  <a:pt x="1189" y="906"/>
                </a:lnTo>
                <a:lnTo>
                  <a:pt x="1219" y="891"/>
                </a:lnTo>
                <a:lnTo>
                  <a:pt x="1244" y="874"/>
                </a:lnTo>
                <a:lnTo>
                  <a:pt x="1265" y="858"/>
                </a:lnTo>
                <a:lnTo>
                  <a:pt x="1280" y="839"/>
                </a:lnTo>
                <a:lnTo>
                  <a:pt x="1292" y="821"/>
                </a:lnTo>
                <a:lnTo>
                  <a:pt x="1298" y="800"/>
                </a:lnTo>
                <a:lnTo>
                  <a:pt x="1302" y="780"/>
                </a:lnTo>
                <a:lnTo>
                  <a:pt x="1303" y="762"/>
                </a:lnTo>
                <a:lnTo>
                  <a:pt x="1302" y="742"/>
                </a:lnTo>
                <a:lnTo>
                  <a:pt x="1295" y="715"/>
                </a:lnTo>
                <a:lnTo>
                  <a:pt x="1281" y="688"/>
                </a:lnTo>
                <a:lnTo>
                  <a:pt x="1265" y="659"/>
                </a:lnTo>
                <a:lnTo>
                  <a:pt x="1244" y="634"/>
                </a:lnTo>
                <a:lnTo>
                  <a:pt x="1226" y="612"/>
                </a:lnTo>
                <a:lnTo>
                  <a:pt x="1209" y="594"/>
                </a:lnTo>
                <a:lnTo>
                  <a:pt x="1199" y="582"/>
                </a:lnTo>
                <a:lnTo>
                  <a:pt x="1194" y="578"/>
                </a:lnTo>
                <a:lnTo>
                  <a:pt x="965" y="713"/>
                </a:lnTo>
                <a:lnTo>
                  <a:pt x="1051" y="849"/>
                </a:lnTo>
                <a:lnTo>
                  <a:pt x="928" y="893"/>
                </a:lnTo>
                <a:lnTo>
                  <a:pt x="928" y="824"/>
                </a:lnTo>
                <a:lnTo>
                  <a:pt x="751" y="1095"/>
                </a:lnTo>
                <a:lnTo>
                  <a:pt x="800" y="1171"/>
                </a:lnTo>
                <a:lnTo>
                  <a:pt x="694" y="1171"/>
                </a:lnTo>
                <a:lnTo>
                  <a:pt x="694" y="962"/>
                </a:lnTo>
                <a:lnTo>
                  <a:pt x="468" y="962"/>
                </a:lnTo>
                <a:lnTo>
                  <a:pt x="465" y="965"/>
                </a:lnTo>
                <a:lnTo>
                  <a:pt x="455" y="977"/>
                </a:lnTo>
                <a:lnTo>
                  <a:pt x="441" y="997"/>
                </a:lnTo>
                <a:lnTo>
                  <a:pt x="430" y="1026"/>
                </a:lnTo>
                <a:lnTo>
                  <a:pt x="376" y="994"/>
                </a:lnTo>
                <a:lnTo>
                  <a:pt x="388" y="967"/>
                </a:lnTo>
                <a:lnTo>
                  <a:pt x="403" y="935"/>
                </a:lnTo>
                <a:lnTo>
                  <a:pt x="421" y="903"/>
                </a:lnTo>
                <a:lnTo>
                  <a:pt x="438" y="871"/>
                </a:lnTo>
                <a:lnTo>
                  <a:pt x="455" y="843"/>
                </a:lnTo>
                <a:lnTo>
                  <a:pt x="468" y="821"/>
                </a:lnTo>
                <a:lnTo>
                  <a:pt x="477" y="804"/>
                </a:lnTo>
                <a:lnTo>
                  <a:pt x="480" y="799"/>
                </a:lnTo>
                <a:lnTo>
                  <a:pt x="600" y="869"/>
                </a:lnTo>
                <a:lnTo>
                  <a:pt x="468" y="588"/>
                </a:lnTo>
                <a:lnTo>
                  <a:pt x="381" y="594"/>
                </a:lnTo>
                <a:lnTo>
                  <a:pt x="436" y="488"/>
                </a:lnTo>
                <a:lnTo>
                  <a:pt x="598" y="595"/>
                </a:lnTo>
                <a:lnTo>
                  <a:pt x="729" y="398"/>
                </a:lnTo>
                <a:lnTo>
                  <a:pt x="729" y="397"/>
                </a:lnTo>
                <a:lnTo>
                  <a:pt x="728" y="390"/>
                </a:lnTo>
                <a:lnTo>
                  <a:pt x="724" y="380"/>
                </a:lnTo>
                <a:lnTo>
                  <a:pt x="719" y="366"/>
                </a:lnTo>
                <a:lnTo>
                  <a:pt x="712" y="351"/>
                </a:lnTo>
                <a:lnTo>
                  <a:pt x="702" y="334"/>
                </a:lnTo>
                <a:lnTo>
                  <a:pt x="687" y="318"/>
                </a:lnTo>
                <a:lnTo>
                  <a:pt x="669" y="299"/>
                </a:lnTo>
                <a:lnTo>
                  <a:pt x="719" y="260"/>
                </a:lnTo>
                <a:lnTo>
                  <a:pt x="728" y="269"/>
                </a:lnTo>
                <a:lnTo>
                  <a:pt x="736" y="279"/>
                </a:lnTo>
                <a:lnTo>
                  <a:pt x="743" y="289"/>
                </a:lnTo>
                <a:lnTo>
                  <a:pt x="751" y="299"/>
                </a:lnTo>
                <a:lnTo>
                  <a:pt x="766" y="324"/>
                </a:lnTo>
                <a:lnTo>
                  <a:pt x="783" y="353"/>
                </a:lnTo>
                <a:lnTo>
                  <a:pt x="800" y="387"/>
                </a:lnTo>
                <a:lnTo>
                  <a:pt x="817" y="419"/>
                </a:lnTo>
                <a:lnTo>
                  <a:pt x="832" y="447"/>
                </a:lnTo>
                <a:lnTo>
                  <a:pt x="844" y="472"/>
                </a:lnTo>
                <a:lnTo>
                  <a:pt x="852" y="488"/>
                </a:lnTo>
                <a:lnTo>
                  <a:pt x="856" y="494"/>
                </a:lnTo>
                <a:lnTo>
                  <a:pt x="717" y="567"/>
                </a:lnTo>
                <a:lnTo>
                  <a:pt x="1037" y="602"/>
                </a:lnTo>
                <a:lnTo>
                  <a:pt x="1209" y="319"/>
                </a:lnTo>
                <a:lnTo>
                  <a:pt x="1091" y="378"/>
                </a:lnTo>
                <a:lnTo>
                  <a:pt x="1090" y="373"/>
                </a:lnTo>
                <a:lnTo>
                  <a:pt x="1083" y="356"/>
                </a:lnTo>
                <a:lnTo>
                  <a:pt x="1073" y="334"/>
                </a:lnTo>
                <a:lnTo>
                  <a:pt x="1058" y="307"/>
                </a:lnTo>
                <a:lnTo>
                  <a:pt x="1039" y="281"/>
                </a:lnTo>
                <a:lnTo>
                  <a:pt x="1017" y="252"/>
                </a:lnTo>
                <a:lnTo>
                  <a:pt x="992" y="228"/>
                </a:lnTo>
                <a:lnTo>
                  <a:pt x="962" y="212"/>
                </a:lnTo>
                <a:lnTo>
                  <a:pt x="951" y="207"/>
                </a:lnTo>
                <a:lnTo>
                  <a:pt x="940" y="203"/>
                </a:lnTo>
                <a:lnTo>
                  <a:pt x="928" y="200"/>
                </a:lnTo>
                <a:lnTo>
                  <a:pt x="916" y="195"/>
                </a:lnTo>
                <a:lnTo>
                  <a:pt x="904" y="191"/>
                </a:lnTo>
                <a:lnTo>
                  <a:pt x="891" y="188"/>
                </a:lnTo>
                <a:lnTo>
                  <a:pt x="879" y="186"/>
                </a:lnTo>
                <a:lnTo>
                  <a:pt x="866" y="183"/>
                </a:lnTo>
                <a:lnTo>
                  <a:pt x="901" y="15"/>
                </a:lnTo>
                <a:lnTo>
                  <a:pt x="965" y="30"/>
                </a:lnTo>
                <a:lnTo>
                  <a:pt x="1026" y="52"/>
                </a:lnTo>
                <a:lnTo>
                  <a:pt x="1084" y="79"/>
                </a:lnTo>
                <a:lnTo>
                  <a:pt x="1140" y="109"/>
                </a:lnTo>
                <a:lnTo>
                  <a:pt x="1192" y="144"/>
                </a:lnTo>
                <a:lnTo>
                  <a:pt x="1243" y="183"/>
                </a:lnTo>
                <a:lnTo>
                  <a:pt x="1288" y="227"/>
                </a:lnTo>
                <a:lnTo>
                  <a:pt x="1330" y="274"/>
                </a:lnTo>
                <a:lnTo>
                  <a:pt x="1369" y="324"/>
                </a:lnTo>
                <a:lnTo>
                  <a:pt x="1403" y="376"/>
                </a:lnTo>
                <a:lnTo>
                  <a:pt x="1431" y="434"/>
                </a:lnTo>
                <a:lnTo>
                  <a:pt x="1457" y="493"/>
                </a:lnTo>
                <a:lnTo>
                  <a:pt x="1477" y="553"/>
                </a:lnTo>
                <a:lnTo>
                  <a:pt x="1490" y="617"/>
                </a:lnTo>
                <a:lnTo>
                  <a:pt x="1499" y="683"/>
                </a:lnTo>
                <a:lnTo>
                  <a:pt x="1502" y="750"/>
                </a:lnTo>
                <a:lnTo>
                  <a:pt x="1499" y="827"/>
                </a:lnTo>
                <a:lnTo>
                  <a:pt x="1487" y="901"/>
                </a:lnTo>
                <a:lnTo>
                  <a:pt x="1468" y="974"/>
                </a:lnTo>
                <a:lnTo>
                  <a:pt x="1443" y="1041"/>
                </a:lnTo>
                <a:lnTo>
                  <a:pt x="1411" y="1107"/>
                </a:lnTo>
                <a:lnTo>
                  <a:pt x="1374" y="1169"/>
                </a:lnTo>
                <a:lnTo>
                  <a:pt x="1330" y="1228"/>
                </a:lnTo>
                <a:lnTo>
                  <a:pt x="1281" y="1280"/>
                </a:lnTo>
                <a:lnTo>
                  <a:pt x="1228" y="1329"/>
                </a:lnTo>
                <a:lnTo>
                  <a:pt x="1170" y="1373"/>
                </a:lnTo>
                <a:lnTo>
                  <a:pt x="1108" y="1410"/>
                </a:lnTo>
                <a:lnTo>
                  <a:pt x="1042" y="1442"/>
                </a:lnTo>
                <a:lnTo>
                  <a:pt x="973" y="1467"/>
                </a:lnTo>
                <a:lnTo>
                  <a:pt x="901" y="1485"/>
                </a:lnTo>
                <a:lnTo>
                  <a:pt x="827" y="1497"/>
                </a:lnTo>
                <a:lnTo>
                  <a:pt x="749" y="1500"/>
                </a:lnTo>
                <a:lnTo>
                  <a:pt x="674" y="1497"/>
                </a:lnTo>
                <a:lnTo>
                  <a:pt x="600" y="1485"/>
                </a:lnTo>
                <a:lnTo>
                  <a:pt x="527" y="1467"/>
                </a:lnTo>
                <a:lnTo>
                  <a:pt x="458" y="1442"/>
                </a:lnTo>
                <a:lnTo>
                  <a:pt x="393" y="1410"/>
                </a:lnTo>
                <a:lnTo>
                  <a:pt x="332" y="1373"/>
                </a:lnTo>
                <a:lnTo>
                  <a:pt x="273" y="1329"/>
                </a:lnTo>
                <a:lnTo>
                  <a:pt x="221" y="1280"/>
                </a:lnTo>
                <a:lnTo>
                  <a:pt x="172" y="1228"/>
                </a:lnTo>
                <a:lnTo>
                  <a:pt x="128" y="1169"/>
                </a:lnTo>
                <a:lnTo>
                  <a:pt x="91" y="1107"/>
                </a:lnTo>
                <a:lnTo>
                  <a:pt x="59" y="1041"/>
                </a:lnTo>
                <a:lnTo>
                  <a:pt x="34" y="974"/>
                </a:lnTo>
                <a:lnTo>
                  <a:pt x="16" y="901"/>
                </a:lnTo>
                <a:lnTo>
                  <a:pt x="4" y="827"/>
                </a:lnTo>
                <a:lnTo>
                  <a:pt x="0" y="750"/>
                </a:lnTo>
                <a:lnTo>
                  <a:pt x="4" y="673"/>
                </a:lnTo>
                <a:lnTo>
                  <a:pt x="16" y="599"/>
                </a:lnTo>
                <a:lnTo>
                  <a:pt x="34" y="526"/>
                </a:lnTo>
                <a:lnTo>
                  <a:pt x="59" y="459"/>
                </a:lnTo>
                <a:lnTo>
                  <a:pt x="91" y="393"/>
                </a:lnTo>
                <a:lnTo>
                  <a:pt x="128" y="331"/>
                </a:lnTo>
                <a:lnTo>
                  <a:pt x="172" y="272"/>
                </a:lnTo>
                <a:lnTo>
                  <a:pt x="221" y="220"/>
                </a:lnTo>
                <a:lnTo>
                  <a:pt x="273" y="171"/>
                </a:lnTo>
                <a:lnTo>
                  <a:pt x="332" y="127"/>
                </a:lnTo>
                <a:lnTo>
                  <a:pt x="393" y="90"/>
                </a:lnTo>
                <a:lnTo>
                  <a:pt x="458" y="58"/>
                </a:lnTo>
                <a:lnTo>
                  <a:pt x="527" y="33"/>
                </a:lnTo>
                <a:lnTo>
                  <a:pt x="600" y="15"/>
                </a:lnTo>
                <a:lnTo>
                  <a:pt x="674" y="3"/>
                </a:lnTo>
                <a:lnTo>
                  <a:pt x="749" y="0"/>
                </a:lnTo>
                <a:lnTo>
                  <a:pt x="770" y="0"/>
                </a:lnTo>
                <a:lnTo>
                  <a:pt x="788" y="1"/>
                </a:lnTo>
                <a:lnTo>
                  <a:pt x="807" y="1"/>
                </a:lnTo>
                <a:lnTo>
                  <a:pt x="827" y="3"/>
                </a:lnTo>
                <a:lnTo>
                  <a:pt x="845" y="6"/>
                </a:lnTo>
                <a:lnTo>
                  <a:pt x="864" y="8"/>
                </a:lnTo>
                <a:lnTo>
                  <a:pt x="882" y="11"/>
                </a:lnTo>
                <a:lnTo>
                  <a:pt x="901" y="15"/>
                </a:lnTo>
                <a:lnTo>
                  <a:pt x="866" y="183"/>
                </a:lnTo>
                <a:lnTo>
                  <a:pt x="847" y="180"/>
                </a:lnTo>
                <a:lnTo>
                  <a:pt x="827" y="176"/>
                </a:lnTo>
                <a:lnTo>
                  <a:pt x="807" y="175"/>
                </a:lnTo>
                <a:lnTo>
                  <a:pt x="787" y="171"/>
                </a:lnTo>
                <a:lnTo>
                  <a:pt x="765" y="171"/>
                </a:lnTo>
                <a:lnTo>
                  <a:pt x="744" y="170"/>
                </a:lnTo>
                <a:lnTo>
                  <a:pt x="723" y="170"/>
                </a:lnTo>
                <a:lnTo>
                  <a:pt x="702" y="170"/>
                </a:lnTo>
                <a:lnTo>
                  <a:pt x="670" y="171"/>
                </a:lnTo>
                <a:lnTo>
                  <a:pt x="640" y="173"/>
                </a:lnTo>
                <a:lnTo>
                  <a:pt x="615" y="178"/>
                </a:lnTo>
                <a:lnTo>
                  <a:pt x="593" y="183"/>
                </a:lnTo>
                <a:lnTo>
                  <a:pt x="574" y="188"/>
                </a:lnTo>
                <a:lnTo>
                  <a:pt x="561" y="191"/>
                </a:lnTo>
                <a:lnTo>
                  <a:pt x="553" y="195"/>
                </a:lnTo>
                <a:lnTo>
                  <a:pt x="549" y="196"/>
                </a:lnTo>
                <a:lnTo>
                  <a:pt x="554" y="196"/>
                </a:lnTo>
                <a:lnTo>
                  <a:pt x="566" y="196"/>
                </a:lnTo>
                <a:lnTo>
                  <a:pt x="583" y="196"/>
                </a:lnTo>
                <a:lnTo>
                  <a:pt x="606" y="200"/>
                </a:lnTo>
                <a:lnTo>
                  <a:pt x="633" y="208"/>
                </a:lnTo>
                <a:lnTo>
                  <a:pt x="662" y="218"/>
                </a:lnTo>
                <a:lnTo>
                  <a:pt x="691" y="237"/>
                </a:lnTo>
                <a:lnTo>
                  <a:pt x="719" y="260"/>
                </a:lnTo>
                <a:lnTo>
                  <a:pt x="669" y="299"/>
                </a:lnTo>
                <a:lnTo>
                  <a:pt x="662" y="292"/>
                </a:lnTo>
                <a:lnTo>
                  <a:pt x="655" y="287"/>
                </a:lnTo>
                <a:lnTo>
                  <a:pt x="648" y="282"/>
                </a:lnTo>
                <a:lnTo>
                  <a:pt x="642" y="277"/>
                </a:lnTo>
                <a:lnTo>
                  <a:pt x="615" y="262"/>
                </a:lnTo>
                <a:lnTo>
                  <a:pt x="591" y="254"/>
                </a:lnTo>
                <a:lnTo>
                  <a:pt x="569" y="252"/>
                </a:lnTo>
                <a:lnTo>
                  <a:pt x="549" y="254"/>
                </a:lnTo>
                <a:lnTo>
                  <a:pt x="531" y="260"/>
                </a:lnTo>
                <a:lnTo>
                  <a:pt x="512" y="269"/>
                </a:lnTo>
                <a:lnTo>
                  <a:pt x="495" y="279"/>
                </a:lnTo>
                <a:lnTo>
                  <a:pt x="478" y="289"/>
                </a:lnTo>
                <a:lnTo>
                  <a:pt x="458" y="307"/>
                </a:lnTo>
                <a:lnTo>
                  <a:pt x="438" y="331"/>
                </a:lnTo>
                <a:lnTo>
                  <a:pt x="421" y="356"/>
                </a:lnTo>
                <a:lnTo>
                  <a:pt x="406" y="383"/>
                </a:lnTo>
                <a:lnTo>
                  <a:pt x="394" y="408"/>
                </a:lnTo>
                <a:lnTo>
                  <a:pt x="386" y="429"/>
                </a:lnTo>
                <a:lnTo>
                  <a:pt x="379" y="444"/>
                </a:lnTo>
                <a:lnTo>
                  <a:pt x="377" y="449"/>
                </a:lnTo>
                <a:lnTo>
                  <a:pt x="436" y="488"/>
                </a:lnTo>
                <a:lnTo>
                  <a:pt x="381" y="594"/>
                </a:lnTo>
                <a:lnTo>
                  <a:pt x="145" y="607"/>
                </a:lnTo>
                <a:lnTo>
                  <a:pt x="255" y="666"/>
                </a:lnTo>
                <a:lnTo>
                  <a:pt x="251" y="671"/>
                </a:lnTo>
                <a:lnTo>
                  <a:pt x="241" y="684"/>
                </a:lnTo>
                <a:lnTo>
                  <a:pt x="229" y="706"/>
                </a:lnTo>
                <a:lnTo>
                  <a:pt x="214" y="731"/>
                </a:lnTo>
                <a:lnTo>
                  <a:pt x="201" y="763"/>
                </a:lnTo>
                <a:lnTo>
                  <a:pt x="191" y="797"/>
                </a:lnTo>
                <a:lnTo>
                  <a:pt x="186" y="831"/>
                </a:lnTo>
                <a:lnTo>
                  <a:pt x="187" y="864"/>
                </a:lnTo>
                <a:lnTo>
                  <a:pt x="194" y="893"/>
                </a:lnTo>
                <a:lnTo>
                  <a:pt x="202" y="923"/>
                </a:lnTo>
                <a:lnTo>
                  <a:pt x="212" y="954"/>
                </a:lnTo>
                <a:lnTo>
                  <a:pt x="226" y="984"/>
                </a:lnTo>
                <a:lnTo>
                  <a:pt x="241" y="1014"/>
                </a:lnTo>
                <a:lnTo>
                  <a:pt x="256" y="1046"/>
                </a:lnTo>
                <a:lnTo>
                  <a:pt x="275" y="1075"/>
                </a:lnTo>
                <a:lnTo>
                  <a:pt x="293" y="1105"/>
                </a:lnTo>
                <a:lnTo>
                  <a:pt x="312" y="1130"/>
                </a:lnTo>
                <a:lnTo>
                  <a:pt x="332" y="1154"/>
                </a:lnTo>
                <a:lnTo>
                  <a:pt x="349" y="1172"/>
                </a:lnTo>
                <a:lnTo>
                  <a:pt x="366" y="1189"/>
                </a:lnTo>
                <a:lnTo>
                  <a:pt x="381" y="1201"/>
                </a:lnTo>
                <a:lnTo>
                  <a:pt x="391" y="1211"/>
                </a:lnTo>
                <a:lnTo>
                  <a:pt x="398" y="1216"/>
                </a:lnTo>
                <a:lnTo>
                  <a:pt x="401" y="1218"/>
                </a:lnTo>
                <a:lnTo>
                  <a:pt x="398" y="1213"/>
                </a:lnTo>
                <a:lnTo>
                  <a:pt x="389" y="1201"/>
                </a:lnTo>
                <a:lnTo>
                  <a:pt x="379" y="1181"/>
                </a:lnTo>
                <a:lnTo>
                  <a:pt x="367" y="1154"/>
                </a:lnTo>
                <a:lnTo>
                  <a:pt x="359" y="1120"/>
                </a:lnTo>
                <a:lnTo>
                  <a:pt x="356" y="1081"/>
                </a:lnTo>
                <a:lnTo>
                  <a:pt x="361" y="1039"/>
                </a:lnTo>
                <a:lnTo>
                  <a:pt x="376" y="994"/>
                </a:lnTo>
                <a:lnTo>
                  <a:pt x="430" y="1026"/>
                </a:lnTo>
                <a:lnTo>
                  <a:pt x="425" y="1043"/>
                </a:lnTo>
                <a:lnTo>
                  <a:pt x="420" y="1060"/>
                </a:lnTo>
                <a:lnTo>
                  <a:pt x="418" y="1080"/>
                </a:lnTo>
                <a:lnTo>
                  <a:pt x="416" y="1102"/>
                </a:lnTo>
                <a:lnTo>
                  <a:pt x="416" y="1132"/>
                </a:lnTo>
                <a:lnTo>
                  <a:pt x="421" y="1155"/>
                </a:lnTo>
                <a:lnTo>
                  <a:pt x="426" y="1174"/>
                </a:lnTo>
                <a:lnTo>
                  <a:pt x="436" y="1187"/>
                </a:lnTo>
                <a:lnTo>
                  <a:pt x="446" y="1199"/>
                </a:lnTo>
                <a:lnTo>
                  <a:pt x="460" y="1209"/>
                </a:lnTo>
                <a:lnTo>
                  <a:pt x="475" y="1218"/>
                </a:lnTo>
                <a:lnTo>
                  <a:pt x="492" y="1224"/>
                </a:lnTo>
                <a:lnTo>
                  <a:pt x="519" y="1233"/>
                </a:lnTo>
                <a:lnTo>
                  <a:pt x="551" y="1236"/>
                </a:lnTo>
                <a:lnTo>
                  <a:pt x="585" y="1238"/>
                </a:lnTo>
                <a:lnTo>
                  <a:pt x="616" y="1236"/>
                </a:lnTo>
                <a:lnTo>
                  <a:pt x="647" y="1235"/>
                </a:lnTo>
                <a:lnTo>
                  <a:pt x="672" y="1231"/>
                </a:lnTo>
                <a:lnTo>
                  <a:pt x="687" y="1230"/>
                </a:lnTo>
                <a:lnTo>
                  <a:pt x="694" y="1228"/>
                </a:lnTo>
                <a:lnTo>
                  <a:pt x="694" y="1171"/>
                </a:lnTo>
                <a:lnTo>
                  <a:pt x="800" y="1171"/>
                </a:lnTo>
                <a:lnTo>
                  <a:pt x="930" y="1374"/>
                </a:lnTo>
                <a:lnTo>
                  <a:pt x="926" y="1243"/>
                </a:lnTo>
                <a:lnTo>
                  <a:pt x="933" y="1243"/>
                </a:lnTo>
                <a:lnTo>
                  <a:pt x="948" y="1245"/>
                </a:lnTo>
                <a:lnTo>
                  <a:pt x="973" y="1245"/>
                </a:lnTo>
                <a:lnTo>
                  <a:pt x="1004" y="1245"/>
                </a:lnTo>
                <a:lnTo>
                  <a:pt x="1037" y="1240"/>
                </a:lnTo>
                <a:lnTo>
                  <a:pt x="1071" y="1233"/>
                </a:lnTo>
                <a:lnTo>
                  <a:pt x="1105" y="1219"/>
                </a:lnTo>
                <a:lnTo>
                  <a:pt x="1133" y="1201"/>
                </a:lnTo>
                <a:lnTo>
                  <a:pt x="1155" y="1181"/>
                </a:lnTo>
                <a:lnTo>
                  <a:pt x="1177" y="1159"/>
                </a:lnTo>
                <a:lnTo>
                  <a:pt x="1197" y="1134"/>
                </a:lnTo>
                <a:lnTo>
                  <a:pt x="1217" y="1107"/>
                </a:lnTo>
                <a:lnTo>
                  <a:pt x="1236" y="1078"/>
                </a:lnTo>
                <a:lnTo>
                  <a:pt x="1255" y="1049"/>
                </a:lnTo>
                <a:lnTo>
                  <a:pt x="1271" y="1019"/>
                </a:lnTo>
                <a:lnTo>
                  <a:pt x="1286" y="987"/>
                </a:lnTo>
                <a:lnTo>
                  <a:pt x="1310" y="930"/>
                </a:lnTo>
                <a:lnTo>
                  <a:pt x="1324" y="883"/>
                </a:lnTo>
                <a:lnTo>
                  <a:pt x="1329" y="851"/>
                </a:lnTo>
                <a:lnTo>
                  <a:pt x="1330" y="839"/>
                </a:lnTo>
                <a:lnTo>
                  <a:pt x="1329" y="844"/>
                </a:lnTo>
                <a:lnTo>
                  <a:pt x="1322" y="858"/>
                </a:lnTo>
                <a:lnTo>
                  <a:pt x="1310" y="878"/>
                </a:lnTo>
                <a:lnTo>
                  <a:pt x="1292" y="900"/>
                </a:lnTo>
                <a:lnTo>
                  <a:pt x="1266" y="923"/>
                </a:lnTo>
                <a:lnTo>
                  <a:pt x="1236" y="945"/>
                </a:lnTo>
                <a:lnTo>
                  <a:pt x="1197" y="962"/>
                </a:lnTo>
                <a:lnTo>
                  <a:pt x="1150" y="972"/>
                </a:lnTo>
                <a:lnTo>
                  <a:pt x="1122" y="975"/>
                </a:lnTo>
                <a:lnTo>
                  <a:pt x="1086" y="977"/>
                </a:lnTo>
                <a:lnTo>
                  <a:pt x="1049" y="977"/>
                </a:lnTo>
                <a:lnTo>
                  <a:pt x="1014" y="979"/>
                </a:lnTo>
                <a:lnTo>
                  <a:pt x="980" y="979"/>
                </a:lnTo>
                <a:lnTo>
                  <a:pt x="953" y="979"/>
                </a:lnTo>
                <a:lnTo>
                  <a:pt x="935" y="979"/>
                </a:lnTo>
                <a:lnTo>
                  <a:pt x="928" y="979"/>
                </a:lnTo>
                <a:lnTo>
                  <a:pt x="928" y="893"/>
                </a:lnTo>
                <a:lnTo>
                  <a:pt x="1051" y="849"/>
                </a:lnTo>
                <a:close/>
              </a:path>
            </a:pathLst>
          </a:custGeom>
          <a:solidFill>
            <a:srgbClr val="D60000"/>
          </a:solidFill>
          <a:ln w="9525">
            <a:noFill/>
            <a:round/>
            <a:headEnd/>
            <a:tailEnd/>
          </a:ln>
        </p:spPr>
        <p:txBody>
          <a:bodyPr/>
          <a:lstStyle/>
          <a:p>
            <a:endParaRPr lang="en-US" dirty="0"/>
          </a:p>
        </p:txBody>
      </p:sp>
      <p:sp>
        <p:nvSpPr>
          <p:cNvPr id="66604" name="Text Box 44"/>
          <p:cNvSpPr txBox="1">
            <a:spLocks noChangeArrowheads="1"/>
          </p:cNvSpPr>
          <p:nvPr/>
        </p:nvSpPr>
        <p:spPr bwMode="auto">
          <a:xfrm>
            <a:off x="1157986" y="4708847"/>
            <a:ext cx="5962661" cy="274637"/>
          </a:xfrm>
          <a:prstGeom prst="rect">
            <a:avLst/>
          </a:prstGeom>
          <a:solidFill>
            <a:schemeClr val="bg1"/>
          </a:solidFill>
          <a:ln w="12700">
            <a:noFill/>
            <a:miter lim="800000"/>
            <a:headEnd/>
            <a:tailEnd/>
          </a:ln>
          <a:effectLst/>
        </p:spPr>
        <p:txBody>
          <a:bodyPr wrap="square" lIns="0" tIns="0" rIns="0" bIns="0">
            <a:spAutoFit/>
          </a:bodyPr>
          <a:lstStyle/>
          <a:p>
            <a:pPr eaLnBrk="0" hangingPunct="0">
              <a:spcBef>
                <a:spcPct val="20000"/>
              </a:spcBef>
              <a:buClr>
                <a:srgbClr val="760000"/>
              </a:buClr>
              <a:buSzPct val="70000"/>
              <a:buFont typeface="Monotype Sorts" pitchFamily="2" charset="2"/>
              <a:buNone/>
            </a:pPr>
            <a:r>
              <a:rPr kumimoji="1" lang="en-US" dirty="0">
                <a:solidFill>
                  <a:srgbClr val="009900"/>
                </a:solidFill>
              </a:rPr>
              <a:t>Developer and other capital-source interest in the property.</a:t>
            </a:r>
          </a:p>
        </p:txBody>
      </p:sp>
      <p:sp>
        <p:nvSpPr>
          <p:cNvPr id="66605" name="Line 45"/>
          <p:cNvSpPr>
            <a:spLocks noChangeShapeType="1"/>
          </p:cNvSpPr>
          <p:nvPr/>
        </p:nvSpPr>
        <p:spPr bwMode="auto">
          <a:xfrm flipH="1">
            <a:off x="549275" y="5465763"/>
            <a:ext cx="1552575" cy="0"/>
          </a:xfrm>
          <a:prstGeom prst="line">
            <a:avLst/>
          </a:prstGeom>
          <a:noFill/>
          <a:ln w="114300">
            <a:solidFill>
              <a:srgbClr val="009900"/>
            </a:solidFill>
            <a:round/>
            <a:headEnd type="triangle" w="med" len="med"/>
            <a:tailEnd type="triangle" w="med" len="med"/>
          </a:ln>
          <a:effectLst/>
        </p:spPr>
        <p:txBody>
          <a:bodyPr lIns="0" tIns="0" rIns="0" bIns="0"/>
          <a:lstStyle/>
          <a:p>
            <a:endParaRPr lang="en-US" dirty="0"/>
          </a:p>
        </p:txBody>
      </p:sp>
      <p:sp>
        <p:nvSpPr>
          <p:cNvPr id="66606" name="Line 46"/>
          <p:cNvSpPr>
            <a:spLocks noChangeShapeType="1"/>
          </p:cNvSpPr>
          <p:nvPr/>
        </p:nvSpPr>
        <p:spPr bwMode="auto">
          <a:xfrm flipH="1">
            <a:off x="4883150" y="5472113"/>
            <a:ext cx="3482975" cy="0"/>
          </a:xfrm>
          <a:prstGeom prst="line">
            <a:avLst/>
          </a:prstGeom>
          <a:noFill/>
          <a:ln w="114300">
            <a:solidFill>
              <a:srgbClr val="009900"/>
            </a:solidFill>
            <a:round/>
            <a:headEnd type="triangle" w="med" len="med"/>
            <a:tailEnd type="triangle" w="med" len="med"/>
          </a:ln>
          <a:effectLst/>
        </p:spPr>
        <p:txBody>
          <a:bodyPr lIns="0" tIns="0" rIns="0" bIns="0"/>
          <a:lstStyle/>
          <a:p>
            <a:endParaRPr lang="en-US" dirty="0"/>
          </a:p>
        </p:txBody>
      </p:sp>
      <p:sp>
        <p:nvSpPr>
          <p:cNvPr id="66607" name="Line 47"/>
          <p:cNvSpPr>
            <a:spLocks noChangeShapeType="1"/>
          </p:cNvSpPr>
          <p:nvPr/>
        </p:nvSpPr>
        <p:spPr bwMode="auto">
          <a:xfrm flipH="1">
            <a:off x="1666875" y="1741488"/>
            <a:ext cx="333375" cy="377825"/>
          </a:xfrm>
          <a:prstGeom prst="line">
            <a:avLst/>
          </a:prstGeom>
          <a:noFill/>
          <a:ln w="9525">
            <a:solidFill>
              <a:schemeClr val="tx1"/>
            </a:solidFill>
            <a:round/>
            <a:headEnd type="triangle" w="med" len="med"/>
            <a:tailEnd/>
          </a:ln>
          <a:effectLst/>
        </p:spPr>
        <p:txBody>
          <a:bodyPr/>
          <a:lstStyle/>
          <a:p>
            <a:endParaRPr lang="en-US" dirty="0"/>
          </a:p>
        </p:txBody>
      </p:sp>
      <p:sp>
        <p:nvSpPr>
          <p:cNvPr id="66608" name="Text Box 48"/>
          <p:cNvSpPr txBox="1">
            <a:spLocks noChangeArrowheads="1"/>
          </p:cNvSpPr>
          <p:nvPr/>
        </p:nvSpPr>
        <p:spPr bwMode="auto">
          <a:xfrm>
            <a:off x="1081088" y="2035175"/>
            <a:ext cx="969962" cy="517525"/>
          </a:xfrm>
          <a:prstGeom prst="rect">
            <a:avLst/>
          </a:prstGeom>
          <a:noFill/>
          <a:ln w="9525">
            <a:noFill/>
            <a:miter lim="800000"/>
            <a:headEnd/>
            <a:tailEnd/>
          </a:ln>
          <a:effectLst/>
        </p:spPr>
        <p:txBody>
          <a:bodyPr wrap="none">
            <a:spAutoFit/>
          </a:bodyPr>
          <a:lstStyle/>
          <a:p>
            <a:r>
              <a:rPr lang="en-US" sz="1400" b="1" dirty="0"/>
              <a:t>RECs</a:t>
            </a:r>
          </a:p>
          <a:p>
            <a:r>
              <a:rPr lang="en-US" sz="1400" b="1" dirty="0"/>
              <a:t>Identified</a:t>
            </a:r>
          </a:p>
        </p:txBody>
      </p:sp>
      <p:sp>
        <p:nvSpPr>
          <p:cNvPr id="66609" name="Text Box 49"/>
          <p:cNvSpPr txBox="1">
            <a:spLocks noChangeArrowheads="1"/>
          </p:cNvSpPr>
          <p:nvPr/>
        </p:nvSpPr>
        <p:spPr bwMode="auto">
          <a:xfrm>
            <a:off x="179962" y="6402691"/>
            <a:ext cx="5588539" cy="338554"/>
          </a:xfrm>
          <a:prstGeom prst="rect">
            <a:avLst/>
          </a:prstGeom>
          <a:noFill/>
          <a:ln w="9525">
            <a:noFill/>
            <a:miter lim="800000"/>
            <a:headEnd/>
            <a:tailEnd/>
          </a:ln>
          <a:effectLst/>
        </p:spPr>
        <p:txBody>
          <a:bodyPr wrap="square">
            <a:spAutoFit/>
          </a:bodyPr>
          <a:lstStyle/>
          <a:p>
            <a:r>
              <a:rPr lang="en-US" sz="800" dirty="0"/>
              <a:t>RECs:  ASTM E1527-05 Recognized Environmental Conditions produce a stigma that affects property value whether impairment is real or not.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596"/>
                                        </p:tgtEl>
                                        <p:attrNameLst>
                                          <p:attrName>style.visibility</p:attrName>
                                        </p:attrNameLst>
                                      </p:cBhvr>
                                      <p:to>
                                        <p:strVal val="visible"/>
                                      </p:to>
                                    </p:set>
                                    <p:animEffect transition="in" filter="wipe(left)">
                                      <p:cBhvr>
                                        <p:cTn id="7" dur="3000"/>
                                        <p:tgtEl>
                                          <p:spTgt spid="66596"/>
                                        </p:tgtEl>
                                      </p:cBhvr>
                                    </p:animEffect>
                                  </p:childTnLst>
                                </p:cTn>
                              </p:par>
                            </p:childTnLst>
                          </p:cTn>
                        </p:par>
                        <p:par>
                          <p:cTn id="8" fill="hold">
                            <p:stCondLst>
                              <p:cond delay="3000"/>
                            </p:stCondLst>
                            <p:childTnLst>
                              <p:par>
                                <p:cTn id="9" presetID="9" presetClass="entr" presetSubtype="0" fill="hold" grpId="0" nodeType="afterEffect">
                                  <p:stCondLst>
                                    <p:cond delay="1500"/>
                                  </p:stCondLst>
                                  <p:childTnLst>
                                    <p:set>
                                      <p:cBhvr>
                                        <p:cTn id="10" dur="1" fill="hold">
                                          <p:stCondLst>
                                            <p:cond delay="0"/>
                                          </p:stCondLst>
                                        </p:cTn>
                                        <p:tgtEl>
                                          <p:spTgt spid="66603"/>
                                        </p:tgtEl>
                                        <p:attrNameLst>
                                          <p:attrName>style.visibility</p:attrName>
                                        </p:attrNameLst>
                                      </p:cBhvr>
                                      <p:to>
                                        <p:strVal val="visible"/>
                                      </p:to>
                                    </p:set>
                                    <p:animEffect transition="in" filter="dissolve">
                                      <p:cBhvr>
                                        <p:cTn id="11" dur="500"/>
                                        <p:tgtEl>
                                          <p:spTgt spid="66603"/>
                                        </p:tgtEl>
                                      </p:cBhvr>
                                    </p:animEffect>
                                  </p:childTnLst>
                                </p:cTn>
                              </p:par>
                            </p:childTnLst>
                          </p:cTn>
                        </p:par>
                        <p:par>
                          <p:cTn id="12" fill="hold">
                            <p:stCondLst>
                              <p:cond delay="5000"/>
                            </p:stCondLst>
                            <p:childTnLst>
                              <p:par>
                                <p:cTn id="13" presetID="8" presetClass="emph" presetSubtype="0" fill="hold" grpId="1" nodeType="afterEffect">
                                  <p:stCondLst>
                                    <p:cond delay="1000"/>
                                  </p:stCondLst>
                                  <p:childTnLst>
                                    <p:animRot by="21600000">
                                      <p:cBhvr>
                                        <p:cTn id="14" dur="5000" fill="hold"/>
                                        <p:tgtEl>
                                          <p:spTgt spid="6660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6600"/>
                                        </p:tgtEl>
                                        <p:attrNameLst>
                                          <p:attrName>style.visibility</p:attrName>
                                        </p:attrNameLst>
                                      </p:cBhvr>
                                      <p:to>
                                        <p:strVal val="visible"/>
                                      </p:to>
                                    </p:set>
                                    <p:animEffect transition="in" filter="wipe(left)">
                                      <p:cBhvr>
                                        <p:cTn id="19" dur="3000"/>
                                        <p:tgtEl>
                                          <p:spTgt spid="66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03" grpId="0" animBg="1"/>
      <p:bldP spid="6660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52" name="Line 80"/>
          <p:cNvSpPr>
            <a:spLocks noChangeShapeType="1"/>
          </p:cNvSpPr>
          <p:nvPr/>
        </p:nvSpPr>
        <p:spPr bwMode="auto">
          <a:xfrm>
            <a:off x="1219200" y="3624263"/>
            <a:ext cx="7772400" cy="0"/>
          </a:xfrm>
          <a:prstGeom prst="line">
            <a:avLst/>
          </a:prstGeom>
          <a:noFill/>
          <a:ln w="76200">
            <a:solidFill>
              <a:srgbClr val="3366FF"/>
            </a:solidFill>
            <a:round/>
            <a:headEnd/>
            <a:tailEnd type="triangle" w="med" len="med"/>
          </a:ln>
          <a:effectLst/>
        </p:spPr>
        <p:txBody>
          <a:bodyPr/>
          <a:lstStyle/>
          <a:p>
            <a:endParaRPr lang="en-US" dirty="0"/>
          </a:p>
        </p:txBody>
      </p:sp>
      <p:sp>
        <p:nvSpPr>
          <p:cNvPr id="79951" name="Line 79"/>
          <p:cNvSpPr>
            <a:spLocks noChangeShapeType="1"/>
          </p:cNvSpPr>
          <p:nvPr/>
        </p:nvSpPr>
        <p:spPr bwMode="auto">
          <a:xfrm flipV="1">
            <a:off x="1412874" y="1782762"/>
            <a:ext cx="7273925" cy="793"/>
          </a:xfrm>
          <a:prstGeom prst="line">
            <a:avLst/>
          </a:prstGeom>
          <a:noFill/>
          <a:ln w="76200">
            <a:solidFill>
              <a:srgbClr val="3366FF"/>
            </a:solidFill>
            <a:round/>
            <a:headEnd/>
            <a:tailEnd type="triangle" w="med" len="med"/>
          </a:ln>
          <a:effectLst/>
        </p:spPr>
        <p:txBody>
          <a:bodyPr/>
          <a:lstStyle/>
          <a:p>
            <a:endParaRPr lang="en-US" dirty="0"/>
          </a:p>
        </p:txBody>
      </p:sp>
      <p:sp>
        <p:nvSpPr>
          <p:cNvPr id="79874" name="Line 2"/>
          <p:cNvSpPr>
            <a:spLocks noChangeShapeType="1"/>
          </p:cNvSpPr>
          <p:nvPr/>
        </p:nvSpPr>
        <p:spPr bwMode="auto">
          <a:xfrm flipV="1">
            <a:off x="381000" y="4419600"/>
            <a:ext cx="8686800" cy="30163"/>
          </a:xfrm>
          <a:prstGeom prst="line">
            <a:avLst/>
          </a:prstGeom>
          <a:noFill/>
          <a:ln w="9525">
            <a:solidFill>
              <a:schemeClr val="tx1"/>
            </a:solidFill>
            <a:prstDash val="dash"/>
            <a:round/>
            <a:headEnd/>
            <a:tailEnd/>
          </a:ln>
          <a:effectLst/>
        </p:spPr>
        <p:txBody>
          <a:bodyPr/>
          <a:lstStyle/>
          <a:p>
            <a:endParaRPr lang="en-US" dirty="0"/>
          </a:p>
        </p:txBody>
      </p:sp>
      <p:sp>
        <p:nvSpPr>
          <p:cNvPr id="79875" name="Rectangle 3"/>
          <p:cNvSpPr>
            <a:spLocks noChangeArrowheads="1"/>
          </p:cNvSpPr>
          <p:nvPr/>
        </p:nvSpPr>
        <p:spPr bwMode="auto">
          <a:xfrm>
            <a:off x="1374666" y="5207000"/>
            <a:ext cx="1031875" cy="554038"/>
          </a:xfrm>
          <a:prstGeom prst="rect">
            <a:avLst/>
          </a:prstGeom>
          <a:solidFill>
            <a:srgbClr val="3366CC"/>
          </a:solidFill>
          <a:ln w="12700">
            <a:solidFill>
              <a:schemeClr val="tx1"/>
            </a:solidFill>
            <a:miter lim="800000"/>
            <a:headEnd type="none" w="sm" len="sm"/>
            <a:tailEnd type="none" w="sm" len="sm"/>
          </a:ln>
          <a:effectLst/>
        </p:spPr>
        <p:txBody>
          <a:bodyPr wrap="none" anchor="ctr"/>
          <a:lstStyle/>
          <a:p>
            <a:pPr algn="ctr" eaLnBrk="0" hangingPunct="0"/>
            <a:r>
              <a:rPr lang="en-US" sz="1000" b="1" dirty="0">
                <a:solidFill>
                  <a:schemeClr val="bg1"/>
                </a:solidFill>
              </a:rPr>
              <a:t>Brownfields</a:t>
            </a:r>
          </a:p>
          <a:p>
            <a:pPr algn="ctr" eaLnBrk="0" hangingPunct="0"/>
            <a:r>
              <a:rPr lang="en-US" sz="1000" b="1" dirty="0">
                <a:solidFill>
                  <a:schemeClr val="bg1"/>
                </a:solidFill>
              </a:rPr>
              <a:t>SF424</a:t>
            </a:r>
          </a:p>
        </p:txBody>
      </p:sp>
      <p:sp>
        <p:nvSpPr>
          <p:cNvPr id="79876" name="Line 4"/>
          <p:cNvSpPr>
            <a:spLocks noChangeShapeType="1"/>
          </p:cNvSpPr>
          <p:nvPr/>
        </p:nvSpPr>
        <p:spPr bwMode="auto">
          <a:xfrm>
            <a:off x="2430353" y="5484813"/>
            <a:ext cx="171450" cy="0"/>
          </a:xfrm>
          <a:prstGeom prst="line">
            <a:avLst/>
          </a:prstGeom>
          <a:noFill/>
          <a:ln w="76200">
            <a:solidFill>
              <a:srgbClr val="0000FF"/>
            </a:solidFill>
            <a:round/>
            <a:headEnd type="none" w="sm" len="sm"/>
            <a:tailEnd type="triangle" w="sm" len="sm"/>
          </a:ln>
          <a:effectLst/>
        </p:spPr>
        <p:txBody>
          <a:bodyPr wrap="none" anchor="ctr"/>
          <a:lstStyle/>
          <a:p>
            <a:endParaRPr lang="en-US" dirty="0"/>
          </a:p>
        </p:txBody>
      </p:sp>
      <p:sp>
        <p:nvSpPr>
          <p:cNvPr id="79877" name="Rectangle 5">
            <a:hlinkClick r:id="" action="ppaction://noaction"/>
          </p:cNvPr>
          <p:cNvSpPr>
            <a:spLocks noChangeArrowheads="1"/>
          </p:cNvSpPr>
          <p:nvPr/>
        </p:nvSpPr>
        <p:spPr bwMode="auto">
          <a:xfrm>
            <a:off x="3841162" y="5207000"/>
            <a:ext cx="1031875" cy="554038"/>
          </a:xfrm>
          <a:prstGeom prst="rect">
            <a:avLst/>
          </a:prstGeom>
          <a:solidFill>
            <a:srgbClr val="3366CC"/>
          </a:solidFill>
          <a:ln w="28575">
            <a:solidFill>
              <a:srgbClr val="FF0000"/>
            </a:solidFill>
            <a:miter lim="800000"/>
            <a:headEnd type="none" w="sm" len="sm"/>
            <a:tailEnd type="none" w="sm" len="sm"/>
          </a:ln>
          <a:effectLst/>
        </p:spPr>
        <p:txBody>
          <a:bodyPr wrap="none" anchor="ctr"/>
          <a:lstStyle/>
          <a:p>
            <a:pPr algn="ctr" eaLnBrk="0" hangingPunct="0"/>
            <a:r>
              <a:rPr lang="en-US" sz="1000" b="1" dirty="0" smtClean="0">
                <a:solidFill>
                  <a:schemeClr val="bg1"/>
                </a:solidFill>
              </a:rPr>
              <a:t>Primary</a:t>
            </a:r>
          </a:p>
          <a:p>
            <a:pPr algn="ctr" eaLnBrk="0" hangingPunct="0"/>
            <a:r>
              <a:rPr lang="en-US" sz="1000" b="1" dirty="0" smtClean="0">
                <a:solidFill>
                  <a:schemeClr val="bg1"/>
                </a:solidFill>
              </a:rPr>
              <a:t>Cooperative</a:t>
            </a:r>
            <a:endParaRPr lang="en-US" sz="1000" b="1" dirty="0">
              <a:solidFill>
                <a:schemeClr val="bg1"/>
              </a:solidFill>
            </a:endParaRPr>
          </a:p>
          <a:p>
            <a:pPr algn="ctr" eaLnBrk="0" hangingPunct="0"/>
            <a:r>
              <a:rPr lang="en-US" sz="1000" b="1" dirty="0">
                <a:solidFill>
                  <a:schemeClr val="bg1"/>
                </a:solidFill>
              </a:rPr>
              <a:t>Agreement</a:t>
            </a:r>
          </a:p>
        </p:txBody>
      </p:sp>
      <p:sp>
        <p:nvSpPr>
          <p:cNvPr id="79878" name="Rectangle 6">
            <a:hlinkClick r:id="" action="ppaction://noaction"/>
          </p:cNvPr>
          <p:cNvSpPr>
            <a:spLocks noChangeArrowheads="1"/>
          </p:cNvSpPr>
          <p:nvPr/>
        </p:nvSpPr>
        <p:spPr bwMode="auto">
          <a:xfrm>
            <a:off x="4879387" y="5207000"/>
            <a:ext cx="1031875" cy="554038"/>
          </a:xfrm>
          <a:prstGeom prst="rect">
            <a:avLst/>
          </a:prstGeom>
          <a:solidFill>
            <a:srgbClr val="3366CC"/>
          </a:solidFill>
          <a:ln w="28575">
            <a:solidFill>
              <a:srgbClr val="FF0000"/>
            </a:solidFill>
            <a:miter lim="800000"/>
            <a:headEnd type="none" w="sm" len="sm"/>
            <a:tailEnd type="none" w="sm" len="sm"/>
          </a:ln>
          <a:effectLst/>
        </p:spPr>
        <p:txBody>
          <a:bodyPr wrap="none" anchor="ctr"/>
          <a:lstStyle/>
          <a:p>
            <a:pPr algn="ctr" eaLnBrk="0" hangingPunct="0"/>
            <a:r>
              <a:rPr lang="en-US" sz="1000" b="1" dirty="0">
                <a:solidFill>
                  <a:schemeClr val="bg1"/>
                </a:solidFill>
              </a:rPr>
              <a:t> Work Plan</a:t>
            </a:r>
          </a:p>
          <a:p>
            <a:pPr algn="ctr" eaLnBrk="0" hangingPunct="0"/>
            <a:r>
              <a:rPr lang="en-US" sz="1000" b="1" dirty="0">
                <a:solidFill>
                  <a:schemeClr val="bg1"/>
                </a:solidFill>
              </a:rPr>
              <a:t>(Administrative)</a:t>
            </a:r>
          </a:p>
        </p:txBody>
      </p:sp>
      <p:sp>
        <p:nvSpPr>
          <p:cNvPr id="79880" name="Rectangle 8"/>
          <p:cNvSpPr>
            <a:spLocks noChangeArrowheads="1"/>
          </p:cNvSpPr>
          <p:nvPr/>
        </p:nvSpPr>
        <p:spPr bwMode="auto">
          <a:xfrm>
            <a:off x="7408035" y="5207000"/>
            <a:ext cx="1031875" cy="554038"/>
          </a:xfrm>
          <a:prstGeom prst="rect">
            <a:avLst/>
          </a:prstGeom>
          <a:solidFill>
            <a:srgbClr val="00B050"/>
          </a:solidFill>
          <a:ln w="12700">
            <a:solidFill>
              <a:schemeClr val="tx1"/>
            </a:solidFill>
            <a:miter lim="800000"/>
            <a:headEnd type="none" w="sm" len="sm"/>
            <a:tailEnd type="none" w="sm" len="sm"/>
          </a:ln>
          <a:effectLst/>
        </p:spPr>
        <p:txBody>
          <a:bodyPr wrap="none" anchor="ctr"/>
          <a:lstStyle/>
          <a:p>
            <a:pPr algn="ctr" eaLnBrk="0" hangingPunct="0"/>
            <a:r>
              <a:rPr lang="en-US" sz="1000" b="1" dirty="0" smtClean="0">
                <a:solidFill>
                  <a:schemeClr val="bg1"/>
                </a:solidFill>
              </a:rPr>
              <a:t>Implement</a:t>
            </a:r>
          </a:p>
          <a:p>
            <a:pPr algn="ctr" eaLnBrk="0" hangingPunct="0"/>
            <a:r>
              <a:rPr lang="en-US" sz="1000" b="1" dirty="0" smtClean="0">
                <a:solidFill>
                  <a:schemeClr val="bg1"/>
                </a:solidFill>
              </a:rPr>
              <a:t>Agreement</a:t>
            </a:r>
            <a:endParaRPr lang="en-US" sz="1000" b="1" dirty="0">
              <a:solidFill>
                <a:schemeClr val="bg1"/>
              </a:solidFill>
            </a:endParaRPr>
          </a:p>
        </p:txBody>
      </p:sp>
      <p:sp>
        <p:nvSpPr>
          <p:cNvPr id="79881" name="Text Box 9"/>
          <p:cNvSpPr txBox="1">
            <a:spLocks noChangeArrowheads="1"/>
          </p:cNvSpPr>
          <p:nvPr/>
        </p:nvSpPr>
        <p:spPr bwMode="auto">
          <a:xfrm>
            <a:off x="1444516" y="5724525"/>
            <a:ext cx="844550" cy="244475"/>
          </a:xfrm>
          <a:prstGeom prst="rect">
            <a:avLst/>
          </a:prstGeom>
          <a:noFill/>
          <a:ln w="12700">
            <a:noFill/>
            <a:miter lim="800000"/>
            <a:headEnd type="none" w="sm" len="sm"/>
            <a:tailEnd type="none" w="sm" len="sm"/>
          </a:ln>
          <a:effectLst/>
        </p:spPr>
        <p:txBody>
          <a:bodyPr wrap="none">
            <a:spAutoFit/>
          </a:bodyPr>
          <a:lstStyle/>
          <a:p>
            <a:pPr algn="ctr" eaLnBrk="0" hangingPunct="0"/>
            <a:r>
              <a:rPr lang="en-US" sz="1000" b="1" dirty="0"/>
              <a:t>June - July</a:t>
            </a:r>
          </a:p>
        </p:txBody>
      </p:sp>
      <p:sp>
        <p:nvSpPr>
          <p:cNvPr id="79882" name="Text Box 10"/>
          <p:cNvSpPr txBox="1">
            <a:spLocks noChangeArrowheads="1"/>
          </p:cNvSpPr>
          <p:nvPr/>
        </p:nvSpPr>
        <p:spPr bwMode="auto">
          <a:xfrm>
            <a:off x="4403720" y="5740400"/>
            <a:ext cx="995786" cy="246221"/>
          </a:xfrm>
          <a:prstGeom prst="rect">
            <a:avLst/>
          </a:prstGeom>
          <a:noFill/>
          <a:ln w="12700">
            <a:noFill/>
            <a:miter lim="800000"/>
            <a:headEnd type="none" w="sm" len="sm"/>
            <a:tailEnd type="none" w="sm" len="sm"/>
          </a:ln>
          <a:effectLst/>
        </p:spPr>
        <p:txBody>
          <a:bodyPr wrap="none">
            <a:spAutoFit/>
          </a:bodyPr>
          <a:lstStyle/>
          <a:p>
            <a:pPr algn="ctr" eaLnBrk="0" hangingPunct="0"/>
            <a:r>
              <a:rPr lang="en-US" sz="1000" b="1" dirty="0" smtClean="0"/>
              <a:t>July </a:t>
            </a:r>
            <a:r>
              <a:rPr lang="en-US" sz="1000" b="1" dirty="0"/>
              <a:t>- </a:t>
            </a:r>
            <a:r>
              <a:rPr lang="en-US" sz="1000" b="1" dirty="0" smtClean="0"/>
              <a:t>August</a:t>
            </a:r>
            <a:endParaRPr lang="en-US" sz="1000" b="1" dirty="0"/>
          </a:p>
        </p:txBody>
      </p:sp>
      <p:sp>
        <p:nvSpPr>
          <p:cNvPr id="79883" name="Rectangle 11"/>
          <p:cNvSpPr>
            <a:spLocks noChangeArrowheads="1"/>
          </p:cNvSpPr>
          <p:nvPr/>
        </p:nvSpPr>
        <p:spPr bwMode="auto">
          <a:xfrm>
            <a:off x="6143609" y="5207000"/>
            <a:ext cx="1030288" cy="554038"/>
          </a:xfrm>
          <a:prstGeom prst="rect">
            <a:avLst/>
          </a:prstGeom>
          <a:solidFill>
            <a:srgbClr val="00B050"/>
          </a:solidFill>
          <a:ln w="12700">
            <a:solidFill>
              <a:schemeClr val="tx1"/>
            </a:solidFill>
            <a:miter lim="800000"/>
            <a:headEnd type="none" w="sm" len="sm"/>
            <a:tailEnd type="none" w="sm" len="sm"/>
          </a:ln>
          <a:effectLst/>
        </p:spPr>
        <p:txBody>
          <a:bodyPr wrap="none" anchor="ctr"/>
          <a:lstStyle/>
          <a:p>
            <a:pPr algn="ctr" eaLnBrk="0" hangingPunct="0"/>
            <a:r>
              <a:rPr lang="en-US" sz="1000" b="1" dirty="0">
                <a:solidFill>
                  <a:schemeClr val="bg1"/>
                </a:solidFill>
              </a:rPr>
              <a:t>Grant</a:t>
            </a:r>
          </a:p>
          <a:p>
            <a:pPr algn="ctr" eaLnBrk="0" hangingPunct="0"/>
            <a:r>
              <a:rPr lang="en-US" sz="1000" b="1" dirty="0">
                <a:solidFill>
                  <a:schemeClr val="bg1"/>
                </a:solidFill>
              </a:rPr>
              <a:t>Money</a:t>
            </a:r>
          </a:p>
        </p:txBody>
      </p:sp>
      <p:sp>
        <p:nvSpPr>
          <p:cNvPr id="79885" name="Text Box 13"/>
          <p:cNvSpPr txBox="1">
            <a:spLocks noChangeArrowheads="1"/>
          </p:cNvSpPr>
          <p:nvPr/>
        </p:nvSpPr>
        <p:spPr bwMode="auto">
          <a:xfrm>
            <a:off x="6045990" y="5741988"/>
            <a:ext cx="1277914" cy="430887"/>
          </a:xfrm>
          <a:prstGeom prst="rect">
            <a:avLst/>
          </a:prstGeom>
          <a:noFill/>
          <a:ln w="12700">
            <a:noFill/>
            <a:miter lim="800000"/>
            <a:headEnd type="none" w="sm" len="sm"/>
            <a:tailEnd type="none" w="sm" len="sm"/>
          </a:ln>
          <a:effectLst/>
        </p:spPr>
        <p:txBody>
          <a:bodyPr wrap="none">
            <a:spAutoFit/>
          </a:bodyPr>
          <a:lstStyle/>
          <a:p>
            <a:pPr algn="ctr" eaLnBrk="0" hangingPunct="0"/>
            <a:r>
              <a:rPr lang="en-US" sz="1200" b="1" dirty="0">
                <a:solidFill>
                  <a:srgbClr val="FF0000"/>
                </a:solidFill>
              </a:rPr>
              <a:t>October 1</a:t>
            </a:r>
          </a:p>
          <a:p>
            <a:pPr algn="ctr" eaLnBrk="0" hangingPunct="0"/>
            <a:r>
              <a:rPr lang="en-US" sz="1000" b="1" dirty="0">
                <a:solidFill>
                  <a:srgbClr val="FF0000"/>
                </a:solidFill>
              </a:rPr>
              <a:t>Unless Pre-Award</a:t>
            </a:r>
          </a:p>
        </p:txBody>
      </p:sp>
      <p:sp>
        <p:nvSpPr>
          <p:cNvPr id="79886" name="Text Box 14"/>
          <p:cNvSpPr txBox="1">
            <a:spLocks noChangeArrowheads="1"/>
          </p:cNvSpPr>
          <p:nvPr/>
        </p:nvSpPr>
        <p:spPr bwMode="auto">
          <a:xfrm>
            <a:off x="457200" y="4745038"/>
            <a:ext cx="3109313" cy="338554"/>
          </a:xfrm>
          <a:prstGeom prst="rect">
            <a:avLst/>
          </a:prstGeom>
          <a:noFill/>
          <a:ln w="12700">
            <a:noFill/>
            <a:miter lim="800000"/>
            <a:headEnd type="none" w="sm" len="sm"/>
            <a:tailEnd type="none" w="sm" len="sm"/>
          </a:ln>
          <a:effectLst/>
        </p:spPr>
        <p:txBody>
          <a:bodyPr wrap="none">
            <a:spAutoFit/>
          </a:bodyPr>
          <a:lstStyle/>
          <a:p>
            <a:pPr eaLnBrk="0" hangingPunct="0"/>
            <a:r>
              <a:rPr lang="en-US" sz="1600" b="1" dirty="0" smtClean="0"/>
              <a:t>EPA/Grantee Contract  </a:t>
            </a:r>
            <a:r>
              <a:rPr lang="en-US" sz="1600" b="1" dirty="0"/>
              <a:t>Phase</a:t>
            </a:r>
          </a:p>
        </p:txBody>
      </p:sp>
      <p:sp>
        <p:nvSpPr>
          <p:cNvPr id="79887" name="Rectangle 15">
            <a:hlinkClick r:id="" action="ppaction://noaction"/>
          </p:cNvPr>
          <p:cNvSpPr>
            <a:spLocks noChangeArrowheads="1"/>
          </p:cNvSpPr>
          <p:nvPr/>
        </p:nvSpPr>
        <p:spPr bwMode="auto">
          <a:xfrm>
            <a:off x="2651016" y="5210175"/>
            <a:ext cx="925512" cy="555625"/>
          </a:xfrm>
          <a:prstGeom prst="rect">
            <a:avLst/>
          </a:prstGeom>
          <a:solidFill>
            <a:srgbClr val="3366CC"/>
          </a:solidFill>
          <a:ln w="12700">
            <a:solidFill>
              <a:schemeClr val="tx1"/>
            </a:solidFill>
            <a:miter lim="800000"/>
            <a:headEnd type="none" w="sm" len="sm"/>
            <a:tailEnd type="none" w="sm" len="sm"/>
          </a:ln>
          <a:effectLst/>
        </p:spPr>
        <p:txBody>
          <a:bodyPr wrap="none" anchor="ctr"/>
          <a:lstStyle/>
          <a:p>
            <a:pPr algn="ctr" eaLnBrk="0" hangingPunct="0"/>
            <a:r>
              <a:rPr lang="en-US" sz="1000" b="1" dirty="0" smtClean="0">
                <a:solidFill>
                  <a:schemeClr val="bg1"/>
                </a:solidFill>
              </a:rPr>
              <a:t>Final</a:t>
            </a:r>
          </a:p>
          <a:p>
            <a:pPr algn="ctr" eaLnBrk="0" hangingPunct="0"/>
            <a:r>
              <a:rPr lang="en-US" sz="1000" b="1" dirty="0" smtClean="0">
                <a:solidFill>
                  <a:schemeClr val="bg1"/>
                </a:solidFill>
              </a:rPr>
              <a:t>Coalition</a:t>
            </a:r>
          </a:p>
          <a:p>
            <a:pPr algn="ctr" eaLnBrk="0" hangingPunct="0"/>
            <a:r>
              <a:rPr lang="en-US" sz="1000" b="1" dirty="0" smtClean="0">
                <a:solidFill>
                  <a:schemeClr val="bg1"/>
                </a:solidFill>
              </a:rPr>
              <a:t>MOAs</a:t>
            </a:r>
            <a:endParaRPr lang="en-US" sz="1000" b="1" dirty="0">
              <a:solidFill>
                <a:schemeClr val="bg1"/>
              </a:solidFill>
            </a:endParaRPr>
          </a:p>
        </p:txBody>
      </p:sp>
      <p:sp>
        <p:nvSpPr>
          <p:cNvPr id="79890" name="Rectangle 18"/>
          <p:cNvSpPr>
            <a:spLocks noChangeArrowheads="1"/>
          </p:cNvSpPr>
          <p:nvPr/>
        </p:nvSpPr>
        <p:spPr bwMode="auto">
          <a:xfrm>
            <a:off x="2692400" y="3346450"/>
            <a:ext cx="1031875" cy="554038"/>
          </a:xfrm>
          <a:prstGeom prst="rect">
            <a:avLst/>
          </a:prstGeom>
          <a:solidFill>
            <a:srgbClr val="3366CC"/>
          </a:solidFill>
          <a:ln w="12700">
            <a:solidFill>
              <a:schemeClr val="tx1"/>
            </a:solidFill>
            <a:miter lim="800000"/>
            <a:headEnd type="none" w="sm" len="sm"/>
            <a:tailEnd type="none" w="sm" len="sm"/>
          </a:ln>
          <a:effectLst/>
        </p:spPr>
        <p:txBody>
          <a:bodyPr wrap="none" anchor="ctr"/>
          <a:lstStyle/>
          <a:p>
            <a:pPr algn="ctr" eaLnBrk="0" hangingPunct="0"/>
            <a:r>
              <a:rPr lang="en-US" sz="1000" b="1" dirty="0">
                <a:solidFill>
                  <a:schemeClr val="bg1"/>
                </a:solidFill>
              </a:rPr>
              <a:t>Application</a:t>
            </a:r>
          </a:p>
          <a:p>
            <a:pPr algn="ctr" eaLnBrk="0" hangingPunct="0"/>
            <a:r>
              <a:rPr lang="en-US" sz="1000" b="1" dirty="0">
                <a:solidFill>
                  <a:schemeClr val="bg1"/>
                </a:solidFill>
              </a:rPr>
              <a:t>To Local EPA</a:t>
            </a:r>
          </a:p>
        </p:txBody>
      </p:sp>
      <p:sp>
        <p:nvSpPr>
          <p:cNvPr id="79893" name="Rectangle 21"/>
          <p:cNvSpPr>
            <a:spLocks noChangeArrowheads="1"/>
          </p:cNvSpPr>
          <p:nvPr/>
        </p:nvSpPr>
        <p:spPr bwMode="auto">
          <a:xfrm>
            <a:off x="3886200" y="3346450"/>
            <a:ext cx="1031875" cy="554038"/>
          </a:xfrm>
          <a:prstGeom prst="rect">
            <a:avLst/>
          </a:prstGeom>
          <a:solidFill>
            <a:srgbClr val="3366CC"/>
          </a:solidFill>
          <a:ln w="12700">
            <a:solidFill>
              <a:schemeClr val="tx1"/>
            </a:solidFill>
            <a:miter lim="800000"/>
            <a:headEnd type="none" w="sm" len="sm"/>
            <a:tailEnd type="none" w="sm" len="sm"/>
          </a:ln>
          <a:effectLst/>
        </p:spPr>
        <p:txBody>
          <a:bodyPr wrap="none" anchor="ctr"/>
          <a:lstStyle/>
          <a:p>
            <a:pPr algn="ctr" eaLnBrk="0" hangingPunct="0"/>
            <a:r>
              <a:rPr lang="en-US" sz="1000" b="1" dirty="0" smtClean="0">
                <a:solidFill>
                  <a:schemeClr val="bg1"/>
                </a:solidFill>
              </a:rPr>
              <a:t>EPA Region</a:t>
            </a:r>
          </a:p>
          <a:p>
            <a:pPr algn="ctr" eaLnBrk="0" hangingPunct="0"/>
            <a:r>
              <a:rPr lang="en-US" sz="1000" b="1" dirty="0" smtClean="0">
                <a:solidFill>
                  <a:schemeClr val="bg1"/>
                </a:solidFill>
              </a:rPr>
              <a:t>Threshold</a:t>
            </a:r>
          </a:p>
          <a:p>
            <a:pPr algn="ctr" eaLnBrk="0" hangingPunct="0"/>
            <a:r>
              <a:rPr lang="en-US" sz="1000" b="1" dirty="0" smtClean="0">
                <a:solidFill>
                  <a:schemeClr val="bg1"/>
                </a:solidFill>
              </a:rPr>
              <a:t>Scoring</a:t>
            </a:r>
            <a:endParaRPr lang="en-US" sz="1000" b="1" dirty="0">
              <a:solidFill>
                <a:schemeClr val="bg1"/>
              </a:solidFill>
            </a:endParaRPr>
          </a:p>
        </p:txBody>
      </p:sp>
      <p:sp>
        <p:nvSpPr>
          <p:cNvPr id="79896" name="Rectangle 24"/>
          <p:cNvSpPr>
            <a:spLocks noChangeArrowheads="1"/>
          </p:cNvSpPr>
          <p:nvPr/>
        </p:nvSpPr>
        <p:spPr bwMode="auto">
          <a:xfrm>
            <a:off x="5065713" y="3346450"/>
            <a:ext cx="1030287" cy="554038"/>
          </a:xfrm>
          <a:prstGeom prst="rect">
            <a:avLst/>
          </a:prstGeom>
          <a:solidFill>
            <a:srgbClr val="3366CC"/>
          </a:solidFill>
          <a:ln w="12700">
            <a:solidFill>
              <a:schemeClr val="tx1"/>
            </a:solidFill>
            <a:miter lim="800000"/>
            <a:headEnd type="none" w="sm" len="sm"/>
            <a:tailEnd type="none" w="sm" len="sm"/>
          </a:ln>
          <a:effectLst/>
        </p:spPr>
        <p:txBody>
          <a:bodyPr wrap="none" anchor="ctr"/>
          <a:lstStyle/>
          <a:p>
            <a:pPr algn="ctr" eaLnBrk="0" hangingPunct="0"/>
            <a:r>
              <a:rPr lang="en-US" sz="1000" b="1" dirty="0">
                <a:solidFill>
                  <a:schemeClr val="bg1"/>
                </a:solidFill>
              </a:rPr>
              <a:t>EPA HQ</a:t>
            </a:r>
          </a:p>
          <a:p>
            <a:pPr algn="ctr" eaLnBrk="0" hangingPunct="0"/>
            <a:r>
              <a:rPr lang="en-US" sz="1000" b="1" dirty="0">
                <a:solidFill>
                  <a:schemeClr val="bg1"/>
                </a:solidFill>
              </a:rPr>
              <a:t>Receives All</a:t>
            </a:r>
          </a:p>
        </p:txBody>
      </p:sp>
      <p:sp>
        <p:nvSpPr>
          <p:cNvPr id="79899" name="Rectangle 27"/>
          <p:cNvSpPr>
            <a:spLocks noChangeArrowheads="1"/>
          </p:cNvSpPr>
          <p:nvPr/>
        </p:nvSpPr>
        <p:spPr bwMode="auto">
          <a:xfrm>
            <a:off x="6300788" y="3346450"/>
            <a:ext cx="1031875" cy="554038"/>
          </a:xfrm>
          <a:prstGeom prst="rect">
            <a:avLst/>
          </a:prstGeom>
          <a:solidFill>
            <a:srgbClr val="3366CC"/>
          </a:solidFill>
          <a:ln w="12700">
            <a:solidFill>
              <a:schemeClr val="tx1"/>
            </a:solidFill>
            <a:miter lim="800000"/>
            <a:headEnd type="none" w="sm" len="sm"/>
            <a:tailEnd type="none" w="sm" len="sm"/>
          </a:ln>
          <a:effectLst/>
        </p:spPr>
        <p:txBody>
          <a:bodyPr wrap="none" anchor="ctr"/>
          <a:lstStyle/>
          <a:p>
            <a:pPr algn="ctr" eaLnBrk="0" hangingPunct="0"/>
            <a:r>
              <a:rPr lang="en-US" sz="1000" b="1" dirty="0">
                <a:solidFill>
                  <a:schemeClr val="bg1"/>
                </a:solidFill>
              </a:rPr>
              <a:t>Scoring/</a:t>
            </a:r>
          </a:p>
          <a:p>
            <a:pPr algn="ctr" eaLnBrk="0" hangingPunct="0"/>
            <a:r>
              <a:rPr lang="en-US" sz="1000" b="1" dirty="0">
                <a:solidFill>
                  <a:schemeClr val="bg1"/>
                </a:solidFill>
              </a:rPr>
              <a:t>Ranking </a:t>
            </a:r>
            <a:r>
              <a:rPr lang="en-US" sz="1000" b="1" dirty="0" smtClean="0">
                <a:solidFill>
                  <a:schemeClr val="bg1"/>
                </a:solidFill>
              </a:rPr>
              <a:t>Groups</a:t>
            </a:r>
          </a:p>
          <a:p>
            <a:pPr algn="ctr" eaLnBrk="0" hangingPunct="0"/>
            <a:r>
              <a:rPr lang="en-US" sz="1000" b="1" dirty="0" smtClean="0">
                <a:solidFill>
                  <a:schemeClr val="bg1"/>
                </a:solidFill>
              </a:rPr>
              <a:t>Nationwide</a:t>
            </a:r>
            <a:endParaRPr lang="en-US" sz="1000" b="1" dirty="0">
              <a:solidFill>
                <a:schemeClr val="bg1"/>
              </a:solidFill>
            </a:endParaRPr>
          </a:p>
        </p:txBody>
      </p:sp>
      <p:sp>
        <p:nvSpPr>
          <p:cNvPr id="79901" name="Rectangle 29"/>
          <p:cNvSpPr>
            <a:spLocks noChangeArrowheads="1"/>
          </p:cNvSpPr>
          <p:nvPr/>
        </p:nvSpPr>
        <p:spPr bwMode="auto">
          <a:xfrm>
            <a:off x="65944" y="5192443"/>
            <a:ext cx="1031875" cy="554038"/>
          </a:xfrm>
          <a:prstGeom prst="rect">
            <a:avLst/>
          </a:prstGeom>
          <a:solidFill>
            <a:srgbClr val="3366CC"/>
          </a:solidFill>
          <a:ln w="12700">
            <a:solidFill>
              <a:schemeClr val="tx1"/>
            </a:solidFill>
            <a:miter lim="800000"/>
            <a:headEnd type="none" w="sm" len="sm"/>
            <a:tailEnd type="none" w="sm" len="sm"/>
          </a:ln>
          <a:effectLst/>
        </p:spPr>
        <p:txBody>
          <a:bodyPr wrap="none" anchor="ctr"/>
          <a:lstStyle/>
          <a:p>
            <a:pPr algn="ctr" eaLnBrk="0" hangingPunct="0"/>
            <a:r>
              <a:rPr lang="en-US" sz="1000" b="1" dirty="0">
                <a:solidFill>
                  <a:schemeClr val="bg1"/>
                </a:solidFill>
              </a:rPr>
              <a:t>Grant</a:t>
            </a:r>
          </a:p>
          <a:p>
            <a:pPr algn="ctr" eaLnBrk="0" hangingPunct="0"/>
            <a:r>
              <a:rPr lang="en-US" sz="1000" b="1" dirty="0">
                <a:solidFill>
                  <a:schemeClr val="bg1"/>
                </a:solidFill>
              </a:rPr>
              <a:t>Award Notice</a:t>
            </a:r>
          </a:p>
        </p:txBody>
      </p:sp>
      <p:sp>
        <p:nvSpPr>
          <p:cNvPr id="79902" name="Text Box 30"/>
          <p:cNvSpPr txBox="1">
            <a:spLocks noChangeArrowheads="1"/>
          </p:cNvSpPr>
          <p:nvPr/>
        </p:nvSpPr>
        <p:spPr bwMode="auto">
          <a:xfrm>
            <a:off x="2546350" y="3899353"/>
            <a:ext cx="1339850" cy="246221"/>
          </a:xfrm>
          <a:prstGeom prst="rect">
            <a:avLst/>
          </a:prstGeom>
          <a:noFill/>
          <a:ln w="12700">
            <a:noFill/>
            <a:miter lim="800000"/>
            <a:headEnd type="none" w="sm" len="sm"/>
            <a:tailEnd type="none" w="sm" len="sm"/>
          </a:ln>
          <a:effectLst/>
        </p:spPr>
        <p:txBody>
          <a:bodyPr>
            <a:spAutoFit/>
          </a:bodyPr>
          <a:lstStyle/>
          <a:p>
            <a:pPr algn="ctr" eaLnBrk="0" hangingPunct="0"/>
            <a:r>
              <a:rPr lang="en-US" sz="1000" b="1" dirty="0" smtClean="0"/>
              <a:t>November</a:t>
            </a:r>
            <a:endParaRPr lang="en-US" sz="1000" b="1" dirty="0"/>
          </a:p>
        </p:txBody>
      </p:sp>
      <p:sp>
        <p:nvSpPr>
          <p:cNvPr id="79903" name="Text Box 31"/>
          <p:cNvSpPr txBox="1">
            <a:spLocks noChangeArrowheads="1"/>
          </p:cNvSpPr>
          <p:nvPr/>
        </p:nvSpPr>
        <p:spPr bwMode="auto">
          <a:xfrm>
            <a:off x="4318535" y="3892943"/>
            <a:ext cx="1334020" cy="246221"/>
          </a:xfrm>
          <a:prstGeom prst="rect">
            <a:avLst/>
          </a:prstGeom>
          <a:noFill/>
          <a:ln w="12700">
            <a:noFill/>
            <a:miter lim="800000"/>
            <a:headEnd type="none" w="sm" len="sm"/>
            <a:tailEnd type="none" w="sm" len="sm"/>
          </a:ln>
          <a:effectLst/>
        </p:spPr>
        <p:txBody>
          <a:bodyPr wrap="none">
            <a:spAutoFit/>
          </a:bodyPr>
          <a:lstStyle/>
          <a:p>
            <a:pPr algn="ctr" eaLnBrk="0" hangingPunct="0"/>
            <a:r>
              <a:rPr lang="en-US" sz="1000" b="1" dirty="0"/>
              <a:t>January - </a:t>
            </a:r>
            <a:r>
              <a:rPr lang="en-US" sz="1000" b="1" dirty="0" smtClean="0"/>
              <a:t>February</a:t>
            </a:r>
            <a:endParaRPr lang="en-US" sz="1000" b="1" dirty="0"/>
          </a:p>
        </p:txBody>
      </p:sp>
      <p:sp>
        <p:nvSpPr>
          <p:cNvPr id="79904" name="Text Box 32"/>
          <p:cNvSpPr txBox="1">
            <a:spLocks noChangeArrowheads="1"/>
          </p:cNvSpPr>
          <p:nvPr/>
        </p:nvSpPr>
        <p:spPr bwMode="auto">
          <a:xfrm>
            <a:off x="201694" y="5716318"/>
            <a:ext cx="858837" cy="244475"/>
          </a:xfrm>
          <a:prstGeom prst="rect">
            <a:avLst/>
          </a:prstGeom>
          <a:noFill/>
          <a:ln w="12700">
            <a:noFill/>
            <a:miter lim="800000"/>
            <a:headEnd type="none" w="sm" len="sm"/>
            <a:tailEnd type="none" w="sm" len="sm"/>
          </a:ln>
          <a:effectLst/>
        </p:spPr>
        <p:txBody>
          <a:bodyPr wrap="none">
            <a:spAutoFit/>
          </a:bodyPr>
          <a:lstStyle/>
          <a:p>
            <a:pPr algn="ctr" eaLnBrk="0" hangingPunct="0"/>
            <a:r>
              <a:rPr lang="en-US" sz="1000" b="1" dirty="0"/>
              <a:t>April – May</a:t>
            </a:r>
          </a:p>
        </p:txBody>
      </p:sp>
      <p:sp>
        <p:nvSpPr>
          <p:cNvPr id="79905" name="Text Box 33"/>
          <p:cNvSpPr txBox="1">
            <a:spLocks noChangeArrowheads="1"/>
          </p:cNvSpPr>
          <p:nvPr/>
        </p:nvSpPr>
        <p:spPr bwMode="auto">
          <a:xfrm>
            <a:off x="457200" y="2905125"/>
            <a:ext cx="2024063" cy="336550"/>
          </a:xfrm>
          <a:prstGeom prst="rect">
            <a:avLst/>
          </a:prstGeom>
          <a:noFill/>
          <a:ln w="12700">
            <a:noFill/>
            <a:miter lim="800000"/>
            <a:headEnd type="none" w="sm" len="sm"/>
            <a:tailEnd type="none" w="sm" len="sm"/>
          </a:ln>
          <a:effectLst/>
        </p:spPr>
        <p:txBody>
          <a:bodyPr wrap="none">
            <a:spAutoFit/>
          </a:bodyPr>
          <a:lstStyle/>
          <a:p>
            <a:pPr eaLnBrk="0" hangingPunct="0"/>
            <a:r>
              <a:rPr lang="en-US" sz="1600" b="1" dirty="0"/>
              <a:t>Competition Phase</a:t>
            </a:r>
          </a:p>
        </p:txBody>
      </p:sp>
      <p:sp>
        <p:nvSpPr>
          <p:cNvPr id="79907" name="Rectangle 35"/>
          <p:cNvSpPr>
            <a:spLocks noGrp="1" noChangeArrowheads="1"/>
          </p:cNvSpPr>
          <p:nvPr>
            <p:ph type="title"/>
          </p:nvPr>
        </p:nvSpPr>
        <p:spPr>
          <a:xfrm>
            <a:off x="201694" y="0"/>
            <a:ext cx="8942306" cy="1143000"/>
          </a:xfrm>
        </p:spPr>
        <p:txBody>
          <a:bodyPr/>
          <a:lstStyle/>
          <a:p>
            <a:r>
              <a:rPr lang="en-US" sz="2800" dirty="0" smtClean="0"/>
              <a:t>Partners Must Understand Grant Process &amp; Timing </a:t>
            </a:r>
          </a:p>
        </p:txBody>
      </p:sp>
      <p:sp>
        <p:nvSpPr>
          <p:cNvPr id="79914" name="Line 42"/>
          <p:cNvSpPr>
            <a:spLocks noChangeShapeType="1"/>
          </p:cNvSpPr>
          <p:nvPr/>
        </p:nvSpPr>
        <p:spPr bwMode="auto">
          <a:xfrm flipV="1">
            <a:off x="381000" y="2636838"/>
            <a:ext cx="8686800" cy="30162"/>
          </a:xfrm>
          <a:prstGeom prst="line">
            <a:avLst/>
          </a:prstGeom>
          <a:noFill/>
          <a:ln w="9525">
            <a:solidFill>
              <a:schemeClr val="tx1"/>
            </a:solidFill>
            <a:prstDash val="dash"/>
            <a:round/>
            <a:headEnd/>
            <a:tailEnd/>
          </a:ln>
          <a:effectLst/>
        </p:spPr>
        <p:txBody>
          <a:bodyPr/>
          <a:lstStyle/>
          <a:p>
            <a:endParaRPr lang="en-US" dirty="0"/>
          </a:p>
        </p:txBody>
      </p:sp>
      <p:sp>
        <p:nvSpPr>
          <p:cNvPr id="79916" name="Rectangle 44"/>
          <p:cNvSpPr>
            <a:spLocks noChangeArrowheads="1"/>
          </p:cNvSpPr>
          <p:nvPr/>
        </p:nvSpPr>
        <p:spPr bwMode="auto">
          <a:xfrm>
            <a:off x="381000" y="1504950"/>
            <a:ext cx="1031875" cy="554038"/>
          </a:xfrm>
          <a:prstGeom prst="rect">
            <a:avLst/>
          </a:prstGeom>
          <a:noFill/>
          <a:ln w="12700">
            <a:solidFill>
              <a:schemeClr val="tx1"/>
            </a:solidFill>
            <a:prstDash val="dash"/>
            <a:miter lim="800000"/>
            <a:headEnd type="none" w="sm" len="sm"/>
            <a:tailEnd type="none" w="sm" len="sm"/>
          </a:ln>
          <a:effectLst/>
        </p:spPr>
        <p:txBody>
          <a:bodyPr wrap="none" anchor="ctr"/>
          <a:lstStyle/>
          <a:p>
            <a:pPr algn="ctr" eaLnBrk="0" hangingPunct="0"/>
            <a:r>
              <a:rPr lang="en-US" sz="1000" b="1" dirty="0" smtClean="0"/>
              <a:t>EPA Debrief</a:t>
            </a:r>
          </a:p>
          <a:p>
            <a:pPr algn="ctr" eaLnBrk="0" hangingPunct="0"/>
            <a:r>
              <a:rPr lang="en-US" sz="1000" b="1" dirty="0" smtClean="0"/>
              <a:t>Original</a:t>
            </a:r>
          </a:p>
          <a:p>
            <a:pPr algn="ctr" eaLnBrk="0" hangingPunct="0"/>
            <a:r>
              <a:rPr lang="en-US" sz="1000" b="1" dirty="0" smtClean="0"/>
              <a:t>Application</a:t>
            </a:r>
            <a:endParaRPr lang="en-US" sz="1000" b="1" dirty="0"/>
          </a:p>
        </p:txBody>
      </p:sp>
      <p:sp>
        <p:nvSpPr>
          <p:cNvPr id="79919" name="Rectangle 47"/>
          <p:cNvSpPr>
            <a:spLocks noChangeArrowheads="1"/>
          </p:cNvSpPr>
          <p:nvPr/>
        </p:nvSpPr>
        <p:spPr bwMode="auto">
          <a:xfrm>
            <a:off x="1744663" y="1504950"/>
            <a:ext cx="1031875" cy="554038"/>
          </a:xfrm>
          <a:prstGeom prst="rect">
            <a:avLst/>
          </a:prstGeom>
          <a:solidFill>
            <a:srgbClr val="3366CC"/>
          </a:solidFill>
          <a:ln w="12700">
            <a:solidFill>
              <a:schemeClr val="tx1"/>
            </a:solidFill>
            <a:miter lim="800000"/>
            <a:headEnd type="none" w="sm" len="sm"/>
            <a:tailEnd type="none" w="sm" len="sm"/>
          </a:ln>
          <a:effectLst/>
        </p:spPr>
        <p:txBody>
          <a:bodyPr wrap="none" anchor="ctr"/>
          <a:lstStyle/>
          <a:p>
            <a:pPr algn="ctr" eaLnBrk="0" hangingPunct="0"/>
            <a:r>
              <a:rPr lang="en-US" sz="1000" b="1" dirty="0">
                <a:solidFill>
                  <a:schemeClr val="bg1"/>
                </a:solidFill>
              </a:rPr>
              <a:t>Contact</a:t>
            </a:r>
            <a:br>
              <a:rPr lang="en-US" sz="1000" b="1" dirty="0">
                <a:solidFill>
                  <a:schemeClr val="bg1"/>
                </a:solidFill>
              </a:rPr>
            </a:br>
            <a:r>
              <a:rPr lang="en-US" sz="1000" b="1" dirty="0">
                <a:solidFill>
                  <a:schemeClr val="bg1"/>
                </a:solidFill>
              </a:rPr>
              <a:t>Partnerships</a:t>
            </a:r>
          </a:p>
        </p:txBody>
      </p:sp>
      <p:sp>
        <p:nvSpPr>
          <p:cNvPr id="79922" name="Rectangle 50"/>
          <p:cNvSpPr>
            <a:spLocks noChangeArrowheads="1"/>
          </p:cNvSpPr>
          <p:nvPr/>
        </p:nvSpPr>
        <p:spPr bwMode="auto">
          <a:xfrm>
            <a:off x="3048000" y="1504950"/>
            <a:ext cx="1030288" cy="554038"/>
          </a:xfrm>
          <a:prstGeom prst="rect">
            <a:avLst/>
          </a:prstGeom>
          <a:solidFill>
            <a:srgbClr val="3366CC"/>
          </a:solidFill>
          <a:ln w="12700">
            <a:solidFill>
              <a:schemeClr val="tx1"/>
            </a:solidFill>
            <a:miter lim="800000"/>
            <a:headEnd type="none" w="sm" len="sm"/>
            <a:tailEnd type="none" w="sm" len="sm"/>
          </a:ln>
          <a:effectLst/>
        </p:spPr>
        <p:txBody>
          <a:bodyPr wrap="none" anchor="ctr"/>
          <a:lstStyle/>
          <a:p>
            <a:pPr algn="ctr" eaLnBrk="0" hangingPunct="0"/>
            <a:r>
              <a:rPr lang="en-US" sz="1000" b="1" dirty="0">
                <a:solidFill>
                  <a:schemeClr val="bg1"/>
                </a:solidFill>
              </a:rPr>
              <a:t>Draft Using</a:t>
            </a:r>
          </a:p>
          <a:p>
            <a:pPr algn="ctr" eaLnBrk="0" hangingPunct="0"/>
            <a:r>
              <a:rPr lang="en-US" sz="1000" b="1" dirty="0">
                <a:solidFill>
                  <a:schemeClr val="bg1"/>
                </a:solidFill>
              </a:rPr>
              <a:t>Old Guidelines</a:t>
            </a:r>
          </a:p>
        </p:txBody>
      </p:sp>
      <p:sp>
        <p:nvSpPr>
          <p:cNvPr id="79925" name="Rectangle 53"/>
          <p:cNvSpPr>
            <a:spLocks noChangeArrowheads="1"/>
          </p:cNvSpPr>
          <p:nvPr/>
        </p:nvSpPr>
        <p:spPr bwMode="auto">
          <a:xfrm>
            <a:off x="5676900" y="1504950"/>
            <a:ext cx="1031875" cy="554038"/>
          </a:xfrm>
          <a:prstGeom prst="rect">
            <a:avLst/>
          </a:prstGeom>
          <a:solidFill>
            <a:srgbClr val="3366CC"/>
          </a:solidFill>
          <a:ln w="12700">
            <a:solidFill>
              <a:schemeClr val="tx1"/>
            </a:solidFill>
            <a:miter lim="800000"/>
            <a:headEnd type="none" w="sm" len="sm"/>
            <a:tailEnd type="none" w="sm" len="sm"/>
          </a:ln>
          <a:effectLst/>
        </p:spPr>
        <p:txBody>
          <a:bodyPr wrap="none" anchor="ctr"/>
          <a:lstStyle/>
          <a:p>
            <a:pPr algn="ctr" eaLnBrk="0" hangingPunct="0"/>
            <a:r>
              <a:rPr lang="en-US" sz="1000" b="1" dirty="0">
                <a:solidFill>
                  <a:schemeClr val="bg1"/>
                </a:solidFill>
              </a:rPr>
              <a:t>Update/ ‘Tune’</a:t>
            </a:r>
          </a:p>
          <a:p>
            <a:pPr algn="ctr" eaLnBrk="0" hangingPunct="0"/>
            <a:r>
              <a:rPr lang="en-US" sz="1000" b="1" dirty="0">
                <a:solidFill>
                  <a:schemeClr val="bg1"/>
                </a:solidFill>
              </a:rPr>
              <a:t>Application</a:t>
            </a:r>
          </a:p>
        </p:txBody>
      </p:sp>
      <p:sp>
        <p:nvSpPr>
          <p:cNvPr id="79927" name="Rectangle 55"/>
          <p:cNvSpPr>
            <a:spLocks noChangeArrowheads="1"/>
          </p:cNvSpPr>
          <p:nvPr/>
        </p:nvSpPr>
        <p:spPr bwMode="auto">
          <a:xfrm>
            <a:off x="1511300" y="3348038"/>
            <a:ext cx="1031875" cy="554037"/>
          </a:xfrm>
          <a:prstGeom prst="rect">
            <a:avLst/>
          </a:prstGeom>
          <a:solidFill>
            <a:srgbClr val="3366CC"/>
          </a:solidFill>
          <a:ln w="12700">
            <a:solidFill>
              <a:schemeClr val="tx1"/>
            </a:solidFill>
            <a:miter lim="800000"/>
            <a:headEnd type="none" w="sm" len="sm"/>
            <a:tailEnd type="none" w="sm" len="sm"/>
          </a:ln>
          <a:effectLst/>
        </p:spPr>
        <p:txBody>
          <a:bodyPr wrap="none" anchor="ctr"/>
          <a:lstStyle/>
          <a:p>
            <a:pPr algn="ctr" eaLnBrk="0" hangingPunct="0"/>
            <a:r>
              <a:rPr lang="en-US" sz="1000" b="1" dirty="0">
                <a:solidFill>
                  <a:schemeClr val="bg1"/>
                </a:solidFill>
              </a:rPr>
              <a:t>Get EPA</a:t>
            </a:r>
            <a:br>
              <a:rPr lang="en-US" sz="1000" b="1" dirty="0">
                <a:solidFill>
                  <a:schemeClr val="bg1"/>
                </a:solidFill>
              </a:rPr>
            </a:br>
            <a:r>
              <a:rPr lang="en-US" sz="1000" b="1" dirty="0">
                <a:solidFill>
                  <a:schemeClr val="bg1"/>
                </a:solidFill>
              </a:rPr>
              <a:t>Support Letter</a:t>
            </a:r>
          </a:p>
        </p:txBody>
      </p:sp>
      <p:sp>
        <p:nvSpPr>
          <p:cNvPr id="79929" name="Text Box 57"/>
          <p:cNvSpPr txBox="1">
            <a:spLocks noChangeArrowheads="1"/>
          </p:cNvSpPr>
          <p:nvPr/>
        </p:nvSpPr>
        <p:spPr bwMode="auto">
          <a:xfrm>
            <a:off x="5723909" y="2057400"/>
            <a:ext cx="915635" cy="400110"/>
          </a:xfrm>
          <a:prstGeom prst="rect">
            <a:avLst/>
          </a:prstGeom>
          <a:noFill/>
          <a:ln w="12700">
            <a:noFill/>
            <a:miter lim="800000"/>
            <a:headEnd type="none" w="sm" len="sm"/>
            <a:tailEnd type="none" w="sm" len="sm"/>
          </a:ln>
          <a:effectLst/>
        </p:spPr>
        <p:txBody>
          <a:bodyPr wrap="none">
            <a:spAutoFit/>
          </a:bodyPr>
          <a:lstStyle/>
          <a:p>
            <a:pPr algn="ctr" eaLnBrk="0" hangingPunct="0"/>
            <a:r>
              <a:rPr lang="en-US" sz="1000" b="1" dirty="0" smtClean="0"/>
              <a:t>September /</a:t>
            </a:r>
            <a:br>
              <a:rPr lang="en-US" sz="1000" b="1" dirty="0" smtClean="0"/>
            </a:br>
            <a:r>
              <a:rPr lang="en-US" sz="1000" b="1" dirty="0" smtClean="0"/>
              <a:t>October</a:t>
            </a:r>
            <a:endParaRPr lang="en-US" sz="1000" b="1" dirty="0"/>
          </a:p>
        </p:txBody>
      </p:sp>
      <p:sp>
        <p:nvSpPr>
          <p:cNvPr id="79931" name="Text Box 59"/>
          <p:cNvSpPr txBox="1">
            <a:spLocks noChangeArrowheads="1"/>
          </p:cNvSpPr>
          <p:nvPr/>
        </p:nvSpPr>
        <p:spPr bwMode="auto">
          <a:xfrm>
            <a:off x="488950" y="1066800"/>
            <a:ext cx="1966913" cy="336550"/>
          </a:xfrm>
          <a:prstGeom prst="rect">
            <a:avLst/>
          </a:prstGeom>
          <a:noFill/>
          <a:ln w="12700">
            <a:noFill/>
            <a:miter lim="800000"/>
            <a:headEnd type="none" w="sm" len="sm"/>
            <a:tailEnd type="none" w="sm" len="sm"/>
          </a:ln>
          <a:effectLst/>
        </p:spPr>
        <p:txBody>
          <a:bodyPr wrap="none">
            <a:spAutoFit/>
          </a:bodyPr>
          <a:lstStyle/>
          <a:p>
            <a:pPr eaLnBrk="0" hangingPunct="0"/>
            <a:r>
              <a:rPr lang="en-US" sz="1600" b="1" dirty="0"/>
              <a:t>Preparation Phase</a:t>
            </a:r>
          </a:p>
        </p:txBody>
      </p:sp>
      <p:sp>
        <p:nvSpPr>
          <p:cNvPr id="79934" name="Rectangle 62"/>
          <p:cNvSpPr>
            <a:spLocks noChangeArrowheads="1"/>
          </p:cNvSpPr>
          <p:nvPr/>
        </p:nvSpPr>
        <p:spPr bwMode="auto">
          <a:xfrm>
            <a:off x="4349750" y="1506538"/>
            <a:ext cx="1031875" cy="554037"/>
          </a:xfrm>
          <a:prstGeom prst="rect">
            <a:avLst/>
          </a:prstGeom>
          <a:solidFill>
            <a:srgbClr val="3366CC"/>
          </a:solidFill>
          <a:ln w="28575">
            <a:solidFill>
              <a:srgbClr val="FF0000"/>
            </a:solidFill>
            <a:miter lim="800000"/>
            <a:headEnd type="none" w="sm" len="sm"/>
            <a:tailEnd type="none" w="sm" len="sm"/>
          </a:ln>
          <a:effectLst/>
        </p:spPr>
        <p:txBody>
          <a:bodyPr wrap="none" anchor="ctr"/>
          <a:lstStyle/>
          <a:p>
            <a:pPr algn="ctr" eaLnBrk="0" hangingPunct="0"/>
            <a:r>
              <a:rPr lang="en-US" sz="1000" b="1" dirty="0">
                <a:solidFill>
                  <a:schemeClr val="bg1"/>
                </a:solidFill>
              </a:rPr>
              <a:t>Guidelines</a:t>
            </a:r>
          </a:p>
          <a:p>
            <a:pPr algn="ctr" eaLnBrk="0" hangingPunct="0"/>
            <a:r>
              <a:rPr lang="en-US" sz="1000" b="1" dirty="0">
                <a:solidFill>
                  <a:schemeClr val="bg1"/>
                </a:solidFill>
              </a:rPr>
              <a:t>Released</a:t>
            </a:r>
          </a:p>
        </p:txBody>
      </p:sp>
      <p:sp>
        <p:nvSpPr>
          <p:cNvPr id="79940" name="Rectangle 68"/>
          <p:cNvSpPr>
            <a:spLocks noChangeArrowheads="1"/>
          </p:cNvSpPr>
          <p:nvPr/>
        </p:nvSpPr>
        <p:spPr bwMode="auto">
          <a:xfrm>
            <a:off x="7016750" y="1504950"/>
            <a:ext cx="1031875" cy="554038"/>
          </a:xfrm>
          <a:prstGeom prst="rect">
            <a:avLst/>
          </a:prstGeom>
          <a:solidFill>
            <a:srgbClr val="3366CC"/>
          </a:solidFill>
          <a:ln w="12700">
            <a:solidFill>
              <a:schemeClr val="tx1"/>
            </a:solidFill>
            <a:miter lim="800000"/>
            <a:headEnd type="none" w="sm" len="sm"/>
            <a:tailEnd type="none" w="sm" len="sm"/>
          </a:ln>
          <a:effectLst/>
        </p:spPr>
        <p:txBody>
          <a:bodyPr wrap="none" anchor="ctr"/>
          <a:lstStyle/>
          <a:p>
            <a:pPr algn="ctr" eaLnBrk="0" hangingPunct="0"/>
            <a:r>
              <a:rPr lang="en-US" sz="1000" b="1" dirty="0">
                <a:solidFill>
                  <a:schemeClr val="bg1"/>
                </a:solidFill>
              </a:rPr>
              <a:t>State Letter</a:t>
            </a:r>
          </a:p>
          <a:p>
            <a:pPr algn="ctr" eaLnBrk="0" hangingPunct="0"/>
            <a:r>
              <a:rPr lang="en-US" sz="1000" b="1" dirty="0">
                <a:solidFill>
                  <a:schemeClr val="bg1"/>
                </a:solidFill>
              </a:rPr>
              <a:t>Of Support</a:t>
            </a:r>
          </a:p>
        </p:txBody>
      </p:sp>
      <p:sp>
        <p:nvSpPr>
          <p:cNvPr id="79942" name="Text Box 70"/>
          <p:cNvSpPr txBox="1">
            <a:spLocks noChangeArrowheads="1"/>
          </p:cNvSpPr>
          <p:nvPr/>
        </p:nvSpPr>
        <p:spPr bwMode="auto">
          <a:xfrm>
            <a:off x="7051675" y="2057400"/>
            <a:ext cx="955675" cy="244475"/>
          </a:xfrm>
          <a:prstGeom prst="rect">
            <a:avLst/>
          </a:prstGeom>
          <a:noFill/>
          <a:ln w="12700">
            <a:noFill/>
            <a:miter lim="800000"/>
            <a:headEnd type="none" w="sm" len="sm"/>
            <a:tailEnd type="none" w="sm" len="sm"/>
          </a:ln>
          <a:effectLst/>
        </p:spPr>
        <p:txBody>
          <a:bodyPr wrap="none">
            <a:spAutoFit/>
          </a:bodyPr>
          <a:lstStyle/>
          <a:p>
            <a:pPr algn="ctr" eaLnBrk="0" hangingPunct="0"/>
            <a:r>
              <a:rPr lang="en-US" sz="1000" b="1" dirty="0"/>
              <a:t>Last 30 Days</a:t>
            </a:r>
          </a:p>
        </p:txBody>
      </p:sp>
      <p:sp>
        <p:nvSpPr>
          <p:cNvPr id="79948" name="Rectangle 76"/>
          <p:cNvSpPr>
            <a:spLocks noChangeArrowheads="1"/>
          </p:cNvSpPr>
          <p:nvPr/>
        </p:nvSpPr>
        <p:spPr bwMode="auto">
          <a:xfrm>
            <a:off x="381000" y="3348038"/>
            <a:ext cx="1031875" cy="554037"/>
          </a:xfrm>
          <a:prstGeom prst="rect">
            <a:avLst/>
          </a:prstGeom>
          <a:solidFill>
            <a:srgbClr val="3366CC"/>
          </a:solidFill>
          <a:ln w="12700">
            <a:solidFill>
              <a:schemeClr val="tx1"/>
            </a:solidFill>
            <a:miter lim="800000"/>
            <a:headEnd type="none" w="sm" len="sm"/>
            <a:tailEnd type="none" w="sm" len="sm"/>
          </a:ln>
          <a:effectLst/>
        </p:spPr>
        <p:txBody>
          <a:bodyPr wrap="none" anchor="ctr"/>
          <a:lstStyle/>
          <a:p>
            <a:pPr algn="ctr" eaLnBrk="0" hangingPunct="0"/>
            <a:r>
              <a:rPr lang="en-US" sz="1000" b="1" dirty="0">
                <a:solidFill>
                  <a:schemeClr val="bg1"/>
                </a:solidFill>
              </a:rPr>
              <a:t>Final</a:t>
            </a:r>
          </a:p>
          <a:p>
            <a:pPr algn="ctr" eaLnBrk="0" hangingPunct="0"/>
            <a:r>
              <a:rPr lang="en-US" sz="1000" b="1" dirty="0">
                <a:solidFill>
                  <a:schemeClr val="bg1"/>
                </a:solidFill>
              </a:rPr>
              <a:t>Application</a:t>
            </a:r>
          </a:p>
        </p:txBody>
      </p:sp>
      <p:sp>
        <p:nvSpPr>
          <p:cNvPr id="79950" name="Text Box 78"/>
          <p:cNvSpPr txBox="1">
            <a:spLocks noChangeArrowheads="1"/>
          </p:cNvSpPr>
          <p:nvPr/>
        </p:nvSpPr>
        <p:spPr bwMode="auto">
          <a:xfrm>
            <a:off x="1136731" y="3906838"/>
            <a:ext cx="675185" cy="246221"/>
          </a:xfrm>
          <a:prstGeom prst="rect">
            <a:avLst/>
          </a:prstGeom>
          <a:noFill/>
          <a:ln w="12700">
            <a:noFill/>
            <a:miter lim="800000"/>
            <a:headEnd type="none" w="sm" len="sm"/>
            <a:tailEnd type="none" w="sm" len="sm"/>
          </a:ln>
          <a:effectLst/>
        </p:spPr>
        <p:txBody>
          <a:bodyPr wrap="none">
            <a:spAutoFit/>
          </a:bodyPr>
          <a:lstStyle/>
          <a:p>
            <a:pPr algn="ctr" eaLnBrk="0" hangingPunct="0"/>
            <a:r>
              <a:rPr lang="en-US" sz="1000" b="1" dirty="0" smtClean="0"/>
              <a:t>October</a:t>
            </a:r>
            <a:endParaRPr lang="en-US" sz="1000" b="1" dirty="0"/>
          </a:p>
        </p:txBody>
      </p:sp>
      <p:sp>
        <p:nvSpPr>
          <p:cNvPr id="45" name="Text Box 31"/>
          <p:cNvSpPr txBox="1">
            <a:spLocks noChangeArrowheads="1"/>
          </p:cNvSpPr>
          <p:nvPr/>
        </p:nvSpPr>
        <p:spPr bwMode="auto">
          <a:xfrm>
            <a:off x="6817402" y="3885375"/>
            <a:ext cx="1136850" cy="246221"/>
          </a:xfrm>
          <a:prstGeom prst="rect">
            <a:avLst/>
          </a:prstGeom>
          <a:noFill/>
          <a:ln w="12700">
            <a:noFill/>
            <a:miter lim="800000"/>
            <a:headEnd type="none" w="sm" len="sm"/>
            <a:tailEnd type="none" w="sm" len="sm"/>
          </a:ln>
          <a:effectLst/>
        </p:spPr>
        <p:txBody>
          <a:bodyPr wrap="none">
            <a:spAutoFit/>
          </a:bodyPr>
          <a:lstStyle/>
          <a:p>
            <a:pPr algn="ctr" eaLnBrk="0" hangingPunct="0"/>
            <a:r>
              <a:rPr lang="en-US" sz="1000" b="1" dirty="0" smtClean="0"/>
              <a:t>February - April</a:t>
            </a:r>
            <a:endParaRPr lang="en-US" sz="1000" b="1" dirty="0"/>
          </a:p>
        </p:txBody>
      </p:sp>
      <p:sp>
        <p:nvSpPr>
          <p:cNvPr id="47" name="Line 4"/>
          <p:cNvSpPr>
            <a:spLocks noChangeShapeType="1"/>
          </p:cNvSpPr>
          <p:nvPr/>
        </p:nvSpPr>
        <p:spPr bwMode="auto">
          <a:xfrm>
            <a:off x="3610642" y="5507511"/>
            <a:ext cx="171450" cy="0"/>
          </a:xfrm>
          <a:prstGeom prst="line">
            <a:avLst/>
          </a:prstGeom>
          <a:noFill/>
          <a:ln w="76200">
            <a:solidFill>
              <a:srgbClr val="0000FF"/>
            </a:solidFill>
            <a:round/>
            <a:headEnd type="none" w="sm" len="sm"/>
            <a:tailEnd type="triangle" w="sm" len="sm"/>
          </a:ln>
          <a:effectLst/>
        </p:spPr>
        <p:txBody>
          <a:bodyPr wrap="none" anchor="ctr"/>
          <a:lstStyle/>
          <a:p>
            <a:endParaRPr lang="en-US" dirty="0"/>
          </a:p>
        </p:txBody>
      </p:sp>
      <p:sp>
        <p:nvSpPr>
          <p:cNvPr id="48" name="Line 4"/>
          <p:cNvSpPr>
            <a:spLocks noChangeShapeType="1"/>
          </p:cNvSpPr>
          <p:nvPr/>
        </p:nvSpPr>
        <p:spPr bwMode="auto">
          <a:xfrm>
            <a:off x="5951765" y="5513997"/>
            <a:ext cx="171450" cy="0"/>
          </a:xfrm>
          <a:prstGeom prst="line">
            <a:avLst/>
          </a:prstGeom>
          <a:noFill/>
          <a:ln w="76200">
            <a:solidFill>
              <a:srgbClr val="0000FF"/>
            </a:solidFill>
            <a:round/>
            <a:headEnd type="none" w="sm" len="sm"/>
            <a:tailEnd type="triangle" w="sm" len="sm"/>
          </a:ln>
          <a:effectLst/>
        </p:spPr>
        <p:txBody>
          <a:bodyPr wrap="none" anchor="ctr"/>
          <a:lstStyle/>
          <a:p>
            <a:endParaRPr lang="en-US" dirty="0"/>
          </a:p>
        </p:txBody>
      </p:sp>
      <p:sp>
        <p:nvSpPr>
          <p:cNvPr id="49" name="Line 4"/>
          <p:cNvSpPr>
            <a:spLocks noChangeShapeType="1"/>
          </p:cNvSpPr>
          <p:nvPr/>
        </p:nvSpPr>
        <p:spPr bwMode="auto">
          <a:xfrm>
            <a:off x="7203391" y="5491300"/>
            <a:ext cx="171450" cy="0"/>
          </a:xfrm>
          <a:prstGeom prst="line">
            <a:avLst/>
          </a:prstGeom>
          <a:noFill/>
          <a:ln w="76200">
            <a:solidFill>
              <a:srgbClr val="0000FF"/>
            </a:solidFill>
            <a:round/>
            <a:headEnd type="none" w="sm" len="sm"/>
            <a:tailEnd type="triangle" w="sm" len="sm"/>
          </a:ln>
          <a:effectLst/>
        </p:spPr>
        <p:txBody>
          <a:bodyPr wrap="none" anchor="ctr"/>
          <a:lstStyle/>
          <a:p>
            <a:endParaRPr lang="en-US" dirty="0"/>
          </a:p>
        </p:txBody>
      </p:sp>
      <p:sp>
        <p:nvSpPr>
          <p:cNvPr id="50" name="Rectangle 38"/>
          <p:cNvSpPr>
            <a:spLocks noChangeArrowheads="1"/>
          </p:cNvSpPr>
          <p:nvPr/>
        </p:nvSpPr>
        <p:spPr bwMode="auto">
          <a:xfrm>
            <a:off x="1739630" y="2066690"/>
            <a:ext cx="1031875" cy="462502"/>
          </a:xfrm>
          <a:prstGeom prst="rect">
            <a:avLst/>
          </a:prstGeom>
          <a:solidFill>
            <a:srgbClr val="00CCFF"/>
          </a:solidFill>
          <a:ln w="12700">
            <a:solidFill>
              <a:srgbClr val="CC0000"/>
            </a:solidFill>
            <a:prstDash val="dash"/>
            <a:miter lim="800000"/>
            <a:headEnd type="none" w="sm" len="sm"/>
            <a:tailEnd type="none" w="sm" len="sm"/>
          </a:ln>
          <a:effectLst/>
        </p:spPr>
        <p:txBody>
          <a:bodyPr wrap="none" anchor="ctr"/>
          <a:lstStyle/>
          <a:p>
            <a:pPr algn="ctr" eaLnBrk="0" hangingPunct="0"/>
            <a:r>
              <a:rPr lang="en-US" sz="1000" b="1" dirty="0" smtClean="0">
                <a:solidFill>
                  <a:schemeClr val="bg1"/>
                </a:solidFill>
              </a:rPr>
              <a:t>Contractor</a:t>
            </a:r>
          </a:p>
          <a:p>
            <a:pPr algn="ctr" eaLnBrk="0" hangingPunct="0"/>
            <a:r>
              <a:rPr lang="en-US" sz="1000" b="1" dirty="0" smtClean="0">
                <a:solidFill>
                  <a:schemeClr val="bg1"/>
                </a:solidFill>
              </a:rPr>
              <a:t>Prequalification</a:t>
            </a:r>
            <a:endParaRPr lang="en-US" sz="1000" b="1" dirty="0">
              <a:solidFill>
                <a:schemeClr val="bg1"/>
              </a:solidFill>
            </a:endParaRPr>
          </a:p>
        </p:txBody>
      </p:sp>
      <p:sp>
        <p:nvSpPr>
          <p:cNvPr id="2" name="TextBox 1"/>
          <p:cNvSpPr txBox="1"/>
          <p:nvPr/>
        </p:nvSpPr>
        <p:spPr>
          <a:xfrm>
            <a:off x="-139972" y="6410528"/>
            <a:ext cx="5487400" cy="230832"/>
          </a:xfrm>
          <a:prstGeom prst="rect">
            <a:avLst/>
          </a:prstGeom>
          <a:noFill/>
        </p:spPr>
        <p:txBody>
          <a:bodyPr wrap="none" rtlCol="0">
            <a:spAutoFit/>
          </a:bodyPr>
          <a:lstStyle/>
          <a:p>
            <a:r>
              <a:rPr lang="en-US" sz="900" dirty="0" smtClean="0"/>
              <a:t>* MOAs:  Memorandum of Agreements between Coalition partners with primary grant recipient MWGRC</a:t>
            </a:r>
            <a:endParaRPr lang="en-US" sz="900" dirty="0"/>
          </a:p>
        </p:txBody>
      </p:sp>
      <p:sp>
        <p:nvSpPr>
          <p:cNvPr id="52" name="Rectangle 27"/>
          <p:cNvSpPr>
            <a:spLocks noChangeArrowheads="1"/>
          </p:cNvSpPr>
          <p:nvPr/>
        </p:nvSpPr>
        <p:spPr bwMode="auto">
          <a:xfrm>
            <a:off x="7581636" y="3343202"/>
            <a:ext cx="1031875" cy="554038"/>
          </a:xfrm>
          <a:prstGeom prst="rect">
            <a:avLst/>
          </a:prstGeom>
          <a:solidFill>
            <a:srgbClr val="3366CC"/>
          </a:solidFill>
          <a:ln w="12700">
            <a:solidFill>
              <a:schemeClr val="tx1"/>
            </a:solidFill>
            <a:miter lim="800000"/>
            <a:headEnd type="none" w="sm" len="sm"/>
            <a:tailEnd type="none" w="sm" len="sm"/>
          </a:ln>
          <a:effectLst/>
        </p:spPr>
        <p:txBody>
          <a:bodyPr wrap="none" anchor="ctr"/>
          <a:lstStyle/>
          <a:p>
            <a:pPr algn="ctr" eaLnBrk="0" hangingPunct="0"/>
            <a:r>
              <a:rPr lang="en-US" sz="1000" b="1" dirty="0" smtClean="0">
                <a:solidFill>
                  <a:schemeClr val="bg1"/>
                </a:solidFill>
              </a:rPr>
              <a:t>EPA Compiles</a:t>
            </a:r>
          </a:p>
          <a:p>
            <a:pPr algn="ctr" eaLnBrk="0" hangingPunct="0"/>
            <a:r>
              <a:rPr lang="en-US" sz="1000" b="1" dirty="0" smtClean="0">
                <a:solidFill>
                  <a:schemeClr val="bg1"/>
                </a:solidFill>
              </a:rPr>
              <a:t>Scores</a:t>
            </a:r>
            <a:endParaRPr lang="en-US" sz="1000" b="1" dirty="0">
              <a:solidFill>
                <a:schemeClr val="bg1"/>
              </a:solidFill>
            </a:endParaRPr>
          </a:p>
        </p:txBody>
      </p:sp>
      <p:sp>
        <p:nvSpPr>
          <p:cNvPr id="53" name="Line 4"/>
          <p:cNvSpPr>
            <a:spLocks noChangeShapeType="1"/>
          </p:cNvSpPr>
          <p:nvPr/>
        </p:nvSpPr>
        <p:spPr bwMode="auto">
          <a:xfrm>
            <a:off x="1136731" y="5484019"/>
            <a:ext cx="171450" cy="0"/>
          </a:xfrm>
          <a:prstGeom prst="line">
            <a:avLst/>
          </a:prstGeom>
          <a:noFill/>
          <a:ln w="76200">
            <a:solidFill>
              <a:srgbClr val="0000FF"/>
            </a:solidFill>
            <a:round/>
            <a:headEnd type="none" w="sm" len="sm"/>
            <a:tailEnd type="triangle" w="sm" len="sm"/>
          </a:ln>
          <a:effectLst/>
        </p:spPr>
        <p:txBody>
          <a:bodyPr wrap="none" anchor="ctr"/>
          <a:lstStyle/>
          <a:p>
            <a:endParaRPr lang="en-US" dirty="0"/>
          </a:p>
        </p:txBody>
      </p:sp>
      <p:sp>
        <p:nvSpPr>
          <p:cNvPr id="51" name="Rectangle 38"/>
          <p:cNvSpPr>
            <a:spLocks noChangeArrowheads="1"/>
          </p:cNvSpPr>
          <p:nvPr/>
        </p:nvSpPr>
        <p:spPr bwMode="auto">
          <a:xfrm>
            <a:off x="6146640" y="4729941"/>
            <a:ext cx="1031875" cy="462502"/>
          </a:xfrm>
          <a:prstGeom prst="rect">
            <a:avLst/>
          </a:prstGeom>
          <a:solidFill>
            <a:srgbClr val="00CCFF"/>
          </a:solidFill>
          <a:ln w="12700">
            <a:solidFill>
              <a:srgbClr val="CC0000"/>
            </a:solidFill>
            <a:prstDash val="dash"/>
            <a:miter lim="800000"/>
            <a:headEnd type="none" w="sm" len="sm"/>
            <a:tailEnd type="none" w="sm" len="sm"/>
          </a:ln>
          <a:effectLst/>
        </p:spPr>
        <p:txBody>
          <a:bodyPr wrap="none" anchor="ctr"/>
          <a:lstStyle/>
          <a:p>
            <a:pPr algn="ctr" eaLnBrk="0" hangingPunct="0"/>
            <a:r>
              <a:rPr lang="en-US" sz="1000" b="1" dirty="0" smtClean="0">
                <a:solidFill>
                  <a:schemeClr val="bg1"/>
                </a:solidFill>
              </a:rPr>
              <a:t>Contractor</a:t>
            </a:r>
          </a:p>
          <a:p>
            <a:pPr algn="ctr" eaLnBrk="0" hangingPunct="0"/>
            <a:r>
              <a:rPr lang="en-US" sz="1000" b="1" dirty="0" smtClean="0">
                <a:solidFill>
                  <a:schemeClr val="bg1"/>
                </a:solidFill>
              </a:rPr>
              <a:t>Competition</a:t>
            </a:r>
            <a:endParaRPr lang="en-US" sz="1000" b="1" dirty="0">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p:cNvSpPr>
            <a:spLocks noChangeShapeType="1"/>
          </p:cNvSpPr>
          <p:nvPr/>
        </p:nvSpPr>
        <p:spPr bwMode="auto">
          <a:xfrm>
            <a:off x="6401677" y="2245883"/>
            <a:ext cx="0" cy="1019472"/>
          </a:xfrm>
          <a:prstGeom prst="line">
            <a:avLst/>
          </a:prstGeom>
          <a:noFill/>
          <a:ln w="57150">
            <a:solidFill>
              <a:srgbClr val="0000FF"/>
            </a:solidFill>
            <a:miter lim="800000"/>
            <a:headEnd type="triangle" w="med" len="med"/>
            <a:tailEnd/>
          </a:ln>
          <a:extLst>
            <a:ext uri="{909E8E84-426E-40DD-AFC4-6F175D3DCCD1}">
              <a14:hiddenFill xmlns="" xmlns:a14="http://schemas.microsoft.com/office/drawing/2010/main">
                <a:noFill/>
              </a14:hiddenFill>
            </a:ext>
          </a:extLst>
        </p:spPr>
        <p:txBody>
          <a:bodyPr wrap="none" lIns="86493" tIns="43247" rIns="86493" bIns="43247"/>
          <a:lstStyle/>
          <a:p>
            <a:endParaRPr lang="en-US"/>
          </a:p>
        </p:txBody>
      </p:sp>
      <p:sp>
        <p:nvSpPr>
          <p:cNvPr id="7171" name="Line 4"/>
          <p:cNvSpPr>
            <a:spLocks noChangeShapeType="1"/>
          </p:cNvSpPr>
          <p:nvPr/>
        </p:nvSpPr>
        <p:spPr bwMode="auto">
          <a:xfrm>
            <a:off x="7677725" y="2286066"/>
            <a:ext cx="0" cy="1017984"/>
          </a:xfrm>
          <a:prstGeom prst="line">
            <a:avLst/>
          </a:prstGeom>
          <a:noFill/>
          <a:ln w="38100">
            <a:solidFill>
              <a:srgbClr val="0000FF"/>
            </a:solidFill>
            <a:miter lim="800000"/>
            <a:headEnd type="triangle" w="med" len="med"/>
            <a:tailEnd/>
          </a:ln>
          <a:extLst>
            <a:ext uri="{909E8E84-426E-40DD-AFC4-6F175D3DCCD1}">
              <a14:hiddenFill xmlns="" xmlns:a14="http://schemas.microsoft.com/office/drawing/2010/main">
                <a:noFill/>
              </a14:hiddenFill>
            </a:ext>
          </a:extLst>
        </p:spPr>
        <p:txBody>
          <a:bodyPr wrap="none" lIns="86493" tIns="43247" rIns="86493" bIns="43247"/>
          <a:lstStyle/>
          <a:p>
            <a:endParaRPr lang="en-US"/>
          </a:p>
        </p:txBody>
      </p:sp>
      <p:sp>
        <p:nvSpPr>
          <p:cNvPr id="7172" name="Rectangle 5"/>
          <p:cNvSpPr>
            <a:spLocks noChangeArrowheads="1"/>
          </p:cNvSpPr>
          <p:nvPr/>
        </p:nvSpPr>
        <p:spPr bwMode="auto">
          <a:xfrm>
            <a:off x="1896202" y="3107598"/>
            <a:ext cx="1031119" cy="556617"/>
          </a:xfrm>
          <a:prstGeom prst="rect">
            <a:avLst/>
          </a:prstGeom>
          <a:solidFill>
            <a:srgbClr val="3366CC"/>
          </a:solidFill>
          <a:ln w="12700">
            <a:solidFill>
              <a:schemeClr val="tx1"/>
            </a:solidFill>
            <a:miter lim="800000"/>
            <a:headEnd type="none" w="sm" len="sm"/>
            <a:tailEnd type="none" w="sm" len="sm"/>
          </a:ln>
        </p:spPr>
        <p:txBody>
          <a:bodyPr wrap="none" lIns="91424" tIns="45712" rIns="91424" bIns="45712" anchor="ctr"/>
          <a:lstStyle/>
          <a:p>
            <a:pPr algn="ctr" defTabSz="914485" eaLnBrk="0" hangingPunct="0"/>
            <a:r>
              <a:rPr lang="en-US" sz="1000" b="1">
                <a:solidFill>
                  <a:schemeClr val="bg1"/>
                </a:solidFill>
              </a:rPr>
              <a:t>Inventory</a:t>
            </a:r>
          </a:p>
        </p:txBody>
      </p:sp>
      <p:sp>
        <p:nvSpPr>
          <p:cNvPr id="7173" name="Line 6"/>
          <p:cNvSpPr>
            <a:spLocks noChangeShapeType="1"/>
          </p:cNvSpPr>
          <p:nvPr/>
        </p:nvSpPr>
        <p:spPr bwMode="auto">
          <a:xfrm>
            <a:off x="2950000" y="3368047"/>
            <a:ext cx="201083" cy="0"/>
          </a:xfrm>
          <a:prstGeom prst="line">
            <a:avLst/>
          </a:prstGeom>
          <a:noFill/>
          <a:ln w="76200">
            <a:solidFill>
              <a:srgbClr val="0000FF"/>
            </a:solidFill>
            <a:round/>
            <a:headEnd type="none" w="sm" len="sm"/>
            <a:tailEnd type="triangle" w="sm" len="sm"/>
          </a:ln>
          <a:extLst>
            <a:ext uri="{909E8E84-426E-40DD-AFC4-6F175D3DCCD1}">
              <a14:hiddenFill xmlns="" xmlns:a14="http://schemas.microsoft.com/office/drawing/2010/main">
                <a:noFill/>
              </a14:hiddenFill>
            </a:ext>
          </a:extLst>
        </p:spPr>
        <p:txBody>
          <a:bodyPr wrap="none" lIns="86493" tIns="43247" rIns="86493" bIns="43247" anchor="ctr"/>
          <a:lstStyle/>
          <a:p>
            <a:endParaRPr lang="en-US"/>
          </a:p>
        </p:txBody>
      </p:sp>
      <p:sp>
        <p:nvSpPr>
          <p:cNvPr id="7174" name="Line 7"/>
          <p:cNvSpPr>
            <a:spLocks noChangeShapeType="1"/>
          </p:cNvSpPr>
          <p:nvPr/>
        </p:nvSpPr>
        <p:spPr bwMode="auto">
          <a:xfrm>
            <a:off x="1684535" y="1983945"/>
            <a:ext cx="172357" cy="0"/>
          </a:xfrm>
          <a:prstGeom prst="line">
            <a:avLst/>
          </a:prstGeom>
          <a:noFill/>
          <a:ln w="76200">
            <a:solidFill>
              <a:srgbClr val="0000FF"/>
            </a:solidFill>
            <a:round/>
            <a:headEnd type="none" w="sm" len="sm"/>
            <a:tailEnd type="triangle" w="sm" len="sm"/>
          </a:ln>
          <a:extLst>
            <a:ext uri="{909E8E84-426E-40DD-AFC4-6F175D3DCCD1}">
              <a14:hiddenFill xmlns="" xmlns:a14="http://schemas.microsoft.com/office/drawing/2010/main">
                <a:noFill/>
              </a14:hiddenFill>
            </a:ext>
          </a:extLst>
        </p:spPr>
        <p:txBody>
          <a:bodyPr wrap="none" lIns="86493" tIns="43247" rIns="86493" bIns="43247" anchor="ctr"/>
          <a:lstStyle/>
          <a:p>
            <a:endParaRPr lang="en-US"/>
          </a:p>
        </p:txBody>
      </p:sp>
      <p:sp>
        <p:nvSpPr>
          <p:cNvPr id="7175" name="Rectangle 8"/>
          <p:cNvSpPr>
            <a:spLocks noChangeArrowheads="1"/>
          </p:cNvSpPr>
          <p:nvPr/>
        </p:nvSpPr>
        <p:spPr bwMode="auto">
          <a:xfrm>
            <a:off x="5524773" y="3107598"/>
            <a:ext cx="1049262" cy="556617"/>
          </a:xfrm>
          <a:prstGeom prst="rect">
            <a:avLst/>
          </a:prstGeom>
          <a:solidFill>
            <a:srgbClr val="3366CC"/>
          </a:solidFill>
          <a:ln w="12700">
            <a:solidFill>
              <a:schemeClr val="tx1"/>
            </a:solidFill>
            <a:miter lim="800000"/>
            <a:headEnd type="none" w="sm" len="sm"/>
            <a:tailEnd type="none" w="sm" len="sm"/>
          </a:ln>
        </p:spPr>
        <p:txBody>
          <a:bodyPr wrap="none" lIns="91424" tIns="45712" rIns="91424" bIns="45712" anchor="ctr"/>
          <a:lstStyle/>
          <a:p>
            <a:pPr algn="ctr" defTabSz="914485" eaLnBrk="0" hangingPunct="0"/>
            <a:r>
              <a:rPr lang="en-US" sz="1000" b="1">
                <a:solidFill>
                  <a:schemeClr val="bg1"/>
                </a:solidFill>
              </a:rPr>
              <a:t>Phase I</a:t>
            </a:r>
          </a:p>
          <a:p>
            <a:pPr algn="ctr" defTabSz="914485" eaLnBrk="0" hangingPunct="0"/>
            <a:r>
              <a:rPr lang="en-US" sz="1000" b="1">
                <a:solidFill>
                  <a:schemeClr val="bg1"/>
                </a:solidFill>
              </a:rPr>
              <a:t>ESA and AAI</a:t>
            </a:r>
          </a:p>
        </p:txBody>
      </p:sp>
      <p:sp>
        <p:nvSpPr>
          <p:cNvPr id="7176" name="Line 9"/>
          <p:cNvSpPr>
            <a:spLocks noChangeShapeType="1"/>
          </p:cNvSpPr>
          <p:nvPr/>
        </p:nvSpPr>
        <p:spPr bwMode="auto">
          <a:xfrm>
            <a:off x="6673820" y="3384418"/>
            <a:ext cx="515560" cy="0"/>
          </a:xfrm>
          <a:prstGeom prst="line">
            <a:avLst/>
          </a:prstGeom>
          <a:noFill/>
          <a:ln w="76200">
            <a:solidFill>
              <a:srgbClr val="0000FF"/>
            </a:solidFill>
            <a:round/>
            <a:headEnd type="none" w="sm" len="sm"/>
            <a:tailEnd type="triangle" w="sm" len="sm"/>
          </a:ln>
          <a:extLst>
            <a:ext uri="{909E8E84-426E-40DD-AFC4-6F175D3DCCD1}">
              <a14:hiddenFill xmlns="" xmlns:a14="http://schemas.microsoft.com/office/drawing/2010/main">
                <a:noFill/>
              </a14:hiddenFill>
            </a:ext>
          </a:extLst>
        </p:spPr>
        <p:txBody>
          <a:bodyPr wrap="none" lIns="86493" tIns="43247" rIns="86493" bIns="43247" anchor="ctr"/>
          <a:lstStyle/>
          <a:p>
            <a:endParaRPr lang="en-US"/>
          </a:p>
        </p:txBody>
      </p:sp>
      <p:sp>
        <p:nvSpPr>
          <p:cNvPr id="7177" name="Rectangle 10"/>
          <p:cNvSpPr>
            <a:spLocks noChangeArrowheads="1"/>
          </p:cNvSpPr>
          <p:nvPr/>
        </p:nvSpPr>
        <p:spPr bwMode="auto">
          <a:xfrm>
            <a:off x="7272535" y="3143316"/>
            <a:ext cx="814917" cy="523875"/>
          </a:xfrm>
          <a:prstGeom prst="rect">
            <a:avLst/>
          </a:prstGeom>
          <a:solidFill>
            <a:srgbClr val="3366CC"/>
          </a:solidFill>
          <a:ln w="12700">
            <a:solidFill>
              <a:schemeClr val="tx1"/>
            </a:solidFill>
            <a:miter lim="800000"/>
            <a:headEnd type="none" w="sm" len="sm"/>
            <a:tailEnd type="none" w="sm" len="sm"/>
          </a:ln>
        </p:spPr>
        <p:txBody>
          <a:bodyPr wrap="none" lIns="91424" tIns="45712" rIns="91424" bIns="45712" anchor="ctr"/>
          <a:lstStyle/>
          <a:p>
            <a:pPr algn="ctr" defTabSz="914485" eaLnBrk="0" hangingPunct="0"/>
            <a:r>
              <a:rPr lang="en-US" sz="1000" b="1">
                <a:solidFill>
                  <a:schemeClr val="bg1"/>
                </a:solidFill>
              </a:rPr>
              <a:t>Phase II</a:t>
            </a:r>
          </a:p>
          <a:p>
            <a:pPr algn="ctr" defTabSz="914485" eaLnBrk="0" hangingPunct="0"/>
            <a:r>
              <a:rPr lang="en-US" sz="1000" b="1">
                <a:solidFill>
                  <a:schemeClr val="bg1"/>
                </a:solidFill>
              </a:rPr>
              <a:t>Access</a:t>
            </a:r>
          </a:p>
        </p:txBody>
      </p:sp>
      <p:sp>
        <p:nvSpPr>
          <p:cNvPr id="7179" name="Rectangle 12"/>
          <p:cNvSpPr>
            <a:spLocks noChangeArrowheads="1"/>
          </p:cNvSpPr>
          <p:nvPr/>
        </p:nvSpPr>
        <p:spPr bwMode="auto">
          <a:xfrm>
            <a:off x="605035" y="1696707"/>
            <a:ext cx="1032631" cy="555129"/>
          </a:xfrm>
          <a:prstGeom prst="rect">
            <a:avLst/>
          </a:prstGeom>
          <a:solidFill>
            <a:srgbClr val="3366CC"/>
          </a:solidFill>
          <a:ln w="12700">
            <a:solidFill>
              <a:schemeClr val="tx1"/>
            </a:solidFill>
            <a:miter lim="800000"/>
            <a:headEnd type="none" w="sm" len="sm"/>
            <a:tailEnd type="none" w="sm" len="sm"/>
          </a:ln>
        </p:spPr>
        <p:txBody>
          <a:bodyPr wrap="none" lIns="91424" tIns="45712" rIns="91424" bIns="45712" anchor="ctr"/>
          <a:lstStyle/>
          <a:p>
            <a:pPr algn="ctr" defTabSz="914485" eaLnBrk="0" hangingPunct="0"/>
            <a:r>
              <a:rPr lang="en-US" sz="1000" b="1">
                <a:solidFill>
                  <a:schemeClr val="bg1"/>
                </a:solidFill>
              </a:rPr>
              <a:t>EPA Quality</a:t>
            </a:r>
          </a:p>
          <a:p>
            <a:pPr algn="ctr" defTabSz="914485" eaLnBrk="0" hangingPunct="0"/>
            <a:r>
              <a:rPr lang="en-US" sz="1000" b="1">
                <a:solidFill>
                  <a:schemeClr val="bg1"/>
                </a:solidFill>
              </a:rPr>
              <a:t>Plans</a:t>
            </a:r>
          </a:p>
        </p:txBody>
      </p:sp>
      <p:sp>
        <p:nvSpPr>
          <p:cNvPr id="7180" name="Rectangle 13"/>
          <p:cNvSpPr>
            <a:spLocks noChangeArrowheads="1"/>
          </p:cNvSpPr>
          <p:nvPr/>
        </p:nvSpPr>
        <p:spPr bwMode="auto">
          <a:xfrm>
            <a:off x="7271023" y="1724985"/>
            <a:ext cx="1032630" cy="556617"/>
          </a:xfrm>
          <a:prstGeom prst="rect">
            <a:avLst/>
          </a:prstGeom>
          <a:solidFill>
            <a:srgbClr val="3366CC"/>
          </a:solidFill>
          <a:ln w="12700">
            <a:solidFill>
              <a:schemeClr val="tx1"/>
            </a:solidFill>
            <a:miter lim="800000"/>
            <a:headEnd type="none" w="sm" len="sm"/>
            <a:tailEnd type="none" w="sm" len="sm"/>
          </a:ln>
        </p:spPr>
        <p:txBody>
          <a:bodyPr wrap="none" lIns="91424" tIns="45712" rIns="91424" bIns="45712" anchor="ctr"/>
          <a:lstStyle/>
          <a:p>
            <a:pPr algn="ctr" defTabSz="914485" eaLnBrk="0" hangingPunct="0"/>
            <a:r>
              <a:rPr lang="en-US" sz="1000" b="1">
                <a:solidFill>
                  <a:schemeClr val="bg1"/>
                </a:solidFill>
              </a:rPr>
              <a:t>EPA Approves</a:t>
            </a:r>
          </a:p>
          <a:p>
            <a:pPr algn="ctr" defTabSz="914485" eaLnBrk="0" hangingPunct="0"/>
            <a:r>
              <a:rPr lang="en-US" sz="1000" b="1">
                <a:solidFill>
                  <a:schemeClr val="bg1"/>
                </a:solidFill>
              </a:rPr>
              <a:t>Phase II</a:t>
            </a:r>
          </a:p>
          <a:p>
            <a:pPr algn="ctr" defTabSz="914485" eaLnBrk="0" hangingPunct="0"/>
            <a:r>
              <a:rPr lang="en-US" sz="1000" b="1">
                <a:solidFill>
                  <a:schemeClr val="bg1"/>
                </a:solidFill>
              </a:rPr>
              <a:t>Workplan</a:t>
            </a:r>
          </a:p>
        </p:txBody>
      </p:sp>
      <p:sp>
        <p:nvSpPr>
          <p:cNvPr id="7181" name="Line 14"/>
          <p:cNvSpPr>
            <a:spLocks noChangeShapeType="1"/>
          </p:cNvSpPr>
          <p:nvPr/>
        </p:nvSpPr>
        <p:spPr bwMode="auto">
          <a:xfrm>
            <a:off x="1676976" y="4406867"/>
            <a:ext cx="7037916" cy="0"/>
          </a:xfrm>
          <a:prstGeom prst="line">
            <a:avLst/>
          </a:prstGeom>
          <a:noFill/>
          <a:ln w="76200">
            <a:solidFill>
              <a:srgbClr val="0000FF"/>
            </a:solidFill>
            <a:round/>
            <a:headEnd type="none" w="sm" len="sm"/>
            <a:tailEnd type="triangle" w="sm" len="sm"/>
          </a:ln>
          <a:extLst>
            <a:ext uri="{909E8E84-426E-40DD-AFC4-6F175D3DCCD1}">
              <a14:hiddenFill xmlns="" xmlns:a14="http://schemas.microsoft.com/office/drawing/2010/main">
                <a:noFill/>
              </a14:hiddenFill>
            </a:ext>
          </a:extLst>
        </p:spPr>
        <p:txBody>
          <a:bodyPr wrap="none" lIns="86493" tIns="43247" rIns="86493" bIns="43247" anchor="ctr"/>
          <a:lstStyle/>
          <a:p>
            <a:endParaRPr lang="en-US"/>
          </a:p>
        </p:txBody>
      </p:sp>
      <p:sp>
        <p:nvSpPr>
          <p:cNvPr id="7182" name="Line 15"/>
          <p:cNvSpPr>
            <a:spLocks noChangeShapeType="1"/>
          </p:cNvSpPr>
          <p:nvPr/>
        </p:nvSpPr>
        <p:spPr bwMode="auto">
          <a:xfrm>
            <a:off x="1097915" y="3676120"/>
            <a:ext cx="0" cy="424161"/>
          </a:xfrm>
          <a:prstGeom prst="line">
            <a:avLst/>
          </a:prstGeom>
          <a:noFill/>
          <a:ln w="38100">
            <a:solidFill>
              <a:srgbClr val="0000FF"/>
            </a:solidFill>
            <a:prstDash val="sysDot"/>
            <a:miter lim="800000"/>
            <a:headEnd type="triangle" w="med" len="med"/>
            <a:tailEnd/>
          </a:ln>
          <a:extLst>
            <a:ext uri="{909E8E84-426E-40DD-AFC4-6F175D3DCCD1}">
              <a14:hiddenFill xmlns="" xmlns:a14="http://schemas.microsoft.com/office/drawing/2010/main">
                <a:noFill/>
              </a14:hiddenFill>
            </a:ext>
          </a:extLst>
        </p:spPr>
        <p:txBody>
          <a:bodyPr wrap="none" lIns="86493" tIns="43247" rIns="86493" bIns="43247"/>
          <a:lstStyle/>
          <a:p>
            <a:endParaRPr lang="en-US"/>
          </a:p>
        </p:txBody>
      </p:sp>
      <p:sp>
        <p:nvSpPr>
          <p:cNvPr id="7183" name="Rectangle 16"/>
          <p:cNvSpPr>
            <a:spLocks noChangeArrowheads="1"/>
          </p:cNvSpPr>
          <p:nvPr/>
        </p:nvSpPr>
        <p:spPr bwMode="auto">
          <a:xfrm>
            <a:off x="325333" y="3106110"/>
            <a:ext cx="1307797" cy="556617"/>
          </a:xfrm>
          <a:prstGeom prst="rect">
            <a:avLst/>
          </a:prstGeom>
          <a:solidFill>
            <a:srgbClr val="3366CC"/>
          </a:solidFill>
          <a:ln w="12700">
            <a:solidFill>
              <a:schemeClr val="tx1"/>
            </a:solidFill>
            <a:miter lim="800000"/>
            <a:headEnd type="none" w="sm" len="sm"/>
            <a:tailEnd type="none" w="sm" len="sm"/>
          </a:ln>
        </p:spPr>
        <p:txBody>
          <a:bodyPr wrap="none" lIns="91424" tIns="45712" rIns="91424" bIns="45712" anchor="ctr"/>
          <a:lstStyle/>
          <a:p>
            <a:pPr algn="ctr" defTabSz="914485" eaLnBrk="0" hangingPunct="0"/>
            <a:r>
              <a:rPr lang="en-US" sz="1000" b="1">
                <a:solidFill>
                  <a:schemeClr val="bg1"/>
                </a:solidFill>
              </a:rPr>
              <a:t>Eligibility/Screening/</a:t>
            </a:r>
          </a:p>
          <a:p>
            <a:pPr algn="ctr" defTabSz="914485" eaLnBrk="0" hangingPunct="0"/>
            <a:r>
              <a:rPr lang="en-US" sz="1000" b="1">
                <a:solidFill>
                  <a:schemeClr val="bg1"/>
                </a:solidFill>
              </a:rPr>
              <a:t>Prioritize  Sites</a:t>
            </a:r>
          </a:p>
        </p:txBody>
      </p:sp>
      <p:sp>
        <p:nvSpPr>
          <p:cNvPr id="7184" name="Line 17"/>
          <p:cNvSpPr>
            <a:spLocks noChangeShapeType="1"/>
          </p:cNvSpPr>
          <p:nvPr/>
        </p:nvSpPr>
        <p:spPr bwMode="auto">
          <a:xfrm>
            <a:off x="1645225" y="3363582"/>
            <a:ext cx="201084" cy="0"/>
          </a:xfrm>
          <a:prstGeom prst="line">
            <a:avLst/>
          </a:prstGeom>
          <a:noFill/>
          <a:ln w="76200">
            <a:solidFill>
              <a:srgbClr val="0000FF"/>
            </a:solidFill>
            <a:round/>
            <a:headEnd type="none" w="sm" len="sm"/>
            <a:tailEnd type="triangle" w="sm" len="sm"/>
          </a:ln>
          <a:extLst>
            <a:ext uri="{909E8E84-426E-40DD-AFC4-6F175D3DCCD1}">
              <a14:hiddenFill xmlns="" xmlns:a14="http://schemas.microsoft.com/office/drawing/2010/main">
                <a:noFill/>
              </a14:hiddenFill>
            </a:ext>
          </a:extLst>
        </p:spPr>
        <p:txBody>
          <a:bodyPr wrap="none" lIns="86493" tIns="43247" rIns="86493" bIns="43247" anchor="ctr"/>
          <a:lstStyle/>
          <a:p>
            <a:endParaRPr lang="en-US"/>
          </a:p>
        </p:txBody>
      </p:sp>
      <p:sp>
        <p:nvSpPr>
          <p:cNvPr id="7185" name="Rectangle 18">
            <a:hlinkClick r:id="" action="ppaction://noaction"/>
          </p:cNvPr>
          <p:cNvSpPr>
            <a:spLocks noChangeArrowheads="1"/>
          </p:cNvSpPr>
          <p:nvPr/>
        </p:nvSpPr>
        <p:spPr bwMode="auto">
          <a:xfrm>
            <a:off x="3250868" y="1710102"/>
            <a:ext cx="1047750" cy="555128"/>
          </a:xfrm>
          <a:prstGeom prst="rect">
            <a:avLst/>
          </a:prstGeom>
          <a:solidFill>
            <a:srgbClr val="3366CC"/>
          </a:solidFill>
          <a:ln w="28575">
            <a:solidFill>
              <a:srgbClr val="FF0000"/>
            </a:solidFill>
            <a:miter lim="800000"/>
            <a:headEnd type="none" w="sm" len="sm"/>
            <a:tailEnd type="none" w="sm" len="sm"/>
          </a:ln>
        </p:spPr>
        <p:txBody>
          <a:bodyPr wrap="none" lIns="91424" tIns="45712" rIns="91424" bIns="45712" anchor="ctr"/>
          <a:lstStyle/>
          <a:p>
            <a:pPr algn="ctr" defTabSz="914485" eaLnBrk="0" hangingPunct="0"/>
            <a:r>
              <a:rPr lang="en-US" sz="1000" b="1">
                <a:solidFill>
                  <a:schemeClr val="bg1"/>
                </a:solidFill>
              </a:rPr>
              <a:t>QAPP</a:t>
            </a:r>
          </a:p>
          <a:p>
            <a:pPr algn="ctr" defTabSz="914485" eaLnBrk="0" hangingPunct="0"/>
            <a:r>
              <a:rPr lang="en-US" sz="1000" b="1">
                <a:solidFill>
                  <a:schemeClr val="bg1"/>
                </a:solidFill>
              </a:rPr>
              <a:t>To EPA</a:t>
            </a:r>
          </a:p>
        </p:txBody>
      </p:sp>
      <p:sp>
        <p:nvSpPr>
          <p:cNvPr id="7186" name="Line 19"/>
          <p:cNvSpPr>
            <a:spLocks noChangeShapeType="1"/>
          </p:cNvSpPr>
          <p:nvPr/>
        </p:nvSpPr>
        <p:spPr bwMode="auto">
          <a:xfrm>
            <a:off x="4374214" y="2007758"/>
            <a:ext cx="201083" cy="0"/>
          </a:xfrm>
          <a:prstGeom prst="line">
            <a:avLst/>
          </a:prstGeom>
          <a:noFill/>
          <a:ln w="76200">
            <a:solidFill>
              <a:srgbClr val="0000FF"/>
            </a:solidFill>
            <a:round/>
            <a:headEnd type="none" w="sm" len="sm"/>
            <a:tailEnd type="triangle" w="sm" len="sm"/>
          </a:ln>
          <a:extLst>
            <a:ext uri="{909E8E84-426E-40DD-AFC4-6F175D3DCCD1}">
              <a14:hiddenFill xmlns="" xmlns:a14="http://schemas.microsoft.com/office/drawing/2010/main">
                <a:noFill/>
              </a14:hiddenFill>
            </a:ext>
          </a:extLst>
        </p:spPr>
        <p:txBody>
          <a:bodyPr wrap="none" lIns="86493" tIns="43247" rIns="86493" bIns="43247" anchor="ctr"/>
          <a:lstStyle/>
          <a:p>
            <a:endParaRPr lang="en-US"/>
          </a:p>
        </p:txBody>
      </p:sp>
      <p:sp>
        <p:nvSpPr>
          <p:cNvPr id="7187" name="Rectangle 20"/>
          <p:cNvSpPr>
            <a:spLocks noChangeArrowheads="1"/>
          </p:cNvSpPr>
          <p:nvPr/>
        </p:nvSpPr>
        <p:spPr bwMode="auto">
          <a:xfrm>
            <a:off x="1890154" y="1702660"/>
            <a:ext cx="1047750" cy="556617"/>
          </a:xfrm>
          <a:prstGeom prst="rect">
            <a:avLst/>
          </a:prstGeom>
          <a:solidFill>
            <a:schemeClr val="bg1"/>
          </a:solidFill>
          <a:ln w="12700">
            <a:solidFill>
              <a:schemeClr val="tx1"/>
            </a:solidFill>
            <a:prstDash val="dash"/>
            <a:miter lim="800000"/>
            <a:headEnd type="none" w="sm" len="sm"/>
            <a:tailEnd type="none" w="sm" len="sm"/>
          </a:ln>
        </p:spPr>
        <p:txBody>
          <a:bodyPr wrap="none" lIns="91424" tIns="45712" rIns="91424" bIns="45712" anchor="ctr"/>
          <a:lstStyle/>
          <a:p>
            <a:pPr algn="ctr" defTabSz="914485" eaLnBrk="0" hangingPunct="0"/>
            <a:r>
              <a:rPr lang="en-US" sz="1000" b="1"/>
              <a:t>QMP</a:t>
            </a:r>
          </a:p>
          <a:p>
            <a:pPr algn="ctr" defTabSz="914485" eaLnBrk="0" hangingPunct="0"/>
            <a:r>
              <a:rPr lang="en-US" sz="1000" b="1"/>
              <a:t>(Revised)</a:t>
            </a:r>
          </a:p>
        </p:txBody>
      </p:sp>
      <p:sp>
        <p:nvSpPr>
          <p:cNvPr id="7188" name="Line 21"/>
          <p:cNvSpPr>
            <a:spLocks noChangeShapeType="1"/>
          </p:cNvSpPr>
          <p:nvPr/>
        </p:nvSpPr>
        <p:spPr bwMode="auto">
          <a:xfrm>
            <a:off x="3013500" y="2001805"/>
            <a:ext cx="201083" cy="0"/>
          </a:xfrm>
          <a:prstGeom prst="line">
            <a:avLst/>
          </a:prstGeom>
          <a:noFill/>
          <a:ln w="76200">
            <a:solidFill>
              <a:srgbClr val="0000FF"/>
            </a:solidFill>
            <a:round/>
            <a:headEnd type="none" w="sm" len="sm"/>
            <a:tailEnd type="triangle" w="sm" len="sm"/>
          </a:ln>
          <a:extLst>
            <a:ext uri="{909E8E84-426E-40DD-AFC4-6F175D3DCCD1}">
              <a14:hiddenFill xmlns="" xmlns:a14="http://schemas.microsoft.com/office/drawing/2010/main">
                <a:noFill/>
              </a14:hiddenFill>
            </a:ext>
          </a:extLst>
        </p:spPr>
        <p:txBody>
          <a:bodyPr wrap="none" lIns="86493" tIns="43247" rIns="86493" bIns="43247" anchor="ctr"/>
          <a:lstStyle/>
          <a:p>
            <a:endParaRPr lang="en-US"/>
          </a:p>
        </p:txBody>
      </p:sp>
      <p:sp>
        <p:nvSpPr>
          <p:cNvPr id="7189" name="Line 22"/>
          <p:cNvSpPr>
            <a:spLocks noChangeShapeType="1"/>
          </p:cNvSpPr>
          <p:nvPr/>
        </p:nvSpPr>
        <p:spPr bwMode="auto">
          <a:xfrm>
            <a:off x="7673190" y="3659751"/>
            <a:ext cx="13607" cy="727769"/>
          </a:xfrm>
          <a:prstGeom prst="line">
            <a:avLst/>
          </a:prstGeom>
          <a:noFill/>
          <a:ln w="38100">
            <a:solidFill>
              <a:srgbClr val="0000FF"/>
            </a:solidFill>
            <a:miter lim="800000"/>
            <a:headEnd type="triangle" w="med" len="med"/>
            <a:tailEnd/>
          </a:ln>
          <a:extLst>
            <a:ext uri="{909E8E84-426E-40DD-AFC4-6F175D3DCCD1}">
              <a14:hiddenFill xmlns="" xmlns:a14="http://schemas.microsoft.com/office/drawing/2010/main">
                <a:noFill/>
              </a14:hiddenFill>
            </a:ext>
          </a:extLst>
        </p:spPr>
        <p:txBody>
          <a:bodyPr wrap="none" lIns="86493" tIns="43247" rIns="86493" bIns="43247"/>
          <a:lstStyle/>
          <a:p>
            <a:endParaRPr lang="en-US"/>
          </a:p>
        </p:txBody>
      </p:sp>
      <p:sp>
        <p:nvSpPr>
          <p:cNvPr id="7190" name="Rectangle 23"/>
          <p:cNvSpPr>
            <a:spLocks noChangeArrowheads="1"/>
          </p:cNvSpPr>
          <p:nvPr/>
        </p:nvSpPr>
        <p:spPr bwMode="auto">
          <a:xfrm>
            <a:off x="4625190" y="1719032"/>
            <a:ext cx="1047750" cy="555128"/>
          </a:xfrm>
          <a:prstGeom prst="rect">
            <a:avLst/>
          </a:prstGeom>
          <a:solidFill>
            <a:srgbClr val="3366CC"/>
          </a:solidFill>
          <a:ln w="12700">
            <a:solidFill>
              <a:schemeClr val="tx1"/>
            </a:solidFill>
            <a:miter lim="800000"/>
            <a:headEnd type="none" w="sm" len="sm"/>
            <a:tailEnd type="none" w="sm" len="sm"/>
          </a:ln>
        </p:spPr>
        <p:txBody>
          <a:bodyPr wrap="none" lIns="91424" tIns="45712" rIns="91424" bIns="45712" anchor="ctr"/>
          <a:lstStyle/>
          <a:p>
            <a:pPr algn="ctr" defTabSz="914485" eaLnBrk="0" hangingPunct="0"/>
            <a:r>
              <a:rPr lang="en-US" sz="1000" b="1">
                <a:solidFill>
                  <a:schemeClr val="bg1"/>
                </a:solidFill>
              </a:rPr>
              <a:t>EPA Approves</a:t>
            </a:r>
          </a:p>
          <a:p>
            <a:pPr algn="ctr" defTabSz="914485" eaLnBrk="0" hangingPunct="0"/>
            <a:r>
              <a:rPr lang="en-US" sz="1000" b="1">
                <a:solidFill>
                  <a:schemeClr val="bg1"/>
                </a:solidFill>
              </a:rPr>
              <a:t>QAPP</a:t>
            </a:r>
          </a:p>
        </p:txBody>
      </p:sp>
      <p:sp>
        <p:nvSpPr>
          <p:cNvPr id="7191" name="Line 24"/>
          <p:cNvSpPr>
            <a:spLocks noChangeShapeType="1"/>
          </p:cNvSpPr>
          <p:nvPr/>
        </p:nvSpPr>
        <p:spPr bwMode="auto">
          <a:xfrm>
            <a:off x="5748535" y="2018175"/>
            <a:ext cx="202595" cy="0"/>
          </a:xfrm>
          <a:prstGeom prst="line">
            <a:avLst/>
          </a:prstGeom>
          <a:noFill/>
          <a:ln w="76200">
            <a:solidFill>
              <a:srgbClr val="0000FF"/>
            </a:solidFill>
            <a:round/>
            <a:headEnd type="none" w="sm" len="sm"/>
            <a:tailEnd type="triangle" w="sm" len="sm"/>
          </a:ln>
          <a:extLst>
            <a:ext uri="{909E8E84-426E-40DD-AFC4-6F175D3DCCD1}">
              <a14:hiddenFill xmlns="" xmlns:a14="http://schemas.microsoft.com/office/drawing/2010/main">
                <a:noFill/>
              </a14:hiddenFill>
            </a:ext>
          </a:extLst>
        </p:spPr>
        <p:txBody>
          <a:bodyPr wrap="none" lIns="86493" tIns="43247" rIns="86493" bIns="43247" anchor="ctr"/>
          <a:lstStyle/>
          <a:p>
            <a:endParaRPr lang="en-US"/>
          </a:p>
        </p:txBody>
      </p:sp>
      <p:sp>
        <p:nvSpPr>
          <p:cNvPr id="7192" name="Rectangle 25"/>
          <p:cNvSpPr>
            <a:spLocks noChangeArrowheads="1"/>
          </p:cNvSpPr>
          <p:nvPr/>
        </p:nvSpPr>
        <p:spPr bwMode="auto">
          <a:xfrm>
            <a:off x="5920892" y="1713079"/>
            <a:ext cx="1047750" cy="555128"/>
          </a:xfrm>
          <a:prstGeom prst="rect">
            <a:avLst/>
          </a:prstGeom>
          <a:solidFill>
            <a:srgbClr val="3366CC"/>
          </a:solidFill>
          <a:ln w="12700">
            <a:solidFill>
              <a:schemeClr val="tx1"/>
            </a:solidFill>
            <a:miter lim="800000"/>
            <a:headEnd type="none" w="sm" len="sm"/>
            <a:tailEnd type="none" w="sm" len="sm"/>
          </a:ln>
        </p:spPr>
        <p:txBody>
          <a:bodyPr wrap="none" lIns="91424" tIns="45712" rIns="91424" bIns="45712" anchor="ctr"/>
          <a:lstStyle/>
          <a:p>
            <a:pPr algn="ctr" defTabSz="914485" eaLnBrk="0" hangingPunct="0"/>
            <a:r>
              <a:rPr lang="en-US" sz="1000" b="1">
                <a:solidFill>
                  <a:schemeClr val="bg1"/>
                </a:solidFill>
              </a:rPr>
              <a:t>Phase II</a:t>
            </a:r>
          </a:p>
          <a:p>
            <a:pPr algn="ctr" defTabSz="914485" eaLnBrk="0" hangingPunct="0"/>
            <a:r>
              <a:rPr lang="en-US" sz="1000" b="1">
                <a:solidFill>
                  <a:schemeClr val="bg1"/>
                </a:solidFill>
              </a:rPr>
              <a:t>Workplan</a:t>
            </a:r>
          </a:p>
          <a:p>
            <a:pPr algn="ctr" defTabSz="914485" eaLnBrk="0" hangingPunct="0"/>
            <a:r>
              <a:rPr lang="en-US" sz="1000" b="1">
                <a:solidFill>
                  <a:schemeClr val="bg1"/>
                </a:solidFill>
              </a:rPr>
              <a:t>to EPA</a:t>
            </a:r>
          </a:p>
        </p:txBody>
      </p:sp>
      <p:sp>
        <p:nvSpPr>
          <p:cNvPr id="7193" name="Line 26"/>
          <p:cNvSpPr>
            <a:spLocks noChangeShapeType="1"/>
          </p:cNvSpPr>
          <p:nvPr/>
        </p:nvSpPr>
        <p:spPr bwMode="auto">
          <a:xfrm>
            <a:off x="7044238" y="2010734"/>
            <a:ext cx="201083" cy="0"/>
          </a:xfrm>
          <a:prstGeom prst="line">
            <a:avLst/>
          </a:prstGeom>
          <a:noFill/>
          <a:ln w="76200">
            <a:solidFill>
              <a:srgbClr val="0000FF"/>
            </a:solidFill>
            <a:round/>
            <a:headEnd type="none" w="sm" len="sm"/>
            <a:tailEnd type="triangle" w="sm" len="sm"/>
          </a:ln>
          <a:extLst>
            <a:ext uri="{909E8E84-426E-40DD-AFC4-6F175D3DCCD1}">
              <a14:hiddenFill xmlns="" xmlns:a14="http://schemas.microsoft.com/office/drawing/2010/main">
                <a:noFill/>
              </a14:hiddenFill>
            </a:ext>
          </a:extLst>
        </p:spPr>
        <p:txBody>
          <a:bodyPr wrap="none" lIns="86493" tIns="43247" rIns="86493" bIns="43247" anchor="ctr"/>
          <a:lstStyle/>
          <a:p>
            <a:endParaRPr lang="en-US"/>
          </a:p>
        </p:txBody>
      </p:sp>
      <p:sp>
        <p:nvSpPr>
          <p:cNvPr id="7194" name="Rectangle 27"/>
          <p:cNvSpPr>
            <a:spLocks noChangeArrowheads="1"/>
          </p:cNvSpPr>
          <p:nvPr/>
        </p:nvSpPr>
        <p:spPr bwMode="auto">
          <a:xfrm>
            <a:off x="4439226" y="3143316"/>
            <a:ext cx="814917" cy="523875"/>
          </a:xfrm>
          <a:prstGeom prst="rect">
            <a:avLst/>
          </a:prstGeom>
          <a:solidFill>
            <a:srgbClr val="3366CC"/>
          </a:solidFill>
          <a:ln w="12700">
            <a:solidFill>
              <a:schemeClr val="tx1"/>
            </a:solidFill>
            <a:miter lim="800000"/>
            <a:headEnd type="none" w="sm" len="sm"/>
            <a:tailEnd type="none" w="sm" len="sm"/>
          </a:ln>
        </p:spPr>
        <p:txBody>
          <a:bodyPr wrap="none" lIns="91424" tIns="45712" rIns="91424" bIns="45712" anchor="ctr"/>
          <a:lstStyle/>
          <a:p>
            <a:pPr algn="ctr" defTabSz="914485" eaLnBrk="0" hangingPunct="0"/>
            <a:r>
              <a:rPr lang="en-US" sz="1000" b="1">
                <a:solidFill>
                  <a:schemeClr val="bg1"/>
                </a:solidFill>
              </a:rPr>
              <a:t>Phase I</a:t>
            </a:r>
          </a:p>
          <a:p>
            <a:pPr algn="ctr" defTabSz="914485" eaLnBrk="0" hangingPunct="0"/>
            <a:r>
              <a:rPr lang="en-US" sz="1000" b="1">
                <a:solidFill>
                  <a:schemeClr val="bg1"/>
                </a:solidFill>
              </a:rPr>
              <a:t>Access</a:t>
            </a:r>
          </a:p>
        </p:txBody>
      </p:sp>
      <p:sp>
        <p:nvSpPr>
          <p:cNvPr id="7195" name="Line 28"/>
          <p:cNvSpPr>
            <a:spLocks noChangeShapeType="1"/>
          </p:cNvSpPr>
          <p:nvPr/>
        </p:nvSpPr>
        <p:spPr bwMode="auto">
          <a:xfrm>
            <a:off x="5308571" y="3393347"/>
            <a:ext cx="202595" cy="0"/>
          </a:xfrm>
          <a:prstGeom prst="line">
            <a:avLst/>
          </a:prstGeom>
          <a:noFill/>
          <a:ln w="76200">
            <a:solidFill>
              <a:srgbClr val="0000FF"/>
            </a:solidFill>
            <a:round/>
            <a:headEnd type="none" w="sm" len="sm"/>
            <a:tailEnd type="triangle" w="sm" len="sm"/>
          </a:ln>
          <a:extLst>
            <a:ext uri="{909E8E84-426E-40DD-AFC4-6F175D3DCCD1}">
              <a14:hiddenFill xmlns="" xmlns:a14="http://schemas.microsoft.com/office/drawing/2010/main">
                <a:noFill/>
              </a14:hiddenFill>
            </a:ext>
          </a:extLst>
        </p:spPr>
        <p:txBody>
          <a:bodyPr wrap="none" lIns="86493" tIns="43247" rIns="86493" bIns="43247" anchor="ctr"/>
          <a:lstStyle/>
          <a:p>
            <a:endParaRPr lang="en-US"/>
          </a:p>
        </p:txBody>
      </p:sp>
      <p:sp>
        <p:nvSpPr>
          <p:cNvPr id="7196" name="Line 29"/>
          <p:cNvSpPr>
            <a:spLocks noChangeShapeType="1"/>
          </p:cNvSpPr>
          <p:nvPr/>
        </p:nvSpPr>
        <p:spPr bwMode="auto">
          <a:xfrm>
            <a:off x="4830809" y="3677609"/>
            <a:ext cx="15119" cy="714375"/>
          </a:xfrm>
          <a:prstGeom prst="line">
            <a:avLst/>
          </a:prstGeom>
          <a:noFill/>
          <a:ln w="38100">
            <a:solidFill>
              <a:srgbClr val="0000FF"/>
            </a:solidFill>
            <a:miter lim="800000"/>
            <a:headEnd type="triangle" w="med" len="med"/>
            <a:tailEnd/>
          </a:ln>
          <a:extLst>
            <a:ext uri="{909E8E84-426E-40DD-AFC4-6F175D3DCCD1}">
              <a14:hiddenFill xmlns="" xmlns:a14="http://schemas.microsoft.com/office/drawing/2010/main">
                <a:noFill/>
              </a14:hiddenFill>
            </a:ext>
          </a:extLst>
        </p:spPr>
        <p:txBody>
          <a:bodyPr wrap="none" lIns="86493" tIns="43247" rIns="86493" bIns="43247"/>
          <a:lstStyle/>
          <a:p>
            <a:endParaRPr lang="en-US"/>
          </a:p>
        </p:txBody>
      </p:sp>
      <p:sp>
        <p:nvSpPr>
          <p:cNvPr id="7198" name="Line 37"/>
          <p:cNvSpPr>
            <a:spLocks noChangeShapeType="1"/>
          </p:cNvSpPr>
          <p:nvPr/>
        </p:nvSpPr>
        <p:spPr bwMode="auto">
          <a:xfrm>
            <a:off x="8368666" y="2031570"/>
            <a:ext cx="393095" cy="0"/>
          </a:xfrm>
          <a:prstGeom prst="line">
            <a:avLst/>
          </a:prstGeom>
          <a:noFill/>
          <a:ln w="76200">
            <a:solidFill>
              <a:srgbClr val="000099"/>
            </a:solidFill>
            <a:round/>
            <a:headEnd type="none" w="sm" len="sm"/>
            <a:tailEnd type="triangle" w="sm" len="sm"/>
          </a:ln>
          <a:extLst>
            <a:ext uri="{909E8E84-426E-40DD-AFC4-6F175D3DCCD1}">
              <a14:hiddenFill xmlns="" xmlns:a14="http://schemas.microsoft.com/office/drawing/2010/main">
                <a:noFill/>
              </a14:hiddenFill>
            </a:ext>
          </a:extLst>
        </p:spPr>
        <p:txBody>
          <a:bodyPr wrap="none" lIns="86493" tIns="43247" rIns="86493" bIns="43247" anchor="ctr"/>
          <a:lstStyle/>
          <a:p>
            <a:endParaRPr lang="en-US"/>
          </a:p>
        </p:txBody>
      </p:sp>
      <p:sp>
        <p:nvSpPr>
          <p:cNvPr id="7199" name="Rectangle 38"/>
          <p:cNvSpPr>
            <a:spLocks noChangeArrowheads="1"/>
          </p:cNvSpPr>
          <p:nvPr/>
        </p:nvSpPr>
        <p:spPr bwMode="auto">
          <a:xfrm>
            <a:off x="3175273" y="3118016"/>
            <a:ext cx="1032631" cy="555128"/>
          </a:xfrm>
          <a:prstGeom prst="rect">
            <a:avLst/>
          </a:prstGeom>
          <a:solidFill>
            <a:srgbClr val="3366CC"/>
          </a:solidFill>
          <a:ln w="12700">
            <a:solidFill>
              <a:schemeClr val="tx1"/>
            </a:solidFill>
            <a:miter lim="800000"/>
            <a:headEnd type="none" w="sm" len="sm"/>
            <a:tailEnd type="none" w="sm" len="sm"/>
          </a:ln>
        </p:spPr>
        <p:txBody>
          <a:bodyPr wrap="none" lIns="91424" tIns="45712" rIns="91424" bIns="45712" anchor="ctr"/>
          <a:lstStyle/>
          <a:p>
            <a:pPr algn="ctr" defTabSz="914485" eaLnBrk="0" hangingPunct="0"/>
            <a:r>
              <a:rPr lang="en-US" sz="1000" b="1">
                <a:solidFill>
                  <a:schemeClr val="bg1"/>
                </a:solidFill>
              </a:rPr>
              <a:t>EPA Site</a:t>
            </a:r>
          </a:p>
          <a:p>
            <a:pPr algn="ctr" defTabSz="914485" eaLnBrk="0" hangingPunct="0"/>
            <a:r>
              <a:rPr lang="en-US" sz="1000" b="1">
                <a:solidFill>
                  <a:schemeClr val="bg1"/>
                </a:solidFill>
              </a:rPr>
              <a:t>Approval</a:t>
            </a:r>
          </a:p>
        </p:txBody>
      </p:sp>
      <p:sp>
        <p:nvSpPr>
          <p:cNvPr id="7200" name="Line 39"/>
          <p:cNvSpPr>
            <a:spLocks noChangeShapeType="1"/>
          </p:cNvSpPr>
          <p:nvPr/>
        </p:nvSpPr>
        <p:spPr bwMode="auto">
          <a:xfrm>
            <a:off x="4229071" y="3378464"/>
            <a:ext cx="202595" cy="0"/>
          </a:xfrm>
          <a:prstGeom prst="line">
            <a:avLst/>
          </a:prstGeom>
          <a:noFill/>
          <a:ln w="76200">
            <a:solidFill>
              <a:srgbClr val="0000FF"/>
            </a:solidFill>
            <a:round/>
            <a:headEnd type="none" w="sm" len="sm"/>
            <a:tailEnd type="triangle" w="sm" len="sm"/>
          </a:ln>
          <a:extLst>
            <a:ext uri="{909E8E84-426E-40DD-AFC4-6F175D3DCCD1}">
              <a14:hiddenFill xmlns="" xmlns:a14="http://schemas.microsoft.com/office/drawing/2010/main">
                <a:noFill/>
              </a14:hiddenFill>
            </a:ext>
          </a:extLst>
        </p:spPr>
        <p:txBody>
          <a:bodyPr wrap="none" lIns="86493" tIns="43247" rIns="86493" bIns="43247" anchor="ctr"/>
          <a:lstStyle/>
          <a:p>
            <a:endParaRPr lang="en-US"/>
          </a:p>
        </p:txBody>
      </p:sp>
      <p:sp>
        <p:nvSpPr>
          <p:cNvPr id="7201" name="Rectangle 40">
            <a:hlinkClick r:id="" action="ppaction://noaction"/>
          </p:cNvPr>
          <p:cNvSpPr>
            <a:spLocks noChangeArrowheads="1"/>
          </p:cNvSpPr>
          <p:nvPr/>
        </p:nvSpPr>
        <p:spPr bwMode="auto">
          <a:xfrm>
            <a:off x="5532333" y="3652308"/>
            <a:ext cx="1028095" cy="403325"/>
          </a:xfrm>
          <a:prstGeom prst="rect">
            <a:avLst/>
          </a:prstGeom>
          <a:solidFill>
            <a:srgbClr val="CC0000"/>
          </a:solidFill>
          <a:ln w="12700">
            <a:solidFill>
              <a:schemeClr val="tx1"/>
            </a:solidFill>
            <a:miter lim="800000"/>
            <a:headEnd type="none" w="sm" len="sm"/>
            <a:tailEnd type="none" w="sm" len="sm"/>
          </a:ln>
        </p:spPr>
        <p:txBody>
          <a:bodyPr wrap="none" lIns="91424" tIns="45712" rIns="91424" bIns="45712" anchor="ctr"/>
          <a:lstStyle/>
          <a:p>
            <a:pPr algn="ctr" defTabSz="914485" eaLnBrk="0" hangingPunct="0"/>
            <a:r>
              <a:rPr lang="en-US" sz="1000" b="1">
                <a:solidFill>
                  <a:schemeClr val="bg1"/>
                </a:solidFill>
              </a:rPr>
              <a:t>State Liable</a:t>
            </a:r>
          </a:p>
          <a:p>
            <a:pPr algn="ctr" defTabSz="914485" eaLnBrk="0" hangingPunct="0"/>
            <a:r>
              <a:rPr lang="en-US" sz="1000" b="1">
                <a:solidFill>
                  <a:schemeClr val="bg1"/>
                </a:solidFill>
              </a:rPr>
              <a:t>&amp; Viable</a:t>
            </a:r>
          </a:p>
        </p:txBody>
      </p:sp>
      <p:sp>
        <p:nvSpPr>
          <p:cNvPr id="7202" name="Rectangle 41"/>
          <p:cNvSpPr>
            <a:spLocks noChangeArrowheads="1"/>
          </p:cNvSpPr>
          <p:nvPr/>
        </p:nvSpPr>
        <p:spPr bwMode="auto">
          <a:xfrm>
            <a:off x="627714" y="3961871"/>
            <a:ext cx="1031119" cy="555129"/>
          </a:xfrm>
          <a:prstGeom prst="rect">
            <a:avLst/>
          </a:prstGeom>
          <a:solidFill>
            <a:srgbClr val="3366CC"/>
          </a:solidFill>
          <a:ln w="12700">
            <a:solidFill>
              <a:schemeClr val="tx1"/>
            </a:solidFill>
            <a:miter lim="800000"/>
            <a:headEnd type="none" w="sm" len="sm"/>
            <a:tailEnd type="none" w="sm" len="sm"/>
          </a:ln>
        </p:spPr>
        <p:txBody>
          <a:bodyPr wrap="none" lIns="91424" tIns="45712" rIns="91424" bIns="45712" anchor="ctr"/>
          <a:lstStyle/>
          <a:p>
            <a:pPr algn="ctr" defTabSz="914485" eaLnBrk="0" hangingPunct="0"/>
            <a:r>
              <a:rPr lang="en-US" sz="1000" b="1">
                <a:solidFill>
                  <a:schemeClr val="bg1"/>
                </a:solidFill>
              </a:rPr>
              <a:t>Outreach</a:t>
            </a:r>
          </a:p>
        </p:txBody>
      </p:sp>
      <p:sp>
        <p:nvSpPr>
          <p:cNvPr id="7203" name="Text Box 42"/>
          <p:cNvSpPr txBox="1">
            <a:spLocks noChangeArrowheads="1"/>
          </p:cNvSpPr>
          <p:nvPr/>
        </p:nvSpPr>
        <p:spPr bwMode="auto">
          <a:xfrm>
            <a:off x="4610071" y="2248860"/>
            <a:ext cx="1064381" cy="247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424" tIns="45712" rIns="91424" bIns="45712">
            <a:spAutoFit/>
          </a:bodyPr>
          <a:lstStyle>
            <a:lvl1pPr defTabSz="966788" eaLnBrk="0" hangingPunct="0">
              <a:defRPr sz="1900">
                <a:solidFill>
                  <a:schemeClr val="tx1"/>
                </a:solidFill>
                <a:latin typeface="Arial" charset="0"/>
              </a:defRPr>
            </a:lvl1pPr>
            <a:lvl2pPr marL="742950" indent="-285750" defTabSz="966788" eaLnBrk="0" hangingPunct="0">
              <a:defRPr sz="1900">
                <a:solidFill>
                  <a:schemeClr val="tx1"/>
                </a:solidFill>
                <a:latin typeface="Arial" charset="0"/>
              </a:defRPr>
            </a:lvl2pPr>
            <a:lvl3pPr marL="1143000" indent="-228600" defTabSz="966788" eaLnBrk="0" hangingPunct="0">
              <a:defRPr sz="1900">
                <a:solidFill>
                  <a:schemeClr val="tx1"/>
                </a:solidFill>
                <a:latin typeface="Arial" charset="0"/>
              </a:defRPr>
            </a:lvl3pPr>
            <a:lvl4pPr marL="1600200" indent="-228600" defTabSz="966788" eaLnBrk="0" hangingPunct="0">
              <a:defRPr sz="1900">
                <a:solidFill>
                  <a:schemeClr val="tx1"/>
                </a:solidFill>
                <a:latin typeface="Arial" charset="0"/>
              </a:defRPr>
            </a:lvl4pPr>
            <a:lvl5pPr marL="2057400" indent="-228600" defTabSz="966788" eaLnBrk="0" hangingPunct="0">
              <a:defRPr sz="1900">
                <a:solidFill>
                  <a:schemeClr val="tx1"/>
                </a:solidFill>
                <a:latin typeface="Arial" charset="0"/>
              </a:defRPr>
            </a:lvl5pPr>
            <a:lvl6pPr marL="2514600" indent="-228600" defTabSz="966788" eaLnBrk="0" fontAlgn="base" hangingPunct="0">
              <a:spcBef>
                <a:spcPct val="0"/>
              </a:spcBef>
              <a:spcAft>
                <a:spcPct val="0"/>
              </a:spcAft>
              <a:defRPr sz="1900">
                <a:solidFill>
                  <a:schemeClr val="tx1"/>
                </a:solidFill>
                <a:latin typeface="Arial" charset="0"/>
              </a:defRPr>
            </a:lvl6pPr>
            <a:lvl7pPr marL="2971800" indent="-228600" defTabSz="966788" eaLnBrk="0" fontAlgn="base" hangingPunct="0">
              <a:spcBef>
                <a:spcPct val="0"/>
              </a:spcBef>
              <a:spcAft>
                <a:spcPct val="0"/>
              </a:spcAft>
              <a:defRPr sz="1900">
                <a:solidFill>
                  <a:schemeClr val="tx1"/>
                </a:solidFill>
                <a:latin typeface="Arial" charset="0"/>
              </a:defRPr>
            </a:lvl7pPr>
            <a:lvl8pPr marL="3429000" indent="-228600" defTabSz="966788" eaLnBrk="0" fontAlgn="base" hangingPunct="0">
              <a:spcBef>
                <a:spcPct val="0"/>
              </a:spcBef>
              <a:spcAft>
                <a:spcPct val="0"/>
              </a:spcAft>
              <a:defRPr sz="1900">
                <a:solidFill>
                  <a:schemeClr val="tx1"/>
                </a:solidFill>
                <a:latin typeface="Arial" charset="0"/>
              </a:defRPr>
            </a:lvl8pPr>
            <a:lvl9pPr marL="3886200" indent="-228600" defTabSz="966788" eaLnBrk="0" fontAlgn="base" hangingPunct="0">
              <a:spcBef>
                <a:spcPct val="0"/>
              </a:spcBef>
              <a:spcAft>
                <a:spcPct val="0"/>
              </a:spcAft>
              <a:defRPr sz="1900">
                <a:solidFill>
                  <a:schemeClr val="tx1"/>
                </a:solidFill>
                <a:latin typeface="Arial" charset="0"/>
              </a:defRPr>
            </a:lvl9pPr>
          </a:lstStyle>
          <a:p>
            <a:pPr algn="ctr"/>
            <a:r>
              <a:rPr lang="en-US" sz="1000" b="1"/>
              <a:t>Up to 90 Days</a:t>
            </a:r>
          </a:p>
        </p:txBody>
      </p:sp>
      <p:sp>
        <p:nvSpPr>
          <p:cNvPr id="7204" name="Text Box 43"/>
          <p:cNvSpPr txBox="1">
            <a:spLocks noChangeArrowheads="1"/>
          </p:cNvSpPr>
          <p:nvPr/>
        </p:nvSpPr>
        <p:spPr bwMode="auto">
          <a:xfrm>
            <a:off x="7665630" y="2259277"/>
            <a:ext cx="1034143" cy="247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424" tIns="45712" rIns="91424" bIns="45712">
            <a:spAutoFit/>
          </a:bodyPr>
          <a:lstStyle>
            <a:lvl1pPr defTabSz="966788" eaLnBrk="0" hangingPunct="0">
              <a:defRPr sz="1900">
                <a:solidFill>
                  <a:schemeClr val="tx1"/>
                </a:solidFill>
                <a:latin typeface="Arial" charset="0"/>
              </a:defRPr>
            </a:lvl1pPr>
            <a:lvl2pPr marL="742950" indent="-285750" defTabSz="966788" eaLnBrk="0" hangingPunct="0">
              <a:defRPr sz="1900">
                <a:solidFill>
                  <a:schemeClr val="tx1"/>
                </a:solidFill>
                <a:latin typeface="Arial" charset="0"/>
              </a:defRPr>
            </a:lvl2pPr>
            <a:lvl3pPr marL="1143000" indent="-228600" defTabSz="966788" eaLnBrk="0" hangingPunct="0">
              <a:defRPr sz="1900">
                <a:solidFill>
                  <a:schemeClr val="tx1"/>
                </a:solidFill>
                <a:latin typeface="Arial" charset="0"/>
              </a:defRPr>
            </a:lvl3pPr>
            <a:lvl4pPr marL="1600200" indent="-228600" defTabSz="966788" eaLnBrk="0" hangingPunct="0">
              <a:defRPr sz="1900">
                <a:solidFill>
                  <a:schemeClr val="tx1"/>
                </a:solidFill>
                <a:latin typeface="Arial" charset="0"/>
              </a:defRPr>
            </a:lvl4pPr>
            <a:lvl5pPr marL="2057400" indent="-228600" defTabSz="966788" eaLnBrk="0" hangingPunct="0">
              <a:defRPr sz="1900">
                <a:solidFill>
                  <a:schemeClr val="tx1"/>
                </a:solidFill>
                <a:latin typeface="Arial" charset="0"/>
              </a:defRPr>
            </a:lvl5pPr>
            <a:lvl6pPr marL="2514600" indent="-228600" defTabSz="966788" eaLnBrk="0" fontAlgn="base" hangingPunct="0">
              <a:spcBef>
                <a:spcPct val="0"/>
              </a:spcBef>
              <a:spcAft>
                <a:spcPct val="0"/>
              </a:spcAft>
              <a:defRPr sz="1900">
                <a:solidFill>
                  <a:schemeClr val="tx1"/>
                </a:solidFill>
                <a:latin typeface="Arial" charset="0"/>
              </a:defRPr>
            </a:lvl6pPr>
            <a:lvl7pPr marL="2971800" indent="-228600" defTabSz="966788" eaLnBrk="0" fontAlgn="base" hangingPunct="0">
              <a:spcBef>
                <a:spcPct val="0"/>
              </a:spcBef>
              <a:spcAft>
                <a:spcPct val="0"/>
              </a:spcAft>
              <a:defRPr sz="1900">
                <a:solidFill>
                  <a:schemeClr val="tx1"/>
                </a:solidFill>
                <a:latin typeface="Arial" charset="0"/>
              </a:defRPr>
            </a:lvl7pPr>
            <a:lvl8pPr marL="3429000" indent="-228600" defTabSz="966788" eaLnBrk="0" fontAlgn="base" hangingPunct="0">
              <a:spcBef>
                <a:spcPct val="0"/>
              </a:spcBef>
              <a:spcAft>
                <a:spcPct val="0"/>
              </a:spcAft>
              <a:defRPr sz="1900">
                <a:solidFill>
                  <a:schemeClr val="tx1"/>
                </a:solidFill>
                <a:latin typeface="Arial" charset="0"/>
              </a:defRPr>
            </a:lvl8pPr>
            <a:lvl9pPr marL="3886200" indent="-228600" defTabSz="966788" eaLnBrk="0" fontAlgn="base" hangingPunct="0">
              <a:spcBef>
                <a:spcPct val="0"/>
              </a:spcBef>
              <a:spcAft>
                <a:spcPct val="0"/>
              </a:spcAft>
              <a:defRPr sz="1900">
                <a:solidFill>
                  <a:schemeClr val="tx1"/>
                </a:solidFill>
                <a:latin typeface="Arial" charset="0"/>
              </a:defRPr>
            </a:lvl9pPr>
          </a:lstStyle>
          <a:p>
            <a:pPr algn="ctr"/>
            <a:r>
              <a:rPr lang="en-US" sz="1000" b="1"/>
              <a:t>20 to 30 Days</a:t>
            </a:r>
          </a:p>
        </p:txBody>
      </p:sp>
      <p:sp>
        <p:nvSpPr>
          <p:cNvPr id="84012" name="AutoShape 44"/>
          <p:cNvSpPr>
            <a:spLocks noChangeArrowheads="1"/>
          </p:cNvSpPr>
          <p:nvPr/>
        </p:nvSpPr>
        <p:spPr bwMode="auto">
          <a:xfrm>
            <a:off x="3477654" y="3909782"/>
            <a:ext cx="396119" cy="364628"/>
          </a:xfrm>
          <a:prstGeom prst="octagon">
            <a:avLst>
              <a:gd name="adj" fmla="val 29287"/>
            </a:avLst>
          </a:prstGeom>
          <a:solidFill>
            <a:srgbClr val="CC0000"/>
          </a:solidFill>
          <a:ln w="9525">
            <a:solidFill>
              <a:schemeClr val="tx1"/>
            </a:solidFill>
            <a:miter lim="800000"/>
            <a:headEnd/>
            <a:tailEnd/>
          </a:ln>
          <a:effectLst/>
        </p:spPr>
        <p:txBody>
          <a:bodyPr wrap="none" lIns="91424" tIns="45712" rIns="91424" bIns="45712" anchor="ctr"/>
          <a:lstStyle/>
          <a:p>
            <a:pPr algn="ctr" defTabSz="914485">
              <a:defRPr/>
            </a:pPr>
            <a:r>
              <a:rPr lang="en-US" b="1">
                <a:effectLst>
                  <a:outerShdw blurRad="38100" dist="38100" dir="2700000" algn="tl">
                    <a:srgbClr val="FFFFFF"/>
                  </a:outerShdw>
                </a:effectLst>
              </a:rPr>
              <a:t>STOP</a:t>
            </a:r>
          </a:p>
        </p:txBody>
      </p:sp>
      <p:sp>
        <p:nvSpPr>
          <p:cNvPr id="84013" name="AutoShape 45"/>
          <p:cNvSpPr>
            <a:spLocks noChangeArrowheads="1"/>
          </p:cNvSpPr>
          <p:nvPr/>
        </p:nvSpPr>
        <p:spPr bwMode="auto">
          <a:xfrm>
            <a:off x="6852226" y="3665704"/>
            <a:ext cx="397631" cy="364628"/>
          </a:xfrm>
          <a:prstGeom prst="octagon">
            <a:avLst>
              <a:gd name="adj" fmla="val 29287"/>
            </a:avLst>
          </a:prstGeom>
          <a:solidFill>
            <a:srgbClr val="CC0000"/>
          </a:solidFill>
          <a:ln w="9525">
            <a:solidFill>
              <a:schemeClr val="tx1"/>
            </a:solidFill>
            <a:miter lim="800000"/>
            <a:headEnd/>
            <a:tailEnd/>
          </a:ln>
          <a:effectLst/>
        </p:spPr>
        <p:txBody>
          <a:bodyPr wrap="none" lIns="91424" tIns="45712" rIns="91424" bIns="45712" anchor="ctr"/>
          <a:lstStyle/>
          <a:p>
            <a:pPr algn="ctr" defTabSz="914485">
              <a:defRPr/>
            </a:pPr>
            <a:r>
              <a:rPr lang="en-US" b="1">
                <a:effectLst>
                  <a:outerShdw blurRad="38100" dist="38100" dir="2700000" algn="tl">
                    <a:srgbClr val="FFFFFF"/>
                  </a:outerShdw>
                </a:effectLst>
              </a:rPr>
              <a:t>STOP</a:t>
            </a:r>
          </a:p>
        </p:txBody>
      </p:sp>
      <p:sp>
        <p:nvSpPr>
          <p:cNvPr id="7207" name="Line 46"/>
          <p:cNvSpPr>
            <a:spLocks noChangeShapeType="1"/>
          </p:cNvSpPr>
          <p:nvPr/>
        </p:nvSpPr>
        <p:spPr bwMode="auto">
          <a:xfrm>
            <a:off x="3686296" y="3691004"/>
            <a:ext cx="0" cy="212825"/>
          </a:xfrm>
          <a:prstGeom prst="line">
            <a:avLst/>
          </a:prstGeom>
          <a:noFill/>
          <a:ln w="9525">
            <a:solidFill>
              <a:srgbClr val="CC0000"/>
            </a:solidFill>
            <a:round/>
            <a:headEnd/>
            <a:tailEnd type="triangle" w="med" len="med"/>
          </a:ln>
          <a:extLst>
            <a:ext uri="{909E8E84-426E-40DD-AFC4-6F175D3DCCD1}">
              <a14:hiddenFill xmlns="" xmlns:a14="http://schemas.microsoft.com/office/drawing/2010/main">
                <a:noFill/>
              </a14:hiddenFill>
            </a:ext>
          </a:extLst>
        </p:spPr>
        <p:txBody>
          <a:bodyPr lIns="86493" tIns="43247" rIns="86493" bIns="43247"/>
          <a:lstStyle/>
          <a:p>
            <a:endParaRPr lang="en-US"/>
          </a:p>
        </p:txBody>
      </p:sp>
      <p:sp>
        <p:nvSpPr>
          <p:cNvPr id="7208" name="Line 47"/>
          <p:cNvSpPr>
            <a:spLocks noChangeShapeType="1"/>
          </p:cNvSpPr>
          <p:nvPr/>
        </p:nvSpPr>
        <p:spPr bwMode="auto">
          <a:xfrm>
            <a:off x="6572523" y="3839832"/>
            <a:ext cx="137583" cy="0"/>
          </a:xfrm>
          <a:prstGeom prst="line">
            <a:avLst/>
          </a:prstGeom>
          <a:noFill/>
          <a:ln w="9525">
            <a:solidFill>
              <a:srgbClr val="CC0000"/>
            </a:solidFill>
            <a:round/>
            <a:headEnd/>
            <a:tailEnd type="triangle" w="med" len="med"/>
          </a:ln>
          <a:extLst>
            <a:ext uri="{909E8E84-426E-40DD-AFC4-6F175D3DCCD1}">
              <a14:hiddenFill xmlns="" xmlns:a14="http://schemas.microsoft.com/office/drawing/2010/main">
                <a:noFill/>
              </a14:hiddenFill>
            </a:ext>
          </a:extLst>
        </p:spPr>
        <p:txBody>
          <a:bodyPr lIns="86493" tIns="43247" rIns="86493" bIns="43247"/>
          <a:lstStyle/>
          <a:p>
            <a:endParaRPr lang="en-US"/>
          </a:p>
        </p:txBody>
      </p:sp>
      <p:sp>
        <p:nvSpPr>
          <p:cNvPr id="7209" name="Rectangle 48"/>
          <p:cNvSpPr>
            <a:spLocks noChangeArrowheads="1"/>
          </p:cNvSpPr>
          <p:nvPr/>
        </p:nvSpPr>
        <p:spPr bwMode="auto">
          <a:xfrm>
            <a:off x="577821" y="5143566"/>
            <a:ext cx="1032631" cy="567036"/>
          </a:xfrm>
          <a:prstGeom prst="rect">
            <a:avLst/>
          </a:prstGeom>
          <a:solidFill>
            <a:srgbClr val="3366CC"/>
          </a:solidFill>
          <a:ln w="12700">
            <a:solidFill>
              <a:schemeClr val="tx1"/>
            </a:solidFill>
            <a:miter lim="800000"/>
            <a:headEnd type="none" w="sm" len="sm"/>
            <a:tailEnd type="none" w="sm" len="sm"/>
          </a:ln>
        </p:spPr>
        <p:txBody>
          <a:bodyPr wrap="none" lIns="91424" tIns="45712" rIns="91424" bIns="45712" anchor="ctr"/>
          <a:lstStyle/>
          <a:p>
            <a:pPr algn="ctr" defTabSz="914485" eaLnBrk="0" hangingPunct="0"/>
            <a:r>
              <a:rPr lang="en-US" sz="1000" b="1">
                <a:solidFill>
                  <a:schemeClr val="bg1"/>
                </a:solidFill>
              </a:rPr>
              <a:t>Phase II</a:t>
            </a:r>
          </a:p>
          <a:p>
            <a:pPr algn="ctr" defTabSz="914485" eaLnBrk="0" hangingPunct="0"/>
            <a:r>
              <a:rPr lang="en-US" sz="1000" b="1">
                <a:solidFill>
                  <a:schemeClr val="bg1"/>
                </a:solidFill>
              </a:rPr>
              <a:t>Assessment</a:t>
            </a:r>
          </a:p>
        </p:txBody>
      </p:sp>
      <p:sp>
        <p:nvSpPr>
          <p:cNvPr id="7210" name="Rectangle 49"/>
          <p:cNvSpPr>
            <a:spLocks noChangeArrowheads="1"/>
          </p:cNvSpPr>
          <p:nvPr/>
        </p:nvSpPr>
        <p:spPr bwMode="auto">
          <a:xfrm>
            <a:off x="1604405" y="5143566"/>
            <a:ext cx="1031119" cy="567036"/>
          </a:xfrm>
          <a:prstGeom prst="rect">
            <a:avLst/>
          </a:prstGeom>
          <a:solidFill>
            <a:srgbClr val="3366CC"/>
          </a:solidFill>
          <a:ln w="12700">
            <a:solidFill>
              <a:schemeClr val="tx1"/>
            </a:solidFill>
            <a:miter lim="800000"/>
            <a:headEnd type="none" w="sm" len="sm"/>
            <a:tailEnd type="none" w="sm" len="sm"/>
          </a:ln>
        </p:spPr>
        <p:txBody>
          <a:bodyPr wrap="none" lIns="91424" tIns="45712" rIns="91424" bIns="45712" anchor="ctr"/>
          <a:lstStyle/>
          <a:p>
            <a:pPr algn="ctr" defTabSz="914485" eaLnBrk="0" hangingPunct="0"/>
            <a:r>
              <a:rPr lang="en-US" sz="1000" b="1">
                <a:solidFill>
                  <a:schemeClr val="bg1"/>
                </a:solidFill>
              </a:rPr>
              <a:t>Field QC &amp;</a:t>
            </a:r>
          </a:p>
          <a:p>
            <a:pPr algn="ctr" defTabSz="914485" eaLnBrk="0" hangingPunct="0"/>
            <a:r>
              <a:rPr lang="en-US" sz="1000" b="1">
                <a:solidFill>
                  <a:schemeClr val="bg1"/>
                </a:solidFill>
              </a:rPr>
              <a:t>Audits</a:t>
            </a:r>
          </a:p>
        </p:txBody>
      </p:sp>
      <p:sp>
        <p:nvSpPr>
          <p:cNvPr id="7211" name="Rectangle 50"/>
          <p:cNvSpPr>
            <a:spLocks noChangeArrowheads="1"/>
          </p:cNvSpPr>
          <p:nvPr/>
        </p:nvSpPr>
        <p:spPr bwMode="auto">
          <a:xfrm>
            <a:off x="2886500" y="5143566"/>
            <a:ext cx="1032630" cy="567036"/>
          </a:xfrm>
          <a:prstGeom prst="rect">
            <a:avLst/>
          </a:prstGeom>
          <a:solidFill>
            <a:srgbClr val="3366CC"/>
          </a:solidFill>
          <a:ln w="12700">
            <a:solidFill>
              <a:schemeClr val="tx1"/>
            </a:solidFill>
            <a:miter lim="800000"/>
            <a:headEnd type="none" w="sm" len="sm"/>
            <a:tailEnd type="none" w="sm" len="sm"/>
          </a:ln>
        </p:spPr>
        <p:txBody>
          <a:bodyPr wrap="none" lIns="91424" tIns="45712" rIns="91424" bIns="45712" anchor="ctr"/>
          <a:lstStyle/>
          <a:p>
            <a:pPr algn="ctr" defTabSz="914485" eaLnBrk="0" hangingPunct="0"/>
            <a:r>
              <a:rPr lang="en-US" sz="1000" b="1">
                <a:solidFill>
                  <a:schemeClr val="bg1"/>
                </a:solidFill>
              </a:rPr>
              <a:t>QA Lab Data</a:t>
            </a:r>
          </a:p>
          <a:p>
            <a:pPr algn="ctr" defTabSz="914485" eaLnBrk="0" hangingPunct="0"/>
            <a:r>
              <a:rPr lang="en-US" sz="1000" b="1">
                <a:solidFill>
                  <a:schemeClr val="bg1"/>
                </a:solidFill>
              </a:rPr>
              <a:t>PARC</a:t>
            </a:r>
          </a:p>
        </p:txBody>
      </p:sp>
      <p:sp>
        <p:nvSpPr>
          <p:cNvPr id="7212" name="Rectangle 51"/>
          <p:cNvSpPr>
            <a:spLocks noChangeArrowheads="1"/>
          </p:cNvSpPr>
          <p:nvPr/>
        </p:nvSpPr>
        <p:spPr bwMode="auto">
          <a:xfrm>
            <a:off x="4176154" y="5143566"/>
            <a:ext cx="1031119" cy="567036"/>
          </a:xfrm>
          <a:prstGeom prst="rect">
            <a:avLst/>
          </a:prstGeom>
          <a:solidFill>
            <a:srgbClr val="3366CC"/>
          </a:solidFill>
          <a:ln w="12700">
            <a:solidFill>
              <a:schemeClr val="tx1"/>
            </a:solidFill>
            <a:miter lim="800000"/>
            <a:headEnd type="none" w="sm" len="sm"/>
            <a:tailEnd type="none" w="sm" len="sm"/>
          </a:ln>
        </p:spPr>
        <p:txBody>
          <a:bodyPr wrap="none" lIns="91424" tIns="45712" rIns="91424" bIns="45712" anchor="ctr"/>
          <a:lstStyle/>
          <a:p>
            <a:pPr algn="ctr" defTabSz="914485" eaLnBrk="0" hangingPunct="0"/>
            <a:r>
              <a:rPr lang="en-US" sz="1000" b="1">
                <a:solidFill>
                  <a:schemeClr val="bg1"/>
                </a:solidFill>
              </a:rPr>
              <a:t>Phase II ESA</a:t>
            </a:r>
          </a:p>
          <a:p>
            <a:pPr algn="ctr" defTabSz="914485" eaLnBrk="0" hangingPunct="0"/>
            <a:r>
              <a:rPr lang="en-US" sz="1000" b="1">
                <a:solidFill>
                  <a:schemeClr val="bg1"/>
                </a:solidFill>
              </a:rPr>
              <a:t>Report</a:t>
            </a:r>
          </a:p>
        </p:txBody>
      </p:sp>
      <p:sp>
        <p:nvSpPr>
          <p:cNvPr id="7213" name="Rectangle 52"/>
          <p:cNvSpPr>
            <a:spLocks noChangeArrowheads="1"/>
          </p:cNvSpPr>
          <p:nvPr/>
        </p:nvSpPr>
        <p:spPr bwMode="auto">
          <a:xfrm>
            <a:off x="5211809" y="5143566"/>
            <a:ext cx="1032630" cy="567036"/>
          </a:xfrm>
          <a:prstGeom prst="rect">
            <a:avLst/>
          </a:prstGeom>
          <a:solidFill>
            <a:srgbClr val="3366CC"/>
          </a:solidFill>
          <a:ln w="12700">
            <a:solidFill>
              <a:schemeClr val="tx1"/>
            </a:solidFill>
            <a:miter lim="800000"/>
            <a:headEnd type="none" w="sm" len="sm"/>
            <a:tailEnd type="none" w="sm" len="sm"/>
          </a:ln>
        </p:spPr>
        <p:txBody>
          <a:bodyPr wrap="none" lIns="91424" tIns="45712" rIns="91424" bIns="45712" anchor="ctr"/>
          <a:lstStyle/>
          <a:p>
            <a:pPr algn="ctr" defTabSz="914485" eaLnBrk="0" hangingPunct="0"/>
            <a:r>
              <a:rPr lang="en-US" sz="1000" b="1">
                <a:solidFill>
                  <a:schemeClr val="bg1"/>
                </a:solidFill>
              </a:rPr>
              <a:t>Cost-to-</a:t>
            </a:r>
          </a:p>
          <a:p>
            <a:pPr algn="ctr" defTabSz="914485" eaLnBrk="0" hangingPunct="0"/>
            <a:r>
              <a:rPr lang="en-US" sz="1000" b="1">
                <a:solidFill>
                  <a:schemeClr val="bg1"/>
                </a:solidFill>
              </a:rPr>
              <a:t>Remedy</a:t>
            </a:r>
          </a:p>
          <a:p>
            <a:pPr algn="ctr" defTabSz="914485" eaLnBrk="0" hangingPunct="0"/>
            <a:r>
              <a:rPr lang="en-US" sz="1000" b="1">
                <a:solidFill>
                  <a:schemeClr val="bg1"/>
                </a:solidFill>
              </a:rPr>
              <a:t>Analysis</a:t>
            </a:r>
          </a:p>
        </p:txBody>
      </p:sp>
      <p:sp>
        <p:nvSpPr>
          <p:cNvPr id="7214" name="Rectangle 53"/>
          <p:cNvSpPr>
            <a:spLocks noChangeArrowheads="1"/>
          </p:cNvSpPr>
          <p:nvPr/>
        </p:nvSpPr>
        <p:spPr bwMode="auto">
          <a:xfrm>
            <a:off x="6498440" y="5143566"/>
            <a:ext cx="1031119" cy="567036"/>
          </a:xfrm>
          <a:prstGeom prst="rect">
            <a:avLst/>
          </a:prstGeom>
          <a:solidFill>
            <a:srgbClr val="3366CC"/>
          </a:solidFill>
          <a:ln w="12700">
            <a:solidFill>
              <a:schemeClr val="tx1"/>
            </a:solidFill>
            <a:miter lim="800000"/>
            <a:headEnd type="none" w="sm" len="sm"/>
            <a:tailEnd type="none" w="sm" len="sm"/>
          </a:ln>
        </p:spPr>
        <p:txBody>
          <a:bodyPr wrap="none" lIns="91424" tIns="45712" rIns="91424" bIns="45712" anchor="ctr"/>
          <a:lstStyle/>
          <a:p>
            <a:pPr algn="ctr" defTabSz="914485" eaLnBrk="0" hangingPunct="0"/>
            <a:r>
              <a:rPr lang="en-US" sz="1000" b="1">
                <a:solidFill>
                  <a:schemeClr val="bg1"/>
                </a:solidFill>
              </a:rPr>
              <a:t>Reports to</a:t>
            </a:r>
          </a:p>
          <a:p>
            <a:pPr algn="ctr" defTabSz="914485" eaLnBrk="0" hangingPunct="0"/>
            <a:r>
              <a:rPr lang="en-US" sz="1000" b="1">
                <a:solidFill>
                  <a:schemeClr val="bg1"/>
                </a:solidFill>
              </a:rPr>
              <a:t>Client &amp; EPA</a:t>
            </a:r>
          </a:p>
        </p:txBody>
      </p:sp>
      <p:sp>
        <p:nvSpPr>
          <p:cNvPr id="7215" name="Line 54"/>
          <p:cNvSpPr>
            <a:spLocks noChangeShapeType="1"/>
          </p:cNvSpPr>
          <p:nvPr/>
        </p:nvSpPr>
        <p:spPr bwMode="auto">
          <a:xfrm>
            <a:off x="2658201" y="5427828"/>
            <a:ext cx="201084" cy="0"/>
          </a:xfrm>
          <a:prstGeom prst="line">
            <a:avLst/>
          </a:prstGeom>
          <a:noFill/>
          <a:ln w="76200">
            <a:solidFill>
              <a:srgbClr val="0000FF"/>
            </a:solidFill>
            <a:round/>
            <a:headEnd type="none" w="sm" len="sm"/>
            <a:tailEnd type="triangle" w="sm" len="sm"/>
          </a:ln>
          <a:extLst>
            <a:ext uri="{909E8E84-426E-40DD-AFC4-6F175D3DCCD1}">
              <a14:hiddenFill xmlns="" xmlns:a14="http://schemas.microsoft.com/office/drawing/2010/main">
                <a:noFill/>
              </a14:hiddenFill>
            </a:ext>
          </a:extLst>
        </p:spPr>
        <p:txBody>
          <a:bodyPr wrap="none" lIns="86493" tIns="43247" rIns="86493" bIns="43247" anchor="ctr"/>
          <a:lstStyle/>
          <a:p>
            <a:endParaRPr lang="en-US"/>
          </a:p>
        </p:txBody>
      </p:sp>
      <p:sp>
        <p:nvSpPr>
          <p:cNvPr id="7216" name="Line 55"/>
          <p:cNvSpPr>
            <a:spLocks noChangeShapeType="1"/>
          </p:cNvSpPr>
          <p:nvPr/>
        </p:nvSpPr>
        <p:spPr bwMode="auto">
          <a:xfrm>
            <a:off x="3937273" y="5427828"/>
            <a:ext cx="202595" cy="0"/>
          </a:xfrm>
          <a:prstGeom prst="line">
            <a:avLst/>
          </a:prstGeom>
          <a:noFill/>
          <a:ln w="76200">
            <a:solidFill>
              <a:srgbClr val="0000FF"/>
            </a:solidFill>
            <a:round/>
            <a:headEnd type="none" w="sm" len="sm"/>
            <a:tailEnd type="triangle" w="sm" len="sm"/>
          </a:ln>
          <a:extLst>
            <a:ext uri="{909E8E84-426E-40DD-AFC4-6F175D3DCCD1}">
              <a14:hiddenFill xmlns="" xmlns:a14="http://schemas.microsoft.com/office/drawing/2010/main">
                <a:noFill/>
              </a14:hiddenFill>
            </a:ext>
          </a:extLst>
        </p:spPr>
        <p:txBody>
          <a:bodyPr wrap="none" lIns="86493" tIns="43247" rIns="86493" bIns="43247" anchor="ctr"/>
          <a:lstStyle/>
          <a:p>
            <a:endParaRPr lang="en-US"/>
          </a:p>
        </p:txBody>
      </p:sp>
      <p:sp>
        <p:nvSpPr>
          <p:cNvPr id="7217" name="Line 56"/>
          <p:cNvSpPr>
            <a:spLocks noChangeShapeType="1"/>
          </p:cNvSpPr>
          <p:nvPr/>
        </p:nvSpPr>
        <p:spPr bwMode="auto">
          <a:xfrm>
            <a:off x="6265606" y="5427828"/>
            <a:ext cx="201084" cy="0"/>
          </a:xfrm>
          <a:prstGeom prst="line">
            <a:avLst/>
          </a:prstGeom>
          <a:noFill/>
          <a:ln w="76200">
            <a:solidFill>
              <a:srgbClr val="0000FF"/>
            </a:solidFill>
            <a:round/>
            <a:headEnd type="none" w="sm" len="sm"/>
            <a:tailEnd type="triangle" w="sm" len="sm"/>
          </a:ln>
          <a:extLst>
            <a:ext uri="{909E8E84-426E-40DD-AFC4-6F175D3DCCD1}">
              <a14:hiddenFill xmlns="" xmlns:a14="http://schemas.microsoft.com/office/drawing/2010/main">
                <a:noFill/>
              </a14:hiddenFill>
            </a:ext>
          </a:extLst>
        </p:spPr>
        <p:txBody>
          <a:bodyPr wrap="none" lIns="86493" tIns="43247" rIns="86493" bIns="43247" anchor="ctr"/>
          <a:lstStyle/>
          <a:p>
            <a:endParaRPr lang="en-US"/>
          </a:p>
        </p:txBody>
      </p:sp>
      <p:sp>
        <p:nvSpPr>
          <p:cNvPr id="7218" name="Rectangle 57"/>
          <p:cNvSpPr>
            <a:spLocks noChangeArrowheads="1"/>
          </p:cNvSpPr>
          <p:nvPr/>
        </p:nvSpPr>
        <p:spPr bwMode="auto">
          <a:xfrm>
            <a:off x="7794143" y="5143566"/>
            <a:ext cx="1031119" cy="567036"/>
          </a:xfrm>
          <a:prstGeom prst="rect">
            <a:avLst/>
          </a:prstGeom>
          <a:solidFill>
            <a:srgbClr val="3366CC"/>
          </a:solidFill>
          <a:ln w="12700">
            <a:solidFill>
              <a:schemeClr val="tx1"/>
            </a:solidFill>
            <a:miter lim="800000"/>
            <a:headEnd type="none" w="sm" len="sm"/>
            <a:tailEnd type="none" w="sm" len="sm"/>
          </a:ln>
        </p:spPr>
        <p:txBody>
          <a:bodyPr wrap="none" lIns="91424" tIns="45712" rIns="91424" bIns="45712" anchor="ctr"/>
          <a:lstStyle/>
          <a:p>
            <a:pPr algn="ctr" defTabSz="914485" eaLnBrk="0" hangingPunct="0"/>
            <a:r>
              <a:rPr lang="en-US" sz="1000" b="1">
                <a:solidFill>
                  <a:schemeClr val="bg1"/>
                </a:solidFill>
              </a:rPr>
              <a:t>Cleanup</a:t>
            </a:r>
          </a:p>
          <a:p>
            <a:pPr algn="ctr" defTabSz="914485" eaLnBrk="0" hangingPunct="0"/>
            <a:r>
              <a:rPr lang="en-US" sz="1000" b="1">
                <a:solidFill>
                  <a:schemeClr val="bg1"/>
                </a:solidFill>
              </a:rPr>
              <a:t>Planning</a:t>
            </a:r>
          </a:p>
        </p:txBody>
      </p:sp>
      <p:sp>
        <p:nvSpPr>
          <p:cNvPr id="7219" name="Line 58"/>
          <p:cNvSpPr>
            <a:spLocks noChangeShapeType="1"/>
          </p:cNvSpPr>
          <p:nvPr/>
        </p:nvSpPr>
        <p:spPr bwMode="auto">
          <a:xfrm>
            <a:off x="7544677" y="5427828"/>
            <a:ext cx="201084" cy="0"/>
          </a:xfrm>
          <a:prstGeom prst="line">
            <a:avLst/>
          </a:prstGeom>
          <a:noFill/>
          <a:ln w="76200">
            <a:solidFill>
              <a:srgbClr val="0000FF"/>
            </a:solidFill>
            <a:round/>
            <a:headEnd type="none" w="sm" len="sm"/>
            <a:tailEnd type="triangle" w="sm" len="sm"/>
          </a:ln>
          <a:extLst>
            <a:ext uri="{909E8E84-426E-40DD-AFC4-6F175D3DCCD1}">
              <a14:hiddenFill xmlns="" xmlns:a14="http://schemas.microsoft.com/office/drawing/2010/main">
                <a:noFill/>
              </a14:hiddenFill>
            </a:ext>
          </a:extLst>
        </p:spPr>
        <p:txBody>
          <a:bodyPr wrap="none" lIns="86493" tIns="43247" rIns="86493" bIns="43247" anchor="ctr"/>
          <a:lstStyle/>
          <a:p>
            <a:endParaRPr lang="en-US"/>
          </a:p>
        </p:txBody>
      </p:sp>
      <p:sp>
        <p:nvSpPr>
          <p:cNvPr id="7220" name="Line 59"/>
          <p:cNvSpPr>
            <a:spLocks noChangeShapeType="1"/>
          </p:cNvSpPr>
          <p:nvPr/>
        </p:nvSpPr>
        <p:spPr bwMode="auto">
          <a:xfrm flipV="1">
            <a:off x="236130" y="4771496"/>
            <a:ext cx="8685893" cy="31254"/>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lIns="86493" tIns="43247" rIns="86493" bIns="43247"/>
          <a:lstStyle/>
          <a:p>
            <a:endParaRPr lang="en-US"/>
          </a:p>
        </p:txBody>
      </p:sp>
      <p:sp>
        <p:nvSpPr>
          <p:cNvPr id="7221" name="Line 60"/>
          <p:cNvSpPr>
            <a:spLocks noChangeShapeType="1"/>
          </p:cNvSpPr>
          <p:nvPr/>
        </p:nvSpPr>
        <p:spPr bwMode="auto">
          <a:xfrm>
            <a:off x="6956547" y="4421751"/>
            <a:ext cx="15119" cy="727769"/>
          </a:xfrm>
          <a:prstGeom prst="line">
            <a:avLst/>
          </a:prstGeom>
          <a:noFill/>
          <a:ln w="38100">
            <a:solidFill>
              <a:srgbClr val="0000FF"/>
            </a:solidFill>
            <a:prstDash val="sysDot"/>
            <a:miter lim="800000"/>
            <a:headEnd type="triangle" w="med" len="med"/>
            <a:tailEnd/>
          </a:ln>
          <a:extLst>
            <a:ext uri="{909E8E84-426E-40DD-AFC4-6F175D3DCCD1}">
              <a14:hiddenFill xmlns="" xmlns:a14="http://schemas.microsoft.com/office/drawing/2010/main">
                <a:noFill/>
              </a14:hiddenFill>
            </a:ext>
          </a:extLst>
        </p:spPr>
        <p:txBody>
          <a:bodyPr wrap="none" lIns="86493" tIns="43247" rIns="86493" bIns="43247"/>
          <a:lstStyle/>
          <a:p>
            <a:endParaRPr lang="en-US"/>
          </a:p>
        </p:txBody>
      </p:sp>
      <p:sp>
        <p:nvSpPr>
          <p:cNvPr id="7222" name="Line 61"/>
          <p:cNvSpPr>
            <a:spLocks noChangeShapeType="1"/>
          </p:cNvSpPr>
          <p:nvPr/>
        </p:nvSpPr>
        <p:spPr bwMode="auto">
          <a:xfrm>
            <a:off x="8305166" y="4405378"/>
            <a:ext cx="13607" cy="727770"/>
          </a:xfrm>
          <a:prstGeom prst="line">
            <a:avLst/>
          </a:prstGeom>
          <a:noFill/>
          <a:ln w="38100">
            <a:solidFill>
              <a:srgbClr val="0000FF"/>
            </a:solidFill>
            <a:miter lim="800000"/>
            <a:headEnd type="triangle" w="med" len="med"/>
            <a:tailEnd type="triangle" w="med" len="med"/>
          </a:ln>
          <a:extLst>
            <a:ext uri="{909E8E84-426E-40DD-AFC4-6F175D3DCCD1}">
              <a14:hiddenFill xmlns="" xmlns:a14="http://schemas.microsoft.com/office/drawing/2010/main">
                <a:noFill/>
              </a14:hiddenFill>
            </a:ext>
          </a:extLst>
        </p:spPr>
        <p:txBody>
          <a:bodyPr wrap="none" lIns="86493" tIns="43247" rIns="86493" bIns="43247"/>
          <a:lstStyle/>
          <a:p>
            <a:endParaRPr lang="en-US"/>
          </a:p>
        </p:txBody>
      </p:sp>
      <p:sp>
        <p:nvSpPr>
          <p:cNvPr id="7224" name="Text Box 63"/>
          <p:cNvSpPr txBox="1">
            <a:spLocks noChangeArrowheads="1"/>
          </p:cNvSpPr>
          <p:nvPr/>
        </p:nvSpPr>
        <p:spPr bwMode="auto">
          <a:xfrm>
            <a:off x="2940528" y="2546516"/>
            <a:ext cx="1499096" cy="246205"/>
          </a:xfrm>
          <a:prstGeom prst="rect">
            <a:avLst/>
          </a:prstGeom>
          <a:noFill/>
          <a:ln w="12700">
            <a:solidFill>
              <a:srgbClr val="0000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91424" tIns="45712" rIns="91424" bIns="45712">
            <a:spAutoFit/>
          </a:bodyPr>
          <a:lstStyle>
            <a:lvl1pPr defTabSz="966788" eaLnBrk="0" hangingPunct="0">
              <a:defRPr sz="1900">
                <a:solidFill>
                  <a:schemeClr val="tx1"/>
                </a:solidFill>
                <a:latin typeface="Arial" charset="0"/>
              </a:defRPr>
            </a:lvl1pPr>
            <a:lvl2pPr marL="742950" indent="-285750" defTabSz="966788" eaLnBrk="0" hangingPunct="0">
              <a:defRPr sz="1900">
                <a:solidFill>
                  <a:schemeClr val="tx1"/>
                </a:solidFill>
                <a:latin typeface="Arial" charset="0"/>
              </a:defRPr>
            </a:lvl2pPr>
            <a:lvl3pPr marL="1143000" indent="-228600" defTabSz="966788" eaLnBrk="0" hangingPunct="0">
              <a:defRPr sz="1900">
                <a:solidFill>
                  <a:schemeClr val="tx1"/>
                </a:solidFill>
                <a:latin typeface="Arial" charset="0"/>
              </a:defRPr>
            </a:lvl3pPr>
            <a:lvl4pPr marL="1600200" indent="-228600" defTabSz="966788" eaLnBrk="0" hangingPunct="0">
              <a:defRPr sz="1900">
                <a:solidFill>
                  <a:schemeClr val="tx1"/>
                </a:solidFill>
                <a:latin typeface="Arial" charset="0"/>
              </a:defRPr>
            </a:lvl4pPr>
            <a:lvl5pPr marL="2057400" indent="-228600" defTabSz="966788" eaLnBrk="0" hangingPunct="0">
              <a:defRPr sz="1900">
                <a:solidFill>
                  <a:schemeClr val="tx1"/>
                </a:solidFill>
                <a:latin typeface="Arial" charset="0"/>
              </a:defRPr>
            </a:lvl5pPr>
            <a:lvl6pPr marL="2514600" indent="-228600" defTabSz="966788" eaLnBrk="0" fontAlgn="base" hangingPunct="0">
              <a:spcBef>
                <a:spcPct val="0"/>
              </a:spcBef>
              <a:spcAft>
                <a:spcPct val="0"/>
              </a:spcAft>
              <a:defRPr sz="1900">
                <a:solidFill>
                  <a:schemeClr val="tx1"/>
                </a:solidFill>
                <a:latin typeface="Arial" charset="0"/>
              </a:defRPr>
            </a:lvl6pPr>
            <a:lvl7pPr marL="2971800" indent="-228600" defTabSz="966788" eaLnBrk="0" fontAlgn="base" hangingPunct="0">
              <a:spcBef>
                <a:spcPct val="0"/>
              </a:spcBef>
              <a:spcAft>
                <a:spcPct val="0"/>
              </a:spcAft>
              <a:defRPr sz="1900">
                <a:solidFill>
                  <a:schemeClr val="tx1"/>
                </a:solidFill>
                <a:latin typeface="Arial" charset="0"/>
              </a:defRPr>
            </a:lvl7pPr>
            <a:lvl8pPr marL="3429000" indent="-228600" defTabSz="966788" eaLnBrk="0" fontAlgn="base" hangingPunct="0">
              <a:spcBef>
                <a:spcPct val="0"/>
              </a:spcBef>
              <a:spcAft>
                <a:spcPct val="0"/>
              </a:spcAft>
              <a:defRPr sz="1900">
                <a:solidFill>
                  <a:schemeClr val="tx1"/>
                </a:solidFill>
                <a:latin typeface="Arial" charset="0"/>
              </a:defRPr>
            </a:lvl8pPr>
            <a:lvl9pPr marL="3886200" indent="-228600" defTabSz="966788" eaLnBrk="0" fontAlgn="base" hangingPunct="0">
              <a:spcBef>
                <a:spcPct val="0"/>
              </a:spcBef>
              <a:spcAft>
                <a:spcPct val="0"/>
              </a:spcAft>
              <a:defRPr sz="1900">
                <a:solidFill>
                  <a:schemeClr val="tx1"/>
                </a:solidFill>
                <a:latin typeface="Arial" charset="0"/>
              </a:defRPr>
            </a:lvl9pPr>
          </a:lstStyle>
          <a:p>
            <a:pPr algn="ctr"/>
            <a:r>
              <a:rPr lang="en-US" sz="1000" b="1">
                <a:solidFill>
                  <a:srgbClr val="000099"/>
                </a:solidFill>
              </a:rPr>
              <a:t>Property Profile Form</a:t>
            </a:r>
          </a:p>
        </p:txBody>
      </p:sp>
      <p:sp>
        <p:nvSpPr>
          <p:cNvPr id="84032" name="AutoShape 64"/>
          <p:cNvSpPr>
            <a:spLocks noChangeArrowheads="1"/>
          </p:cNvSpPr>
          <p:nvPr/>
        </p:nvSpPr>
        <p:spPr bwMode="auto">
          <a:xfrm>
            <a:off x="8370178" y="3231126"/>
            <a:ext cx="396119" cy="364628"/>
          </a:xfrm>
          <a:prstGeom prst="octagon">
            <a:avLst>
              <a:gd name="adj" fmla="val 29287"/>
            </a:avLst>
          </a:prstGeom>
          <a:solidFill>
            <a:srgbClr val="CC0000"/>
          </a:solidFill>
          <a:ln w="9525">
            <a:solidFill>
              <a:schemeClr val="tx1"/>
            </a:solidFill>
            <a:miter lim="800000"/>
            <a:headEnd/>
            <a:tailEnd/>
          </a:ln>
          <a:effectLst/>
        </p:spPr>
        <p:txBody>
          <a:bodyPr wrap="none" lIns="91424" tIns="45712" rIns="91424" bIns="45712" anchor="ctr"/>
          <a:lstStyle/>
          <a:p>
            <a:pPr algn="ctr" defTabSz="914485">
              <a:defRPr/>
            </a:pPr>
            <a:r>
              <a:rPr lang="en-US" b="1">
                <a:effectLst>
                  <a:outerShdw blurRad="38100" dist="38100" dir="2700000" algn="tl">
                    <a:srgbClr val="FFFFFF"/>
                  </a:outerShdw>
                </a:effectLst>
              </a:rPr>
              <a:t>STOP</a:t>
            </a:r>
          </a:p>
        </p:txBody>
      </p:sp>
      <p:sp>
        <p:nvSpPr>
          <p:cNvPr id="7226" name="Line 65"/>
          <p:cNvSpPr>
            <a:spLocks noChangeShapeType="1"/>
          </p:cNvSpPr>
          <p:nvPr/>
        </p:nvSpPr>
        <p:spPr bwMode="auto">
          <a:xfrm>
            <a:off x="8090476" y="3405253"/>
            <a:ext cx="136071" cy="0"/>
          </a:xfrm>
          <a:prstGeom prst="line">
            <a:avLst/>
          </a:prstGeom>
          <a:noFill/>
          <a:ln w="9525">
            <a:solidFill>
              <a:srgbClr val="CC0000"/>
            </a:solidFill>
            <a:round/>
            <a:headEnd/>
            <a:tailEnd type="triangle" w="med" len="med"/>
          </a:ln>
          <a:extLst>
            <a:ext uri="{909E8E84-426E-40DD-AFC4-6F175D3DCCD1}">
              <a14:hiddenFill xmlns="" xmlns:a14="http://schemas.microsoft.com/office/drawing/2010/main">
                <a:noFill/>
              </a14:hiddenFill>
            </a:ext>
          </a:extLst>
        </p:spPr>
        <p:txBody>
          <a:bodyPr lIns="86493" tIns="43247" rIns="86493" bIns="43247"/>
          <a:lstStyle/>
          <a:p>
            <a:endParaRPr lang="en-US"/>
          </a:p>
        </p:txBody>
      </p:sp>
      <p:sp>
        <p:nvSpPr>
          <p:cNvPr id="84034" name="AutoShape 66"/>
          <p:cNvSpPr>
            <a:spLocks noChangeArrowheads="1"/>
          </p:cNvSpPr>
          <p:nvPr/>
        </p:nvSpPr>
        <p:spPr bwMode="auto">
          <a:xfrm>
            <a:off x="4650892" y="2537587"/>
            <a:ext cx="396119" cy="366117"/>
          </a:xfrm>
          <a:prstGeom prst="octagon">
            <a:avLst>
              <a:gd name="adj" fmla="val 29287"/>
            </a:avLst>
          </a:prstGeom>
          <a:solidFill>
            <a:srgbClr val="CC0000"/>
          </a:solidFill>
          <a:ln w="9525">
            <a:solidFill>
              <a:schemeClr val="tx1"/>
            </a:solidFill>
            <a:miter lim="800000"/>
            <a:headEnd/>
            <a:tailEnd/>
          </a:ln>
          <a:effectLst/>
        </p:spPr>
        <p:txBody>
          <a:bodyPr wrap="none" lIns="91424" tIns="45712" rIns="91424" bIns="45712" anchor="ctr"/>
          <a:lstStyle/>
          <a:p>
            <a:pPr algn="ctr" defTabSz="914485">
              <a:defRPr/>
            </a:pPr>
            <a:r>
              <a:rPr lang="en-US" b="1">
                <a:effectLst>
                  <a:outerShdw blurRad="38100" dist="38100" dir="2700000" algn="tl">
                    <a:srgbClr val="FFFFFF"/>
                  </a:outerShdw>
                </a:effectLst>
              </a:rPr>
              <a:t>STOP</a:t>
            </a:r>
          </a:p>
        </p:txBody>
      </p:sp>
      <p:sp>
        <p:nvSpPr>
          <p:cNvPr id="7228" name="Line 67"/>
          <p:cNvSpPr>
            <a:spLocks noChangeShapeType="1"/>
          </p:cNvSpPr>
          <p:nvPr/>
        </p:nvSpPr>
        <p:spPr bwMode="auto">
          <a:xfrm>
            <a:off x="4829296" y="2914121"/>
            <a:ext cx="0" cy="212825"/>
          </a:xfrm>
          <a:prstGeom prst="line">
            <a:avLst/>
          </a:prstGeom>
          <a:noFill/>
          <a:ln w="9525">
            <a:solidFill>
              <a:srgbClr val="CC0000"/>
            </a:solidFill>
            <a:round/>
            <a:headEnd type="triangle" w="med" len="med"/>
            <a:tailEnd/>
          </a:ln>
          <a:extLst>
            <a:ext uri="{909E8E84-426E-40DD-AFC4-6F175D3DCCD1}">
              <a14:hiddenFill xmlns="" xmlns:a14="http://schemas.microsoft.com/office/drawing/2010/main">
                <a:noFill/>
              </a14:hiddenFill>
            </a:ext>
          </a:extLst>
        </p:spPr>
        <p:txBody>
          <a:bodyPr lIns="86493" tIns="43247" rIns="86493" bIns="43247"/>
          <a:lstStyle/>
          <a:p>
            <a:endParaRPr lang="en-US"/>
          </a:p>
        </p:txBody>
      </p:sp>
      <p:sp>
        <p:nvSpPr>
          <p:cNvPr id="7229" name="Rectangle 88"/>
          <p:cNvSpPr>
            <a:spLocks noChangeArrowheads="1"/>
          </p:cNvSpPr>
          <p:nvPr/>
        </p:nvSpPr>
        <p:spPr bwMode="auto">
          <a:xfrm>
            <a:off x="594452" y="2387269"/>
            <a:ext cx="1031119" cy="555129"/>
          </a:xfrm>
          <a:prstGeom prst="rect">
            <a:avLst/>
          </a:prstGeom>
          <a:solidFill>
            <a:srgbClr val="3366CC"/>
          </a:solidFill>
          <a:ln w="12700">
            <a:solidFill>
              <a:schemeClr val="tx1"/>
            </a:solidFill>
            <a:miter lim="800000"/>
            <a:headEnd type="none" w="sm" len="sm"/>
            <a:tailEnd type="none" w="sm" len="sm"/>
          </a:ln>
        </p:spPr>
        <p:txBody>
          <a:bodyPr wrap="none" lIns="91424" tIns="45712" rIns="91424" bIns="45712" anchor="ctr"/>
          <a:lstStyle/>
          <a:p>
            <a:pPr algn="ctr" defTabSz="914485" eaLnBrk="0" hangingPunct="0"/>
            <a:r>
              <a:rPr lang="en-US" sz="1000" b="1">
                <a:solidFill>
                  <a:schemeClr val="bg1"/>
                </a:solidFill>
              </a:rPr>
              <a:t>ACRES</a:t>
            </a:r>
          </a:p>
          <a:p>
            <a:pPr algn="ctr" defTabSz="914485" eaLnBrk="0" hangingPunct="0"/>
            <a:r>
              <a:rPr lang="en-US" sz="1000" b="1">
                <a:solidFill>
                  <a:srgbClr val="FF0000"/>
                </a:solidFill>
              </a:rPr>
              <a:t>New 2007</a:t>
            </a:r>
          </a:p>
        </p:txBody>
      </p:sp>
      <p:cxnSp>
        <p:nvCxnSpPr>
          <p:cNvPr id="7230" name="AutoShape 89"/>
          <p:cNvCxnSpPr>
            <a:cxnSpLocks noChangeShapeType="1"/>
            <a:stCxn id="7172" idx="0"/>
            <a:endCxn id="7229" idx="3"/>
          </p:cNvCxnSpPr>
          <p:nvPr/>
        </p:nvCxnSpPr>
        <p:spPr bwMode="auto">
          <a:xfrm rot="5400000" flipH="1">
            <a:off x="1797656" y="2493493"/>
            <a:ext cx="442019" cy="786190"/>
          </a:xfrm>
          <a:prstGeom prst="bentConnector2">
            <a:avLst/>
          </a:prstGeom>
          <a:noFill/>
          <a:ln w="9525">
            <a:solidFill>
              <a:srgbClr val="000099"/>
            </a:solidFill>
            <a:miter lim="800000"/>
            <a:headEnd/>
            <a:tailEnd type="triangle" w="med" len="med"/>
          </a:ln>
          <a:extLst>
            <a:ext uri="{909E8E84-426E-40DD-AFC4-6F175D3DCCD1}">
              <a14:hiddenFill xmlns="" xmlns:a14="http://schemas.microsoft.com/office/drawing/2010/main">
                <a:noFill/>
              </a14:hiddenFill>
            </a:ext>
          </a:extLst>
        </p:spPr>
      </p:cxnSp>
      <p:cxnSp>
        <p:nvCxnSpPr>
          <p:cNvPr id="7231" name="AutoShape 90"/>
          <p:cNvCxnSpPr>
            <a:cxnSpLocks noChangeShapeType="1"/>
            <a:stCxn id="7199" idx="0"/>
            <a:endCxn id="7224" idx="2"/>
          </p:cNvCxnSpPr>
          <p:nvPr/>
        </p:nvCxnSpPr>
        <p:spPr bwMode="auto">
          <a:xfrm rot="16200000" flipV="1">
            <a:off x="3528186" y="2954612"/>
            <a:ext cx="325295" cy="1513"/>
          </a:xfrm>
          <a:prstGeom prst="bentConnector3">
            <a:avLst>
              <a:gd name="adj1" fmla="val 50000"/>
            </a:avLst>
          </a:prstGeom>
          <a:noFill/>
          <a:ln w="9525">
            <a:solidFill>
              <a:srgbClr val="000099"/>
            </a:solidFill>
            <a:miter lim="800000"/>
            <a:headEnd/>
            <a:tailEnd type="triangle" w="med" len="med"/>
          </a:ln>
          <a:extLst>
            <a:ext uri="{909E8E84-426E-40DD-AFC4-6F175D3DCCD1}">
              <a14:hiddenFill xmlns="" xmlns:a14="http://schemas.microsoft.com/office/drawing/2010/main">
                <a:noFill/>
              </a14:hiddenFill>
            </a:ext>
          </a:extLst>
        </p:spPr>
      </p:cxnSp>
      <p:cxnSp>
        <p:nvCxnSpPr>
          <p:cNvPr id="7232" name="AutoShape 92"/>
          <p:cNvCxnSpPr>
            <a:cxnSpLocks noChangeShapeType="1"/>
            <a:stCxn id="7190" idx="0"/>
            <a:endCxn id="7185" idx="0"/>
          </p:cNvCxnSpPr>
          <p:nvPr/>
        </p:nvCxnSpPr>
        <p:spPr bwMode="auto">
          <a:xfrm rot="5400000" flipH="1">
            <a:off x="4451498" y="1020709"/>
            <a:ext cx="22325" cy="1374321"/>
          </a:xfrm>
          <a:prstGeom prst="bentConnector3">
            <a:avLst>
              <a:gd name="adj1" fmla="val 1000000"/>
            </a:avLst>
          </a:prstGeom>
          <a:noFill/>
          <a:ln w="9525">
            <a:solidFill>
              <a:srgbClr val="0000FF"/>
            </a:solidFill>
            <a:prstDash val="dash"/>
            <a:miter lim="800000"/>
            <a:headEnd/>
            <a:tailEnd type="triangle" w="med" len="med"/>
          </a:ln>
          <a:extLst>
            <a:ext uri="{909E8E84-426E-40DD-AFC4-6F175D3DCCD1}">
              <a14:hiddenFill xmlns="" xmlns:a14="http://schemas.microsoft.com/office/drawing/2010/main">
                <a:noFill/>
              </a14:hiddenFill>
            </a:ext>
          </a:extLst>
        </p:spPr>
      </p:cxnSp>
      <p:cxnSp>
        <p:nvCxnSpPr>
          <p:cNvPr id="7233" name="AutoShape 93"/>
          <p:cNvCxnSpPr>
            <a:cxnSpLocks noChangeShapeType="1"/>
            <a:stCxn id="7180" idx="0"/>
            <a:endCxn id="7192" idx="0"/>
          </p:cNvCxnSpPr>
          <p:nvPr/>
        </p:nvCxnSpPr>
        <p:spPr bwMode="auto">
          <a:xfrm rot="5400000" flipH="1">
            <a:off x="7110856" y="1047746"/>
            <a:ext cx="11906" cy="1342571"/>
          </a:xfrm>
          <a:prstGeom prst="bentConnector3">
            <a:avLst>
              <a:gd name="adj1" fmla="val 1900000"/>
            </a:avLst>
          </a:prstGeom>
          <a:noFill/>
          <a:ln w="9525">
            <a:solidFill>
              <a:srgbClr val="0000FF"/>
            </a:solidFill>
            <a:prstDash val="dash"/>
            <a:miter lim="800000"/>
            <a:headEnd/>
            <a:tailEnd type="triangle" w="med" len="med"/>
          </a:ln>
          <a:extLst>
            <a:ext uri="{909E8E84-426E-40DD-AFC4-6F175D3DCCD1}">
              <a14:hiddenFill xmlns="" xmlns:a14="http://schemas.microsoft.com/office/drawing/2010/main">
                <a:noFill/>
              </a14:hiddenFill>
            </a:ext>
          </a:extLst>
        </p:spPr>
      </p:cxnSp>
      <p:sp>
        <p:nvSpPr>
          <p:cNvPr id="67" name="Rectangle 35"/>
          <p:cNvSpPr>
            <a:spLocks noGrp="1" noChangeArrowheads="1"/>
          </p:cNvSpPr>
          <p:nvPr>
            <p:ph type="title"/>
          </p:nvPr>
        </p:nvSpPr>
        <p:spPr>
          <a:xfrm>
            <a:off x="201694" y="0"/>
            <a:ext cx="8942306" cy="1143000"/>
          </a:xfrm>
        </p:spPr>
        <p:txBody>
          <a:bodyPr/>
          <a:lstStyle/>
          <a:p>
            <a:r>
              <a:rPr lang="en-US" sz="2800" dirty="0" smtClean="0"/>
              <a:t>Partners Must Understand Basics </a:t>
            </a:r>
            <a:br>
              <a:rPr lang="en-US" sz="2800" dirty="0" smtClean="0"/>
            </a:br>
            <a:r>
              <a:rPr lang="en-US" sz="2800" dirty="0" smtClean="0"/>
              <a:t>of Programmatic Processes &amp; Timing </a:t>
            </a:r>
          </a:p>
        </p:txBody>
      </p:sp>
    </p:spTree>
    <p:extLst>
      <p:ext uri="{BB962C8B-B14F-4D97-AF65-F5344CB8AC3E}">
        <p14:creationId xmlns="" xmlns:p14="http://schemas.microsoft.com/office/powerpoint/2010/main" val="342984069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Picking Target Areas</a:t>
            </a:r>
            <a:endParaRPr lang="en-US" dirty="0"/>
          </a:p>
        </p:txBody>
      </p:sp>
      <p:sp>
        <p:nvSpPr>
          <p:cNvPr id="3" name="Content Placeholder 2"/>
          <p:cNvSpPr>
            <a:spLocks noGrp="1"/>
          </p:cNvSpPr>
          <p:nvPr>
            <p:ph idx="1"/>
          </p:nvPr>
        </p:nvSpPr>
        <p:spPr>
          <a:xfrm>
            <a:off x="277085" y="1420085"/>
            <a:ext cx="8243455" cy="4525963"/>
          </a:xfrm>
        </p:spPr>
        <p:txBody>
          <a:bodyPr/>
          <a:lstStyle/>
          <a:p>
            <a:r>
              <a:rPr lang="en-US" sz="2000" dirty="0" smtClean="0"/>
              <a:t>Seems to be commonly one of the most difficult things for coalitions to get their heads around in the early stages of grant application</a:t>
            </a:r>
          </a:p>
          <a:p>
            <a:pPr lvl="1"/>
            <a:r>
              <a:rPr lang="en-US" sz="1800" dirty="0" smtClean="0"/>
              <a:t>Partially due EPA guidance that assessments must be coalition-wide and need not provide property-specific details, but then ask for very detailed specifics of need and demographics</a:t>
            </a:r>
          </a:p>
          <a:p>
            <a:pPr lvl="1"/>
            <a:r>
              <a:rPr lang="en-US" sz="1800" dirty="0" smtClean="0"/>
              <a:t>Common area of conflict in debrief comments </a:t>
            </a:r>
          </a:p>
          <a:p>
            <a:pPr lvl="1"/>
            <a:endParaRPr lang="en-US" sz="1600" dirty="0"/>
          </a:p>
          <a:p>
            <a:r>
              <a:rPr lang="en-US" sz="2000" dirty="0" smtClean="0"/>
              <a:t>Target Areas are your demonstrations of need for Brownfield funding</a:t>
            </a:r>
          </a:p>
          <a:p>
            <a:pPr lvl="1"/>
            <a:r>
              <a:rPr lang="en-US" sz="1600" dirty="0" smtClean="0"/>
              <a:t>They will represent your project, although they physically can be much smaller segments than the overall coalition</a:t>
            </a:r>
          </a:p>
          <a:p>
            <a:pPr lvl="1"/>
            <a:r>
              <a:rPr lang="en-US" sz="1600" dirty="0" smtClean="0"/>
              <a:t>They will provide 80-90% of your documentation statistics; demographics, financial impacts, etc.</a:t>
            </a:r>
            <a:endParaRPr lang="en-US" sz="1600" dirty="0"/>
          </a:p>
          <a:p>
            <a:pPr lvl="1"/>
            <a:r>
              <a:rPr lang="en-US" sz="1600" dirty="0" smtClean="0"/>
              <a:t>They should have a common element that comes across as a Brownfields-related issue of health or financial distress</a:t>
            </a:r>
          </a:p>
          <a:p>
            <a:pPr lvl="2"/>
            <a:r>
              <a:rPr lang="en-US" sz="1200" dirty="0" smtClean="0"/>
              <a:t>Automotive Alley</a:t>
            </a:r>
          </a:p>
          <a:p>
            <a:pPr lvl="2"/>
            <a:r>
              <a:rPr lang="en-US" sz="1200" dirty="0" smtClean="0"/>
              <a:t>Smelter Waste Region</a:t>
            </a:r>
          </a:p>
          <a:p>
            <a:pPr lvl="2"/>
            <a:r>
              <a:rPr lang="en-US" sz="1200" dirty="0" smtClean="0"/>
              <a:t>I-75 Relocation Corridor</a:t>
            </a:r>
          </a:p>
          <a:p>
            <a:pPr lvl="2"/>
            <a:r>
              <a:rPr lang="en-US" sz="1200" dirty="0" smtClean="0"/>
              <a:t>Blue Creek Watershed</a:t>
            </a:r>
          </a:p>
          <a:p>
            <a:pPr lvl="2"/>
            <a:r>
              <a:rPr lang="en-US" sz="1200" dirty="0" smtClean="0"/>
              <a:t>Southside Neighborhood</a:t>
            </a:r>
          </a:p>
        </p:txBody>
      </p:sp>
      <p:pic>
        <p:nvPicPr>
          <p:cNvPr id="5" name="Picture 5" descr="C:\Program Files (x86)\Microsoft Office\MEDIA\CAGCAT10\j0285444.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75413" y="-41565"/>
            <a:ext cx="1343891" cy="13445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1548483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811213" y="457200"/>
            <a:ext cx="8489950" cy="1219200"/>
          </a:xfrm>
        </p:spPr>
        <p:txBody>
          <a:bodyPr/>
          <a:lstStyle/>
          <a:p>
            <a:r>
              <a:rPr lang="en-US" sz="4000" b="1" dirty="0" smtClean="0"/>
              <a:t>Economic Development Projects</a:t>
            </a:r>
            <a:r>
              <a:rPr lang="en-US" sz="3200" b="1" dirty="0" smtClean="0"/>
              <a:t/>
            </a:r>
            <a:br>
              <a:rPr lang="en-US" sz="3200" b="1" dirty="0" smtClean="0"/>
            </a:br>
            <a:r>
              <a:rPr lang="en-US" sz="3200" b="1" dirty="0" smtClean="0"/>
              <a:t>That Have ‘Hit The Wall’</a:t>
            </a:r>
          </a:p>
        </p:txBody>
      </p:sp>
      <p:sp>
        <p:nvSpPr>
          <p:cNvPr id="62467" name="Rectangle 3"/>
          <p:cNvSpPr>
            <a:spLocks noChangeArrowheads="1"/>
          </p:cNvSpPr>
          <p:nvPr/>
        </p:nvSpPr>
        <p:spPr bwMode="auto">
          <a:xfrm>
            <a:off x="2695575" y="2819400"/>
            <a:ext cx="152400" cy="2362200"/>
          </a:xfrm>
          <a:prstGeom prst="rect">
            <a:avLst/>
          </a:prstGeom>
          <a:solidFill>
            <a:srgbClr val="009900"/>
          </a:solidFill>
          <a:ln w="12700">
            <a:solidFill>
              <a:schemeClr val="tx1"/>
            </a:solidFill>
            <a:miter lim="800000"/>
            <a:headEnd type="none" w="sm" len="sm"/>
            <a:tailEnd type="none" w="sm" len="sm"/>
          </a:ln>
          <a:effectLst/>
        </p:spPr>
        <p:txBody>
          <a:bodyPr wrap="none" anchor="ctr"/>
          <a:lstStyle/>
          <a:p>
            <a:endParaRPr lang="en-US" dirty="0"/>
          </a:p>
        </p:txBody>
      </p:sp>
      <p:sp>
        <p:nvSpPr>
          <p:cNvPr id="62468" name="Text Box 4"/>
          <p:cNvSpPr txBox="1">
            <a:spLocks noChangeArrowheads="1"/>
          </p:cNvSpPr>
          <p:nvPr/>
        </p:nvSpPr>
        <p:spPr bwMode="auto">
          <a:xfrm>
            <a:off x="620713" y="3567113"/>
            <a:ext cx="1347787" cy="835025"/>
          </a:xfrm>
          <a:prstGeom prst="rect">
            <a:avLst/>
          </a:prstGeom>
          <a:solidFill>
            <a:srgbClr val="009900"/>
          </a:solidFill>
          <a:ln w="12700">
            <a:solidFill>
              <a:schemeClr val="tx1"/>
            </a:solidFill>
            <a:miter lim="800000"/>
            <a:headEnd type="none" w="sm" len="sm"/>
            <a:tailEnd type="none" w="sm" len="sm"/>
          </a:ln>
          <a:effectLst/>
        </p:spPr>
        <p:txBody>
          <a:bodyPr wrap="none">
            <a:spAutoFit/>
          </a:bodyPr>
          <a:lstStyle/>
          <a:p>
            <a:pPr algn="ctr" eaLnBrk="0" hangingPunct="0"/>
            <a:r>
              <a:rPr lang="en-US" sz="2400" b="1" dirty="0">
                <a:solidFill>
                  <a:schemeClr val="bg1"/>
                </a:solidFill>
                <a:effectLst>
                  <a:outerShdw blurRad="38100" dist="38100" dir="2700000" algn="tl">
                    <a:srgbClr val="000000"/>
                  </a:outerShdw>
                </a:effectLst>
                <a:latin typeface="Times New Roman" pitchFamily="18" charset="0"/>
              </a:rPr>
              <a:t>Evaluate</a:t>
            </a:r>
          </a:p>
          <a:p>
            <a:pPr algn="ctr" eaLnBrk="0" hangingPunct="0"/>
            <a:r>
              <a:rPr lang="en-US" sz="2400" b="1" dirty="0">
                <a:solidFill>
                  <a:schemeClr val="bg1"/>
                </a:solidFill>
                <a:effectLst>
                  <a:outerShdw blurRad="38100" dist="38100" dir="2700000" algn="tl">
                    <a:srgbClr val="000000"/>
                  </a:outerShdw>
                </a:effectLst>
                <a:latin typeface="Times New Roman" pitchFamily="18" charset="0"/>
              </a:rPr>
              <a:t>Risk</a:t>
            </a:r>
          </a:p>
        </p:txBody>
      </p:sp>
      <p:sp>
        <p:nvSpPr>
          <p:cNvPr id="62469" name="Text Box 5"/>
          <p:cNvSpPr txBox="1">
            <a:spLocks noChangeArrowheads="1"/>
          </p:cNvSpPr>
          <p:nvPr/>
        </p:nvSpPr>
        <p:spPr bwMode="auto">
          <a:xfrm>
            <a:off x="7177088" y="2416175"/>
            <a:ext cx="381000" cy="3390900"/>
          </a:xfrm>
          <a:prstGeom prst="rect">
            <a:avLst/>
          </a:prstGeom>
          <a:solidFill>
            <a:srgbClr val="009900"/>
          </a:solidFill>
          <a:ln w="12700">
            <a:solidFill>
              <a:schemeClr val="tx1"/>
            </a:solidFill>
            <a:miter lim="800000"/>
            <a:headEnd type="none" w="sm" len="sm"/>
            <a:tailEnd type="none" w="sm" len="sm"/>
          </a:ln>
          <a:effectLst/>
        </p:spPr>
        <p:txBody>
          <a:bodyPr>
            <a:spAutoFit/>
          </a:bodyPr>
          <a:lstStyle/>
          <a:p>
            <a:pPr algn="ctr" eaLnBrk="0" hangingPunct="0"/>
            <a:r>
              <a:rPr lang="en-US" sz="2400" b="1" dirty="0">
                <a:solidFill>
                  <a:schemeClr val="bg1"/>
                </a:solidFill>
                <a:effectLst>
                  <a:outerShdw blurRad="38100" dist="38100" dir="2700000" algn="tl">
                    <a:srgbClr val="000000"/>
                  </a:outerShdw>
                </a:effectLst>
                <a:latin typeface="Times New Roman" pitchFamily="18" charset="0"/>
              </a:rPr>
              <a:t>Financing</a:t>
            </a:r>
          </a:p>
        </p:txBody>
      </p:sp>
      <p:sp>
        <p:nvSpPr>
          <p:cNvPr id="62470" name="Text Box 6"/>
          <p:cNvSpPr txBox="1">
            <a:spLocks noChangeArrowheads="1"/>
          </p:cNvSpPr>
          <p:nvPr/>
        </p:nvSpPr>
        <p:spPr bwMode="auto">
          <a:xfrm>
            <a:off x="7972425" y="3500438"/>
            <a:ext cx="1155700" cy="822325"/>
          </a:xfrm>
          <a:prstGeom prst="rect">
            <a:avLst/>
          </a:prstGeom>
          <a:noFill/>
          <a:ln w="38100" cap="rnd">
            <a:noFill/>
            <a:prstDash val="sysDot"/>
            <a:miter lim="800000"/>
            <a:headEnd type="none" w="sm" len="sm"/>
            <a:tailEnd type="none" w="sm" len="sm"/>
          </a:ln>
          <a:effectLst/>
        </p:spPr>
        <p:txBody>
          <a:bodyPr>
            <a:spAutoFit/>
          </a:bodyPr>
          <a:lstStyle/>
          <a:p>
            <a:pPr algn="ctr" eaLnBrk="0" hangingPunct="0"/>
            <a:r>
              <a:rPr lang="en-US" sz="2400" b="1" dirty="0">
                <a:solidFill>
                  <a:srgbClr val="D60000"/>
                </a:solidFill>
                <a:latin typeface="Times New Roman" pitchFamily="18" charset="0"/>
              </a:rPr>
              <a:t>Deal</a:t>
            </a:r>
          </a:p>
          <a:p>
            <a:pPr algn="ctr" eaLnBrk="0" hangingPunct="0"/>
            <a:r>
              <a:rPr lang="en-US" sz="2400" b="1" dirty="0">
                <a:solidFill>
                  <a:srgbClr val="D60000"/>
                </a:solidFill>
                <a:latin typeface="Times New Roman" pitchFamily="18" charset="0"/>
              </a:rPr>
              <a:t>Fails</a:t>
            </a:r>
          </a:p>
        </p:txBody>
      </p:sp>
      <p:sp>
        <p:nvSpPr>
          <p:cNvPr id="62471" name="AutoShape 7"/>
          <p:cNvSpPr>
            <a:spLocks noChangeArrowheads="1"/>
          </p:cNvSpPr>
          <p:nvPr/>
        </p:nvSpPr>
        <p:spPr bwMode="auto">
          <a:xfrm>
            <a:off x="7589838" y="3714750"/>
            <a:ext cx="635000" cy="388938"/>
          </a:xfrm>
          <a:prstGeom prst="rightArrow">
            <a:avLst>
              <a:gd name="adj1" fmla="val 27972"/>
              <a:gd name="adj2" fmla="val 90378"/>
            </a:avLst>
          </a:prstGeom>
          <a:noFill/>
          <a:ln w="28575">
            <a:solidFill>
              <a:srgbClr val="FF0000"/>
            </a:solidFill>
            <a:prstDash val="sysDot"/>
            <a:miter lim="800000"/>
            <a:headEnd type="none" w="sm" len="sm"/>
            <a:tailEnd type="none" w="sm" len="sm"/>
          </a:ln>
          <a:effectLst/>
        </p:spPr>
        <p:txBody>
          <a:bodyPr wrap="none" anchor="ctr"/>
          <a:lstStyle/>
          <a:p>
            <a:endParaRPr lang="en-US" dirty="0"/>
          </a:p>
        </p:txBody>
      </p:sp>
      <p:sp>
        <p:nvSpPr>
          <p:cNvPr id="62472" name="Text Box 8"/>
          <p:cNvSpPr txBox="1">
            <a:spLocks noChangeArrowheads="1"/>
          </p:cNvSpPr>
          <p:nvPr/>
        </p:nvSpPr>
        <p:spPr bwMode="auto">
          <a:xfrm>
            <a:off x="2695575" y="2819400"/>
            <a:ext cx="2438400" cy="409575"/>
          </a:xfrm>
          <a:prstGeom prst="rect">
            <a:avLst/>
          </a:prstGeom>
          <a:solidFill>
            <a:srgbClr val="009900"/>
          </a:solidFill>
          <a:ln w="12700">
            <a:solidFill>
              <a:schemeClr val="tx1"/>
            </a:solidFill>
            <a:miter lim="800000"/>
            <a:headEnd type="none" w="sm" len="sm"/>
            <a:tailEnd type="none" w="sm" len="sm"/>
          </a:ln>
          <a:effectLst/>
        </p:spPr>
        <p:txBody>
          <a:bodyPr>
            <a:spAutoFit/>
          </a:bodyPr>
          <a:lstStyle/>
          <a:p>
            <a:pPr algn="ctr" eaLnBrk="0" hangingPunct="0"/>
            <a:r>
              <a:rPr lang="en-US" sz="2000" b="1" dirty="0">
                <a:solidFill>
                  <a:schemeClr val="bg1"/>
                </a:solidFill>
                <a:effectLst>
                  <a:outerShdw blurRad="38100" dist="38100" dir="2700000" algn="tl">
                    <a:srgbClr val="000000"/>
                  </a:outerShdw>
                </a:effectLst>
                <a:latin typeface="Times New Roman" pitchFamily="18" charset="0"/>
              </a:rPr>
              <a:t>Market Feasibility</a:t>
            </a:r>
          </a:p>
        </p:txBody>
      </p:sp>
      <p:sp>
        <p:nvSpPr>
          <p:cNvPr id="62473" name="Text Box 9"/>
          <p:cNvSpPr txBox="1">
            <a:spLocks noChangeArrowheads="1"/>
          </p:cNvSpPr>
          <p:nvPr/>
        </p:nvSpPr>
        <p:spPr bwMode="auto">
          <a:xfrm>
            <a:off x="2695575" y="3810000"/>
            <a:ext cx="2424113" cy="409575"/>
          </a:xfrm>
          <a:prstGeom prst="rect">
            <a:avLst/>
          </a:prstGeom>
          <a:solidFill>
            <a:srgbClr val="009900"/>
          </a:solidFill>
          <a:ln w="12700">
            <a:solidFill>
              <a:schemeClr val="tx1"/>
            </a:solidFill>
            <a:miter lim="800000"/>
            <a:headEnd type="none" w="sm" len="sm"/>
            <a:tailEnd type="none" w="sm" len="sm"/>
          </a:ln>
          <a:effectLst/>
        </p:spPr>
        <p:txBody>
          <a:bodyPr>
            <a:spAutoFit/>
          </a:bodyPr>
          <a:lstStyle/>
          <a:p>
            <a:pPr algn="ctr" eaLnBrk="0" hangingPunct="0"/>
            <a:r>
              <a:rPr lang="en-US" sz="2000" b="1" dirty="0">
                <a:solidFill>
                  <a:schemeClr val="bg1"/>
                </a:solidFill>
                <a:effectLst>
                  <a:outerShdw blurRad="38100" dist="38100" dir="2700000" algn="tl">
                    <a:srgbClr val="000000"/>
                  </a:outerShdw>
                </a:effectLst>
                <a:latin typeface="Times New Roman" pitchFamily="18" charset="0"/>
              </a:rPr>
              <a:t>Construction Risks</a:t>
            </a:r>
          </a:p>
        </p:txBody>
      </p:sp>
      <p:sp>
        <p:nvSpPr>
          <p:cNvPr id="62474" name="Rectangle 10"/>
          <p:cNvSpPr>
            <a:spLocks noChangeArrowheads="1"/>
          </p:cNvSpPr>
          <p:nvPr/>
        </p:nvSpPr>
        <p:spPr bwMode="auto">
          <a:xfrm>
            <a:off x="3898900" y="6248400"/>
            <a:ext cx="1603375" cy="304800"/>
          </a:xfrm>
          <a:prstGeom prst="rect">
            <a:avLst/>
          </a:prstGeom>
          <a:noFill/>
          <a:ln w="12700">
            <a:noFill/>
            <a:miter lim="800000"/>
            <a:headEnd type="none" w="sm" len="sm"/>
            <a:tailEnd type="none" w="sm" len="sm"/>
          </a:ln>
          <a:effectLst/>
        </p:spPr>
        <p:txBody>
          <a:bodyPr wrap="none">
            <a:spAutoFit/>
          </a:bodyPr>
          <a:lstStyle/>
          <a:p>
            <a:pPr algn="ctr" eaLnBrk="0" hangingPunct="0"/>
            <a:r>
              <a:rPr lang="en-US" sz="1400" b="1" dirty="0">
                <a:solidFill>
                  <a:srgbClr val="FF0000"/>
                </a:solidFill>
              </a:rPr>
              <a:t>real </a:t>
            </a:r>
            <a:r>
              <a:rPr lang="en-US" sz="1400" b="1" u="sng" dirty="0">
                <a:solidFill>
                  <a:srgbClr val="FF0000"/>
                </a:solidFill>
              </a:rPr>
              <a:t>or perceived</a:t>
            </a:r>
            <a:endParaRPr lang="en-US" sz="1600" u="sng" dirty="0">
              <a:solidFill>
                <a:srgbClr val="FF0000"/>
              </a:solidFill>
              <a:latin typeface="Times New Roman" pitchFamily="18" charset="0"/>
            </a:endParaRPr>
          </a:p>
        </p:txBody>
      </p:sp>
      <p:sp>
        <p:nvSpPr>
          <p:cNvPr id="62475" name="Text Box 11"/>
          <p:cNvSpPr txBox="1">
            <a:spLocks noChangeArrowheads="1"/>
          </p:cNvSpPr>
          <p:nvPr/>
        </p:nvSpPr>
        <p:spPr bwMode="auto">
          <a:xfrm>
            <a:off x="2687638" y="4786313"/>
            <a:ext cx="1831975" cy="409575"/>
          </a:xfrm>
          <a:prstGeom prst="rect">
            <a:avLst/>
          </a:prstGeom>
          <a:solidFill>
            <a:srgbClr val="009900"/>
          </a:solidFill>
          <a:ln w="12700">
            <a:solidFill>
              <a:schemeClr val="tx1"/>
            </a:solidFill>
            <a:miter lim="800000"/>
            <a:headEnd type="none" w="sm" len="sm"/>
            <a:tailEnd type="none" w="sm" len="sm"/>
          </a:ln>
          <a:effectLst/>
        </p:spPr>
        <p:txBody>
          <a:bodyPr wrap="none">
            <a:spAutoFit/>
          </a:bodyPr>
          <a:lstStyle/>
          <a:p>
            <a:pPr algn="ctr" eaLnBrk="0" hangingPunct="0"/>
            <a:r>
              <a:rPr lang="en-US" sz="2000" b="1" dirty="0">
                <a:solidFill>
                  <a:schemeClr val="bg1"/>
                </a:solidFill>
                <a:effectLst>
                  <a:outerShdw blurRad="38100" dist="38100" dir="2700000" algn="tl">
                    <a:srgbClr val="000000"/>
                  </a:outerShdw>
                </a:effectLst>
                <a:latin typeface="Times New Roman" pitchFamily="18" charset="0"/>
              </a:rPr>
              <a:t>Environmental</a:t>
            </a:r>
          </a:p>
        </p:txBody>
      </p:sp>
      <p:sp>
        <p:nvSpPr>
          <p:cNvPr id="62476" name="AutoShape 12" descr="Horizontal brick"/>
          <p:cNvSpPr>
            <a:spLocks noChangeArrowheads="1"/>
          </p:cNvSpPr>
          <p:nvPr/>
        </p:nvSpPr>
        <p:spPr bwMode="auto">
          <a:xfrm>
            <a:off x="5551488" y="4251325"/>
            <a:ext cx="890587" cy="2154238"/>
          </a:xfrm>
          <a:prstGeom prst="cube">
            <a:avLst>
              <a:gd name="adj" fmla="val 59713"/>
            </a:avLst>
          </a:prstGeom>
          <a:pattFill prst="horzBrick">
            <a:fgClr>
              <a:schemeClr val="tx1"/>
            </a:fgClr>
            <a:bgClr>
              <a:srgbClr val="FF0000"/>
            </a:bgClr>
          </a:pattFill>
          <a:ln w="12700">
            <a:solidFill>
              <a:schemeClr val="tx1"/>
            </a:solidFill>
            <a:miter lim="800000"/>
            <a:headEnd type="none" w="sm" len="sm"/>
            <a:tailEnd type="none" w="sm" len="sm"/>
          </a:ln>
          <a:effectLst/>
        </p:spPr>
        <p:txBody>
          <a:bodyPr wrap="none" anchor="ctr"/>
          <a:lstStyle/>
          <a:p>
            <a:pPr algn="ctr" eaLnBrk="0" hangingPunct="0">
              <a:spcBef>
                <a:spcPct val="20000"/>
              </a:spcBef>
              <a:buClr>
                <a:srgbClr val="760000"/>
              </a:buClr>
              <a:buSzPct val="70000"/>
              <a:buFont typeface="Monotype Sorts" pitchFamily="2" charset="2"/>
              <a:buNone/>
            </a:pPr>
            <a:endParaRPr kumimoji="1" lang="en-US" sz="2400" dirty="0">
              <a:solidFill>
                <a:schemeClr val="bg1"/>
              </a:solidFill>
              <a:effectLst>
                <a:outerShdw blurRad="38100" dist="38100" dir="2700000" algn="tl">
                  <a:srgbClr val="000000"/>
                </a:outerShdw>
              </a:effectLst>
            </a:endParaRPr>
          </a:p>
        </p:txBody>
      </p:sp>
      <p:sp>
        <p:nvSpPr>
          <p:cNvPr id="62477" name="Text Box 13"/>
          <p:cNvSpPr txBox="1">
            <a:spLocks noChangeArrowheads="1"/>
          </p:cNvSpPr>
          <p:nvPr/>
        </p:nvSpPr>
        <p:spPr bwMode="auto">
          <a:xfrm>
            <a:off x="2749550" y="1898650"/>
            <a:ext cx="2319338" cy="365125"/>
          </a:xfrm>
          <a:prstGeom prst="rect">
            <a:avLst/>
          </a:prstGeom>
          <a:noFill/>
          <a:ln w="12700">
            <a:noFill/>
            <a:miter lim="800000"/>
            <a:headEnd/>
            <a:tailEnd/>
          </a:ln>
          <a:effectLst/>
        </p:spPr>
        <p:txBody>
          <a:bodyPr wrap="none" lIns="0" tIns="0" rIns="0" bIns="0">
            <a:spAutoFit/>
          </a:bodyPr>
          <a:lstStyle/>
          <a:p>
            <a:pPr algn="ctr" eaLnBrk="0" hangingPunct="0">
              <a:spcBef>
                <a:spcPct val="20000"/>
              </a:spcBef>
              <a:buClr>
                <a:srgbClr val="760000"/>
              </a:buClr>
              <a:buSzPct val="70000"/>
              <a:buFont typeface="Monotype Sorts" pitchFamily="2" charset="2"/>
              <a:buNone/>
            </a:pPr>
            <a:r>
              <a:rPr kumimoji="1" lang="en-US" sz="2400" b="1" dirty="0">
                <a:solidFill>
                  <a:srgbClr val="000000"/>
                </a:solidFill>
              </a:rPr>
              <a:t>Business Model</a:t>
            </a:r>
          </a:p>
        </p:txBody>
      </p:sp>
      <p:sp>
        <p:nvSpPr>
          <p:cNvPr id="62478" name="Text Box 14"/>
          <p:cNvSpPr txBox="1">
            <a:spLocks noChangeArrowheads="1"/>
          </p:cNvSpPr>
          <p:nvPr/>
        </p:nvSpPr>
        <p:spPr bwMode="auto">
          <a:xfrm>
            <a:off x="6831013" y="1898650"/>
            <a:ext cx="1016000" cy="365125"/>
          </a:xfrm>
          <a:prstGeom prst="rect">
            <a:avLst/>
          </a:prstGeom>
          <a:noFill/>
          <a:ln w="12700">
            <a:noFill/>
            <a:miter lim="800000"/>
            <a:headEnd/>
            <a:tailEnd/>
          </a:ln>
          <a:effectLst/>
        </p:spPr>
        <p:txBody>
          <a:bodyPr wrap="none" lIns="0" tIns="0" rIns="0" bIns="0">
            <a:spAutoFit/>
          </a:bodyPr>
          <a:lstStyle/>
          <a:p>
            <a:pPr algn="ctr" eaLnBrk="0" hangingPunct="0">
              <a:spcBef>
                <a:spcPct val="20000"/>
              </a:spcBef>
              <a:buClr>
                <a:srgbClr val="760000"/>
              </a:buClr>
              <a:buSzPct val="70000"/>
              <a:buFont typeface="Monotype Sorts" pitchFamily="2" charset="2"/>
              <a:buNone/>
            </a:pPr>
            <a:r>
              <a:rPr kumimoji="1" lang="en-US" sz="2400" b="1" dirty="0">
                <a:solidFill>
                  <a:srgbClr val="000000"/>
                </a:solidFill>
              </a:rPr>
              <a:t>Capital</a:t>
            </a:r>
          </a:p>
        </p:txBody>
      </p:sp>
      <p:sp>
        <p:nvSpPr>
          <p:cNvPr id="62479" name="Text Box 15"/>
          <p:cNvSpPr txBox="1">
            <a:spLocks noChangeArrowheads="1"/>
          </p:cNvSpPr>
          <p:nvPr/>
        </p:nvSpPr>
        <p:spPr bwMode="auto">
          <a:xfrm>
            <a:off x="811213" y="1898650"/>
            <a:ext cx="1219200" cy="365125"/>
          </a:xfrm>
          <a:prstGeom prst="rect">
            <a:avLst/>
          </a:prstGeom>
          <a:noFill/>
          <a:ln w="12700">
            <a:noFill/>
            <a:miter lim="800000"/>
            <a:headEnd/>
            <a:tailEnd/>
          </a:ln>
          <a:effectLst/>
        </p:spPr>
        <p:txBody>
          <a:bodyPr wrap="none" lIns="0" tIns="0" rIns="0" bIns="0">
            <a:spAutoFit/>
          </a:bodyPr>
          <a:lstStyle/>
          <a:p>
            <a:pPr algn="ctr" eaLnBrk="0" hangingPunct="0">
              <a:spcBef>
                <a:spcPct val="20000"/>
              </a:spcBef>
              <a:buClr>
                <a:srgbClr val="760000"/>
              </a:buClr>
              <a:buSzPct val="70000"/>
              <a:buFont typeface="Monotype Sorts" pitchFamily="2" charset="2"/>
              <a:buNone/>
            </a:pPr>
            <a:r>
              <a:rPr kumimoji="1" lang="en-US" sz="2400" b="1" dirty="0">
                <a:solidFill>
                  <a:srgbClr val="000000"/>
                </a:solidFill>
              </a:rPr>
              <a:t>Concept</a:t>
            </a:r>
          </a:p>
        </p:txBody>
      </p:sp>
      <p:sp>
        <p:nvSpPr>
          <p:cNvPr id="62480" name="Line 16"/>
          <p:cNvSpPr>
            <a:spLocks noChangeShapeType="1"/>
          </p:cNvSpPr>
          <p:nvPr/>
        </p:nvSpPr>
        <p:spPr bwMode="auto">
          <a:xfrm>
            <a:off x="1303338" y="2409825"/>
            <a:ext cx="0" cy="1001713"/>
          </a:xfrm>
          <a:prstGeom prst="line">
            <a:avLst/>
          </a:prstGeom>
          <a:noFill/>
          <a:ln w="76200">
            <a:solidFill>
              <a:srgbClr val="009900"/>
            </a:solidFill>
            <a:round/>
            <a:headEnd/>
            <a:tailEnd type="triangle" w="med" len="med"/>
          </a:ln>
          <a:effectLst/>
        </p:spPr>
        <p:txBody>
          <a:bodyPr lIns="0" tIns="0" rIns="0" bIns="0"/>
          <a:lstStyle/>
          <a:p>
            <a:endParaRPr lang="en-US" dirty="0"/>
          </a:p>
        </p:txBody>
      </p:sp>
      <p:sp>
        <p:nvSpPr>
          <p:cNvPr id="62481" name="Line 17"/>
          <p:cNvSpPr>
            <a:spLocks noChangeShapeType="1"/>
          </p:cNvSpPr>
          <p:nvPr/>
        </p:nvSpPr>
        <p:spPr bwMode="auto">
          <a:xfrm>
            <a:off x="5126038" y="3005138"/>
            <a:ext cx="1857375" cy="0"/>
          </a:xfrm>
          <a:prstGeom prst="line">
            <a:avLst/>
          </a:prstGeom>
          <a:noFill/>
          <a:ln w="76200">
            <a:solidFill>
              <a:srgbClr val="009900"/>
            </a:solidFill>
            <a:round/>
            <a:headEnd/>
            <a:tailEnd type="triangle" w="med" len="med"/>
          </a:ln>
          <a:effectLst/>
        </p:spPr>
        <p:txBody>
          <a:bodyPr lIns="0" tIns="0" rIns="0" bIns="0"/>
          <a:lstStyle/>
          <a:p>
            <a:endParaRPr lang="en-US" dirty="0"/>
          </a:p>
        </p:txBody>
      </p:sp>
      <p:sp>
        <p:nvSpPr>
          <p:cNvPr id="62482" name="Line 18"/>
          <p:cNvSpPr>
            <a:spLocks noChangeShapeType="1"/>
          </p:cNvSpPr>
          <p:nvPr/>
        </p:nvSpPr>
        <p:spPr bwMode="auto">
          <a:xfrm>
            <a:off x="5103813" y="4014788"/>
            <a:ext cx="1900237" cy="0"/>
          </a:xfrm>
          <a:prstGeom prst="line">
            <a:avLst/>
          </a:prstGeom>
          <a:noFill/>
          <a:ln w="76200">
            <a:solidFill>
              <a:srgbClr val="009900"/>
            </a:solidFill>
            <a:round/>
            <a:headEnd/>
            <a:tailEnd type="triangle" w="med" len="med"/>
          </a:ln>
          <a:effectLst/>
        </p:spPr>
        <p:txBody>
          <a:bodyPr lIns="0" tIns="0" rIns="0" bIns="0"/>
          <a:lstStyle/>
          <a:p>
            <a:endParaRPr lang="en-US" dirty="0"/>
          </a:p>
        </p:txBody>
      </p:sp>
      <p:sp>
        <p:nvSpPr>
          <p:cNvPr id="62483" name="Line 19"/>
          <p:cNvSpPr>
            <a:spLocks noChangeShapeType="1"/>
          </p:cNvSpPr>
          <p:nvPr/>
        </p:nvSpPr>
        <p:spPr bwMode="auto">
          <a:xfrm>
            <a:off x="4529138" y="4994275"/>
            <a:ext cx="928687" cy="0"/>
          </a:xfrm>
          <a:prstGeom prst="line">
            <a:avLst/>
          </a:prstGeom>
          <a:noFill/>
          <a:ln w="76200">
            <a:solidFill>
              <a:srgbClr val="009900"/>
            </a:solidFill>
            <a:round/>
            <a:headEnd/>
            <a:tailEnd type="triangle" w="med" len="med"/>
          </a:ln>
          <a:effectLst/>
        </p:spPr>
        <p:txBody>
          <a:bodyPr lIns="0" tIns="0" rIns="0" bIns="0"/>
          <a:lstStyle/>
          <a:p>
            <a:endParaRPr lang="en-US" dirty="0"/>
          </a:p>
        </p:txBody>
      </p:sp>
      <p:sp>
        <p:nvSpPr>
          <p:cNvPr id="62484" name="Line 20"/>
          <p:cNvSpPr>
            <a:spLocks noChangeShapeType="1"/>
          </p:cNvSpPr>
          <p:nvPr/>
        </p:nvSpPr>
        <p:spPr bwMode="auto">
          <a:xfrm>
            <a:off x="2066925" y="3998913"/>
            <a:ext cx="508000" cy="0"/>
          </a:xfrm>
          <a:prstGeom prst="line">
            <a:avLst/>
          </a:prstGeom>
          <a:noFill/>
          <a:ln w="76200">
            <a:solidFill>
              <a:srgbClr val="009900"/>
            </a:solidFill>
            <a:round/>
            <a:headEnd/>
            <a:tailEnd type="triangle" w="med" len="med"/>
          </a:ln>
          <a:effectLst/>
        </p:spPr>
        <p:txBody>
          <a:bodyPr lIns="0" tIns="0" rIns="0" bIns="0"/>
          <a:lstStyle/>
          <a:p>
            <a:endParaRPr lang="en-US" dirty="0"/>
          </a:p>
        </p:txBody>
      </p:sp>
      <p:grpSp>
        <p:nvGrpSpPr>
          <p:cNvPr id="62485" name="Group 21"/>
          <p:cNvGrpSpPr>
            <a:grpSpLocks/>
          </p:cNvGrpSpPr>
          <p:nvPr/>
        </p:nvGrpSpPr>
        <p:grpSpPr bwMode="auto">
          <a:xfrm>
            <a:off x="5275263" y="5297488"/>
            <a:ext cx="798512" cy="798512"/>
            <a:chOff x="1060" y="3402"/>
            <a:chExt cx="503" cy="503"/>
          </a:xfrm>
        </p:grpSpPr>
        <p:sp>
          <p:nvSpPr>
            <p:cNvPr id="62486" name="Oval 22"/>
            <p:cNvSpPr>
              <a:spLocks noChangeArrowheads="1"/>
            </p:cNvSpPr>
            <p:nvPr/>
          </p:nvSpPr>
          <p:spPr bwMode="auto">
            <a:xfrm>
              <a:off x="1060" y="3402"/>
              <a:ext cx="503" cy="503"/>
            </a:xfrm>
            <a:prstGeom prst="ellipse">
              <a:avLst/>
            </a:prstGeom>
            <a:solidFill>
              <a:schemeClr val="bg1"/>
            </a:solidFill>
            <a:ln w="9525">
              <a:noFill/>
              <a:round/>
              <a:headEnd/>
              <a:tailEnd/>
            </a:ln>
            <a:effectLst/>
          </p:spPr>
          <p:txBody>
            <a:bodyPr wrap="none" anchor="ctr"/>
            <a:lstStyle/>
            <a:p>
              <a:endParaRPr lang="en-US" dirty="0"/>
            </a:p>
          </p:txBody>
        </p:sp>
        <p:sp>
          <p:nvSpPr>
            <p:cNvPr id="62487" name="Freeform 23"/>
            <p:cNvSpPr>
              <a:spLocks/>
            </p:cNvSpPr>
            <p:nvPr/>
          </p:nvSpPr>
          <p:spPr bwMode="auto">
            <a:xfrm>
              <a:off x="1062" y="3403"/>
              <a:ext cx="498" cy="502"/>
            </a:xfrm>
            <a:custGeom>
              <a:avLst/>
              <a:gdLst/>
              <a:ahLst/>
              <a:cxnLst>
                <a:cxn ang="0">
                  <a:pos x="1111" y="923"/>
                </a:cxn>
                <a:cxn ang="0">
                  <a:pos x="1219" y="891"/>
                </a:cxn>
                <a:cxn ang="0">
                  <a:pos x="1298" y="800"/>
                </a:cxn>
                <a:cxn ang="0">
                  <a:pos x="1281" y="688"/>
                </a:cxn>
                <a:cxn ang="0">
                  <a:pos x="1199" y="582"/>
                </a:cxn>
                <a:cxn ang="0">
                  <a:pos x="928" y="824"/>
                </a:cxn>
                <a:cxn ang="0">
                  <a:pos x="468" y="962"/>
                </a:cxn>
                <a:cxn ang="0">
                  <a:pos x="376" y="994"/>
                </a:cxn>
                <a:cxn ang="0">
                  <a:pos x="455" y="843"/>
                </a:cxn>
                <a:cxn ang="0">
                  <a:pos x="468" y="588"/>
                </a:cxn>
                <a:cxn ang="0">
                  <a:pos x="729" y="397"/>
                </a:cxn>
                <a:cxn ang="0">
                  <a:pos x="702" y="334"/>
                </a:cxn>
                <a:cxn ang="0">
                  <a:pos x="736" y="279"/>
                </a:cxn>
                <a:cxn ang="0">
                  <a:pos x="800" y="387"/>
                </a:cxn>
                <a:cxn ang="0">
                  <a:pos x="856" y="494"/>
                </a:cxn>
                <a:cxn ang="0">
                  <a:pos x="1090" y="373"/>
                </a:cxn>
                <a:cxn ang="0">
                  <a:pos x="1017" y="252"/>
                </a:cxn>
                <a:cxn ang="0">
                  <a:pos x="928" y="200"/>
                </a:cxn>
                <a:cxn ang="0">
                  <a:pos x="866" y="183"/>
                </a:cxn>
                <a:cxn ang="0">
                  <a:pos x="1140" y="109"/>
                </a:cxn>
                <a:cxn ang="0">
                  <a:pos x="1369" y="324"/>
                </a:cxn>
                <a:cxn ang="0">
                  <a:pos x="1490" y="617"/>
                </a:cxn>
                <a:cxn ang="0">
                  <a:pos x="1468" y="974"/>
                </a:cxn>
                <a:cxn ang="0">
                  <a:pos x="1281" y="1280"/>
                </a:cxn>
                <a:cxn ang="0">
                  <a:pos x="973" y="1467"/>
                </a:cxn>
                <a:cxn ang="0">
                  <a:pos x="600" y="1485"/>
                </a:cxn>
                <a:cxn ang="0">
                  <a:pos x="273" y="1329"/>
                </a:cxn>
                <a:cxn ang="0">
                  <a:pos x="59" y="1041"/>
                </a:cxn>
                <a:cxn ang="0">
                  <a:pos x="4" y="673"/>
                </a:cxn>
                <a:cxn ang="0">
                  <a:pos x="128" y="331"/>
                </a:cxn>
                <a:cxn ang="0">
                  <a:pos x="393" y="90"/>
                </a:cxn>
                <a:cxn ang="0">
                  <a:pos x="749" y="0"/>
                </a:cxn>
                <a:cxn ang="0">
                  <a:pos x="845" y="6"/>
                </a:cxn>
                <a:cxn ang="0">
                  <a:pos x="847" y="180"/>
                </a:cxn>
                <a:cxn ang="0">
                  <a:pos x="744" y="170"/>
                </a:cxn>
                <a:cxn ang="0">
                  <a:pos x="615" y="178"/>
                </a:cxn>
                <a:cxn ang="0">
                  <a:pos x="549" y="196"/>
                </a:cxn>
                <a:cxn ang="0">
                  <a:pos x="633" y="208"/>
                </a:cxn>
                <a:cxn ang="0">
                  <a:pos x="662" y="292"/>
                </a:cxn>
                <a:cxn ang="0">
                  <a:pos x="591" y="254"/>
                </a:cxn>
                <a:cxn ang="0">
                  <a:pos x="495" y="279"/>
                </a:cxn>
                <a:cxn ang="0">
                  <a:pos x="406" y="383"/>
                </a:cxn>
                <a:cxn ang="0">
                  <a:pos x="436" y="488"/>
                </a:cxn>
                <a:cxn ang="0">
                  <a:pos x="241" y="684"/>
                </a:cxn>
                <a:cxn ang="0">
                  <a:pos x="186" y="831"/>
                </a:cxn>
                <a:cxn ang="0">
                  <a:pos x="226" y="984"/>
                </a:cxn>
                <a:cxn ang="0">
                  <a:pos x="312" y="1130"/>
                </a:cxn>
                <a:cxn ang="0">
                  <a:pos x="391" y="1211"/>
                </a:cxn>
                <a:cxn ang="0">
                  <a:pos x="379" y="1181"/>
                </a:cxn>
                <a:cxn ang="0">
                  <a:pos x="376" y="994"/>
                </a:cxn>
                <a:cxn ang="0">
                  <a:pos x="416" y="1102"/>
                </a:cxn>
                <a:cxn ang="0">
                  <a:pos x="446" y="1199"/>
                </a:cxn>
                <a:cxn ang="0">
                  <a:pos x="551" y="1236"/>
                </a:cxn>
                <a:cxn ang="0">
                  <a:pos x="687" y="1230"/>
                </a:cxn>
                <a:cxn ang="0">
                  <a:pos x="926" y="1243"/>
                </a:cxn>
                <a:cxn ang="0">
                  <a:pos x="1037" y="1240"/>
                </a:cxn>
                <a:cxn ang="0">
                  <a:pos x="1177" y="1159"/>
                </a:cxn>
                <a:cxn ang="0">
                  <a:pos x="1271" y="1019"/>
                </a:cxn>
                <a:cxn ang="0">
                  <a:pos x="1330" y="839"/>
                </a:cxn>
                <a:cxn ang="0">
                  <a:pos x="1266" y="923"/>
                </a:cxn>
                <a:cxn ang="0">
                  <a:pos x="1086" y="977"/>
                </a:cxn>
                <a:cxn ang="0">
                  <a:pos x="935" y="979"/>
                </a:cxn>
              </a:cxnLst>
              <a:rect l="0" t="0" r="r" b="b"/>
              <a:pathLst>
                <a:path w="1502" h="1500">
                  <a:moveTo>
                    <a:pt x="1051" y="849"/>
                  </a:moveTo>
                  <a:lnTo>
                    <a:pt x="1095" y="918"/>
                  </a:lnTo>
                  <a:lnTo>
                    <a:pt x="1096" y="920"/>
                  </a:lnTo>
                  <a:lnTo>
                    <a:pt x="1101" y="922"/>
                  </a:lnTo>
                  <a:lnTo>
                    <a:pt x="1111" y="923"/>
                  </a:lnTo>
                  <a:lnTo>
                    <a:pt x="1125" y="923"/>
                  </a:lnTo>
                  <a:lnTo>
                    <a:pt x="1142" y="922"/>
                  </a:lnTo>
                  <a:lnTo>
                    <a:pt x="1164" y="917"/>
                  </a:lnTo>
                  <a:lnTo>
                    <a:pt x="1189" y="906"/>
                  </a:lnTo>
                  <a:lnTo>
                    <a:pt x="1219" y="891"/>
                  </a:lnTo>
                  <a:lnTo>
                    <a:pt x="1244" y="874"/>
                  </a:lnTo>
                  <a:lnTo>
                    <a:pt x="1265" y="858"/>
                  </a:lnTo>
                  <a:lnTo>
                    <a:pt x="1280" y="839"/>
                  </a:lnTo>
                  <a:lnTo>
                    <a:pt x="1292" y="821"/>
                  </a:lnTo>
                  <a:lnTo>
                    <a:pt x="1298" y="800"/>
                  </a:lnTo>
                  <a:lnTo>
                    <a:pt x="1302" y="780"/>
                  </a:lnTo>
                  <a:lnTo>
                    <a:pt x="1303" y="762"/>
                  </a:lnTo>
                  <a:lnTo>
                    <a:pt x="1302" y="742"/>
                  </a:lnTo>
                  <a:lnTo>
                    <a:pt x="1295" y="715"/>
                  </a:lnTo>
                  <a:lnTo>
                    <a:pt x="1281" y="688"/>
                  </a:lnTo>
                  <a:lnTo>
                    <a:pt x="1265" y="659"/>
                  </a:lnTo>
                  <a:lnTo>
                    <a:pt x="1244" y="634"/>
                  </a:lnTo>
                  <a:lnTo>
                    <a:pt x="1226" y="612"/>
                  </a:lnTo>
                  <a:lnTo>
                    <a:pt x="1209" y="594"/>
                  </a:lnTo>
                  <a:lnTo>
                    <a:pt x="1199" y="582"/>
                  </a:lnTo>
                  <a:lnTo>
                    <a:pt x="1194" y="578"/>
                  </a:lnTo>
                  <a:lnTo>
                    <a:pt x="965" y="713"/>
                  </a:lnTo>
                  <a:lnTo>
                    <a:pt x="1051" y="849"/>
                  </a:lnTo>
                  <a:lnTo>
                    <a:pt x="928" y="893"/>
                  </a:lnTo>
                  <a:lnTo>
                    <a:pt x="928" y="824"/>
                  </a:lnTo>
                  <a:lnTo>
                    <a:pt x="751" y="1095"/>
                  </a:lnTo>
                  <a:lnTo>
                    <a:pt x="800" y="1171"/>
                  </a:lnTo>
                  <a:lnTo>
                    <a:pt x="694" y="1171"/>
                  </a:lnTo>
                  <a:lnTo>
                    <a:pt x="694" y="962"/>
                  </a:lnTo>
                  <a:lnTo>
                    <a:pt x="468" y="962"/>
                  </a:lnTo>
                  <a:lnTo>
                    <a:pt x="465" y="965"/>
                  </a:lnTo>
                  <a:lnTo>
                    <a:pt x="455" y="977"/>
                  </a:lnTo>
                  <a:lnTo>
                    <a:pt x="441" y="997"/>
                  </a:lnTo>
                  <a:lnTo>
                    <a:pt x="430" y="1026"/>
                  </a:lnTo>
                  <a:lnTo>
                    <a:pt x="376" y="994"/>
                  </a:lnTo>
                  <a:lnTo>
                    <a:pt x="388" y="967"/>
                  </a:lnTo>
                  <a:lnTo>
                    <a:pt x="403" y="935"/>
                  </a:lnTo>
                  <a:lnTo>
                    <a:pt x="421" y="903"/>
                  </a:lnTo>
                  <a:lnTo>
                    <a:pt x="438" y="871"/>
                  </a:lnTo>
                  <a:lnTo>
                    <a:pt x="455" y="843"/>
                  </a:lnTo>
                  <a:lnTo>
                    <a:pt x="468" y="821"/>
                  </a:lnTo>
                  <a:lnTo>
                    <a:pt x="477" y="804"/>
                  </a:lnTo>
                  <a:lnTo>
                    <a:pt x="480" y="799"/>
                  </a:lnTo>
                  <a:lnTo>
                    <a:pt x="600" y="869"/>
                  </a:lnTo>
                  <a:lnTo>
                    <a:pt x="468" y="588"/>
                  </a:lnTo>
                  <a:lnTo>
                    <a:pt x="381" y="594"/>
                  </a:lnTo>
                  <a:lnTo>
                    <a:pt x="436" y="488"/>
                  </a:lnTo>
                  <a:lnTo>
                    <a:pt x="598" y="595"/>
                  </a:lnTo>
                  <a:lnTo>
                    <a:pt x="729" y="398"/>
                  </a:lnTo>
                  <a:lnTo>
                    <a:pt x="729" y="397"/>
                  </a:lnTo>
                  <a:lnTo>
                    <a:pt x="728" y="390"/>
                  </a:lnTo>
                  <a:lnTo>
                    <a:pt x="724" y="380"/>
                  </a:lnTo>
                  <a:lnTo>
                    <a:pt x="719" y="366"/>
                  </a:lnTo>
                  <a:lnTo>
                    <a:pt x="712" y="351"/>
                  </a:lnTo>
                  <a:lnTo>
                    <a:pt x="702" y="334"/>
                  </a:lnTo>
                  <a:lnTo>
                    <a:pt x="687" y="318"/>
                  </a:lnTo>
                  <a:lnTo>
                    <a:pt x="669" y="299"/>
                  </a:lnTo>
                  <a:lnTo>
                    <a:pt x="719" y="260"/>
                  </a:lnTo>
                  <a:lnTo>
                    <a:pt x="728" y="269"/>
                  </a:lnTo>
                  <a:lnTo>
                    <a:pt x="736" y="279"/>
                  </a:lnTo>
                  <a:lnTo>
                    <a:pt x="743" y="289"/>
                  </a:lnTo>
                  <a:lnTo>
                    <a:pt x="751" y="299"/>
                  </a:lnTo>
                  <a:lnTo>
                    <a:pt x="766" y="324"/>
                  </a:lnTo>
                  <a:lnTo>
                    <a:pt x="783" y="353"/>
                  </a:lnTo>
                  <a:lnTo>
                    <a:pt x="800" y="387"/>
                  </a:lnTo>
                  <a:lnTo>
                    <a:pt x="817" y="419"/>
                  </a:lnTo>
                  <a:lnTo>
                    <a:pt x="832" y="447"/>
                  </a:lnTo>
                  <a:lnTo>
                    <a:pt x="844" y="472"/>
                  </a:lnTo>
                  <a:lnTo>
                    <a:pt x="852" y="488"/>
                  </a:lnTo>
                  <a:lnTo>
                    <a:pt x="856" y="494"/>
                  </a:lnTo>
                  <a:lnTo>
                    <a:pt x="717" y="567"/>
                  </a:lnTo>
                  <a:lnTo>
                    <a:pt x="1037" y="602"/>
                  </a:lnTo>
                  <a:lnTo>
                    <a:pt x="1209" y="319"/>
                  </a:lnTo>
                  <a:lnTo>
                    <a:pt x="1091" y="378"/>
                  </a:lnTo>
                  <a:lnTo>
                    <a:pt x="1090" y="373"/>
                  </a:lnTo>
                  <a:lnTo>
                    <a:pt x="1083" y="356"/>
                  </a:lnTo>
                  <a:lnTo>
                    <a:pt x="1073" y="334"/>
                  </a:lnTo>
                  <a:lnTo>
                    <a:pt x="1058" y="307"/>
                  </a:lnTo>
                  <a:lnTo>
                    <a:pt x="1039" y="281"/>
                  </a:lnTo>
                  <a:lnTo>
                    <a:pt x="1017" y="252"/>
                  </a:lnTo>
                  <a:lnTo>
                    <a:pt x="992" y="228"/>
                  </a:lnTo>
                  <a:lnTo>
                    <a:pt x="962" y="212"/>
                  </a:lnTo>
                  <a:lnTo>
                    <a:pt x="951" y="207"/>
                  </a:lnTo>
                  <a:lnTo>
                    <a:pt x="940" y="203"/>
                  </a:lnTo>
                  <a:lnTo>
                    <a:pt x="928" y="200"/>
                  </a:lnTo>
                  <a:lnTo>
                    <a:pt x="916" y="195"/>
                  </a:lnTo>
                  <a:lnTo>
                    <a:pt x="904" y="191"/>
                  </a:lnTo>
                  <a:lnTo>
                    <a:pt x="891" y="188"/>
                  </a:lnTo>
                  <a:lnTo>
                    <a:pt x="879" y="186"/>
                  </a:lnTo>
                  <a:lnTo>
                    <a:pt x="866" y="183"/>
                  </a:lnTo>
                  <a:lnTo>
                    <a:pt x="901" y="15"/>
                  </a:lnTo>
                  <a:lnTo>
                    <a:pt x="965" y="30"/>
                  </a:lnTo>
                  <a:lnTo>
                    <a:pt x="1026" y="52"/>
                  </a:lnTo>
                  <a:lnTo>
                    <a:pt x="1084" y="79"/>
                  </a:lnTo>
                  <a:lnTo>
                    <a:pt x="1140" y="109"/>
                  </a:lnTo>
                  <a:lnTo>
                    <a:pt x="1192" y="144"/>
                  </a:lnTo>
                  <a:lnTo>
                    <a:pt x="1243" y="183"/>
                  </a:lnTo>
                  <a:lnTo>
                    <a:pt x="1288" y="227"/>
                  </a:lnTo>
                  <a:lnTo>
                    <a:pt x="1330" y="274"/>
                  </a:lnTo>
                  <a:lnTo>
                    <a:pt x="1369" y="324"/>
                  </a:lnTo>
                  <a:lnTo>
                    <a:pt x="1403" y="376"/>
                  </a:lnTo>
                  <a:lnTo>
                    <a:pt x="1431" y="434"/>
                  </a:lnTo>
                  <a:lnTo>
                    <a:pt x="1457" y="493"/>
                  </a:lnTo>
                  <a:lnTo>
                    <a:pt x="1477" y="553"/>
                  </a:lnTo>
                  <a:lnTo>
                    <a:pt x="1490" y="617"/>
                  </a:lnTo>
                  <a:lnTo>
                    <a:pt x="1499" y="683"/>
                  </a:lnTo>
                  <a:lnTo>
                    <a:pt x="1502" y="750"/>
                  </a:lnTo>
                  <a:lnTo>
                    <a:pt x="1499" y="827"/>
                  </a:lnTo>
                  <a:lnTo>
                    <a:pt x="1487" y="901"/>
                  </a:lnTo>
                  <a:lnTo>
                    <a:pt x="1468" y="974"/>
                  </a:lnTo>
                  <a:lnTo>
                    <a:pt x="1443" y="1041"/>
                  </a:lnTo>
                  <a:lnTo>
                    <a:pt x="1411" y="1107"/>
                  </a:lnTo>
                  <a:lnTo>
                    <a:pt x="1374" y="1169"/>
                  </a:lnTo>
                  <a:lnTo>
                    <a:pt x="1330" y="1228"/>
                  </a:lnTo>
                  <a:lnTo>
                    <a:pt x="1281" y="1280"/>
                  </a:lnTo>
                  <a:lnTo>
                    <a:pt x="1228" y="1329"/>
                  </a:lnTo>
                  <a:lnTo>
                    <a:pt x="1170" y="1373"/>
                  </a:lnTo>
                  <a:lnTo>
                    <a:pt x="1108" y="1410"/>
                  </a:lnTo>
                  <a:lnTo>
                    <a:pt x="1042" y="1442"/>
                  </a:lnTo>
                  <a:lnTo>
                    <a:pt x="973" y="1467"/>
                  </a:lnTo>
                  <a:lnTo>
                    <a:pt x="901" y="1485"/>
                  </a:lnTo>
                  <a:lnTo>
                    <a:pt x="827" y="1497"/>
                  </a:lnTo>
                  <a:lnTo>
                    <a:pt x="749" y="1500"/>
                  </a:lnTo>
                  <a:lnTo>
                    <a:pt x="674" y="1497"/>
                  </a:lnTo>
                  <a:lnTo>
                    <a:pt x="600" y="1485"/>
                  </a:lnTo>
                  <a:lnTo>
                    <a:pt x="527" y="1467"/>
                  </a:lnTo>
                  <a:lnTo>
                    <a:pt x="458" y="1442"/>
                  </a:lnTo>
                  <a:lnTo>
                    <a:pt x="393" y="1410"/>
                  </a:lnTo>
                  <a:lnTo>
                    <a:pt x="332" y="1373"/>
                  </a:lnTo>
                  <a:lnTo>
                    <a:pt x="273" y="1329"/>
                  </a:lnTo>
                  <a:lnTo>
                    <a:pt x="221" y="1280"/>
                  </a:lnTo>
                  <a:lnTo>
                    <a:pt x="172" y="1228"/>
                  </a:lnTo>
                  <a:lnTo>
                    <a:pt x="128" y="1169"/>
                  </a:lnTo>
                  <a:lnTo>
                    <a:pt x="91" y="1107"/>
                  </a:lnTo>
                  <a:lnTo>
                    <a:pt x="59" y="1041"/>
                  </a:lnTo>
                  <a:lnTo>
                    <a:pt x="34" y="974"/>
                  </a:lnTo>
                  <a:lnTo>
                    <a:pt x="16" y="901"/>
                  </a:lnTo>
                  <a:lnTo>
                    <a:pt x="4" y="827"/>
                  </a:lnTo>
                  <a:lnTo>
                    <a:pt x="0" y="750"/>
                  </a:lnTo>
                  <a:lnTo>
                    <a:pt x="4" y="673"/>
                  </a:lnTo>
                  <a:lnTo>
                    <a:pt x="16" y="599"/>
                  </a:lnTo>
                  <a:lnTo>
                    <a:pt x="34" y="526"/>
                  </a:lnTo>
                  <a:lnTo>
                    <a:pt x="59" y="459"/>
                  </a:lnTo>
                  <a:lnTo>
                    <a:pt x="91" y="393"/>
                  </a:lnTo>
                  <a:lnTo>
                    <a:pt x="128" y="331"/>
                  </a:lnTo>
                  <a:lnTo>
                    <a:pt x="172" y="272"/>
                  </a:lnTo>
                  <a:lnTo>
                    <a:pt x="221" y="220"/>
                  </a:lnTo>
                  <a:lnTo>
                    <a:pt x="273" y="171"/>
                  </a:lnTo>
                  <a:lnTo>
                    <a:pt x="332" y="127"/>
                  </a:lnTo>
                  <a:lnTo>
                    <a:pt x="393" y="90"/>
                  </a:lnTo>
                  <a:lnTo>
                    <a:pt x="458" y="58"/>
                  </a:lnTo>
                  <a:lnTo>
                    <a:pt x="527" y="33"/>
                  </a:lnTo>
                  <a:lnTo>
                    <a:pt x="600" y="15"/>
                  </a:lnTo>
                  <a:lnTo>
                    <a:pt x="674" y="3"/>
                  </a:lnTo>
                  <a:lnTo>
                    <a:pt x="749" y="0"/>
                  </a:lnTo>
                  <a:lnTo>
                    <a:pt x="770" y="0"/>
                  </a:lnTo>
                  <a:lnTo>
                    <a:pt x="788" y="1"/>
                  </a:lnTo>
                  <a:lnTo>
                    <a:pt x="807" y="1"/>
                  </a:lnTo>
                  <a:lnTo>
                    <a:pt x="827" y="3"/>
                  </a:lnTo>
                  <a:lnTo>
                    <a:pt x="845" y="6"/>
                  </a:lnTo>
                  <a:lnTo>
                    <a:pt x="864" y="8"/>
                  </a:lnTo>
                  <a:lnTo>
                    <a:pt x="882" y="11"/>
                  </a:lnTo>
                  <a:lnTo>
                    <a:pt x="901" y="15"/>
                  </a:lnTo>
                  <a:lnTo>
                    <a:pt x="866" y="183"/>
                  </a:lnTo>
                  <a:lnTo>
                    <a:pt x="847" y="180"/>
                  </a:lnTo>
                  <a:lnTo>
                    <a:pt x="827" y="176"/>
                  </a:lnTo>
                  <a:lnTo>
                    <a:pt x="807" y="175"/>
                  </a:lnTo>
                  <a:lnTo>
                    <a:pt x="787" y="171"/>
                  </a:lnTo>
                  <a:lnTo>
                    <a:pt x="765" y="171"/>
                  </a:lnTo>
                  <a:lnTo>
                    <a:pt x="744" y="170"/>
                  </a:lnTo>
                  <a:lnTo>
                    <a:pt x="723" y="170"/>
                  </a:lnTo>
                  <a:lnTo>
                    <a:pt x="702" y="170"/>
                  </a:lnTo>
                  <a:lnTo>
                    <a:pt x="670" y="171"/>
                  </a:lnTo>
                  <a:lnTo>
                    <a:pt x="640" y="173"/>
                  </a:lnTo>
                  <a:lnTo>
                    <a:pt x="615" y="178"/>
                  </a:lnTo>
                  <a:lnTo>
                    <a:pt x="593" y="183"/>
                  </a:lnTo>
                  <a:lnTo>
                    <a:pt x="574" y="188"/>
                  </a:lnTo>
                  <a:lnTo>
                    <a:pt x="561" y="191"/>
                  </a:lnTo>
                  <a:lnTo>
                    <a:pt x="553" y="195"/>
                  </a:lnTo>
                  <a:lnTo>
                    <a:pt x="549" y="196"/>
                  </a:lnTo>
                  <a:lnTo>
                    <a:pt x="554" y="196"/>
                  </a:lnTo>
                  <a:lnTo>
                    <a:pt x="566" y="196"/>
                  </a:lnTo>
                  <a:lnTo>
                    <a:pt x="583" y="196"/>
                  </a:lnTo>
                  <a:lnTo>
                    <a:pt x="606" y="200"/>
                  </a:lnTo>
                  <a:lnTo>
                    <a:pt x="633" y="208"/>
                  </a:lnTo>
                  <a:lnTo>
                    <a:pt x="662" y="218"/>
                  </a:lnTo>
                  <a:lnTo>
                    <a:pt x="691" y="237"/>
                  </a:lnTo>
                  <a:lnTo>
                    <a:pt x="719" y="260"/>
                  </a:lnTo>
                  <a:lnTo>
                    <a:pt x="669" y="299"/>
                  </a:lnTo>
                  <a:lnTo>
                    <a:pt x="662" y="292"/>
                  </a:lnTo>
                  <a:lnTo>
                    <a:pt x="655" y="287"/>
                  </a:lnTo>
                  <a:lnTo>
                    <a:pt x="648" y="282"/>
                  </a:lnTo>
                  <a:lnTo>
                    <a:pt x="642" y="277"/>
                  </a:lnTo>
                  <a:lnTo>
                    <a:pt x="615" y="262"/>
                  </a:lnTo>
                  <a:lnTo>
                    <a:pt x="591" y="254"/>
                  </a:lnTo>
                  <a:lnTo>
                    <a:pt x="569" y="252"/>
                  </a:lnTo>
                  <a:lnTo>
                    <a:pt x="549" y="254"/>
                  </a:lnTo>
                  <a:lnTo>
                    <a:pt x="531" y="260"/>
                  </a:lnTo>
                  <a:lnTo>
                    <a:pt x="512" y="269"/>
                  </a:lnTo>
                  <a:lnTo>
                    <a:pt x="495" y="279"/>
                  </a:lnTo>
                  <a:lnTo>
                    <a:pt x="478" y="289"/>
                  </a:lnTo>
                  <a:lnTo>
                    <a:pt x="458" y="307"/>
                  </a:lnTo>
                  <a:lnTo>
                    <a:pt x="438" y="331"/>
                  </a:lnTo>
                  <a:lnTo>
                    <a:pt x="421" y="356"/>
                  </a:lnTo>
                  <a:lnTo>
                    <a:pt x="406" y="383"/>
                  </a:lnTo>
                  <a:lnTo>
                    <a:pt x="394" y="408"/>
                  </a:lnTo>
                  <a:lnTo>
                    <a:pt x="386" y="429"/>
                  </a:lnTo>
                  <a:lnTo>
                    <a:pt x="379" y="444"/>
                  </a:lnTo>
                  <a:lnTo>
                    <a:pt x="377" y="449"/>
                  </a:lnTo>
                  <a:lnTo>
                    <a:pt x="436" y="488"/>
                  </a:lnTo>
                  <a:lnTo>
                    <a:pt x="381" y="594"/>
                  </a:lnTo>
                  <a:lnTo>
                    <a:pt x="145" y="607"/>
                  </a:lnTo>
                  <a:lnTo>
                    <a:pt x="255" y="666"/>
                  </a:lnTo>
                  <a:lnTo>
                    <a:pt x="251" y="671"/>
                  </a:lnTo>
                  <a:lnTo>
                    <a:pt x="241" y="684"/>
                  </a:lnTo>
                  <a:lnTo>
                    <a:pt x="229" y="706"/>
                  </a:lnTo>
                  <a:lnTo>
                    <a:pt x="214" y="731"/>
                  </a:lnTo>
                  <a:lnTo>
                    <a:pt x="201" y="763"/>
                  </a:lnTo>
                  <a:lnTo>
                    <a:pt x="191" y="797"/>
                  </a:lnTo>
                  <a:lnTo>
                    <a:pt x="186" y="831"/>
                  </a:lnTo>
                  <a:lnTo>
                    <a:pt x="187" y="864"/>
                  </a:lnTo>
                  <a:lnTo>
                    <a:pt x="194" y="893"/>
                  </a:lnTo>
                  <a:lnTo>
                    <a:pt x="202" y="923"/>
                  </a:lnTo>
                  <a:lnTo>
                    <a:pt x="212" y="954"/>
                  </a:lnTo>
                  <a:lnTo>
                    <a:pt x="226" y="984"/>
                  </a:lnTo>
                  <a:lnTo>
                    <a:pt x="241" y="1014"/>
                  </a:lnTo>
                  <a:lnTo>
                    <a:pt x="256" y="1046"/>
                  </a:lnTo>
                  <a:lnTo>
                    <a:pt x="275" y="1075"/>
                  </a:lnTo>
                  <a:lnTo>
                    <a:pt x="293" y="1105"/>
                  </a:lnTo>
                  <a:lnTo>
                    <a:pt x="312" y="1130"/>
                  </a:lnTo>
                  <a:lnTo>
                    <a:pt x="332" y="1154"/>
                  </a:lnTo>
                  <a:lnTo>
                    <a:pt x="349" y="1172"/>
                  </a:lnTo>
                  <a:lnTo>
                    <a:pt x="366" y="1189"/>
                  </a:lnTo>
                  <a:lnTo>
                    <a:pt x="381" y="1201"/>
                  </a:lnTo>
                  <a:lnTo>
                    <a:pt x="391" y="1211"/>
                  </a:lnTo>
                  <a:lnTo>
                    <a:pt x="398" y="1216"/>
                  </a:lnTo>
                  <a:lnTo>
                    <a:pt x="401" y="1218"/>
                  </a:lnTo>
                  <a:lnTo>
                    <a:pt x="398" y="1213"/>
                  </a:lnTo>
                  <a:lnTo>
                    <a:pt x="389" y="1201"/>
                  </a:lnTo>
                  <a:lnTo>
                    <a:pt x="379" y="1181"/>
                  </a:lnTo>
                  <a:lnTo>
                    <a:pt x="367" y="1154"/>
                  </a:lnTo>
                  <a:lnTo>
                    <a:pt x="359" y="1120"/>
                  </a:lnTo>
                  <a:lnTo>
                    <a:pt x="356" y="1081"/>
                  </a:lnTo>
                  <a:lnTo>
                    <a:pt x="361" y="1039"/>
                  </a:lnTo>
                  <a:lnTo>
                    <a:pt x="376" y="994"/>
                  </a:lnTo>
                  <a:lnTo>
                    <a:pt x="430" y="1026"/>
                  </a:lnTo>
                  <a:lnTo>
                    <a:pt x="425" y="1043"/>
                  </a:lnTo>
                  <a:lnTo>
                    <a:pt x="420" y="1060"/>
                  </a:lnTo>
                  <a:lnTo>
                    <a:pt x="418" y="1080"/>
                  </a:lnTo>
                  <a:lnTo>
                    <a:pt x="416" y="1102"/>
                  </a:lnTo>
                  <a:lnTo>
                    <a:pt x="416" y="1132"/>
                  </a:lnTo>
                  <a:lnTo>
                    <a:pt x="421" y="1155"/>
                  </a:lnTo>
                  <a:lnTo>
                    <a:pt x="426" y="1174"/>
                  </a:lnTo>
                  <a:lnTo>
                    <a:pt x="436" y="1187"/>
                  </a:lnTo>
                  <a:lnTo>
                    <a:pt x="446" y="1199"/>
                  </a:lnTo>
                  <a:lnTo>
                    <a:pt x="460" y="1209"/>
                  </a:lnTo>
                  <a:lnTo>
                    <a:pt x="475" y="1218"/>
                  </a:lnTo>
                  <a:lnTo>
                    <a:pt x="492" y="1224"/>
                  </a:lnTo>
                  <a:lnTo>
                    <a:pt x="519" y="1233"/>
                  </a:lnTo>
                  <a:lnTo>
                    <a:pt x="551" y="1236"/>
                  </a:lnTo>
                  <a:lnTo>
                    <a:pt x="585" y="1238"/>
                  </a:lnTo>
                  <a:lnTo>
                    <a:pt x="616" y="1236"/>
                  </a:lnTo>
                  <a:lnTo>
                    <a:pt x="647" y="1235"/>
                  </a:lnTo>
                  <a:lnTo>
                    <a:pt x="672" y="1231"/>
                  </a:lnTo>
                  <a:lnTo>
                    <a:pt x="687" y="1230"/>
                  </a:lnTo>
                  <a:lnTo>
                    <a:pt x="694" y="1228"/>
                  </a:lnTo>
                  <a:lnTo>
                    <a:pt x="694" y="1171"/>
                  </a:lnTo>
                  <a:lnTo>
                    <a:pt x="800" y="1171"/>
                  </a:lnTo>
                  <a:lnTo>
                    <a:pt x="930" y="1374"/>
                  </a:lnTo>
                  <a:lnTo>
                    <a:pt x="926" y="1243"/>
                  </a:lnTo>
                  <a:lnTo>
                    <a:pt x="933" y="1243"/>
                  </a:lnTo>
                  <a:lnTo>
                    <a:pt x="948" y="1245"/>
                  </a:lnTo>
                  <a:lnTo>
                    <a:pt x="973" y="1245"/>
                  </a:lnTo>
                  <a:lnTo>
                    <a:pt x="1004" y="1245"/>
                  </a:lnTo>
                  <a:lnTo>
                    <a:pt x="1037" y="1240"/>
                  </a:lnTo>
                  <a:lnTo>
                    <a:pt x="1071" y="1233"/>
                  </a:lnTo>
                  <a:lnTo>
                    <a:pt x="1105" y="1219"/>
                  </a:lnTo>
                  <a:lnTo>
                    <a:pt x="1133" y="1201"/>
                  </a:lnTo>
                  <a:lnTo>
                    <a:pt x="1155" y="1181"/>
                  </a:lnTo>
                  <a:lnTo>
                    <a:pt x="1177" y="1159"/>
                  </a:lnTo>
                  <a:lnTo>
                    <a:pt x="1197" y="1134"/>
                  </a:lnTo>
                  <a:lnTo>
                    <a:pt x="1217" y="1107"/>
                  </a:lnTo>
                  <a:lnTo>
                    <a:pt x="1236" y="1078"/>
                  </a:lnTo>
                  <a:lnTo>
                    <a:pt x="1255" y="1049"/>
                  </a:lnTo>
                  <a:lnTo>
                    <a:pt x="1271" y="1019"/>
                  </a:lnTo>
                  <a:lnTo>
                    <a:pt x="1286" y="987"/>
                  </a:lnTo>
                  <a:lnTo>
                    <a:pt x="1310" y="930"/>
                  </a:lnTo>
                  <a:lnTo>
                    <a:pt x="1324" y="883"/>
                  </a:lnTo>
                  <a:lnTo>
                    <a:pt x="1329" y="851"/>
                  </a:lnTo>
                  <a:lnTo>
                    <a:pt x="1330" y="839"/>
                  </a:lnTo>
                  <a:lnTo>
                    <a:pt x="1329" y="844"/>
                  </a:lnTo>
                  <a:lnTo>
                    <a:pt x="1322" y="858"/>
                  </a:lnTo>
                  <a:lnTo>
                    <a:pt x="1310" y="878"/>
                  </a:lnTo>
                  <a:lnTo>
                    <a:pt x="1292" y="900"/>
                  </a:lnTo>
                  <a:lnTo>
                    <a:pt x="1266" y="923"/>
                  </a:lnTo>
                  <a:lnTo>
                    <a:pt x="1236" y="945"/>
                  </a:lnTo>
                  <a:lnTo>
                    <a:pt x="1197" y="962"/>
                  </a:lnTo>
                  <a:lnTo>
                    <a:pt x="1150" y="972"/>
                  </a:lnTo>
                  <a:lnTo>
                    <a:pt x="1122" y="975"/>
                  </a:lnTo>
                  <a:lnTo>
                    <a:pt x="1086" y="977"/>
                  </a:lnTo>
                  <a:lnTo>
                    <a:pt x="1049" y="977"/>
                  </a:lnTo>
                  <a:lnTo>
                    <a:pt x="1014" y="979"/>
                  </a:lnTo>
                  <a:lnTo>
                    <a:pt x="980" y="979"/>
                  </a:lnTo>
                  <a:lnTo>
                    <a:pt x="953" y="979"/>
                  </a:lnTo>
                  <a:lnTo>
                    <a:pt x="935" y="979"/>
                  </a:lnTo>
                  <a:lnTo>
                    <a:pt x="928" y="979"/>
                  </a:lnTo>
                  <a:lnTo>
                    <a:pt x="928" y="893"/>
                  </a:lnTo>
                  <a:lnTo>
                    <a:pt x="1051" y="849"/>
                  </a:lnTo>
                  <a:close/>
                </a:path>
              </a:pathLst>
            </a:custGeom>
            <a:solidFill>
              <a:srgbClr val="D60000"/>
            </a:solidFill>
            <a:ln w="9525">
              <a:noFill/>
              <a:round/>
              <a:headEnd/>
              <a:tailEnd/>
            </a:ln>
          </p:spPr>
          <p:txBody>
            <a:bodyPr/>
            <a:lstStyle/>
            <a:p>
              <a:endParaRPr lang="en-US" dirty="0"/>
            </a:p>
          </p:txBody>
        </p:sp>
      </p:grpSp>
      <p:sp>
        <p:nvSpPr>
          <p:cNvPr id="62488" name="Rectangle 24"/>
          <p:cNvSpPr>
            <a:spLocks noChangeArrowheads="1"/>
          </p:cNvSpPr>
          <p:nvPr/>
        </p:nvSpPr>
        <p:spPr bwMode="auto">
          <a:xfrm>
            <a:off x="2597150" y="5218113"/>
            <a:ext cx="1466850" cy="304800"/>
          </a:xfrm>
          <a:prstGeom prst="rect">
            <a:avLst/>
          </a:prstGeom>
          <a:noFill/>
          <a:ln w="12700">
            <a:noFill/>
            <a:miter lim="800000"/>
            <a:headEnd type="none" w="sm" len="sm"/>
            <a:tailEnd type="none" w="sm" len="sm"/>
          </a:ln>
          <a:effectLst/>
        </p:spPr>
        <p:txBody>
          <a:bodyPr wrap="none">
            <a:spAutoFit/>
          </a:bodyPr>
          <a:lstStyle/>
          <a:p>
            <a:pPr algn="ctr" eaLnBrk="0" hangingPunct="0"/>
            <a:r>
              <a:rPr lang="en-US" sz="1400" b="1" dirty="0">
                <a:solidFill>
                  <a:srgbClr val="FF0000"/>
                </a:solidFill>
              </a:rPr>
              <a:t>Phase I / II ESA</a:t>
            </a:r>
            <a:endParaRPr lang="en-US" sz="1600" dirty="0">
              <a:solidFill>
                <a:srgbClr val="FF00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endCondLst>
                                    <p:cond evt="onNext" delay="0">
                                      <p:tgtEl>
                                        <p:sldTgt/>
                                      </p:tgtEl>
                                    </p:cond>
                                  </p:endCondLst>
                                  <p:childTnLst>
                                    <p:animRot by="21600000">
                                      <p:cBhvr>
                                        <p:cTn id="6" dur="3000" fill="hold"/>
                                        <p:tgtEl>
                                          <p:spTgt spid="624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p:txBody>
          <a:bodyPr/>
          <a:lstStyle/>
          <a:p>
            <a:r>
              <a:rPr lang="en-US" dirty="0" smtClean="0"/>
              <a:t>Practical Definitions</a:t>
            </a:r>
          </a:p>
        </p:txBody>
      </p:sp>
      <p:sp>
        <p:nvSpPr>
          <p:cNvPr id="61445" name="Rectangle 5"/>
          <p:cNvSpPr>
            <a:spLocks noGrp="1" noChangeArrowheads="1"/>
          </p:cNvSpPr>
          <p:nvPr>
            <p:ph type="body" idx="1"/>
          </p:nvPr>
        </p:nvSpPr>
        <p:spPr>
          <a:xfrm>
            <a:off x="457200" y="1600200"/>
            <a:ext cx="8001000" cy="4525963"/>
          </a:xfrm>
        </p:spPr>
        <p:txBody>
          <a:bodyPr/>
          <a:lstStyle/>
          <a:p>
            <a:pPr>
              <a:lnSpc>
                <a:spcPct val="90000"/>
              </a:lnSpc>
            </a:pPr>
            <a:r>
              <a:rPr lang="en-US" sz="2400" dirty="0" smtClean="0"/>
              <a:t>Brownfields are real estate deals with an environmental “twist” that complicates, but does not prevent, redevelopment of the property. The property may not be contaminated.</a:t>
            </a:r>
          </a:p>
          <a:p>
            <a:pPr>
              <a:lnSpc>
                <a:spcPct val="90000"/>
              </a:lnSpc>
            </a:pPr>
            <a:endParaRPr lang="en-US" sz="2400" dirty="0" smtClean="0"/>
          </a:p>
          <a:p>
            <a:pPr>
              <a:lnSpc>
                <a:spcPct val="90000"/>
              </a:lnSpc>
            </a:pPr>
            <a:r>
              <a:rPr lang="en-US" sz="2400" dirty="0" smtClean="0"/>
              <a:t>Brownfields are properties caught between “clean” and “nasty” Superfund.</a:t>
            </a:r>
          </a:p>
          <a:p>
            <a:pPr lvl="1">
              <a:lnSpc>
                <a:spcPct val="90000"/>
              </a:lnSpc>
            </a:pPr>
            <a:r>
              <a:rPr lang="en-US" sz="2000" dirty="0" smtClean="0"/>
              <a:t>“Clean enough” not to be public hazards</a:t>
            </a:r>
          </a:p>
          <a:p>
            <a:pPr lvl="1">
              <a:lnSpc>
                <a:spcPct val="90000"/>
              </a:lnSpc>
            </a:pPr>
            <a:r>
              <a:rPr lang="en-US" sz="2000" dirty="0" smtClean="0"/>
              <a:t>Perceived as too “dirty” for investors’ comfort</a:t>
            </a:r>
            <a:br>
              <a:rPr lang="en-US" sz="2000" dirty="0" smtClean="0"/>
            </a:br>
            <a:endParaRPr lang="en-US" sz="2000" dirty="0" smtClean="0"/>
          </a:p>
          <a:p>
            <a:pPr>
              <a:lnSpc>
                <a:spcPct val="90000"/>
              </a:lnSpc>
            </a:pPr>
            <a:r>
              <a:rPr lang="en-US" sz="2400" dirty="0" smtClean="0"/>
              <a:t>In view of the current economy, Brownfields are also identified as Green &amp; Sustainable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85" y="1600200"/>
            <a:ext cx="8243455" cy="4525963"/>
          </a:xfrm>
        </p:spPr>
        <p:txBody>
          <a:bodyPr/>
          <a:lstStyle/>
          <a:p>
            <a:r>
              <a:rPr lang="en-US" sz="2000" dirty="0" smtClean="0"/>
              <a:t>Coalition target areas, to be meaningful, must conduct some preliminary research prior to application and establish the common element</a:t>
            </a:r>
          </a:p>
          <a:p>
            <a:pPr lvl="1"/>
            <a:r>
              <a:rPr lang="en-US" sz="1600" dirty="0" smtClean="0"/>
              <a:t>Canvass the local public through coalition partners to gain insights</a:t>
            </a:r>
          </a:p>
          <a:p>
            <a:pPr lvl="1"/>
            <a:r>
              <a:rPr lang="en-US" sz="1600" dirty="0" smtClean="0"/>
              <a:t>Engage public health and economic development departments</a:t>
            </a:r>
          </a:p>
          <a:p>
            <a:pPr lvl="1"/>
            <a:r>
              <a:rPr lang="en-US" sz="1600" dirty="0" smtClean="0"/>
              <a:t>Engage state environmental regulator perceptions and databases</a:t>
            </a:r>
          </a:p>
          <a:p>
            <a:pPr marL="457200" lvl="1" indent="0">
              <a:buNone/>
            </a:pPr>
            <a:endParaRPr lang="en-US" sz="1600" dirty="0" smtClean="0"/>
          </a:p>
          <a:p>
            <a:r>
              <a:rPr lang="en-US" sz="2000" dirty="0" smtClean="0"/>
              <a:t>Do a preliminary inventory to test that target areas do indeed have common issues and are Brownfields</a:t>
            </a:r>
            <a:endParaRPr lang="en-US" sz="2000" dirty="0"/>
          </a:p>
          <a:p>
            <a:pPr lvl="1"/>
            <a:r>
              <a:rPr lang="en-US" sz="1600" dirty="0" smtClean="0"/>
              <a:t>A list of sites generated by a database search is not enough</a:t>
            </a:r>
          </a:p>
          <a:p>
            <a:pPr lvl="2"/>
            <a:r>
              <a:rPr lang="en-US" sz="1400" dirty="0" smtClean="0"/>
              <a:t>Many, many listed sites are ineligible</a:t>
            </a:r>
          </a:p>
          <a:p>
            <a:pPr lvl="2"/>
            <a:r>
              <a:rPr lang="en-US" sz="1400" dirty="0" smtClean="0"/>
              <a:t>Brownfields by definition are those that fall between “clean” and enforcement</a:t>
            </a:r>
          </a:p>
          <a:p>
            <a:pPr lvl="2"/>
            <a:r>
              <a:rPr lang="en-US" sz="1400" dirty="0" smtClean="0"/>
              <a:t>Many listed sites are actually owners conducting their business properly (i.e., small quantity hazardous waste generators)</a:t>
            </a:r>
          </a:p>
          <a:p>
            <a:pPr lvl="1"/>
            <a:r>
              <a:rPr lang="en-US" sz="1600" u="sng" dirty="0" smtClean="0"/>
              <a:t>Apply the EPA eligibility rules</a:t>
            </a:r>
            <a:r>
              <a:rPr lang="en-US" sz="1600" dirty="0" smtClean="0"/>
              <a:t> , even though community- / coalition-wide</a:t>
            </a:r>
          </a:p>
          <a:p>
            <a:pPr lvl="1"/>
            <a:r>
              <a:rPr lang="en-US" sz="1600" dirty="0" smtClean="0"/>
              <a:t>This is not the detailed inventory and prioritization that will occur with </a:t>
            </a:r>
            <a:br>
              <a:rPr lang="en-US" sz="1600" dirty="0" smtClean="0"/>
            </a:br>
            <a:r>
              <a:rPr lang="en-US" sz="1600" dirty="0" smtClean="0"/>
              <a:t>funding later </a:t>
            </a:r>
            <a:endParaRPr lang="en-US" sz="800" dirty="0" smtClean="0"/>
          </a:p>
        </p:txBody>
      </p:sp>
      <p:sp>
        <p:nvSpPr>
          <p:cNvPr id="5" name="Title 1"/>
          <p:cNvSpPr txBox="1">
            <a:spLocks/>
          </p:cNvSpPr>
          <p:nvPr/>
        </p:nvSpPr>
        <p:spPr bwMode="auto">
          <a:xfrm>
            <a:off x="599872" y="371618"/>
            <a:ext cx="823932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A50021"/>
                </a:solidFill>
                <a:latin typeface="+mj-lt"/>
                <a:ea typeface="+mj-ea"/>
                <a:cs typeface="+mj-cs"/>
              </a:defRPr>
            </a:lvl1pPr>
            <a:lvl2pPr algn="l" rtl="0" eaLnBrk="0" fontAlgn="base" hangingPunct="0">
              <a:spcBef>
                <a:spcPct val="0"/>
              </a:spcBef>
              <a:spcAft>
                <a:spcPct val="0"/>
              </a:spcAft>
              <a:defRPr sz="4400">
                <a:solidFill>
                  <a:srgbClr val="A50021"/>
                </a:solidFill>
                <a:latin typeface="Arial" charset="0"/>
              </a:defRPr>
            </a:lvl2pPr>
            <a:lvl3pPr algn="l" rtl="0" eaLnBrk="0" fontAlgn="base" hangingPunct="0">
              <a:spcBef>
                <a:spcPct val="0"/>
              </a:spcBef>
              <a:spcAft>
                <a:spcPct val="0"/>
              </a:spcAft>
              <a:defRPr sz="4400">
                <a:solidFill>
                  <a:srgbClr val="A50021"/>
                </a:solidFill>
                <a:latin typeface="Arial" charset="0"/>
              </a:defRPr>
            </a:lvl3pPr>
            <a:lvl4pPr algn="l" rtl="0" eaLnBrk="0" fontAlgn="base" hangingPunct="0">
              <a:spcBef>
                <a:spcPct val="0"/>
              </a:spcBef>
              <a:spcAft>
                <a:spcPct val="0"/>
              </a:spcAft>
              <a:defRPr sz="4400">
                <a:solidFill>
                  <a:srgbClr val="A50021"/>
                </a:solidFill>
                <a:latin typeface="Arial" charset="0"/>
              </a:defRPr>
            </a:lvl4pPr>
            <a:lvl5pPr algn="l" rtl="0" eaLnBrk="0" fontAlgn="base" hangingPunct="0">
              <a:spcBef>
                <a:spcPct val="0"/>
              </a:spcBef>
              <a:spcAft>
                <a:spcPct val="0"/>
              </a:spcAft>
              <a:defRPr sz="4400">
                <a:solidFill>
                  <a:srgbClr val="A5002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en-US" sz="3200" dirty="0" smtClean="0"/>
              <a:t>Picking Target Areas</a:t>
            </a:r>
            <a:br>
              <a:rPr lang="en-US" sz="3200" dirty="0" smtClean="0"/>
            </a:br>
            <a:r>
              <a:rPr lang="en-US" sz="2400" dirty="0" smtClean="0"/>
              <a:t>Navigating the Pitfalls</a:t>
            </a:r>
            <a:endParaRPr lang="en-US" sz="2400" dirty="0"/>
          </a:p>
        </p:txBody>
      </p:sp>
      <p:pic>
        <p:nvPicPr>
          <p:cNvPr id="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6954982" y="52565"/>
            <a:ext cx="1925783" cy="14443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4616533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85" y="1600200"/>
            <a:ext cx="8243455" cy="4525963"/>
          </a:xfrm>
        </p:spPr>
        <p:txBody>
          <a:bodyPr/>
          <a:lstStyle/>
          <a:p>
            <a:r>
              <a:rPr lang="en-US" sz="2000" dirty="0" smtClean="0"/>
              <a:t>The inventory should be compiled by the partner(s) geographically enclosing the Target Area</a:t>
            </a:r>
            <a:br>
              <a:rPr lang="en-US" sz="2000" dirty="0" smtClean="0"/>
            </a:br>
            <a:endParaRPr lang="en-US" sz="2000" dirty="0" smtClean="0"/>
          </a:p>
          <a:p>
            <a:r>
              <a:rPr lang="en-US" sz="2000" dirty="0" smtClean="0"/>
              <a:t>There are a number of good tools for developing a preliminary inventory, many of them capable of expanding into the working inventory of the coalition assessment grant</a:t>
            </a:r>
          </a:p>
          <a:p>
            <a:pPr lvl="1"/>
            <a:r>
              <a:rPr lang="en-US" sz="1600" dirty="0" smtClean="0"/>
              <a:t>BIT (Brownfield’s Inventory Tool) by TAB</a:t>
            </a:r>
          </a:p>
          <a:p>
            <a:pPr lvl="1"/>
            <a:r>
              <a:rPr lang="en-US" sz="1600" dirty="0" smtClean="0"/>
              <a:t>ATSDR’s Reuse Site Inventory Tool</a:t>
            </a:r>
          </a:p>
          <a:p>
            <a:pPr lvl="1"/>
            <a:r>
              <a:rPr lang="en-US" sz="1600" dirty="0" smtClean="0"/>
              <a:t>As simple as  custom spreadsheets</a:t>
            </a:r>
            <a:br>
              <a:rPr lang="en-US" sz="1600" dirty="0" smtClean="0"/>
            </a:br>
            <a:endParaRPr lang="en-US" sz="1600" dirty="0" smtClean="0"/>
          </a:p>
          <a:p>
            <a:endParaRPr lang="en-US" sz="2000" dirty="0" smtClean="0"/>
          </a:p>
        </p:txBody>
      </p:sp>
      <p:sp>
        <p:nvSpPr>
          <p:cNvPr id="5" name="Title 1"/>
          <p:cNvSpPr txBox="1">
            <a:spLocks/>
          </p:cNvSpPr>
          <p:nvPr/>
        </p:nvSpPr>
        <p:spPr bwMode="auto">
          <a:xfrm>
            <a:off x="599872" y="371618"/>
            <a:ext cx="823932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A50021"/>
                </a:solidFill>
                <a:latin typeface="+mj-lt"/>
                <a:ea typeface="+mj-ea"/>
                <a:cs typeface="+mj-cs"/>
              </a:defRPr>
            </a:lvl1pPr>
            <a:lvl2pPr algn="l" rtl="0" eaLnBrk="0" fontAlgn="base" hangingPunct="0">
              <a:spcBef>
                <a:spcPct val="0"/>
              </a:spcBef>
              <a:spcAft>
                <a:spcPct val="0"/>
              </a:spcAft>
              <a:defRPr sz="4400">
                <a:solidFill>
                  <a:srgbClr val="A50021"/>
                </a:solidFill>
                <a:latin typeface="Arial" charset="0"/>
              </a:defRPr>
            </a:lvl2pPr>
            <a:lvl3pPr algn="l" rtl="0" eaLnBrk="0" fontAlgn="base" hangingPunct="0">
              <a:spcBef>
                <a:spcPct val="0"/>
              </a:spcBef>
              <a:spcAft>
                <a:spcPct val="0"/>
              </a:spcAft>
              <a:defRPr sz="4400">
                <a:solidFill>
                  <a:srgbClr val="A50021"/>
                </a:solidFill>
                <a:latin typeface="Arial" charset="0"/>
              </a:defRPr>
            </a:lvl3pPr>
            <a:lvl4pPr algn="l" rtl="0" eaLnBrk="0" fontAlgn="base" hangingPunct="0">
              <a:spcBef>
                <a:spcPct val="0"/>
              </a:spcBef>
              <a:spcAft>
                <a:spcPct val="0"/>
              </a:spcAft>
              <a:defRPr sz="4400">
                <a:solidFill>
                  <a:srgbClr val="A50021"/>
                </a:solidFill>
                <a:latin typeface="Arial" charset="0"/>
              </a:defRPr>
            </a:lvl4pPr>
            <a:lvl5pPr algn="l" rtl="0" eaLnBrk="0" fontAlgn="base" hangingPunct="0">
              <a:spcBef>
                <a:spcPct val="0"/>
              </a:spcBef>
              <a:spcAft>
                <a:spcPct val="0"/>
              </a:spcAft>
              <a:defRPr sz="4400">
                <a:solidFill>
                  <a:srgbClr val="A5002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en-US" sz="3200" dirty="0" smtClean="0"/>
              <a:t>Picking Target Areas</a:t>
            </a:r>
            <a:br>
              <a:rPr lang="en-US" sz="3200" dirty="0" smtClean="0"/>
            </a:br>
            <a:r>
              <a:rPr lang="en-US" sz="2400" dirty="0" smtClean="0"/>
              <a:t>Navigating the Pitfalls</a:t>
            </a:r>
            <a:endParaRPr lang="en-US" sz="2400" dirty="0"/>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2955" t="52910" r="29546" b="18971"/>
          <a:stretch/>
        </p:blipFill>
        <p:spPr bwMode="auto">
          <a:xfrm>
            <a:off x="6483927" y="4733527"/>
            <a:ext cx="2370375" cy="15148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8636" t="51273" r="57387" b="17454"/>
          <a:stretch/>
        </p:blipFill>
        <p:spPr bwMode="auto">
          <a:xfrm>
            <a:off x="5174673" y="3796145"/>
            <a:ext cx="2299855" cy="18747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9831017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liminary Screening Questionaire v1.pdf - Adobe Acrobat"/>
          <p:cNvPicPr>
            <a:picLocks noChangeAspect="1"/>
          </p:cNvPicPr>
          <p:nvPr/>
        </p:nvPicPr>
        <p:blipFill rotWithShape="1">
          <a:blip r:embed="rId2" cstate="print">
            <a:extLst>
              <a:ext uri="{28A0092B-C50C-407E-A947-70E740481C1C}">
                <a14:useLocalDpi xmlns="" xmlns:a14="http://schemas.microsoft.com/office/drawing/2010/main" val="0"/>
              </a:ext>
            </a:extLst>
          </a:blip>
          <a:srcRect l="6050" t="19574" r="3033" b="5532"/>
          <a:stretch/>
        </p:blipFill>
        <p:spPr>
          <a:xfrm>
            <a:off x="0" y="1403101"/>
            <a:ext cx="7159557" cy="5454900"/>
          </a:xfrm>
          <a:prstGeom prst="rect">
            <a:avLst/>
          </a:prstGeom>
          <a:ln>
            <a:solidFill>
              <a:schemeClr val="tx1"/>
            </a:solidFill>
          </a:ln>
        </p:spPr>
      </p:pic>
      <p:sp>
        <p:nvSpPr>
          <p:cNvPr id="5" name="Title 4"/>
          <p:cNvSpPr>
            <a:spLocks noGrp="1"/>
          </p:cNvSpPr>
          <p:nvPr>
            <p:ph type="title"/>
          </p:nvPr>
        </p:nvSpPr>
        <p:spPr>
          <a:xfrm>
            <a:off x="992222" y="148179"/>
            <a:ext cx="7626486" cy="1143000"/>
          </a:xfrm>
        </p:spPr>
        <p:txBody>
          <a:bodyPr/>
          <a:lstStyle/>
          <a:p>
            <a:r>
              <a:rPr lang="en-US" sz="3200" dirty="0" smtClean="0"/>
              <a:t>Inventory Has </a:t>
            </a:r>
            <a:r>
              <a:rPr lang="en-US" sz="3200" dirty="0"/>
              <a:t>T</a:t>
            </a:r>
            <a:r>
              <a:rPr lang="en-US" sz="3200" dirty="0" smtClean="0"/>
              <a:t>wo Different Functions,</a:t>
            </a:r>
            <a:br>
              <a:rPr lang="en-US" sz="3200" dirty="0" smtClean="0"/>
            </a:br>
            <a:r>
              <a:rPr lang="en-US" sz="3200" dirty="0" smtClean="0"/>
              <a:t>Always Tailored to Coalition Needs</a:t>
            </a:r>
            <a:endParaRPr lang="en-US" sz="3200" dirty="0"/>
          </a:p>
        </p:txBody>
      </p:sp>
      <p:sp>
        <p:nvSpPr>
          <p:cNvPr id="6" name="TextBox 5"/>
          <p:cNvSpPr txBox="1"/>
          <p:nvPr/>
        </p:nvSpPr>
        <p:spPr>
          <a:xfrm>
            <a:off x="7159556" y="1403101"/>
            <a:ext cx="1984443" cy="1938992"/>
          </a:xfrm>
          <a:prstGeom prst="rect">
            <a:avLst/>
          </a:prstGeom>
          <a:noFill/>
        </p:spPr>
        <p:txBody>
          <a:bodyPr wrap="square" rtlCol="0">
            <a:spAutoFit/>
          </a:bodyPr>
          <a:lstStyle/>
          <a:p>
            <a:pPr marL="342900" indent="-342900">
              <a:buAutoNum type="arabicPeriod"/>
            </a:pPr>
            <a:r>
              <a:rPr lang="en-US" sz="1200" b="1" dirty="0" smtClean="0"/>
              <a:t>Now;</a:t>
            </a:r>
            <a:r>
              <a:rPr lang="en-US" sz="1200" dirty="0" smtClean="0"/>
              <a:t/>
            </a:r>
            <a:br>
              <a:rPr lang="en-US" sz="1200" dirty="0" smtClean="0"/>
            </a:br>
            <a:r>
              <a:rPr lang="en-US" sz="1200" dirty="0" smtClean="0"/>
              <a:t>Demonstrate needs and target area for grant application</a:t>
            </a:r>
            <a:br>
              <a:rPr lang="en-US" sz="1200" dirty="0" smtClean="0"/>
            </a:br>
            <a:endParaRPr lang="en-US" sz="1200" dirty="0" smtClean="0"/>
          </a:p>
          <a:p>
            <a:pPr marL="342900" indent="-342900">
              <a:buAutoNum type="arabicPeriod"/>
            </a:pPr>
            <a:r>
              <a:rPr lang="en-US" sz="1200" b="1" dirty="0" smtClean="0"/>
              <a:t>After Award;</a:t>
            </a:r>
            <a:r>
              <a:rPr lang="en-US" sz="1200" dirty="0" smtClean="0"/>
              <a:t/>
            </a:r>
            <a:br>
              <a:rPr lang="en-US" sz="1200" dirty="0" smtClean="0"/>
            </a:br>
            <a:r>
              <a:rPr lang="en-US" sz="1200" dirty="0" smtClean="0"/>
              <a:t>Determine eligibility, rank/score properties and prioritize to needs of coalition</a:t>
            </a:r>
            <a:endParaRPr lang="en-US" sz="1200" dirty="0"/>
          </a:p>
        </p:txBody>
      </p:sp>
    </p:spTree>
    <p:extLst>
      <p:ext uri="{BB962C8B-B14F-4D97-AF65-F5344CB8AC3E}">
        <p14:creationId xmlns="" xmlns:p14="http://schemas.microsoft.com/office/powerpoint/2010/main" val="205772721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Overcoming Geography</a:t>
            </a:r>
            <a:endParaRPr lang="en-US" dirty="0"/>
          </a:p>
        </p:txBody>
      </p:sp>
      <p:sp>
        <p:nvSpPr>
          <p:cNvPr id="3" name="Content Placeholder 2"/>
          <p:cNvSpPr>
            <a:spLocks noGrp="1"/>
          </p:cNvSpPr>
          <p:nvPr>
            <p:ph idx="1"/>
          </p:nvPr>
        </p:nvSpPr>
        <p:spPr>
          <a:xfrm>
            <a:off x="457201" y="1600200"/>
            <a:ext cx="5778229" cy="4925291"/>
          </a:xfrm>
        </p:spPr>
        <p:txBody>
          <a:bodyPr>
            <a:normAutofit/>
          </a:bodyPr>
          <a:lstStyle/>
          <a:p>
            <a:r>
              <a:rPr lang="en-US" sz="2000" dirty="0" smtClean="0"/>
              <a:t>Regional Planning Commissions have a better feel for the challenges confronting Brownfields assessment coalition applicants</a:t>
            </a:r>
            <a:br>
              <a:rPr lang="en-US" sz="2000" dirty="0" smtClean="0"/>
            </a:br>
            <a:endParaRPr lang="en-US" sz="2000" dirty="0" smtClean="0"/>
          </a:p>
          <a:p>
            <a:r>
              <a:rPr lang="en-US" sz="2000" dirty="0" smtClean="0"/>
              <a:t>They face the same thing in their extended organizational, multi-partner organizations every day</a:t>
            </a:r>
          </a:p>
          <a:p>
            <a:pPr lvl="1"/>
            <a:r>
              <a:rPr lang="en-US" sz="1800" dirty="0"/>
              <a:t>Overlap and interaction of multiple administrative, political &amp; financial spheres of </a:t>
            </a:r>
            <a:r>
              <a:rPr lang="en-US" sz="1800" dirty="0" smtClean="0"/>
              <a:t>influence</a:t>
            </a:r>
            <a:br>
              <a:rPr lang="en-US" sz="1800" dirty="0" smtClean="0"/>
            </a:br>
            <a:endParaRPr lang="en-US" sz="1800" dirty="0" smtClean="0"/>
          </a:p>
          <a:p>
            <a:pPr lvl="1"/>
            <a:r>
              <a:rPr lang="en-US" sz="1800" dirty="0" smtClean="0"/>
              <a:t>Balancing very location-specific opportunity for reinvestment for equity of benefit to partners </a:t>
            </a:r>
            <a:r>
              <a:rPr lang="en-US" sz="1800" dirty="0" err="1" smtClean="0"/>
              <a:t>vs</a:t>
            </a:r>
            <a:r>
              <a:rPr lang="en-US" sz="1800" dirty="0" smtClean="0"/>
              <a:t> equity of return to the region</a:t>
            </a:r>
            <a:br>
              <a:rPr lang="en-US" sz="1800" dirty="0" smtClean="0"/>
            </a:br>
            <a:endParaRPr lang="en-US" sz="1800" dirty="0" smtClean="0"/>
          </a:p>
          <a:p>
            <a:endParaRPr lang="en-US" sz="2000" dirty="0"/>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7899" t="25930" r="23803" b="7546"/>
          <a:stretch/>
        </p:blipFill>
        <p:spPr bwMode="auto">
          <a:xfrm>
            <a:off x="6476024" y="0"/>
            <a:ext cx="2590153" cy="3599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1065853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latin typeface="Baskerville Old Face" pitchFamily="18" charset="0"/>
              </a:rPr>
              <a:t>In keeping ‘green’ and paperless …</a:t>
            </a:r>
            <a:endParaRPr lang="en-US" dirty="0">
              <a:solidFill>
                <a:srgbClr val="008000"/>
              </a:solidFill>
              <a:latin typeface="Baskerville Old Face" pitchFamily="18" charset="0"/>
            </a:endParaRPr>
          </a:p>
        </p:txBody>
      </p:sp>
      <p:sp>
        <p:nvSpPr>
          <p:cNvPr id="3" name="Content Placeholder 2"/>
          <p:cNvSpPr>
            <a:spLocks noGrp="1"/>
          </p:cNvSpPr>
          <p:nvPr>
            <p:ph idx="1"/>
          </p:nvPr>
        </p:nvSpPr>
        <p:spPr>
          <a:xfrm>
            <a:off x="457200" y="1496292"/>
            <a:ext cx="8229600" cy="4629872"/>
          </a:xfrm>
        </p:spPr>
        <p:txBody>
          <a:bodyPr/>
          <a:lstStyle/>
          <a:p>
            <a:pPr marL="0" indent="0">
              <a:buNone/>
            </a:pPr>
            <a:r>
              <a:rPr lang="en-US" dirty="0" smtClean="0">
                <a:solidFill>
                  <a:srgbClr val="00B050"/>
                </a:solidFill>
                <a:latin typeface="Calibri" pitchFamily="34" charset="0"/>
                <a:cs typeface="Calibri" pitchFamily="34" charset="0"/>
              </a:rPr>
              <a:t>There is no handout.  Please take away more in concepts and ideas than notes.</a:t>
            </a:r>
            <a:br>
              <a:rPr lang="en-US" dirty="0" smtClean="0">
                <a:solidFill>
                  <a:srgbClr val="00B050"/>
                </a:solidFill>
                <a:latin typeface="Calibri" pitchFamily="34" charset="0"/>
                <a:cs typeface="Calibri" pitchFamily="34" charset="0"/>
              </a:rPr>
            </a:br>
            <a:r>
              <a:rPr lang="en-US" dirty="0" smtClean="0">
                <a:solidFill>
                  <a:srgbClr val="00B050"/>
                </a:solidFill>
                <a:latin typeface="Calibri" pitchFamily="34" charset="0"/>
                <a:cs typeface="Calibri" pitchFamily="34" charset="0"/>
              </a:rPr>
              <a:t/>
            </a:r>
            <a:br>
              <a:rPr lang="en-US" dirty="0" smtClean="0">
                <a:solidFill>
                  <a:srgbClr val="00B050"/>
                </a:solidFill>
                <a:latin typeface="Calibri" pitchFamily="34" charset="0"/>
                <a:cs typeface="Calibri" pitchFamily="34" charset="0"/>
              </a:rPr>
            </a:br>
            <a:r>
              <a:rPr lang="en-US" dirty="0" smtClean="0">
                <a:solidFill>
                  <a:srgbClr val="00B050"/>
                </a:solidFill>
                <a:latin typeface="Calibri" pitchFamily="34" charset="0"/>
                <a:cs typeface="Calibri" pitchFamily="34" charset="0"/>
              </a:rPr>
              <a:t>An electronic copy of this presentation will be e-mailed to you upon request.</a:t>
            </a:r>
            <a:br>
              <a:rPr lang="en-US" dirty="0" smtClean="0">
                <a:solidFill>
                  <a:srgbClr val="00B050"/>
                </a:solidFill>
                <a:latin typeface="Calibri" pitchFamily="34" charset="0"/>
                <a:cs typeface="Calibri" pitchFamily="34" charset="0"/>
              </a:rPr>
            </a:br>
            <a:r>
              <a:rPr lang="en-US" dirty="0" smtClean="0">
                <a:solidFill>
                  <a:srgbClr val="00B050"/>
                </a:solidFill>
                <a:latin typeface="Calibri" pitchFamily="34" charset="0"/>
                <a:cs typeface="Calibri" pitchFamily="34" charset="0"/>
              </a:rPr>
              <a:t/>
            </a:r>
            <a:br>
              <a:rPr lang="en-US" dirty="0" smtClean="0">
                <a:solidFill>
                  <a:srgbClr val="00B050"/>
                </a:solidFill>
                <a:latin typeface="Calibri" pitchFamily="34" charset="0"/>
                <a:cs typeface="Calibri" pitchFamily="34" charset="0"/>
              </a:rPr>
            </a:br>
            <a:r>
              <a:rPr lang="en-US" dirty="0" smtClean="0">
                <a:solidFill>
                  <a:srgbClr val="00B050"/>
                </a:solidFill>
                <a:latin typeface="Calibri" pitchFamily="34" charset="0"/>
                <a:cs typeface="Calibri" pitchFamily="34" charset="0"/>
              </a:rPr>
              <a:t>Please e-mail:</a:t>
            </a:r>
            <a:br>
              <a:rPr lang="en-US" dirty="0" smtClean="0">
                <a:solidFill>
                  <a:srgbClr val="00B050"/>
                </a:solidFill>
                <a:latin typeface="Calibri" pitchFamily="34" charset="0"/>
                <a:cs typeface="Calibri" pitchFamily="34" charset="0"/>
              </a:rPr>
            </a:br>
            <a:r>
              <a:rPr lang="en-US" dirty="0" smtClean="0">
                <a:solidFill>
                  <a:srgbClr val="00B050"/>
                </a:solidFill>
                <a:latin typeface="Calibri" pitchFamily="34" charset="0"/>
                <a:cs typeface="Calibri" pitchFamily="34" charset="0"/>
              </a:rPr>
              <a:t>	</a:t>
            </a:r>
            <a:r>
              <a:rPr lang="en-US" sz="2800" dirty="0" smtClean="0">
                <a:solidFill>
                  <a:srgbClr val="00B050"/>
                </a:solidFill>
                <a:latin typeface="Calibri" pitchFamily="34" charset="0"/>
                <a:cs typeface="Calibri" pitchFamily="34" charset="0"/>
              </a:rPr>
              <a:t>Dave Koch / </a:t>
            </a:r>
            <a:r>
              <a:rPr lang="en-US" sz="2800" dirty="0" err="1" smtClean="0">
                <a:solidFill>
                  <a:srgbClr val="00B050"/>
                </a:solidFill>
                <a:latin typeface="Calibri" pitchFamily="34" charset="0"/>
                <a:cs typeface="Calibri" pitchFamily="34" charset="0"/>
              </a:rPr>
              <a:t>Terracon</a:t>
            </a:r>
            <a:r>
              <a:rPr lang="en-US" sz="2800" dirty="0">
                <a:solidFill>
                  <a:srgbClr val="00B050"/>
                </a:solidFill>
                <a:latin typeface="Calibri" pitchFamily="34" charset="0"/>
                <a:cs typeface="Calibri" pitchFamily="34" charset="0"/>
              </a:rPr>
              <a:t/>
            </a:r>
            <a:br>
              <a:rPr lang="en-US" sz="2800" dirty="0">
                <a:solidFill>
                  <a:srgbClr val="00B050"/>
                </a:solidFill>
                <a:latin typeface="Calibri" pitchFamily="34" charset="0"/>
                <a:cs typeface="Calibri" pitchFamily="34" charset="0"/>
              </a:rPr>
            </a:br>
            <a:r>
              <a:rPr lang="en-US" sz="2800" dirty="0" smtClean="0">
                <a:solidFill>
                  <a:srgbClr val="00B050"/>
                </a:solidFill>
                <a:latin typeface="Calibri" pitchFamily="34" charset="0"/>
                <a:cs typeface="Calibri" pitchFamily="34" charset="0"/>
              </a:rPr>
              <a:t>	dekoch@terracon.com</a:t>
            </a:r>
            <a:endParaRPr lang="en-US" dirty="0" smtClean="0">
              <a:solidFill>
                <a:srgbClr val="00B050"/>
              </a:solidFill>
              <a:latin typeface="Calibri" pitchFamily="34" charset="0"/>
              <a:cs typeface="Calibri" pitchFamily="34" charset="0"/>
            </a:endParaRPr>
          </a:p>
        </p:txBody>
      </p:sp>
    </p:spTree>
    <p:extLst>
      <p:ext uri="{BB962C8B-B14F-4D97-AF65-F5344CB8AC3E}">
        <p14:creationId xmlns="" xmlns:p14="http://schemas.microsoft.com/office/powerpoint/2010/main" val="411351456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Overcoming Geography</a:t>
            </a:r>
            <a:r>
              <a:rPr lang="en-US" dirty="0" smtClean="0"/>
              <a:t/>
            </a:r>
            <a:br>
              <a:rPr lang="en-US" dirty="0" smtClean="0"/>
            </a:br>
            <a:r>
              <a:rPr lang="en-US" sz="2400" dirty="0" smtClean="0"/>
              <a:t>Navigating the Pitfalls</a:t>
            </a:r>
            <a:endParaRPr lang="en-US" sz="2400" dirty="0"/>
          </a:p>
        </p:txBody>
      </p:sp>
      <p:sp>
        <p:nvSpPr>
          <p:cNvPr id="3" name="Content Placeholder 2"/>
          <p:cNvSpPr>
            <a:spLocks noGrp="1"/>
          </p:cNvSpPr>
          <p:nvPr>
            <p:ph idx="1"/>
          </p:nvPr>
        </p:nvSpPr>
        <p:spPr>
          <a:xfrm>
            <a:off x="457201" y="1600200"/>
            <a:ext cx="6359235" cy="4925291"/>
          </a:xfrm>
        </p:spPr>
        <p:txBody>
          <a:bodyPr>
            <a:normAutofit/>
          </a:bodyPr>
          <a:lstStyle/>
          <a:p>
            <a:r>
              <a:rPr lang="en-US" sz="2000" dirty="0" smtClean="0"/>
              <a:t>With coalition partners and stakeholders spread out over hundreds or thousands of square miles, scheduled communication between partners becomes a necessity to be effective</a:t>
            </a:r>
            <a:br>
              <a:rPr lang="en-US" sz="2000" dirty="0" smtClean="0"/>
            </a:br>
            <a:endParaRPr lang="en-US" sz="2000" dirty="0" smtClean="0"/>
          </a:p>
          <a:p>
            <a:r>
              <a:rPr lang="en-US" sz="2000" dirty="0" smtClean="0"/>
              <a:t>These working sessions can take a number of forms to fit your geography</a:t>
            </a:r>
          </a:p>
          <a:p>
            <a:pPr lvl="1"/>
            <a:r>
              <a:rPr lang="en-US" sz="1600" dirty="0" smtClean="0"/>
              <a:t>Bi-weekly conference calls</a:t>
            </a:r>
          </a:p>
          <a:p>
            <a:pPr lvl="1"/>
            <a:r>
              <a:rPr lang="en-US" sz="1600" dirty="0" smtClean="0"/>
              <a:t>Face-to-face meetings, often coinciding with community outreach events</a:t>
            </a:r>
          </a:p>
          <a:p>
            <a:pPr lvl="1"/>
            <a:r>
              <a:rPr lang="en-US" sz="1600" dirty="0" smtClean="0"/>
              <a:t>WebEx, Windows Meeting or other similar online</a:t>
            </a:r>
          </a:p>
          <a:p>
            <a:pPr lvl="2"/>
            <a:r>
              <a:rPr lang="en-US" sz="1400" dirty="0" smtClean="0"/>
              <a:t>Convenience of your own work personal computer</a:t>
            </a:r>
          </a:p>
          <a:p>
            <a:pPr lvl="2"/>
            <a:r>
              <a:rPr lang="en-US" sz="1400" dirty="0" smtClean="0"/>
              <a:t>Adds visual presentations and materials sharing</a:t>
            </a:r>
          </a:p>
          <a:p>
            <a:pPr lvl="2"/>
            <a:r>
              <a:rPr lang="en-US" sz="1400" dirty="0" smtClean="0"/>
              <a:t>Removes need and expense to travel</a:t>
            </a:r>
          </a:p>
          <a:p>
            <a:endParaRPr lang="en-US" sz="2000" dirty="0"/>
          </a:p>
        </p:txBody>
      </p:sp>
      <p:pic>
        <p:nvPicPr>
          <p:cNvPr id="2051" name="Picture 3" descr="C:\Program Files (x86)\Microsoft Office\MEDIA\CAGCAT10\j0234657.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84874" y="3964006"/>
            <a:ext cx="1713586" cy="1667866"/>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C:\Program Files (x86)\Microsoft Office\MEDIA\CAGCAT10\j0292020.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710" y="5479467"/>
            <a:ext cx="934517" cy="886968"/>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descr="C:\Program Files (x86)\Microsoft Office\MEDIA\CAGCAT10\j0195384.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049490" y="12249"/>
            <a:ext cx="897941" cy="91668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reeform 4"/>
          <p:cNvSpPr/>
          <p:nvPr/>
        </p:nvSpPr>
        <p:spPr>
          <a:xfrm>
            <a:off x="7430690" y="748146"/>
            <a:ext cx="1788999" cy="4544291"/>
          </a:xfrm>
          <a:custGeom>
            <a:avLst/>
            <a:gdLst>
              <a:gd name="connsiteX0" fmla="*/ 1048293 w 1788999"/>
              <a:gd name="connsiteY0" fmla="*/ 4544291 h 4544291"/>
              <a:gd name="connsiteX1" fmla="*/ 1768730 w 1788999"/>
              <a:gd name="connsiteY1" fmla="*/ 3823854 h 4544291"/>
              <a:gd name="connsiteX2" fmla="*/ 1491639 w 1788999"/>
              <a:gd name="connsiteY2" fmla="*/ 2729345 h 4544291"/>
              <a:gd name="connsiteX3" fmla="*/ 480257 w 1788999"/>
              <a:gd name="connsiteY3" fmla="*/ 1731818 h 4544291"/>
              <a:gd name="connsiteX4" fmla="*/ 9202 w 1788999"/>
              <a:gd name="connsiteY4" fmla="*/ 484909 h 4544291"/>
              <a:gd name="connsiteX5" fmla="*/ 868184 w 1788999"/>
              <a:gd name="connsiteY5" fmla="*/ 0 h 45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999" h="4544291">
                <a:moveTo>
                  <a:pt x="1048293" y="4544291"/>
                </a:moveTo>
                <a:cubicBezTo>
                  <a:pt x="1371566" y="4335318"/>
                  <a:pt x="1694839" y="4126345"/>
                  <a:pt x="1768730" y="3823854"/>
                </a:cubicBezTo>
                <a:cubicBezTo>
                  <a:pt x="1842621" y="3521363"/>
                  <a:pt x="1706384" y="3078018"/>
                  <a:pt x="1491639" y="2729345"/>
                </a:cubicBezTo>
                <a:cubicBezTo>
                  <a:pt x="1276894" y="2380672"/>
                  <a:pt x="727330" y="2105891"/>
                  <a:pt x="480257" y="1731818"/>
                </a:cubicBezTo>
                <a:cubicBezTo>
                  <a:pt x="233184" y="1357745"/>
                  <a:pt x="-55452" y="773545"/>
                  <a:pt x="9202" y="484909"/>
                </a:cubicBezTo>
                <a:cubicBezTo>
                  <a:pt x="73856" y="196273"/>
                  <a:pt x="471020" y="98136"/>
                  <a:pt x="868184" y="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659487" y="5206146"/>
            <a:ext cx="6129240" cy="1155662"/>
          </a:xfrm>
          <a:custGeom>
            <a:avLst/>
            <a:gdLst>
              <a:gd name="connsiteX0" fmla="*/ 6129240 w 6129240"/>
              <a:gd name="connsiteY0" fmla="*/ 44727 h 1155662"/>
              <a:gd name="connsiteX1" fmla="*/ 5588913 w 6129240"/>
              <a:gd name="connsiteY1" fmla="*/ 72436 h 1155662"/>
              <a:gd name="connsiteX2" fmla="*/ 5131713 w 6129240"/>
              <a:gd name="connsiteY2" fmla="*/ 723599 h 1155662"/>
              <a:gd name="connsiteX3" fmla="*/ 3344477 w 6129240"/>
              <a:gd name="connsiteY3" fmla="*/ 1125381 h 1155662"/>
              <a:gd name="connsiteX4" fmla="*/ 324186 w 6129240"/>
              <a:gd name="connsiteY4" fmla="*/ 1125381 h 1155662"/>
              <a:gd name="connsiteX5" fmla="*/ 227204 w 6129240"/>
              <a:gd name="connsiteY5" fmla="*/ 1111527 h 115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240" h="1155662">
                <a:moveTo>
                  <a:pt x="6129240" y="44727"/>
                </a:moveTo>
                <a:cubicBezTo>
                  <a:pt x="5942203" y="2009"/>
                  <a:pt x="5755167" y="-40709"/>
                  <a:pt x="5588913" y="72436"/>
                </a:cubicBezTo>
                <a:cubicBezTo>
                  <a:pt x="5422659" y="185581"/>
                  <a:pt x="5505786" y="548108"/>
                  <a:pt x="5131713" y="723599"/>
                </a:cubicBezTo>
                <a:cubicBezTo>
                  <a:pt x="4757640" y="899090"/>
                  <a:pt x="4145731" y="1058417"/>
                  <a:pt x="3344477" y="1125381"/>
                </a:cubicBezTo>
                <a:cubicBezTo>
                  <a:pt x="2543223" y="1192345"/>
                  <a:pt x="843731" y="1127690"/>
                  <a:pt x="324186" y="1125381"/>
                </a:cubicBezTo>
                <a:cubicBezTo>
                  <a:pt x="-195360" y="1123072"/>
                  <a:pt x="15922" y="1117299"/>
                  <a:pt x="227204" y="111152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311487583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t>Too much talk, not enough action, can easily eat up a 3 year coalition assessment grant</a:t>
            </a:r>
            <a:br>
              <a:rPr lang="en-US" sz="2000" dirty="0" smtClean="0"/>
            </a:br>
            <a:endParaRPr lang="en-US" sz="2000" dirty="0" smtClean="0"/>
          </a:p>
          <a:p>
            <a:r>
              <a:rPr lang="en-US" sz="2000" dirty="0" smtClean="0"/>
              <a:t>Partners should set the ground rules for performance and active participation</a:t>
            </a:r>
            <a:br>
              <a:rPr lang="en-US" sz="2000" dirty="0" smtClean="0"/>
            </a:br>
            <a:endParaRPr lang="en-US" sz="2000" dirty="0" smtClean="0"/>
          </a:p>
          <a:p>
            <a:r>
              <a:rPr lang="en-US" sz="2000" dirty="0" smtClean="0"/>
              <a:t>The directing coalition committee, task force or other should not be overly large</a:t>
            </a:r>
          </a:p>
          <a:p>
            <a:pPr lvl="1"/>
            <a:r>
              <a:rPr lang="en-US" sz="1800" dirty="0" smtClean="0"/>
              <a:t>Too many cooks in the kitchen doesn’t spoil the soup, but it takes forever to do the dishes afterward</a:t>
            </a:r>
            <a:br>
              <a:rPr lang="en-US" sz="1800" dirty="0" smtClean="0"/>
            </a:br>
            <a:endParaRPr lang="en-US" sz="1800" dirty="0" smtClean="0"/>
          </a:p>
          <a:p>
            <a:pPr lvl="1"/>
            <a:r>
              <a:rPr lang="en-US" sz="1800" dirty="0" smtClean="0"/>
              <a:t>Champions should meet more frequently and report back to coalition partners for input</a:t>
            </a:r>
            <a:endParaRPr lang="en-US" sz="1800" dirty="0"/>
          </a:p>
        </p:txBody>
      </p:sp>
      <p:sp>
        <p:nvSpPr>
          <p:cNvPr id="5" name="Title 1"/>
          <p:cNvSpPr>
            <a:spLocks noGrp="1"/>
          </p:cNvSpPr>
          <p:nvPr>
            <p:ph type="title"/>
          </p:nvPr>
        </p:nvSpPr>
        <p:spPr>
          <a:xfrm>
            <a:off x="447472" y="274638"/>
            <a:ext cx="8239329" cy="1143000"/>
          </a:xfrm>
        </p:spPr>
        <p:txBody>
          <a:bodyPr/>
          <a:lstStyle/>
          <a:p>
            <a:r>
              <a:rPr lang="en-US" sz="3200" dirty="0" smtClean="0"/>
              <a:t>Overcoming Geography</a:t>
            </a:r>
            <a:r>
              <a:rPr lang="en-US" dirty="0" smtClean="0"/>
              <a:t/>
            </a:r>
            <a:br>
              <a:rPr lang="en-US" dirty="0" smtClean="0"/>
            </a:br>
            <a:r>
              <a:rPr lang="en-US" sz="2400" dirty="0" smtClean="0"/>
              <a:t>Navigating the Pitfalls</a:t>
            </a:r>
            <a:endParaRPr lang="en-US" sz="2400" dirty="0"/>
          </a:p>
        </p:txBody>
      </p:sp>
    </p:spTree>
    <p:extLst>
      <p:ext uri="{BB962C8B-B14F-4D97-AF65-F5344CB8AC3E}">
        <p14:creationId xmlns="" xmlns:p14="http://schemas.microsoft.com/office/powerpoint/2010/main" val="373670234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315" y="0"/>
            <a:ext cx="7626486" cy="1143000"/>
          </a:xfrm>
        </p:spPr>
        <p:txBody>
          <a:bodyPr/>
          <a:lstStyle/>
          <a:p>
            <a:r>
              <a:rPr lang="en-US" sz="2800" dirty="0" smtClean="0"/>
              <a:t>Use Community-Based Organizations</a:t>
            </a:r>
            <a:endParaRPr lang="en-US" sz="2800" dirty="0"/>
          </a:p>
        </p:txBody>
      </p:sp>
      <p:sp>
        <p:nvSpPr>
          <p:cNvPr id="3" name="Content Placeholder 2"/>
          <p:cNvSpPr>
            <a:spLocks noGrp="1"/>
          </p:cNvSpPr>
          <p:nvPr>
            <p:ph idx="1"/>
          </p:nvPr>
        </p:nvSpPr>
        <p:spPr>
          <a:xfrm>
            <a:off x="0" y="1060315"/>
            <a:ext cx="8764621" cy="5554495"/>
          </a:xfrm>
        </p:spPr>
        <p:txBody>
          <a:bodyPr>
            <a:normAutofit fontScale="32500" lnSpcReduction="20000"/>
          </a:bodyPr>
          <a:lstStyle/>
          <a:p>
            <a:pPr marL="0" indent="0">
              <a:buNone/>
            </a:pPr>
            <a:r>
              <a:rPr lang="en-US" b="1" dirty="0" smtClean="0"/>
              <a:t>Community </a:t>
            </a:r>
            <a:r>
              <a:rPr lang="en-US" b="1" dirty="0"/>
              <a:t>Service and Action </a:t>
            </a:r>
            <a:r>
              <a:rPr lang="en-US" dirty="0"/>
              <a:t/>
            </a:r>
            <a:br>
              <a:rPr lang="en-US" dirty="0"/>
            </a:br>
            <a:r>
              <a:rPr lang="en-US" dirty="0"/>
              <a:t/>
            </a:r>
            <a:br>
              <a:rPr lang="en-US" dirty="0"/>
            </a:br>
            <a:r>
              <a:rPr lang="en-US" dirty="0"/>
              <a:t>Community service and action CBOs focus on improving the general physical characteristics of a community. Although particular programs may be quite specific, these organizations tend to view their programs not merely as ends in themselves, but rather to see such </a:t>
            </a:r>
            <a:r>
              <a:rPr lang="en-US" dirty="0" err="1"/>
              <a:t>progrms</a:t>
            </a:r>
            <a:r>
              <a:rPr lang="en-US" dirty="0"/>
              <a:t> within a broader community perspective. The CBOs categorized here differ from other problem-oriented CBOs in being more multipurpose. Descriptive Examples: Civic Service Groups, Community Development Groups, Neighborhood-Improvement Groups, Community Protection Groups, etc.</a:t>
            </a:r>
            <a:br>
              <a:rPr lang="en-US" dirty="0"/>
            </a:br>
            <a:r>
              <a:rPr lang="en-US" dirty="0"/>
              <a:t/>
            </a:r>
            <a:br>
              <a:rPr lang="en-US" dirty="0"/>
            </a:br>
            <a:r>
              <a:rPr lang="en-US" b="1" dirty="0"/>
              <a:t>Health </a:t>
            </a:r>
            <a:r>
              <a:rPr lang="en-US" dirty="0"/>
              <a:t/>
            </a:r>
            <a:br>
              <a:rPr lang="en-US" dirty="0"/>
            </a:br>
            <a:r>
              <a:rPr lang="en-US" dirty="0"/>
              <a:t/>
            </a:r>
            <a:br>
              <a:rPr lang="en-US" dirty="0"/>
            </a:br>
            <a:r>
              <a:rPr lang="en-US" dirty="0" err="1"/>
              <a:t>Health</a:t>
            </a:r>
            <a:r>
              <a:rPr lang="en-US" dirty="0"/>
              <a:t> CBOs focus on preserving and enhancing the physical and/or mental health of a community including treatment of health problems, aftercare, and rehabilitation. Descriptive Examples: Health Education, Hospitals/Health Treatment Facilities, Crisis and Suicide Hotlines, Nursing Homes, Public Health Support Services, Rehabilitative Medical Services, Emergency Assistance, Hospices, Residential/Custodial Care, Community Health Care, Drug and Alcohol Abuse Treatment and Prevention Groups, etc. </a:t>
            </a:r>
            <a:br>
              <a:rPr lang="en-US" dirty="0"/>
            </a:br>
            <a:r>
              <a:rPr lang="en-US" dirty="0"/>
              <a:t/>
            </a:r>
            <a:br>
              <a:rPr lang="en-US" dirty="0"/>
            </a:br>
            <a:r>
              <a:rPr lang="en-US" b="1" dirty="0"/>
              <a:t>Educational </a:t>
            </a:r>
            <a:r>
              <a:rPr lang="en-US" dirty="0"/>
              <a:t/>
            </a:r>
            <a:br>
              <a:rPr lang="en-US" dirty="0"/>
            </a:br>
            <a:r>
              <a:rPr lang="en-US" dirty="0"/>
              <a:t/>
            </a:r>
            <a:br>
              <a:rPr lang="en-US" dirty="0"/>
            </a:br>
            <a:r>
              <a:rPr lang="en-US" dirty="0" err="1"/>
              <a:t>Educational</a:t>
            </a:r>
            <a:r>
              <a:rPr lang="en-US" dirty="0"/>
              <a:t> CBOs have as their primary goal the education or increasing learning and knowledge of community residents. These groups are either directly involved or </a:t>
            </a:r>
            <a:r>
              <a:rPr lang="en-US" dirty="0" smtClean="0"/>
              <a:t>contribute </a:t>
            </a:r>
            <a:r>
              <a:rPr lang="en-US" dirty="0"/>
              <a:t>to the educational process. Descriptive Examples: School-Based Educational Programs, School-Related Tutoring Programs, School-Based At-Risk Youth Programs, Community-Serving School-Based Groups, General Adult Education, Workplace-Related Programs, Adult Continuing Education, Literacy Educational Services, Preschool and Nursery Programs, etc</a:t>
            </a:r>
            <a:r>
              <a:rPr lang="en-US" dirty="0" smtClean="0"/>
              <a:t>.</a:t>
            </a:r>
          </a:p>
          <a:p>
            <a:pPr marL="0" indent="0">
              <a:buNone/>
            </a:pPr>
            <a:r>
              <a:rPr lang="en-US" dirty="0" smtClean="0"/>
              <a:t> </a:t>
            </a:r>
            <a:endParaRPr lang="en-US" dirty="0"/>
          </a:p>
          <a:p>
            <a:pPr marL="0" indent="0">
              <a:buNone/>
            </a:pPr>
            <a:r>
              <a:rPr lang="en-US" b="1" dirty="0"/>
              <a:t>Personal-Growth, Self-Development, Self-Improvement </a:t>
            </a:r>
            <a:r>
              <a:rPr lang="en-US" dirty="0"/>
              <a:t/>
            </a:r>
            <a:br>
              <a:rPr lang="en-US" dirty="0"/>
            </a:br>
            <a:r>
              <a:rPr lang="en-US" dirty="0"/>
              <a:t/>
            </a:r>
            <a:br>
              <a:rPr lang="en-US" dirty="0"/>
            </a:br>
            <a:r>
              <a:rPr lang="en-US" dirty="0"/>
              <a:t>Personal-Growth CBOs aim primarily to build character, personality, and skills in individuals primarily through self-help and experiential learning as opposed to formal education. Descriptive Examples: Youth Development Programs, Adult Development Programs, Future Farmers, Adult/Child Matching Programs, Boys/Girls Clubs, CYO, Scouting Organizations, YMCA/YWCA, etc. </a:t>
            </a:r>
            <a:br>
              <a:rPr lang="en-US" dirty="0"/>
            </a:br>
            <a:r>
              <a:rPr lang="en-US" dirty="0"/>
              <a:t/>
            </a:r>
            <a:br>
              <a:rPr lang="en-US" dirty="0"/>
            </a:br>
            <a:r>
              <a:rPr lang="en-US" b="1" dirty="0"/>
              <a:t>Social Welfare</a:t>
            </a:r>
            <a:r>
              <a:rPr lang="en-US" dirty="0"/>
              <a:t> </a:t>
            </a:r>
            <a:br>
              <a:rPr lang="en-US" dirty="0"/>
            </a:br>
            <a:r>
              <a:rPr lang="en-US" dirty="0"/>
              <a:t/>
            </a:r>
            <a:br>
              <a:rPr lang="en-US" dirty="0"/>
            </a:br>
            <a:r>
              <a:rPr lang="en-US" dirty="0"/>
              <a:t>Social Welfare CBOs are oriented primarily toward providing for the general welfare of some category of community resident facing serious social problems due to their social situation. Their focus and the prime legitimatization of their activity is not the community as a whole, but rather, service to particular categories of persons seen as having special needs, problems, or requirements. Descriptive Examples: Marriage and Family Problems Groups, Friendship/Relations Groups, Crime and Delinquency, Employment Assistance (e.g. Job Development/Training), Vocational Rehabilitation, Volunteer Recruitment, Screening Referral and Advocacy Groups, Consulting and Technical Assistance Groups, Homeless Shelters/Temporary Housing, Housing Support Services, Women's and Children's Shelters, Children/Youth Support Services, etc</a:t>
            </a:r>
            <a:r>
              <a:rPr lang="en-US" dirty="0" smtClean="0"/>
              <a:t>.</a:t>
            </a:r>
            <a:br>
              <a:rPr lang="en-US" dirty="0" smtClean="0"/>
            </a:br>
            <a:r>
              <a:rPr lang="en-US" dirty="0" smtClean="0"/>
              <a:t> </a:t>
            </a:r>
            <a:endParaRPr lang="en-US" dirty="0"/>
          </a:p>
          <a:p>
            <a:pPr marL="0" indent="0">
              <a:buNone/>
            </a:pPr>
            <a:r>
              <a:rPr lang="en-US" b="1" dirty="0"/>
              <a:t>Self-Help Disadvantaged and Minority </a:t>
            </a:r>
            <a:r>
              <a:rPr lang="en-US" dirty="0"/>
              <a:t/>
            </a:r>
            <a:br>
              <a:rPr lang="en-US" dirty="0"/>
            </a:br>
            <a:r>
              <a:rPr lang="en-US" dirty="0"/>
              <a:t/>
            </a:r>
            <a:br>
              <a:rPr lang="en-US" dirty="0"/>
            </a:br>
            <a:r>
              <a:rPr lang="en-US" dirty="0"/>
              <a:t>Self-help disadvantaged and minority CBOs have as their focus the betterment of the poor, women, or other such traditionally </a:t>
            </a:r>
            <a:r>
              <a:rPr lang="en-US" dirty="0" smtClean="0"/>
              <a:t>disadvantaged</a:t>
            </a:r>
            <a:br>
              <a:rPr lang="en-US" dirty="0" smtClean="0"/>
            </a:br>
            <a:r>
              <a:rPr lang="en-US" dirty="0" smtClean="0"/>
              <a:t>groups</a:t>
            </a:r>
            <a:r>
              <a:rPr lang="en-US" dirty="0"/>
              <a:t>. These CBOs are generally oriented toward improving the quality of common welfare and quality of life of their target </a:t>
            </a:r>
            <a:r>
              <a:rPr lang="en-US" dirty="0" smtClean="0"/>
              <a:t>populations</a:t>
            </a:r>
            <a:br>
              <a:rPr lang="en-US" dirty="0" smtClean="0"/>
            </a:br>
            <a:r>
              <a:rPr lang="en-US" dirty="0" smtClean="0"/>
              <a:t>through </a:t>
            </a:r>
            <a:r>
              <a:rPr lang="en-US" dirty="0"/>
              <a:t>changing society's perceptions and treatment of disadvantaged people. Descriptive Examples: Senior Citizens </a:t>
            </a:r>
            <a:r>
              <a:rPr lang="en-US" dirty="0" smtClean="0"/>
              <a:t>Programs,</a:t>
            </a:r>
            <a:br>
              <a:rPr lang="en-US" dirty="0" smtClean="0"/>
            </a:br>
            <a:r>
              <a:rPr lang="en-US" dirty="0" smtClean="0"/>
              <a:t>Programs </a:t>
            </a:r>
            <a:r>
              <a:rPr lang="en-US" dirty="0"/>
              <a:t>for Persons with Physical and Cognitive Disabilities, MHMR Programs, etc. </a:t>
            </a:r>
            <a:br>
              <a:rPr lang="en-US" dirty="0"/>
            </a:br>
            <a:endParaRPr lang="en-US" dirty="0"/>
          </a:p>
          <a:p>
            <a:endParaRPr lang="en-US" dirty="0"/>
          </a:p>
        </p:txBody>
      </p:sp>
    </p:spTree>
    <p:extLst>
      <p:ext uri="{BB962C8B-B14F-4D97-AF65-F5344CB8AC3E}">
        <p14:creationId xmlns="" xmlns:p14="http://schemas.microsoft.com/office/powerpoint/2010/main" val="109747273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73"/>
          <p:cNvSpPr txBox="1">
            <a:spLocks noChangeArrowheads="1"/>
          </p:cNvSpPr>
          <p:nvPr/>
        </p:nvSpPr>
        <p:spPr bwMode="auto">
          <a:xfrm>
            <a:off x="1371298" y="2667000"/>
            <a:ext cx="693510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4" tIns="45712" rIns="91424" bIns="45712">
            <a:spAutoFit/>
          </a:bodyPr>
          <a:lstStyle>
            <a:lvl1pPr defTabSz="966788" eaLnBrk="0" hangingPunct="0">
              <a:defRPr sz="1900">
                <a:solidFill>
                  <a:schemeClr val="tx1"/>
                </a:solidFill>
                <a:latin typeface="Arial" charset="0"/>
              </a:defRPr>
            </a:lvl1pPr>
            <a:lvl2pPr marL="742950" indent="-285750" defTabSz="966788" eaLnBrk="0" hangingPunct="0">
              <a:defRPr sz="1900">
                <a:solidFill>
                  <a:schemeClr val="tx1"/>
                </a:solidFill>
                <a:latin typeface="Arial" charset="0"/>
              </a:defRPr>
            </a:lvl2pPr>
            <a:lvl3pPr marL="1143000" indent="-228600" defTabSz="966788" eaLnBrk="0" hangingPunct="0">
              <a:defRPr sz="1900">
                <a:solidFill>
                  <a:schemeClr val="tx1"/>
                </a:solidFill>
                <a:latin typeface="Arial" charset="0"/>
              </a:defRPr>
            </a:lvl3pPr>
            <a:lvl4pPr marL="1600200" indent="-228600" defTabSz="966788" eaLnBrk="0" hangingPunct="0">
              <a:defRPr sz="1900">
                <a:solidFill>
                  <a:schemeClr val="tx1"/>
                </a:solidFill>
                <a:latin typeface="Arial" charset="0"/>
              </a:defRPr>
            </a:lvl4pPr>
            <a:lvl5pPr marL="2057400" indent="-228600" defTabSz="966788" eaLnBrk="0" hangingPunct="0">
              <a:defRPr sz="1900">
                <a:solidFill>
                  <a:schemeClr val="tx1"/>
                </a:solidFill>
                <a:latin typeface="Arial" charset="0"/>
              </a:defRPr>
            </a:lvl5pPr>
            <a:lvl6pPr marL="2514600" indent="-228600" defTabSz="966788" eaLnBrk="0" fontAlgn="base" hangingPunct="0">
              <a:spcBef>
                <a:spcPct val="0"/>
              </a:spcBef>
              <a:spcAft>
                <a:spcPct val="0"/>
              </a:spcAft>
              <a:defRPr sz="1900">
                <a:solidFill>
                  <a:schemeClr val="tx1"/>
                </a:solidFill>
                <a:latin typeface="Arial" charset="0"/>
              </a:defRPr>
            </a:lvl6pPr>
            <a:lvl7pPr marL="2971800" indent="-228600" defTabSz="966788" eaLnBrk="0" fontAlgn="base" hangingPunct="0">
              <a:spcBef>
                <a:spcPct val="0"/>
              </a:spcBef>
              <a:spcAft>
                <a:spcPct val="0"/>
              </a:spcAft>
              <a:defRPr sz="1900">
                <a:solidFill>
                  <a:schemeClr val="tx1"/>
                </a:solidFill>
                <a:latin typeface="Arial" charset="0"/>
              </a:defRPr>
            </a:lvl7pPr>
            <a:lvl8pPr marL="3429000" indent="-228600" defTabSz="966788" eaLnBrk="0" fontAlgn="base" hangingPunct="0">
              <a:spcBef>
                <a:spcPct val="0"/>
              </a:spcBef>
              <a:spcAft>
                <a:spcPct val="0"/>
              </a:spcAft>
              <a:defRPr sz="1900">
                <a:solidFill>
                  <a:schemeClr val="tx1"/>
                </a:solidFill>
                <a:latin typeface="Arial" charset="0"/>
              </a:defRPr>
            </a:lvl8pPr>
            <a:lvl9pPr marL="3886200" indent="-228600" defTabSz="966788" eaLnBrk="0" fontAlgn="base" hangingPunct="0">
              <a:spcBef>
                <a:spcPct val="0"/>
              </a:spcBef>
              <a:spcAft>
                <a:spcPct val="0"/>
              </a:spcAft>
              <a:defRPr sz="1900">
                <a:solidFill>
                  <a:schemeClr val="tx1"/>
                </a:solidFill>
                <a:latin typeface="Arial" charset="0"/>
              </a:defRPr>
            </a:lvl9pPr>
          </a:lstStyle>
          <a:p>
            <a:pPr eaLnBrk="1" hangingPunct="1">
              <a:spcBef>
                <a:spcPct val="50000"/>
              </a:spcBef>
            </a:pPr>
            <a:endParaRPr lang="en-US" sz="4400">
              <a:solidFill>
                <a:schemeClr val="bg1"/>
              </a:solidFill>
            </a:endParaRPr>
          </a:p>
        </p:txBody>
      </p:sp>
      <p:sp>
        <p:nvSpPr>
          <p:cNvPr id="25603" name="Rectangle 781"/>
          <p:cNvSpPr>
            <a:spLocks noGrp="1" noChangeArrowheads="1"/>
          </p:cNvSpPr>
          <p:nvPr>
            <p:ph type="title" idx="4294967295"/>
          </p:nvPr>
        </p:nvSpPr>
        <p:spPr>
          <a:xfrm>
            <a:off x="228298" y="0"/>
            <a:ext cx="8229297" cy="1143000"/>
          </a:xfrm>
        </p:spPr>
        <p:txBody>
          <a:bodyPr/>
          <a:lstStyle/>
          <a:p>
            <a:pPr eaLnBrk="1" hangingPunct="1"/>
            <a:r>
              <a:rPr lang="en-US" sz="3200" b="1" dirty="0" smtClean="0">
                <a:solidFill>
                  <a:srgbClr val="800000"/>
                </a:solidFill>
              </a:rPr>
              <a:t>Communication</a:t>
            </a:r>
            <a:endParaRPr lang="en-US" sz="3200" b="1" dirty="0">
              <a:solidFill>
                <a:srgbClr val="800000"/>
              </a:solidFill>
            </a:endParaRPr>
          </a:p>
        </p:txBody>
      </p:sp>
      <p:sp>
        <p:nvSpPr>
          <p:cNvPr id="25604" name="Rectangle 782"/>
          <p:cNvSpPr>
            <a:spLocks noGrp="1" noChangeArrowheads="1"/>
          </p:cNvSpPr>
          <p:nvPr>
            <p:ph type="body" idx="4294967295"/>
          </p:nvPr>
        </p:nvSpPr>
        <p:spPr>
          <a:xfrm>
            <a:off x="3090333" y="1552278"/>
            <a:ext cx="6005286" cy="4732734"/>
          </a:xfrm>
        </p:spPr>
        <p:txBody>
          <a:bodyPr/>
          <a:lstStyle/>
          <a:p>
            <a:pPr eaLnBrk="1" hangingPunct="1">
              <a:lnSpc>
                <a:spcPct val="90000"/>
              </a:lnSpc>
            </a:pPr>
            <a:r>
              <a:rPr lang="en-US" sz="2000" dirty="0"/>
              <a:t>Bi-weekly E-status as e-mail to primary stakeholders and regulators organized by task</a:t>
            </a:r>
          </a:p>
          <a:p>
            <a:pPr lvl="1" eaLnBrk="1" hangingPunct="1">
              <a:lnSpc>
                <a:spcPct val="90000"/>
              </a:lnSpc>
            </a:pPr>
            <a:r>
              <a:rPr lang="en-US" sz="1800" dirty="0"/>
              <a:t>Answers that surprise question by public, media, supervisors or politicians … “What’s happening?”</a:t>
            </a:r>
            <a:br>
              <a:rPr lang="en-US" sz="1800" dirty="0"/>
            </a:br>
            <a:endParaRPr lang="en-US" sz="1800" dirty="0"/>
          </a:p>
          <a:p>
            <a:pPr eaLnBrk="1" hangingPunct="1">
              <a:lnSpc>
                <a:spcPct val="90000"/>
              </a:lnSpc>
            </a:pPr>
            <a:r>
              <a:rPr lang="en-US" sz="2000" dirty="0"/>
              <a:t>Quarterly reporting in Assessment, Cleanup &amp; Redevelopment Exchange System (ACRES)</a:t>
            </a:r>
          </a:p>
          <a:p>
            <a:pPr marL="457200" lvl="1" indent="0" eaLnBrk="1" hangingPunct="1">
              <a:lnSpc>
                <a:spcPct val="90000"/>
              </a:lnSpc>
              <a:buNone/>
            </a:pPr>
            <a:endParaRPr lang="en-US" sz="1800" dirty="0"/>
          </a:p>
          <a:p>
            <a:pPr eaLnBrk="1" hangingPunct="1">
              <a:lnSpc>
                <a:spcPct val="90000"/>
              </a:lnSpc>
            </a:pPr>
            <a:r>
              <a:rPr lang="en-US" sz="2000" dirty="0"/>
              <a:t>Electronic Data Management</a:t>
            </a:r>
          </a:p>
          <a:p>
            <a:pPr lvl="1" eaLnBrk="1" hangingPunct="1">
              <a:lnSpc>
                <a:spcPct val="90000"/>
              </a:lnSpc>
            </a:pPr>
            <a:r>
              <a:rPr lang="en-US" sz="1800" dirty="0"/>
              <a:t>No “piles of files”</a:t>
            </a:r>
          </a:p>
          <a:p>
            <a:pPr lvl="1" eaLnBrk="1" hangingPunct="1">
              <a:lnSpc>
                <a:spcPct val="90000"/>
              </a:lnSpc>
            </a:pPr>
            <a:r>
              <a:rPr lang="en-US" sz="1800" dirty="0"/>
              <a:t>Use the “low end of high tech” for online, cost-effective data management and sharing</a:t>
            </a:r>
          </a:p>
          <a:p>
            <a:pPr lvl="1" eaLnBrk="1" hangingPunct="1">
              <a:lnSpc>
                <a:spcPct val="90000"/>
              </a:lnSpc>
            </a:pPr>
            <a:r>
              <a:rPr lang="en-US" sz="1800" dirty="0"/>
              <a:t>Updating support for GIS system</a:t>
            </a:r>
          </a:p>
        </p:txBody>
      </p:sp>
      <p:pic>
        <p:nvPicPr>
          <p:cNvPr id="25605" name="Picture 773" descr="jbsallman - acre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7715" y="1071563"/>
            <a:ext cx="2809119" cy="353020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grpSp>
        <p:nvGrpSpPr>
          <p:cNvPr id="25606" name="Group 9"/>
          <p:cNvGrpSpPr>
            <a:grpSpLocks/>
          </p:cNvGrpSpPr>
          <p:nvPr/>
        </p:nvGrpSpPr>
        <p:grpSpPr bwMode="auto">
          <a:xfrm>
            <a:off x="0" y="2071688"/>
            <a:ext cx="2852965" cy="4528840"/>
            <a:chOff x="240" y="288"/>
            <a:chExt cx="3311" cy="5226"/>
          </a:xfrm>
        </p:grpSpPr>
        <p:pic>
          <p:nvPicPr>
            <p:cNvPr id="25607" name="Picture 1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0" y="288"/>
              <a:ext cx="2880" cy="216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25608" name="Picture 1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2" y="1632"/>
              <a:ext cx="2879" cy="215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grpSp>
          <p:nvGrpSpPr>
            <p:cNvPr id="25609" name="Group 12"/>
            <p:cNvGrpSpPr>
              <a:grpSpLocks/>
            </p:cNvGrpSpPr>
            <p:nvPr/>
          </p:nvGrpSpPr>
          <p:grpSpPr bwMode="auto">
            <a:xfrm>
              <a:off x="258" y="3355"/>
              <a:ext cx="2879" cy="2159"/>
              <a:chOff x="258" y="3355"/>
              <a:chExt cx="2879" cy="2159"/>
            </a:xfrm>
          </p:grpSpPr>
          <p:pic>
            <p:nvPicPr>
              <p:cNvPr id="25610" name="Picture 1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58" y="3355"/>
                <a:ext cx="2879" cy="215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grpSp>
            <p:nvGrpSpPr>
              <p:cNvPr id="25611" name="Group 14"/>
              <p:cNvGrpSpPr>
                <a:grpSpLocks/>
              </p:cNvGrpSpPr>
              <p:nvPr/>
            </p:nvGrpSpPr>
            <p:grpSpPr bwMode="auto">
              <a:xfrm>
                <a:off x="425" y="3506"/>
                <a:ext cx="2203" cy="1632"/>
                <a:chOff x="802" y="3777"/>
                <a:chExt cx="2160" cy="1632"/>
              </a:xfrm>
            </p:grpSpPr>
            <p:sp>
              <p:nvSpPr>
                <p:cNvPr id="25612" name="Rectangle 15"/>
                <p:cNvSpPr>
                  <a:spLocks noChangeArrowheads="1"/>
                </p:cNvSpPr>
                <p:nvPr/>
              </p:nvSpPr>
              <p:spPr bwMode="auto">
                <a:xfrm>
                  <a:off x="802" y="3777"/>
                  <a:ext cx="2160" cy="1632"/>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6653" tIns="48326" rIns="96653" bIns="48326" anchor="ctr"/>
                <a:lstStyle/>
                <a:p>
                  <a:pPr defTabSz="914485"/>
                  <a:endParaRPr lang="en-US" sz="1000"/>
                </a:p>
              </p:txBody>
            </p:sp>
            <p:grpSp>
              <p:nvGrpSpPr>
                <p:cNvPr id="25613" name="Group 16"/>
                <p:cNvGrpSpPr>
                  <a:grpSpLocks/>
                </p:cNvGrpSpPr>
                <p:nvPr/>
              </p:nvGrpSpPr>
              <p:grpSpPr bwMode="auto">
                <a:xfrm>
                  <a:off x="873" y="3824"/>
                  <a:ext cx="2018" cy="1538"/>
                  <a:chOff x="480" y="96"/>
                  <a:chExt cx="4848" cy="3732"/>
                </a:xfrm>
              </p:grpSpPr>
              <p:pic>
                <p:nvPicPr>
                  <p:cNvPr id="25614" name="Picture 17" descr="cross-9"/>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80" y="672"/>
                    <a:ext cx="4836" cy="2936"/>
                  </a:xfrm>
                  <a:prstGeom prst="rect">
                    <a:avLst/>
                  </a:prstGeom>
                  <a:solidFill>
                    <a:srgbClr val="3366FF"/>
                  </a:solidFill>
                  <a:ln w="12700">
                    <a:solidFill>
                      <a:srgbClr val="000000"/>
                    </a:solidFill>
                    <a:miter lim="800000"/>
                    <a:headEnd/>
                    <a:tailEnd/>
                  </a:ln>
                </p:spPr>
              </p:pic>
              <p:sp>
                <p:nvSpPr>
                  <p:cNvPr id="25615" name="Line 18"/>
                  <p:cNvSpPr>
                    <a:spLocks noChangeShapeType="1"/>
                  </p:cNvSpPr>
                  <p:nvPr/>
                </p:nvSpPr>
                <p:spPr bwMode="auto">
                  <a:xfrm flipV="1">
                    <a:off x="1248" y="1824"/>
                    <a:ext cx="288" cy="672"/>
                  </a:xfrm>
                  <a:prstGeom prst="line">
                    <a:avLst/>
                  </a:prstGeom>
                  <a:noFill/>
                  <a:ln w="25400">
                    <a:solidFill>
                      <a:schemeClr val="bg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16" name="Line 19"/>
                  <p:cNvSpPr>
                    <a:spLocks noChangeShapeType="1"/>
                  </p:cNvSpPr>
                  <p:nvPr/>
                </p:nvSpPr>
                <p:spPr bwMode="auto">
                  <a:xfrm flipH="1">
                    <a:off x="2352" y="1008"/>
                    <a:ext cx="816" cy="336"/>
                  </a:xfrm>
                  <a:prstGeom prst="line">
                    <a:avLst/>
                  </a:prstGeom>
                  <a:noFill/>
                  <a:ln w="25400">
                    <a:solidFill>
                      <a:schemeClr val="bg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17" name="Line 20"/>
                  <p:cNvSpPr>
                    <a:spLocks noChangeShapeType="1"/>
                  </p:cNvSpPr>
                  <p:nvPr/>
                </p:nvSpPr>
                <p:spPr bwMode="auto">
                  <a:xfrm flipH="1" flipV="1">
                    <a:off x="2736" y="2256"/>
                    <a:ext cx="1392" cy="384"/>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25400">
                        <a:solidFill>
                          <a:srgbClr val="000000"/>
                        </a:solidFill>
                        <a:round/>
                        <a:headEnd/>
                        <a:tailEnd type="triangle" w="med" len="med"/>
                      </a14:hiddenLine>
                    </a:ext>
                  </a:extLst>
                </p:spPr>
                <p:txBody>
                  <a:bodyPr wrap="none" anchor="ctr"/>
                  <a:lstStyle/>
                  <a:p>
                    <a:endParaRPr lang="en-US"/>
                  </a:p>
                </p:txBody>
              </p:sp>
              <p:pic>
                <p:nvPicPr>
                  <p:cNvPr id="25618" name="Picture 21" descr="leaking drums"/>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504" y="2640"/>
                    <a:ext cx="1824" cy="1169"/>
                  </a:xfrm>
                  <a:prstGeom prst="rect">
                    <a:avLst/>
                  </a:prstGeom>
                  <a:solidFill>
                    <a:srgbClr val="3366FF"/>
                  </a:solidFill>
                  <a:ln w="28575">
                    <a:solidFill>
                      <a:srgbClr val="000000"/>
                    </a:solidFill>
                    <a:miter lim="800000"/>
                    <a:headEnd/>
                    <a:tailEnd/>
                  </a:ln>
                </p:spPr>
              </p:pic>
              <p:pic>
                <p:nvPicPr>
                  <p:cNvPr id="25619" name="Picture 22" descr="R42020"/>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76" y="2496"/>
                    <a:ext cx="1776" cy="1332"/>
                  </a:xfrm>
                  <a:prstGeom prst="rect">
                    <a:avLst/>
                  </a:prstGeom>
                  <a:solidFill>
                    <a:srgbClr val="3366FF"/>
                  </a:solidFill>
                  <a:ln w="28575">
                    <a:solidFill>
                      <a:srgbClr val="000000"/>
                    </a:solidFill>
                    <a:miter lim="800000"/>
                    <a:headEnd/>
                    <a:tailEnd/>
                  </a:ln>
                </p:spPr>
              </p:pic>
              <p:pic>
                <p:nvPicPr>
                  <p:cNvPr id="25620" name="Picture 23" descr="greenville-2 site map"/>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168" y="96"/>
                    <a:ext cx="1920" cy="1762"/>
                  </a:xfrm>
                  <a:prstGeom prst="rect">
                    <a:avLst/>
                  </a:prstGeom>
                  <a:solidFill>
                    <a:srgbClr val="3366FF"/>
                  </a:solidFill>
                  <a:ln w="28575">
                    <a:solidFill>
                      <a:srgbClr val="000000"/>
                    </a:solidFill>
                    <a:miter lim="800000"/>
                    <a:headEnd/>
                    <a:tailEnd/>
                  </a:ln>
                </p:spPr>
              </p:pic>
            </p:grpSp>
          </p:grpSp>
        </p:grpSp>
      </p:grpSp>
    </p:spTree>
    <p:extLst>
      <p:ext uri="{BB962C8B-B14F-4D97-AF65-F5344CB8AC3E}">
        <p14:creationId xmlns="" xmlns:p14="http://schemas.microsoft.com/office/powerpoint/2010/main" val="467356030"/>
      </p:ext>
    </p:extLst>
  </p:cSld>
  <p:clrMapOvr>
    <a:masterClrMapping/>
  </p:clrMapOvr>
  <p:transition spd="med">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3"/>
          <p:cNvGrpSpPr>
            <a:grpSpLocks/>
          </p:cNvGrpSpPr>
          <p:nvPr/>
        </p:nvGrpSpPr>
        <p:grpSpPr bwMode="auto">
          <a:xfrm>
            <a:off x="207131" y="-247055"/>
            <a:ext cx="4112381" cy="2286000"/>
            <a:chOff x="150" y="724"/>
            <a:chExt cx="2879" cy="1545"/>
          </a:xfrm>
        </p:grpSpPr>
        <p:pic>
          <p:nvPicPr>
            <p:cNvPr id="26640"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0" y="724"/>
              <a:ext cx="2879" cy="154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6641" name="Oval 8"/>
            <p:cNvSpPr>
              <a:spLocks noChangeArrowheads="1"/>
            </p:cNvSpPr>
            <p:nvPr/>
          </p:nvSpPr>
          <p:spPr bwMode="auto">
            <a:xfrm>
              <a:off x="150" y="1372"/>
              <a:ext cx="480" cy="96"/>
            </a:xfrm>
            <a:prstGeom prst="ellipse">
              <a:avLst/>
            </a:prstGeom>
            <a:noFill/>
            <a:ln w="19050">
              <a:solidFill>
                <a:srgbClr val="FF3300"/>
              </a:solidFill>
              <a:round/>
              <a:headEnd/>
              <a:tailEnd/>
            </a:ln>
            <a:extLst>
              <a:ext uri="{909E8E84-426E-40DD-AFC4-6F175D3DCCD1}">
                <a14:hiddenFill xmlns="" xmlns:a14="http://schemas.microsoft.com/office/drawing/2010/main">
                  <a:solidFill>
                    <a:srgbClr val="FFFFFF"/>
                  </a:solidFill>
                </a14:hiddenFill>
              </a:ext>
            </a:extLst>
          </p:spPr>
          <p:txBody>
            <a:bodyPr wrap="none" lIns="96653" tIns="48326" rIns="96653" bIns="48326" anchor="ctr"/>
            <a:lstStyle/>
            <a:p>
              <a:pPr defTabSz="914485" eaLnBrk="0" hangingPunct="0"/>
              <a:endParaRPr lang="en-US"/>
            </a:p>
          </p:txBody>
        </p:sp>
      </p:grpSp>
      <p:grpSp>
        <p:nvGrpSpPr>
          <p:cNvPr id="26627" name="Group 22"/>
          <p:cNvGrpSpPr>
            <a:grpSpLocks/>
          </p:cNvGrpSpPr>
          <p:nvPr/>
        </p:nvGrpSpPr>
        <p:grpSpPr bwMode="auto">
          <a:xfrm>
            <a:off x="4702024" y="979289"/>
            <a:ext cx="4113893" cy="2286000"/>
            <a:chOff x="1729" y="1872"/>
            <a:chExt cx="2879" cy="1614"/>
          </a:xfrm>
        </p:grpSpPr>
        <p:pic>
          <p:nvPicPr>
            <p:cNvPr id="26638"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29" y="1872"/>
              <a:ext cx="2879" cy="161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6639" name="Oval 10"/>
            <p:cNvSpPr>
              <a:spLocks noChangeArrowheads="1"/>
            </p:cNvSpPr>
            <p:nvPr/>
          </p:nvSpPr>
          <p:spPr bwMode="auto">
            <a:xfrm>
              <a:off x="2982" y="3372"/>
              <a:ext cx="480" cy="96"/>
            </a:xfrm>
            <a:prstGeom prst="ellipse">
              <a:avLst/>
            </a:prstGeom>
            <a:noFill/>
            <a:ln w="19050">
              <a:solidFill>
                <a:srgbClr val="FF3300"/>
              </a:solidFill>
              <a:round/>
              <a:headEnd/>
              <a:tailEnd/>
            </a:ln>
            <a:extLst>
              <a:ext uri="{909E8E84-426E-40DD-AFC4-6F175D3DCCD1}">
                <a14:hiddenFill xmlns="" xmlns:a14="http://schemas.microsoft.com/office/drawing/2010/main">
                  <a:solidFill>
                    <a:srgbClr val="FFFFFF"/>
                  </a:solidFill>
                </a14:hiddenFill>
              </a:ext>
            </a:extLst>
          </p:spPr>
          <p:txBody>
            <a:bodyPr wrap="none" lIns="96653" tIns="48326" rIns="96653" bIns="48326" anchor="ctr"/>
            <a:lstStyle/>
            <a:p>
              <a:pPr defTabSz="914485" eaLnBrk="0" hangingPunct="0"/>
              <a:endParaRPr lang="en-US"/>
            </a:p>
          </p:txBody>
        </p:sp>
      </p:grpSp>
      <p:pic>
        <p:nvPicPr>
          <p:cNvPr id="26628" name="Picture 1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77619" y="3714750"/>
            <a:ext cx="4067024" cy="2603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6629" name="Group 24"/>
          <p:cNvGrpSpPr>
            <a:grpSpLocks/>
          </p:cNvGrpSpPr>
          <p:nvPr/>
        </p:nvGrpSpPr>
        <p:grpSpPr bwMode="auto">
          <a:xfrm>
            <a:off x="235857" y="3152180"/>
            <a:ext cx="4113893" cy="2286000"/>
            <a:chOff x="0" y="2532"/>
            <a:chExt cx="2879" cy="1748"/>
          </a:xfrm>
        </p:grpSpPr>
        <p:pic>
          <p:nvPicPr>
            <p:cNvPr id="26636"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2532"/>
              <a:ext cx="2879" cy="174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6637" name="Oval 13"/>
            <p:cNvSpPr>
              <a:spLocks noChangeArrowheads="1"/>
            </p:cNvSpPr>
            <p:nvPr/>
          </p:nvSpPr>
          <p:spPr bwMode="auto">
            <a:xfrm>
              <a:off x="570" y="3535"/>
              <a:ext cx="478" cy="95"/>
            </a:xfrm>
            <a:prstGeom prst="ellipse">
              <a:avLst/>
            </a:prstGeom>
            <a:noFill/>
            <a:ln w="19050">
              <a:solidFill>
                <a:srgbClr val="FF3300"/>
              </a:solidFill>
              <a:round/>
              <a:headEnd/>
              <a:tailEnd/>
            </a:ln>
            <a:extLst>
              <a:ext uri="{909E8E84-426E-40DD-AFC4-6F175D3DCCD1}">
                <a14:hiddenFill xmlns="" xmlns:a14="http://schemas.microsoft.com/office/drawing/2010/main">
                  <a:solidFill>
                    <a:srgbClr val="FFFFFF"/>
                  </a:solidFill>
                </a14:hiddenFill>
              </a:ext>
            </a:extLst>
          </p:spPr>
          <p:txBody>
            <a:bodyPr wrap="none" lIns="96653" tIns="48326" rIns="96653" bIns="48326" anchor="ctr"/>
            <a:lstStyle/>
            <a:p>
              <a:pPr defTabSz="914485" eaLnBrk="0" hangingPunct="0"/>
              <a:endParaRPr lang="en-US"/>
            </a:p>
          </p:txBody>
        </p:sp>
      </p:grpSp>
      <p:sp>
        <p:nvSpPr>
          <p:cNvPr id="26630" name="Line 14"/>
          <p:cNvSpPr>
            <a:spLocks noChangeShapeType="1"/>
          </p:cNvSpPr>
          <p:nvPr/>
        </p:nvSpPr>
        <p:spPr bwMode="auto">
          <a:xfrm>
            <a:off x="1682750" y="4519911"/>
            <a:ext cx="4039810" cy="764977"/>
          </a:xfrm>
          <a:prstGeom prst="line">
            <a:avLst/>
          </a:prstGeom>
          <a:noFill/>
          <a:ln w="57150">
            <a:solidFill>
              <a:srgbClr val="FF3300"/>
            </a:solidFill>
            <a:round/>
            <a:headEnd/>
            <a:tailEnd type="triangle" w="med" len="med"/>
          </a:ln>
          <a:extLst>
            <a:ext uri="{909E8E84-426E-40DD-AFC4-6F175D3DCCD1}">
              <a14:hiddenFill xmlns="" xmlns:a14="http://schemas.microsoft.com/office/drawing/2010/main">
                <a:noFill/>
              </a14:hiddenFill>
            </a:ext>
          </a:extLst>
        </p:spPr>
        <p:txBody>
          <a:bodyPr lIns="86493" tIns="43247" rIns="86493" bIns="43247"/>
          <a:lstStyle/>
          <a:p>
            <a:endParaRPr lang="en-US"/>
          </a:p>
        </p:txBody>
      </p:sp>
      <p:sp>
        <p:nvSpPr>
          <p:cNvPr id="26631" name="Text Box 16"/>
          <p:cNvSpPr txBox="1">
            <a:spLocks noChangeArrowheads="1"/>
          </p:cNvSpPr>
          <p:nvPr/>
        </p:nvSpPr>
        <p:spPr bwMode="auto">
          <a:xfrm>
            <a:off x="662215" y="2439294"/>
            <a:ext cx="2615595" cy="305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4" tIns="45712" rIns="91424" bIns="45712">
            <a:spAutoFit/>
          </a:bodyPr>
          <a:lstStyle>
            <a:lvl1pPr defTabSz="966788" eaLnBrk="0" hangingPunct="0">
              <a:defRPr sz="1900">
                <a:solidFill>
                  <a:schemeClr val="tx1"/>
                </a:solidFill>
                <a:latin typeface="Arial" charset="0"/>
              </a:defRPr>
            </a:lvl1pPr>
            <a:lvl2pPr marL="742950" indent="-285750" defTabSz="966788" eaLnBrk="0" hangingPunct="0">
              <a:defRPr sz="1900">
                <a:solidFill>
                  <a:schemeClr val="tx1"/>
                </a:solidFill>
                <a:latin typeface="Arial" charset="0"/>
              </a:defRPr>
            </a:lvl2pPr>
            <a:lvl3pPr marL="1143000" indent="-228600" defTabSz="966788" eaLnBrk="0" hangingPunct="0">
              <a:defRPr sz="1900">
                <a:solidFill>
                  <a:schemeClr val="tx1"/>
                </a:solidFill>
                <a:latin typeface="Arial" charset="0"/>
              </a:defRPr>
            </a:lvl3pPr>
            <a:lvl4pPr marL="1600200" indent="-228600" defTabSz="966788" eaLnBrk="0" hangingPunct="0">
              <a:defRPr sz="1900">
                <a:solidFill>
                  <a:schemeClr val="tx1"/>
                </a:solidFill>
                <a:latin typeface="Arial" charset="0"/>
              </a:defRPr>
            </a:lvl4pPr>
            <a:lvl5pPr marL="2057400" indent="-228600" defTabSz="966788" eaLnBrk="0" hangingPunct="0">
              <a:defRPr sz="1900">
                <a:solidFill>
                  <a:schemeClr val="tx1"/>
                </a:solidFill>
                <a:latin typeface="Arial" charset="0"/>
              </a:defRPr>
            </a:lvl5pPr>
            <a:lvl6pPr marL="2514600" indent="-228600" defTabSz="966788" eaLnBrk="0" fontAlgn="base" hangingPunct="0">
              <a:spcBef>
                <a:spcPct val="0"/>
              </a:spcBef>
              <a:spcAft>
                <a:spcPct val="0"/>
              </a:spcAft>
              <a:defRPr sz="1900">
                <a:solidFill>
                  <a:schemeClr val="tx1"/>
                </a:solidFill>
                <a:latin typeface="Arial" charset="0"/>
              </a:defRPr>
            </a:lvl6pPr>
            <a:lvl7pPr marL="2971800" indent="-228600" defTabSz="966788" eaLnBrk="0" fontAlgn="base" hangingPunct="0">
              <a:spcBef>
                <a:spcPct val="0"/>
              </a:spcBef>
              <a:spcAft>
                <a:spcPct val="0"/>
              </a:spcAft>
              <a:defRPr sz="1900">
                <a:solidFill>
                  <a:schemeClr val="tx1"/>
                </a:solidFill>
                <a:latin typeface="Arial" charset="0"/>
              </a:defRPr>
            </a:lvl7pPr>
            <a:lvl8pPr marL="3429000" indent="-228600" defTabSz="966788" eaLnBrk="0" fontAlgn="base" hangingPunct="0">
              <a:spcBef>
                <a:spcPct val="0"/>
              </a:spcBef>
              <a:spcAft>
                <a:spcPct val="0"/>
              </a:spcAft>
              <a:defRPr sz="1900">
                <a:solidFill>
                  <a:schemeClr val="tx1"/>
                </a:solidFill>
                <a:latin typeface="Arial" charset="0"/>
              </a:defRPr>
            </a:lvl8pPr>
            <a:lvl9pPr marL="3886200" indent="-228600" defTabSz="966788" eaLnBrk="0" fontAlgn="base" hangingPunct="0">
              <a:spcBef>
                <a:spcPct val="0"/>
              </a:spcBef>
              <a:spcAft>
                <a:spcPct val="0"/>
              </a:spcAft>
              <a:defRPr sz="1900">
                <a:solidFill>
                  <a:schemeClr val="tx1"/>
                </a:solidFill>
                <a:latin typeface="Arial" charset="0"/>
              </a:defRPr>
            </a:lvl9pPr>
          </a:lstStyle>
          <a:p>
            <a:pPr algn="ctr" eaLnBrk="1" hangingPunct="1"/>
            <a:r>
              <a:rPr lang="en-US" sz="1400" b="1"/>
              <a:t>Internet- or intranet-based.</a:t>
            </a:r>
          </a:p>
        </p:txBody>
      </p:sp>
      <p:sp>
        <p:nvSpPr>
          <p:cNvPr id="26632" name="Text Box 17"/>
          <p:cNvSpPr txBox="1">
            <a:spLocks noChangeArrowheads="1"/>
          </p:cNvSpPr>
          <p:nvPr/>
        </p:nvSpPr>
        <p:spPr bwMode="auto">
          <a:xfrm>
            <a:off x="6186715" y="3286125"/>
            <a:ext cx="2615595" cy="3050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4" tIns="45712" rIns="91424" bIns="45712">
            <a:spAutoFit/>
          </a:bodyPr>
          <a:lstStyle>
            <a:lvl1pPr defTabSz="966788" eaLnBrk="0" hangingPunct="0">
              <a:defRPr sz="1900">
                <a:solidFill>
                  <a:schemeClr val="tx1"/>
                </a:solidFill>
                <a:latin typeface="Arial" charset="0"/>
              </a:defRPr>
            </a:lvl1pPr>
            <a:lvl2pPr marL="742950" indent="-285750" defTabSz="966788" eaLnBrk="0" hangingPunct="0">
              <a:defRPr sz="1900">
                <a:solidFill>
                  <a:schemeClr val="tx1"/>
                </a:solidFill>
                <a:latin typeface="Arial" charset="0"/>
              </a:defRPr>
            </a:lvl2pPr>
            <a:lvl3pPr marL="1143000" indent="-228600" defTabSz="966788" eaLnBrk="0" hangingPunct="0">
              <a:defRPr sz="1900">
                <a:solidFill>
                  <a:schemeClr val="tx1"/>
                </a:solidFill>
                <a:latin typeface="Arial" charset="0"/>
              </a:defRPr>
            </a:lvl3pPr>
            <a:lvl4pPr marL="1600200" indent="-228600" defTabSz="966788" eaLnBrk="0" hangingPunct="0">
              <a:defRPr sz="1900">
                <a:solidFill>
                  <a:schemeClr val="tx1"/>
                </a:solidFill>
                <a:latin typeface="Arial" charset="0"/>
              </a:defRPr>
            </a:lvl4pPr>
            <a:lvl5pPr marL="2057400" indent="-228600" defTabSz="966788" eaLnBrk="0" hangingPunct="0">
              <a:defRPr sz="1900">
                <a:solidFill>
                  <a:schemeClr val="tx1"/>
                </a:solidFill>
                <a:latin typeface="Arial" charset="0"/>
              </a:defRPr>
            </a:lvl5pPr>
            <a:lvl6pPr marL="2514600" indent="-228600" defTabSz="966788" eaLnBrk="0" fontAlgn="base" hangingPunct="0">
              <a:spcBef>
                <a:spcPct val="0"/>
              </a:spcBef>
              <a:spcAft>
                <a:spcPct val="0"/>
              </a:spcAft>
              <a:defRPr sz="1900">
                <a:solidFill>
                  <a:schemeClr val="tx1"/>
                </a:solidFill>
                <a:latin typeface="Arial" charset="0"/>
              </a:defRPr>
            </a:lvl6pPr>
            <a:lvl7pPr marL="2971800" indent="-228600" defTabSz="966788" eaLnBrk="0" fontAlgn="base" hangingPunct="0">
              <a:spcBef>
                <a:spcPct val="0"/>
              </a:spcBef>
              <a:spcAft>
                <a:spcPct val="0"/>
              </a:spcAft>
              <a:defRPr sz="1900">
                <a:solidFill>
                  <a:schemeClr val="tx1"/>
                </a:solidFill>
                <a:latin typeface="Arial" charset="0"/>
              </a:defRPr>
            </a:lvl7pPr>
            <a:lvl8pPr marL="3429000" indent="-228600" defTabSz="966788" eaLnBrk="0" fontAlgn="base" hangingPunct="0">
              <a:spcBef>
                <a:spcPct val="0"/>
              </a:spcBef>
              <a:spcAft>
                <a:spcPct val="0"/>
              </a:spcAft>
              <a:defRPr sz="1900">
                <a:solidFill>
                  <a:schemeClr val="tx1"/>
                </a:solidFill>
                <a:latin typeface="Arial" charset="0"/>
              </a:defRPr>
            </a:lvl8pPr>
            <a:lvl9pPr marL="3886200" indent="-228600" defTabSz="966788" eaLnBrk="0" fontAlgn="base" hangingPunct="0">
              <a:spcBef>
                <a:spcPct val="0"/>
              </a:spcBef>
              <a:spcAft>
                <a:spcPct val="0"/>
              </a:spcAft>
              <a:defRPr sz="1900">
                <a:solidFill>
                  <a:schemeClr val="tx1"/>
                </a:solidFill>
                <a:latin typeface="Arial" charset="0"/>
              </a:defRPr>
            </a:lvl9pPr>
          </a:lstStyle>
          <a:p>
            <a:pPr algn="ctr" eaLnBrk="1" hangingPunct="1"/>
            <a:r>
              <a:rPr lang="en-US" sz="1400" b="1"/>
              <a:t>Point-and-click navigation.</a:t>
            </a:r>
          </a:p>
        </p:txBody>
      </p:sp>
      <p:sp>
        <p:nvSpPr>
          <p:cNvPr id="26633" name="Text Box 18"/>
          <p:cNvSpPr txBox="1">
            <a:spLocks noChangeArrowheads="1"/>
          </p:cNvSpPr>
          <p:nvPr/>
        </p:nvSpPr>
        <p:spPr bwMode="auto">
          <a:xfrm>
            <a:off x="1291167" y="5497711"/>
            <a:ext cx="2615595" cy="647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4" tIns="45712" rIns="91424" bIns="45712">
            <a:spAutoFit/>
          </a:bodyPr>
          <a:lstStyle>
            <a:lvl1pPr defTabSz="966788" eaLnBrk="0" hangingPunct="0">
              <a:defRPr sz="1900">
                <a:solidFill>
                  <a:schemeClr val="tx1"/>
                </a:solidFill>
                <a:latin typeface="Arial" charset="0"/>
              </a:defRPr>
            </a:lvl1pPr>
            <a:lvl2pPr marL="742950" indent="-285750" defTabSz="966788" eaLnBrk="0" hangingPunct="0">
              <a:defRPr sz="1900">
                <a:solidFill>
                  <a:schemeClr val="tx1"/>
                </a:solidFill>
                <a:latin typeface="Arial" charset="0"/>
              </a:defRPr>
            </a:lvl2pPr>
            <a:lvl3pPr marL="1143000" indent="-228600" defTabSz="966788" eaLnBrk="0" hangingPunct="0">
              <a:defRPr sz="1900">
                <a:solidFill>
                  <a:schemeClr val="tx1"/>
                </a:solidFill>
                <a:latin typeface="Arial" charset="0"/>
              </a:defRPr>
            </a:lvl3pPr>
            <a:lvl4pPr marL="1600200" indent="-228600" defTabSz="966788" eaLnBrk="0" hangingPunct="0">
              <a:defRPr sz="1900">
                <a:solidFill>
                  <a:schemeClr val="tx1"/>
                </a:solidFill>
                <a:latin typeface="Arial" charset="0"/>
              </a:defRPr>
            </a:lvl4pPr>
            <a:lvl5pPr marL="2057400" indent="-228600" defTabSz="966788" eaLnBrk="0" hangingPunct="0">
              <a:defRPr sz="1900">
                <a:solidFill>
                  <a:schemeClr val="tx1"/>
                </a:solidFill>
                <a:latin typeface="Arial" charset="0"/>
              </a:defRPr>
            </a:lvl5pPr>
            <a:lvl6pPr marL="2514600" indent="-228600" defTabSz="966788" eaLnBrk="0" fontAlgn="base" hangingPunct="0">
              <a:spcBef>
                <a:spcPct val="0"/>
              </a:spcBef>
              <a:spcAft>
                <a:spcPct val="0"/>
              </a:spcAft>
              <a:defRPr sz="1900">
                <a:solidFill>
                  <a:schemeClr val="tx1"/>
                </a:solidFill>
                <a:latin typeface="Arial" charset="0"/>
              </a:defRPr>
            </a:lvl6pPr>
            <a:lvl7pPr marL="2971800" indent="-228600" defTabSz="966788" eaLnBrk="0" fontAlgn="base" hangingPunct="0">
              <a:spcBef>
                <a:spcPct val="0"/>
              </a:spcBef>
              <a:spcAft>
                <a:spcPct val="0"/>
              </a:spcAft>
              <a:defRPr sz="1900">
                <a:solidFill>
                  <a:schemeClr val="tx1"/>
                </a:solidFill>
                <a:latin typeface="Arial" charset="0"/>
              </a:defRPr>
            </a:lvl7pPr>
            <a:lvl8pPr marL="3429000" indent="-228600" defTabSz="966788" eaLnBrk="0" fontAlgn="base" hangingPunct="0">
              <a:spcBef>
                <a:spcPct val="0"/>
              </a:spcBef>
              <a:spcAft>
                <a:spcPct val="0"/>
              </a:spcAft>
              <a:defRPr sz="1900">
                <a:solidFill>
                  <a:schemeClr val="tx1"/>
                </a:solidFill>
                <a:latin typeface="Arial" charset="0"/>
              </a:defRPr>
            </a:lvl8pPr>
            <a:lvl9pPr marL="3886200" indent="-228600" defTabSz="966788" eaLnBrk="0" fontAlgn="base" hangingPunct="0">
              <a:spcBef>
                <a:spcPct val="0"/>
              </a:spcBef>
              <a:spcAft>
                <a:spcPct val="0"/>
              </a:spcAft>
              <a:defRPr sz="1900">
                <a:solidFill>
                  <a:schemeClr val="tx1"/>
                </a:solidFill>
                <a:latin typeface="Arial" charset="0"/>
              </a:defRPr>
            </a:lvl9pPr>
          </a:lstStyle>
          <a:p>
            <a:pPr algn="ctr" eaLnBrk="1" hangingPunct="1"/>
            <a:r>
              <a:rPr lang="en-US" sz="1200" b="1"/>
              <a:t>Linkable to GIS, CADD and other documents with viewers made resident on system.</a:t>
            </a:r>
          </a:p>
        </p:txBody>
      </p:sp>
      <p:sp>
        <p:nvSpPr>
          <p:cNvPr id="26634" name="Line 25"/>
          <p:cNvSpPr>
            <a:spLocks noChangeShapeType="1"/>
          </p:cNvSpPr>
          <p:nvPr/>
        </p:nvSpPr>
        <p:spPr bwMode="auto">
          <a:xfrm>
            <a:off x="873881" y="778372"/>
            <a:ext cx="4829024" cy="1570136"/>
          </a:xfrm>
          <a:prstGeom prst="line">
            <a:avLst/>
          </a:prstGeom>
          <a:noFill/>
          <a:ln w="57150">
            <a:solidFill>
              <a:srgbClr val="FF3300"/>
            </a:solidFill>
            <a:round/>
            <a:headEnd/>
            <a:tailEnd type="triangle" w="med" len="med"/>
          </a:ln>
          <a:extLst>
            <a:ext uri="{909E8E84-426E-40DD-AFC4-6F175D3DCCD1}">
              <a14:hiddenFill xmlns="" xmlns:a14="http://schemas.microsoft.com/office/drawing/2010/main">
                <a:noFill/>
              </a14:hiddenFill>
            </a:ext>
          </a:extLst>
        </p:spPr>
        <p:txBody>
          <a:bodyPr lIns="86493" tIns="43247" rIns="86493" bIns="43247"/>
          <a:lstStyle/>
          <a:p>
            <a:endParaRPr lang="en-US"/>
          </a:p>
        </p:txBody>
      </p:sp>
      <p:sp>
        <p:nvSpPr>
          <p:cNvPr id="26635" name="Line 26"/>
          <p:cNvSpPr>
            <a:spLocks noChangeShapeType="1"/>
          </p:cNvSpPr>
          <p:nvPr/>
        </p:nvSpPr>
        <p:spPr bwMode="auto">
          <a:xfrm flipH="1">
            <a:off x="3306536" y="3158133"/>
            <a:ext cx="3241524" cy="1364754"/>
          </a:xfrm>
          <a:prstGeom prst="line">
            <a:avLst/>
          </a:prstGeom>
          <a:noFill/>
          <a:ln w="57150">
            <a:solidFill>
              <a:srgbClr val="FF3300"/>
            </a:solidFill>
            <a:round/>
            <a:headEnd/>
            <a:tailEnd type="triangle" w="med" len="med"/>
          </a:ln>
          <a:extLst>
            <a:ext uri="{909E8E84-426E-40DD-AFC4-6F175D3DCCD1}">
              <a14:hiddenFill xmlns="" xmlns:a14="http://schemas.microsoft.com/office/drawing/2010/main">
                <a:noFill/>
              </a14:hiddenFill>
            </a:ext>
          </a:extLst>
        </p:spPr>
        <p:txBody>
          <a:bodyPr lIns="86493" tIns="43247" rIns="86493" bIns="43247"/>
          <a:lstStyle/>
          <a:p>
            <a:endParaRPr lang="en-US"/>
          </a:p>
        </p:txBody>
      </p:sp>
    </p:spTree>
    <p:extLst>
      <p:ext uri="{BB962C8B-B14F-4D97-AF65-F5344CB8AC3E}">
        <p14:creationId xmlns="" xmlns:p14="http://schemas.microsoft.com/office/powerpoint/2010/main" val="139043658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1038486" y="2945634"/>
            <a:ext cx="8230810" cy="1143000"/>
          </a:xfrm>
        </p:spPr>
        <p:txBody>
          <a:bodyPr anchor="b"/>
          <a:lstStyle/>
          <a:p>
            <a:pPr eaLnBrk="1" hangingPunct="1"/>
            <a:r>
              <a:rPr lang="en-US" sz="4000" b="1" dirty="0">
                <a:solidFill>
                  <a:srgbClr val="800000"/>
                </a:solidFill>
              </a:rPr>
              <a:t>Thank </a:t>
            </a:r>
            <a:r>
              <a:rPr lang="en-US" sz="4000" b="1" dirty="0" smtClean="0">
                <a:solidFill>
                  <a:srgbClr val="800000"/>
                </a:solidFill>
              </a:rPr>
              <a:t>You</a:t>
            </a:r>
            <a:endParaRPr lang="en-US" sz="2800" b="1" dirty="0">
              <a:solidFill>
                <a:srgbClr val="800000"/>
              </a:solidFill>
            </a:endParaRPr>
          </a:p>
        </p:txBody>
      </p:sp>
    </p:spTree>
    <p:extLst>
      <p:ext uri="{BB962C8B-B14F-4D97-AF65-F5344CB8AC3E}">
        <p14:creationId xmlns="" xmlns:p14="http://schemas.microsoft.com/office/powerpoint/2010/main" val="369798268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Coalition</a:t>
            </a:r>
            <a:endParaRPr lang="en-US" dirty="0"/>
          </a:p>
        </p:txBody>
      </p:sp>
      <p:sp>
        <p:nvSpPr>
          <p:cNvPr id="3" name="Content Placeholder 2"/>
          <p:cNvSpPr>
            <a:spLocks noGrp="1"/>
          </p:cNvSpPr>
          <p:nvPr>
            <p:ph idx="1"/>
          </p:nvPr>
        </p:nvSpPr>
        <p:spPr>
          <a:xfrm>
            <a:off x="221665" y="1697184"/>
            <a:ext cx="8229600" cy="5160815"/>
          </a:xfrm>
        </p:spPr>
        <p:txBody>
          <a:bodyPr>
            <a:normAutofit fontScale="77500" lnSpcReduction="20000"/>
          </a:bodyPr>
          <a:lstStyle/>
          <a:p>
            <a:r>
              <a:rPr lang="en-US" i="1" dirty="0" smtClean="0">
                <a:latin typeface="Calibri" pitchFamily="34" charset="0"/>
                <a:cs typeface="Calibri" pitchFamily="34" charset="0"/>
              </a:rPr>
              <a:t>n. a combination; union; an alliance between entities, during which they cooperate in joint action, each in their own self interest.</a:t>
            </a:r>
            <a:r>
              <a:rPr lang="en-US" dirty="0" smtClean="0"/>
              <a:t> </a:t>
            </a:r>
            <a:br>
              <a:rPr lang="en-US" dirty="0" smtClean="0"/>
            </a:br>
            <a:endParaRPr lang="en-US" dirty="0" smtClean="0"/>
          </a:p>
          <a:p>
            <a:r>
              <a:rPr lang="en-US" dirty="0" smtClean="0">
                <a:latin typeface="Calibri" pitchFamily="34" charset="0"/>
                <a:cs typeface="Calibri" pitchFamily="34" charset="0"/>
              </a:rPr>
              <a:t>EPA Brownfields; A coalition is a group of three or more eligible entities that submits one grant proposal under the name of one of the coalition participants who will be the grant recipient.  Coalition members may not have the same jurisdiction (i.e., different departments within the same county government) unless they are separate legal entities (i.e., a city and a redevelopment agency).</a:t>
            </a:r>
          </a:p>
          <a:p>
            <a:endParaRPr lang="en-US" dirty="0">
              <a:latin typeface="Calibri" pitchFamily="34" charset="0"/>
              <a:cs typeface="Calibri" pitchFamily="34" charset="0"/>
            </a:endParaRPr>
          </a:p>
          <a:p>
            <a:pPr marL="0" indent="0">
              <a:buNone/>
            </a:pPr>
            <a:r>
              <a:rPr lang="en-US" sz="3600" dirty="0" smtClean="0">
                <a:solidFill>
                  <a:srgbClr val="0000FF"/>
                </a:solidFill>
                <a:latin typeface="Calibri" pitchFamily="34" charset="0"/>
                <a:cs typeface="Calibri" pitchFamily="34" charset="0"/>
              </a:rPr>
              <a:t>Some observations on challenges</a:t>
            </a:r>
            <a:br>
              <a:rPr lang="en-US" sz="3600" dirty="0" smtClean="0">
                <a:solidFill>
                  <a:srgbClr val="0000FF"/>
                </a:solidFill>
                <a:latin typeface="Calibri" pitchFamily="34" charset="0"/>
                <a:cs typeface="Calibri" pitchFamily="34" charset="0"/>
              </a:rPr>
            </a:br>
            <a:r>
              <a:rPr lang="en-US" sz="3600" dirty="0" smtClean="0">
                <a:solidFill>
                  <a:srgbClr val="0000FF"/>
                </a:solidFill>
                <a:latin typeface="Calibri" pitchFamily="34" charset="0"/>
                <a:cs typeface="Calibri" pitchFamily="34" charset="0"/>
              </a:rPr>
              <a:t>and solutions from the trenches …</a:t>
            </a:r>
          </a:p>
        </p:txBody>
      </p:sp>
      <p:graphicFrame>
        <p:nvGraphicFramePr>
          <p:cNvPr id="4" name="Diagram 3"/>
          <p:cNvGraphicFramePr/>
          <p:nvPr>
            <p:extLst>
              <p:ext uri="{D42A27DB-BD31-4B8C-83A1-F6EECF244321}">
                <p14:modId xmlns="" xmlns:p14="http://schemas.microsoft.com/office/powerpoint/2010/main" val="715106328"/>
              </p:ext>
            </p:extLst>
          </p:nvPr>
        </p:nvGraphicFramePr>
        <p:xfrm>
          <a:off x="5721927" y="0"/>
          <a:ext cx="3144982" cy="1637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2795999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Coalition approach?</a:t>
            </a:r>
            <a:endParaRPr lang="en-US" dirty="0"/>
          </a:p>
        </p:txBody>
      </p:sp>
      <p:sp>
        <p:nvSpPr>
          <p:cNvPr id="5" name="Content Placeholder 4"/>
          <p:cNvSpPr>
            <a:spLocks noGrp="1"/>
          </p:cNvSpPr>
          <p:nvPr>
            <p:ph idx="1"/>
          </p:nvPr>
        </p:nvSpPr>
        <p:spPr>
          <a:xfrm>
            <a:off x="350192" y="1298632"/>
            <a:ext cx="8229600" cy="4525963"/>
          </a:xfrm>
        </p:spPr>
        <p:txBody>
          <a:bodyPr/>
          <a:lstStyle/>
          <a:p>
            <a:r>
              <a:rPr lang="en-US" sz="2800" dirty="0" smtClean="0"/>
              <a:t>Same reason a need for Regional Commission, the ‘multiplier’ effect of numbers</a:t>
            </a:r>
            <a:br>
              <a:rPr lang="en-US" sz="2800" dirty="0" smtClean="0"/>
            </a:br>
            <a:endParaRPr lang="en-US" sz="2800" dirty="0" smtClean="0"/>
          </a:p>
          <a:p>
            <a:r>
              <a:rPr lang="en-US" sz="2800" dirty="0" smtClean="0"/>
              <a:t>Individually, any one community may not;</a:t>
            </a:r>
          </a:p>
          <a:p>
            <a:pPr lvl="1"/>
            <a:r>
              <a:rPr lang="en-US" sz="2000" dirty="0" smtClean="0"/>
              <a:t>Have staff or resources to seek and manage the federal funds</a:t>
            </a:r>
          </a:p>
          <a:p>
            <a:pPr lvl="1"/>
            <a:r>
              <a:rPr lang="en-US" sz="2000" dirty="0" smtClean="0"/>
              <a:t>Have enough Brownfield sites to warrant a grant application</a:t>
            </a:r>
          </a:p>
          <a:p>
            <a:pPr lvl="1"/>
            <a:r>
              <a:rPr lang="en-US" sz="2000" dirty="0" smtClean="0"/>
              <a:t>Be able to demonstrate sufficient need to</a:t>
            </a:r>
            <a:br>
              <a:rPr lang="en-US" sz="2000" dirty="0" smtClean="0"/>
            </a:br>
            <a:r>
              <a:rPr lang="en-US" sz="2000" dirty="0" smtClean="0"/>
              <a:t>be competitive</a:t>
            </a:r>
          </a:p>
          <a:p>
            <a:pPr lvl="1"/>
            <a:r>
              <a:rPr lang="en-US" sz="2000" dirty="0" smtClean="0"/>
              <a:t>Be able to plug into other resources that will strengthen application and increase results</a:t>
            </a:r>
            <a:endParaRPr lang="en-US" sz="2000" dirty="0"/>
          </a:p>
        </p:txBody>
      </p:sp>
    </p:spTree>
    <p:extLst>
      <p:ext uri="{BB962C8B-B14F-4D97-AF65-F5344CB8AC3E}">
        <p14:creationId xmlns="" xmlns:p14="http://schemas.microsoft.com/office/powerpoint/2010/main" val="139794568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962565" y="2269521"/>
            <a:ext cx="6843713" cy="2498120"/>
          </a:xfrm>
          <a:prstGeom prst="rect">
            <a:avLst/>
          </a:prstGeom>
          <a:noFill/>
          <a:ln w="12700">
            <a:noFill/>
            <a:miter lim="800000"/>
            <a:headEnd type="none" w="sm" len="sm"/>
            <a:tailEnd type="none" w="sm" len="sm"/>
          </a:ln>
          <a:effectLst/>
        </p:spPr>
        <p:txBody>
          <a:bodyPr>
            <a:spAutoFit/>
          </a:bodyPr>
          <a:lstStyle/>
          <a:p>
            <a:pPr algn="ctr">
              <a:spcBef>
                <a:spcPts val="500"/>
              </a:spcBef>
              <a:spcAft>
                <a:spcPts val="500"/>
              </a:spcAft>
            </a:pPr>
            <a:r>
              <a:rPr lang="en-US" sz="3600" b="1" dirty="0" smtClean="0">
                <a:solidFill>
                  <a:srgbClr val="0070C0"/>
                </a:solidFill>
                <a:latin typeface="Times New Roman" pitchFamily="28" charset="0"/>
              </a:rPr>
              <a:t>“Opportunity is missed by most people because it is dressed in overalls and looks like work.”</a:t>
            </a:r>
            <a:r>
              <a:rPr lang="en-US" sz="3200" b="1" dirty="0" smtClean="0">
                <a:solidFill>
                  <a:srgbClr val="0070C0"/>
                </a:solidFill>
                <a:latin typeface="Times New Roman" pitchFamily="28" charset="0"/>
              </a:rPr>
              <a:t> </a:t>
            </a:r>
            <a:r>
              <a:rPr lang="en-US" sz="3200" b="1" dirty="0">
                <a:solidFill>
                  <a:srgbClr val="0070C0"/>
                </a:solidFill>
                <a:latin typeface="Times New Roman" pitchFamily="28" charset="0"/>
              </a:rPr>
              <a:t/>
            </a:r>
            <a:br>
              <a:rPr lang="en-US" sz="3200" b="1" dirty="0">
                <a:solidFill>
                  <a:srgbClr val="0070C0"/>
                </a:solidFill>
                <a:latin typeface="Times New Roman" pitchFamily="28" charset="0"/>
              </a:rPr>
            </a:br>
            <a:endParaRPr lang="en-US" sz="2000" b="1" dirty="0">
              <a:solidFill>
                <a:srgbClr val="0070C0"/>
              </a:solidFill>
              <a:latin typeface="Times New Roman" pitchFamily="28" charset="0"/>
            </a:endParaRPr>
          </a:p>
          <a:p>
            <a:pPr algn="ctr">
              <a:spcBef>
                <a:spcPts val="500"/>
              </a:spcBef>
              <a:spcAft>
                <a:spcPts val="500"/>
              </a:spcAft>
            </a:pPr>
            <a:r>
              <a:rPr lang="en-US" sz="2000" b="1" dirty="0">
                <a:solidFill>
                  <a:srgbClr val="A50021"/>
                </a:solidFill>
                <a:latin typeface="Times New Roman" pitchFamily="28" charset="0"/>
              </a:rPr>
              <a:t>Thomas Alva Edison </a:t>
            </a:r>
          </a:p>
        </p:txBody>
      </p:sp>
      <p:sp>
        <p:nvSpPr>
          <p:cNvPr id="156675" name="Rectangle 3"/>
          <p:cNvSpPr>
            <a:spLocks noGrp="1" noChangeArrowheads="1"/>
          </p:cNvSpPr>
          <p:nvPr>
            <p:ph type="title"/>
          </p:nvPr>
        </p:nvSpPr>
        <p:spPr>
          <a:xfrm>
            <a:off x="110836" y="274638"/>
            <a:ext cx="8906703" cy="1143000"/>
          </a:xfrm>
        </p:spPr>
        <p:txBody>
          <a:bodyPr/>
          <a:lstStyle/>
          <a:p>
            <a:r>
              <a:rPr lang="en-US" sz="2800" b="1" dirty="0" smtClean="0"/>
              <a:t/>
            </a:r>
            <a:br>
              <a:rPr lang="en-US" sz="2800" b="1" dirty="0" smtClean="0"/>
            </a:br>
            <a:r>
              <a:rPr lang="en-US" b="1" dirty="0" smtClean="0"/>
              <a:t>Brownfields </a:t>
            </a:r>
            <a:r>
              <a:rPr lang="en-US" b="1" u="sng" dirty="0" smtClean="0"/>
              <a:t>are</a:t>
            </a:r>
            <a:r>
              <a:rPr lang="en-US" b="1" dirty="0" smtClean="0"/>
              <a:t> Opportunity</a:t>
            </a:r>
            <a:endParaRPr lang="en-US" b="1" dirty="0"/>
          </a:p>
        </p:txBody>
      </p:sp>
    </p:spTree>
    <p:extLst>
      <p:ext uri="{BB962C8B-B14F-4D97-AF65-F5344CB8AC3E}">
        <p14:creationId xmlns="" xmlns:p14="http://schemas.microsoft.com/office/powerpoint/2010/main" val="128418128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Challenges of Coalitions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Picking The Right Partners</a:t>
            </a:r>
            <a:br>
              <a:rPr lang="en-US" dirty="0" smtClean="0"/>
            </a:br>
            <a:endParaRPr lang="en-US" dirty="0" smtClean="0"/>
          </a:p>
          <a:p>
            <a:r>
              <a:rPr lang="en-US" dirty="0" smtClean="0"/>
              <a:t>Picking Target Areas</a:t>
            </a:r>
            <a:br>
              <a:rPr lang="en-US" dirty="0" smtClean="0"/>
            </a:br>
            <a:endParaRPr lang="en-US" dirty="0" smtClean="0"/>
          </a:p>
          <a:p>
            <a:r>
              <a:rPr lang="en-US" dirty="0" smtClean="0"/>
              <a:t>Overcoming Geography</a:t>
            </a:r>
          </a:p>
          <a:p>
            <a:pPr marL="0" indent="0">
              <a:buNone/>
            </a:pPr>
            <a:endParaRPr lang="en-US" dirty="0" smtClean="0"/>
          </a:p>
          <a:p>
            <a:r>
              <a:rPr lang="en-US" dirty="0" smtClean="0"/>
              <a:t>Overcoming Inertia</a:t>
            </a:r>
            <a:br>
              <a:rPr lang="en-US" dirty="0" smtClean="0"/>
            </a:br>
            <a:endParaRPr lang="en-US" dirty="0" smtClean="0"/>
          </a:p>
          <a:p>
            <a:r>
              <a:rPr lang="en-US" dirty="0" smtClean="0"/>
              <a:t>Dilution of Communication</a:t>
            </a:r>
          </a:p>
          <a:p>
            <a:endParaRPr lang="en-US" dirty="0"/>
          </a:p>
        </p:txBody>
      </p:sp>
    </p:spTree>
    <p:extLst>
      <p:ext uri="{BB962C8B-B14F-4D97-AF65-F5344CB8AC3E}">
        <p14:creationId xmlns="" xmlns:p14="http://schemas.microsoft.com/office/powerpoint/2010/main" val="359131784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63798"/>
            <a:ext cx="8239329" cy="1143000"/>
          </a:xfrm>
        </p:spPr>
        <p:txBody>
          <a:bodyPr/>
          <a:lstStyle/>
          <a:p>
            <a:r>
              <a:rPr lang="en-US" dirty="0"/>
              <a:t>Picking </a:t>
            </a:r>
            <a:r>
              <a:rPr lang="en-US" dirty="0" smtClean="0"/>
              <a:t>Partners</a:t>
            </a:r>
            <a:endParaRPr lang="en-US" dirty="0"/>
          </a:p>
        </p:txBody>
      </p:sp>
      <p:sp>
        <p:nvSpPr>
          <p:cNvPr id="3" name="Content Placeholder 2"/>
          <p:cNvSpPr>
            <a:spLocks noGrp="1"/>
          </p:cNvSpPr>
          <p:nvPr>
            <p:ph idx="1"/>
          </p:nvPr>
        </p:nvSpPr>
        <p:spPr>
          <a:xfrm>
            <a:off x="55405" y="1447794"/>
            <a:ext cx="5832777" cy="5521041"/>
          </a:xfrm>
        </p:spPr>
        <p:txBody>
          <a:bodyPr>
            <a:normAutofit fontScale="62500" lnSpcReduction="20000"/>
          </a:bodyPr>
          <a:lstStyle/>
          <a:p>
            <a:r>
              <a:rPr lang="en-US" dirty="0" smtClean="0"/>
              <a:t>Don’t form an assessment coalition simply on the basis of existing relationships</a:t>
            </a:r>
          </a:p>
          <a:p>
            <a:pPr lvl="1"/>
            <a:r>
              <a:rPr lang="en-US" dirty="0" smtClean="0"/>
              <a:t>Don’t try to ‘make fit’ partners of past projects or relationships without true Brownfield need</a:t>
            </a:r>
            <a:br>
              <a:rPr lang="en-US" dirty="0" smtClean="0"/>
            </a:br>
            <a:endParaRPr lang="en-US" dirty="0" smtClean="0"/>
          </a:p>
          <a:p>
            <a:pPr lvl="1"/>
            <a:r>
              <a:rPr lang="en-US" dirty="0" smtClean="0"/>
              <a:t>Some successful economic development partners of the past can detract from coalition and weaken the balance of demographics and joint demonstration of need necessary at application</a:t>
            </a:r>
          </a:p>
          <a:p>
            <a:pPr marL="457200" lvl="1" indent="0">
              <a:buNone/>
            </a:pPr>
            <a:endParaRPr lang="en-US" dirty="0" smtClean="0"/>
          </a:p>
          <a:p>
            <a:r>
              <a:rPr lang="en-US" dirty="0" smtClean="0"/>
              <a:t>The strong primary grantee often has 3 traits;</a:t>
            </a:r>
          </a:p>
          <a:p>
            <a:pPr lvl="1"/>
            <a:r>
              <a:rPr lang="en-US" dirty="0" smtClean="0"/>
              <a:t>Strong, well established management structure across the geographic boundary of the coalition</a:t>
            </a:r>
          </a:p>
          <a:p>
            <a:pPr marL="457200" lvl="1" indent="0">
              <a:buNone/>
            </a:pPr>
            <a:endParaRPr lang="en-US" dirty="0" smtClean="0"/>
          </a:p>
          <a:p>
            <a:pPr lvl="1"/>
            <a:r>
              <a:rPr lang="en-US" dirty="0" smtClean="0"/>
              <a:t>Ability and experience to manage federal funding through partnerships</a:t>
            </a:r>
          </a:p>
          <a:p>
            <a:pPr marL="457200" lvl="1" indent="0">
              <a:buNone/>
            </a:pPr>
            <a:endParaRPr lang="en-US" dirty="0" smtClean="0"/>
          </a:p>
          <a:p>
            <a:pPr lvl="1"/>
            <a:r>
              <a:rPr lang="en-US" dirty="0" smtClean="0"/>
              <a:t>Ability to serve as an unbiased third party directing force in managing assessment and equitable deliveries to partners</a:t>
            </a:r>
          </a:p>
        </p:txBody>
      </p:sp>
      <p:pic>
        <p:nvPicPr>
          <p:cNvPr id="5" name="Picture 4" descr="Demo1"/>
          <p:cNvPicPr>
            <a:picLocks noChangeAspect="1" noChangeArrowheads="1"/>
          </p:cNvPicPr>
          <p:nvPr/>
        </p:nvPicPr>
        <p:blipFill>
          <a:blip r:embed="rId2" cstate="print">
            <a:grayscl/>
            <a:extLst>
              <a:ext uri="{28A0092B-C50C-407E-A947-70E740481C1C}">
                <a14:useLocalDpi xmlns="" xmlns:a14="http://schemas.microsoft.com/office/drawing/2010/main" val="0"/>
              </a:ext>
            </a:extLst>
          </a:blip>
          <a:srcRect/>
          <a:stretch>
            <a:fillRect/>
          </a:stretch>
        </p:blipFill>
        <p:spPr bwMode="auto">
          <a:xfrm>
            <a:off x="6034195" y="2306236"/>
            <a:ext cx="1038015" cy="78590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6" name="Picture 5"/>
          <p:cNvPicPr>
            <a:picLocks noChangeAspect="1" noChangeArrowheads="1"/>
          </p:cNvPicPr>
          <p:nvPr/>
        </p:nvPicPr>
        <p:blipFill>
          <a:blip r:embed="rId3" cstate="print">
            <a:grayscl/>
            <a:extLst>
              <a:ext uri="{28A0092B-C50C-407E-A947-70E740481C1C}">
                <a14:useLocalDpi xmlns="" xmlns:a14="http://schemas.microsoft.com/office/drawing/2010/main" val="0"/>
              </a:ext>
            </a:extLst>
          </a:blip>
          <a:srcRect/>
          <a:stretch>
            <a:fillRect/>
          </a:stretch>
        </p:blipFill>
        <p:spPr bwMode="auto">
          <a:xfrm>
            <a:off x="6034195" y="3116823"/>
            <a:ext cx="1038015" cy="636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00"/>
                </a:solidFill>
                <a:miter lim="800000"/>
                <a:headEnd/>
                <a:tailEnd/>
              </a14:hiddenLine>
            </a:ext>
          </a:extLst>
        </p:spPr>
      </p:pic>
      <p:pic>
        <p:nvPicPr>
          <p:cNvPr id="7" name="Picture 6" descr="Marriott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75413" y="2957421"/>
            <a:ext cx="914400" cy="975716"/>
          </a:xfrm>
          <a:prstGeom prst="rect">
            <a:avLst/>
          </a:prstGeom>
          <a:noFill/>
          <a:ln w="28575">
            <a:noFill/>
            <a:miter lim="800000"/>
            <a:headEnd/>
            <a:tailEnd/>
          </a:ln>
          <a:extLst>
            <a:ext uri="{909E8E84-426E-40DD-AFC4-6F175D3DCCD1}">
              <a14:hiddenFill xmlns="" xmlns:a14="http://schemas.microsoft.com/office/drawing/2010/main">
                <a:solidFill>
                  <a:srgbClr val="FFFFFF"/>
                </a:solidFill>
              </a14:hiddenFill>
            </a:ext>
          </a:extLst>
        </p:spPr>
      </p:pic>
      <p:sp>
        <p:nvSpPr>
          <p:cNvPr id="8" name="Isosceles Triangle 7"/>
          <p:cNvSpPr/>
          <p:nvPr/>
        </p:nvSpPr>
        <p:spPr>
          <a:xfrm>
            <a:off x="7176649" y="4045532"/>
            <a:ext cx="315190" cy="3186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6012875" y="3816920"/>
            <a:ext cx="2826328" cy="353294"/>
          </a:xfrm>
          <a:prstGeom prst="straightConnector1">
            <a:avLst/>
          </a:prstGeom>
          <a:ln w="762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4472033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Picking Partners</a:t>
            </a:r>
            <a:br>
              <a:rPr lang="en-US" sz="3200" dirty="0" smtClean="0"/>
            </a:br>
            <a:r>
              <a:rPr lang="en-US" sz="2400" dirty="0" smtClean="0"/>
              <a:t>Navigating </a:t>
            </a:r>
            <a:r>
              <a:rPr lang="en-US" sz="2400" dirty="0"/>
              <a:t>the </a:t>
            </a:r>
            <a:r>
              <a:rPr lang="en-US" sz="2400" dirty="0" smtClean="0"/>
              <a:t>Pitfalls</a:t>
            </a:r>
            <a:endParaRPr lang="en-US" sz="2400" dirty="0"/>
          </a:p>
        </p:txBody>
      </p:sp>
      <p:sp>
        <p:nvSpPr>
          <p:cNvPr id="3" name="Content Placeholder 2"/>
          <p:cNvSpPr>
            <a:spLocks noGrp="1"/>
          </p:cNvSpPr>
          <p:nvPr>
            <p:ph idx="1"/>
          </p:nvPr>
        </p:nvSpPr>
        <p:spPr>
          <a:xfrm>
            <a:off x="0" y="1659316"/>
            <a:ext cx="8603686" cy="4949301"/>
          </a:xfrm>
        </p:spPr>
        <p:txBody>
          <a:bodyPr>
            <a:normAutofit fontScale="62500" lnSpcReduction="20000"/>
          </a:bodyPr>
          <a:lstStyle/>
          <a:p>
            <a:r>
              <a:rPr lang="en-US" dirty="0" smtClean="0"/>
              <a:t>All partners are not equal</a:t>
            </a:r>
          </a:p>
          <a:p>
            <a:pPr lvl="1"/>
            <a:r>
              <a:rPr lang="en-US" dirty="0" smtClean="0"/>
              <a:t>In need, resources, commitment and even sincerity</a:t>
            </a:r>
            <a:br>
              <a:rPr lang="en-US" dirty="0" smtClean="0"/>
            </a:br>
            <a:endParaRPr lang="en-US" dirty="0" smtClean="0"/>
          </a:p>
          <a:p>
            <a:r>
              <a:rPr lang="en-US" dirty="0" smtClean="0"/>
              <a:t>Partners must believe they have Brownfield issues affecting their community</a:t>
            </a:r>
          </a:p>
          <a:p>
            <a:pPr lvl="1"/>
            <a:r>
              <a:rPr lang="en-US" dirty="0" smtClean="0"/>
              <a:t>Surprising how many express interest because they only see ‘another pot of federal money’</a:t>
            </a:r>
            <a:br>
              <a:rPr lang="en-US" dirty="0" smtClean="0"/>
            </a:br>
            <a:endParaRPr lang="en-US" dirty="0" smtClean="0"/>
          </a:p>
          <a:p>
            <a:pPr lvl="1"/>
            <a:r>
              <a:rPr lang="en-US" dirty="0" smtClean="0"/>
              <a:t>Others are surprised once they ‘join up’ that Brownfields can mean blight and see it as a stigma on their community</a:t>
            </a:r>
            <a:br>
              <a:rPr lang="en-US" dirty="0" smtClean="0"/>
            </a:br>
            <a:endParaRPr lang="en-US" dirty="0" smtClean="0"/>
          </a:p>
          <a:p>
            <a:r>
              <a:rPr lang="en-US" dirty="0" smtClean="0"/>
              <a:t>Each should have a Brownfields champion, better yet two</a:t>
            </a:r>
          </a:p>
          <a:p>
            <a:pPr lvl="1"/>
            <a:r>
              <a:rPr lang="en-US" dirty="0" smtClean="0"/>
              <a:t>Often </a:t>
            </a:r>
            <a:r>
              <a:rPr lang="en-US" u="sng" dirty="0" smtClean="0"/>
              <a:t>no</a:t>
            </a:r>
            <a:r>
              <a:rPr lang="en-US" dirty="0" smtClean="0"/>
              <a:t>t the lead representative, doers over managers</a:t>
            </a:r>
            <a:br>
              <a:rPr lang="en-US" dirty="0" smtClean="0"/>
            </a:br>
            <a:endParaRPr lang="en-US" dirty="0" smtClean="0"/>
          </a:p>
          <a:p>
            <a:pPr lvl="1"/>
            <a:r>
              <a:rPr lang="en-US" dirty="0" smtClean="0"/>
              <a:t>Person who has time to respond quickly to coalition requests, attend working meetings and events</a:t>
            </a:r>
            <a:br>
              <a:rPr lang="en-US" dirty="0" smtClean="0"/>
            </a:br>
            <a:endParaRPr lang="en-US" dirty="0" smtClean="0"/>
          </a:p>
          <a:p>
            <a:pPr lvl="1"/>
            <a:r>
              <a:rPr lang="en-US" dirty="0" smtClean="0"/>
              <a:t>Person who has the support of ‘their boss’ to give these</a:t>
            </a:r>
            <a:br>
              <a:rPr lang="en-US" dirty="0" smtClean="0"/>
            </a:br>
            <a:r>
              <a:rPr lang="en-US" dirty="0" smtClean="0"/>
              <a:t>on a regular basis as a reasonably high priority</a:t>
            </a:r>
          </a:p>
        </p:txBody>
      </p:sp>
      <p:pic>
        <p:nvPicPr>
          <p:cNvPr id="1026" name="Picture 2" descr="C:\Program Files (x86)\Microsoft Office\MEDIA\CAGCAT10\j0233018.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16437" y="512619"/>
            <a:ext cx="1633464" cy="16593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5963160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MCj02403750000[1]"/>
          <p:cNvPicPr>
            <a:picLocks noChangeAspect="1" noChangeArrowheads="1"/>
          </p:cNvPicPr>
          <p:nvPr/>
        </p:nvPicPr>
        <p:blipFill>
          <a:blip r:embed="rId2" cstate="screen"/>
          <a:srcRect/>
          <a:stretch>
            <a:fillRect/>
          </a:stretch>
        </p:blipFill>
        <p:spPr bwMode="auto">
          <a:xfrm>
            <a:off x="7174929" y="960597"/>
            <a:ext cx="1078312" cy="1713346"/>
          </a:xfrm>
          <a:prstGeom prst="rect">
            <a:avLst/>
          </a:prstGeom>
          <a:noFill/>
          <a:ln w="9525">
            <a:noFill/>
            <a:miter lim="800000"/>
            <a:headEnd/>
            <a:tailEnd/>
          </a:ln>
        </p:spPr>
      </p:pic>
      <p:sp>
        <p:nvSpPr>
          <p:cNvPr id="2" name="Title 1"/>
          <p:cNvSpPr>
            <a:spLocks noGrp="1"/>
          </p:cNvSpPr>
          <p:nvPr>
            <p:ph type="title"/>
          </p:nvPr>
        </p:nvSpPr>
        <p:spPr/>
        <p:txBody>
          <a:bodyPr/>
          <a:lstStyle/>
          <a:p>
            <a:r>
              <a:rPr lang="en-US" sz="3200" dirty="0" smtClean="0"/>
              <a:t>Picking Partners</a:t>
            </a:r>
            <a:br>
              <a:rPr lang="en-US" sz="3200" dirty="0" smtClean="0"/>
            </a:br>
            <a:r>
              <a:rPr lang="en-US" sz="2400" dirty="0" smtClean="0"/>
              <a:t>Navigating </a:t>
            </a:r>
            <a:r>
              <a:rPr lang="en-US" sz="2400" dirty="0"/>
              <a:t>the </a:t>
            </a:r>
            <a:r>
              <a:rPr lang="en-US" sz="2400" dirty="0" smtClean="0"/>
              <a:t>Pitfalls</a:t>
            </a:r>
            <a:endParaRPr lang="en-US" sz="2400" dirty="0"/>
          </a:p>
        </p:txBody>
      </p:sp>
      <p:sp>
        <p:nvSpPr>
          <p:cNvPr id="3" name="Content Placeholder 2"/>
          <p:cNvSpPr>
            <a:spLocks noGrp="1"/>
          </p:cNvSpPr>
          <p:nvPr>
            <p:ph idx="1"/>
          </p:nvPr>
        </p:nvSpPr>
        <p:spPr>
          <a:xfrm>
            <a:off x="0" y="1659316"/>
            <a:ext cx="8420700" cy="5198684"/>
          </a:xfrm>
        </p:spPr>
        <p:txBody>
          <a:bodyPr>
            <a:normAutofit/>
          </a:bodyPr>
          <a:lstStyle/>
          <a:p>
            <a:pPr marL="342900" lvl="1" indent="-342900">
              <a:buFont typeface="Wingdings" pitchFamily="2" charset="2"/>
              <a:buChar char="§"/>
            </a:pPr>
            <a:r>
              <a:rPr lang="en-US" sz="2000" dirty="0">
                <a:ea typeface="+mn-ea"/>
                <a:cs typeface="+mn-cs"/>
              </a:rPr>
              <a:t>Brownfield funding is not a silver bullet </a:t>
            </a:r>
            <a:r>
              <a:rPr lang="en-US" sz="2000" dirty="0" smtClean="0">
                <a:ea typeface="+mn-ea"/>
                <a:cs typeface="+mn-cs"/>
              </a:rPr>
              <a:t>that will</a:t>
            </a:r>
            <a:br>
              <a:rPr lang="en-US" sz="2000" dirty="0" smtClean="0">
                <a:ea typeface="+mn-ea"/>
                <a:cs typeface="+mn-cs"/>
              </a:rPr>
            </a:br>
            <a:r>
              <a:rPr lang="en-US" sz="2000" dirty="0" smtClean="0">
                <a:ea typeface="+mn-ea"/>
                <a:cs typeface="+mn-cs"/>
              </a:rPr>
              <a:t>solve </a:t>
            </a:r>
            <a:r>
              <a:rPr lang="en-US" sz="2000" dirty="0">
                <a:ea typeface="+mn-ea"/>
                <a:cs typeface="+mn-cs"/>
              </a:rPr>
              <a:t>all economic development </a:t>
            </a:r>
            <a:r>
              <a:rPr lang="en-US" sz="2000" dirty="0" smtClean="0">
                <a:ea typeface="+mn-ea"/>
                <a:cs typeface="+mn-cs"/>
              </a:rPr>
              <a:t>issues</a:t>
            </a:r>
          </a:p>
          <a:p>
            <a:pPr marL="742950" lvl="2" indent="-342900">
              <a:buFont typeface="Wingdings" pitchFamily="2" charset="2"/>
              <a:buChar char="§"/>
            </a:pPr>
            <a:r>
              <a:rPr lang="en-US" sz="1600" dirty="0" smtClean="0">
                <a:ea typeface="+mn-ea"/>
                <a:cs typeface="+mn-cs"/>
              </a:rPr>
              <a:t>In some rare instances it has become Pandora’s Box</a:t>
            </a:r>
            <a:endParaRPr lang="en-US" sz="1600" dirty="0">
              <a:ea typeface="+mn-ea"/>
              <a:cs typeface="+mn-cs"/>
            </a:endParaRPr>
          </a:p>
          <a:p>
            <a:endParaRPr lang="en-US" sz="2000" dirty="0" smtClean="0"/>
          </a:p>
          <a:p>
            <a:r>
              <a:rPr lang="en-US" sz="2000" dirty="0" smtClean="0"/>
              <a:t>The successfully funded coalition will reach out and engage the region, communities and stakeholders in a process that educates and helps participants self-evaluate the appropriateness and need for Brownfields assessment and the benefits it may or may not bring</a:t>
            </a:r>
          </a:p>
          <a:p>
            <a:pPr marL="0" indent="0">
              <a:buNone/>
            </a:pPr>
            <a:endParaRPr lang="en-US" sz="2000" dirty="0" smtClean="0"/>
          </a:p>
          <a:p>
            <a:r>
              <a:rPr lang="en-US" sz="2000" dirty="0" smtClean="0"/>
              <a:t>So too, should a coalition during its formation</a:t>
            </a:r>
          </a:p>
          <a:p>
            <a:pPr marL="742950" lvl="2" indent="-342900">
              <a:buFont typeface="Wingdings" pitchFamily="2" charset="2"/>
              <a:buChar char="§"/>
            </a:pPr>
            <a:r>
              <a:rPr lang="en-US" sz="1600" dirty="0">
                <a:ea typeface="+mn-ea"/>
                <a:cs typeface="+mn-cs"/>
              </a:rPr>
              <a:t>Engage potential partners in understanding what Brownfields are and are not</a:t>
            </a:r>
          </a:p>
          <a:p>
            <a:pPr marL="742950" lvl="2" indent="-342900">
              <a:buFont typeface="Wingdings" pitchFamily="2" charset="2"/>
              <a:buChar char="§"/>
            </a:pPr>
            <a:r>
              <a:rPr lang="en-US" sz="1600" dirty="0">
                <a:ea typeface="+mn-ea"/>
                <a:cs typeface="+mn-cs"/>
              </a:rPr>
              <a:t>Educate them as to the limits of Brownfields funding, what it can and cannot do</a:t>
            </a:r>
          </a:p>
          <a:p>
            <a:pPr marL="742950" lvl="2" indent="-342900">
              <a:buFont typeface="Wingdings" pitchFamily="2" charset="2"/>
              <a:buChar char="§"/>
            </a:pPr>
            <a:r>
              <a:rPr lang="en-US" sz="1600" dirty="0">
                <a:ea typeface="+mn-ea"/>
                <a:cs typeface="+mn-cs"/>
              </a:rPr>
              <a:t>Demonstrate by example what has been done by other coalitions, both the good and the negative aspects of participation</a:t>
            </a:r>
          </a:p>
        </p:txBody>
      </p:sp>
      <p:pic>
        <p:nvPicPr>
          <p:cNvPr id="7" name="Picture 4" descr="MCj02403750000[1]"/>
          <p:cNvPicPr>
            <a:picLocks noChangeAspect="1" noChangeArrowheads="1"/>
          </p:cNvPicPr>
          <p:nvPr/>
        </p:nvPicPr>
        <p:blipFill>
          <a:blip r:embed="rId2" cstate="screen"/>
          <a:srcRect/>
          <a:stretch>
            <a:fillRect/>
          </a:stretch>
        </p:blipFill>
        <p:spPr bwMode="auto">
          <a:xfrm>
            <a:off x="7881544" y="184727"/>
            <a:ext cx="1078312" cy="1713346"/>
          </a:xfrm>
          <a:prstGeom prst="rect">
            <a:avLst/>
          </a:prstGeom>
          <a:noFill/>
          <a:ln w="9525">
            <a:noFill/>
            <a:miter lim="800000"/>
            <a:headEnd/>
            <a:tailEnd/>
          </a:ln>
        </p:spPr>
      </p:pic>
      <p:pic>
        <p:nvPicPr>
          <p:cNvPr id="8" name="Picture 4" descr="MCj02403750000[1]"/>
          <p:cNvPicPr>
            <a:picLocks noChangeAspect="1" noChangeArrowheads="1"/>
          </p:cNvPicPr>
          <p:nvPr/>
        </p:nvPicPr>
        <p:blipFill>
          <a:blip r:embed="rId2" cstate="screen"/>
          <a:srcRect/>
          <a:stretch>
            <a:fillRect/>
          </a:stretch>
        </p:blipFill>
        <p:spPr bwMode="auto">
          <a:xfrm>
            <a:off x="7715279" y="808197"/>
            <a:ext cx="1078312" cy="1713346"/>
          </a:xfrm>
          <a:prstGeom prst="rect">
            <a:avLst/>
          </a:prstGeom>
          <a:noFill/>
          <a:ln w="9525">
            <a:noFill/>
            <a:miter lim="800000"/>
            <a:headEnd/>
            <a:tailEnd/>
          </a:ln>
        </p:spPr>
      </p:pic>
      <p:sp>
        <p:nvSpPr>
          <p:cNvPr id="6" name="Can 5"/>
          <p:cNvSpPr/>
          <p:nvPr/>
        </p:nvSpPr>
        <p:spPr>
          <a:xfrm>
            <a:off x="6414655" y="949067"/>
            <a:ext cx="429491" cy="71580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p:cNvSpPr/>
          <p:nvPr/>
        </p:nvSpPr>
        <p:spPr>
          <a:xfrm>
            <a:off x="6054436" y="595754"/>
            <a:ext cx="1120493" cy="475688"/>
          </a:xfrm>
          <a:prstGeom prst="cube">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Brownfields</a:t>
            </a:r>
            <a:endParaRPr lang="en-US" sz="1100" b="1" dirty="0"/>
          </a:p>
        </p:txBody>
      </p:sp>
    </p:spTree>
    <p:extLst>
      <p:ext uri="{BB962C8B-B14F-4D97-AF65-F5344CB8AC3E}">
        <p14:creationId xmlns="" xmlns:p14="http://schemas.microsoft.com/office/powerpoint/2010/main" val="415410262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4469</TotalTime>
  <Words>1021</Words>
  <Application>Microsoft Office PowerPoint</Application>
  <PresentationFormat>On-screen Show (4:3)</PresentationFormat>
  <Paragraphs>303</Paragraphs>
  <Slides>25</Slides>
  <Notes>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Technical Assistance to Brownfields Communities (TAB)</vt:lpstr>
      <vt:lpstr>In keeping ‘green’ and paperless …</vt:lpstr>
      <vt:lpstr>Coalition</vt:lpstr>
      <vt:lpstr>Why Coalition approach?</vt:lpstr>
      <vt:lpstr> Brownfields are Opportunity</vt:lpstr>
      <vt:lpstr>5 Challenges of Coalitions</vt:lpstr>
      <vt:lpstr>Picking Partners</vt:lpstr>
      <vt:lpstr>Picking Partners Navigating the Pitfalls</vt:lpstr>
      <vt:lpstr>Picking Partners Navigating the Pitfalls</vt:lpstr>
      <vt:lpstr>Partners Must Understand Grant’s Role</vt:lpstr>
      <vt:lpstr>Partners Must Understand Grant Process &amp; Timing </vt:lpstr>
      <vt:lpstr>Partners Must Understand Basics  of Programmatic Processes &amp; Timing </vt:lpstr>
      <vt:lpstr>Picking Target Areas</vt:lpstr>
      <vt:lpstr>Economic Development Projects That Have ‘Hit The Wall’</vt:lpstr>
      <vt:lpstr>Practical Definitions</vt:lpstr>
      <vt:lpstr>Slide 16</vt:lpstr>
      <vt:lpstr>Slide 17</vt:lpstr>
      <vt:lpstr>Inventory Has Two Different Functions, Always Tailored to Coalition Needs</vt:lpstr>
      <vt:lpstr>Overcoming Geography</vt:lpstr>
      <vt:lpstr>Overcoming Geography Navigating the Pitfalls</vt:lpstr>
      <vt:lpstr>Overcoming Geography Navigating the Pitfalls</vt:lpstr>
      <vt:lpstr>Use Community-Based Organizations</vt:lpstr>
      <vt:lpstr>Communication</vt:lpstr>
      <vt:lpstr>Slide 24</vt:lpstr>
      <vt:lpstr>Thank You</vt:lpstr>
    </vt:vector>
  </TitlesOfParts>
  <Company>Terracon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vdmullen</dc:creator>
  <cp:lastModifiedBy>K-IRPC Conf Room</cp:lastModifiedBy>
  <cp:revision>344</cp:revision>
  <dcterms:created xsi:type="dcterms:W3CDTF">2008-06-20T20:04:57Z</dcterms:created>
  <dcterms:modified xsi:type="dcterms:W3CDTF">2010-08-18T14:19:34Z</dcterms:modified>
</cp:coreProperties>
</file>