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475" r:id="rId3"/>
    <p:sldId id="476" r:id="rId4"/>
    <p:sldId id="478" r:id="rId5"/>
    <p:sldId id="479" r:id="rId6"/>
    <p:sldId id="54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46" r:id="rId31"/>
    <p:sldId id="504" r:id="rId32"/>
    <p:sldId id="505" r:id="rId33"/>
    <p:sldId id="507" r:id="rId34"/>
    <p:sldId id="508" r:id="rId35"/>
    <p:sldId id="509" r:id="rId36"/>
    <p:sldId id="510" r:id="rId37"/>
    <p:sldId id="511" r:id="rId38"/>
    <p:sldId id="512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5" r:id="rId48"/>
    <p:sldId id="526" r:id="rId49"/>
    <p:sldId id="527" r:id="rId50"/>
    <p:sldId id="529" r:id="rId51"/>
    <p:sldId id="530" r:id="rId52"/>
    <p:sldId id="533" r:id="rId53"/>
    <p:sldId id="534" r:id="rId54"/>
    <p:sldId id="548" r:id="rId55"/>
    <p:sldId id="547" r:id="rId56"/>
    <p:sldId id="535" r:id="rId57"/>
    <p:sldId id="536" r:id="rId58"/>
    <p:sldId id="538" r:id="rId59"/>
    <p:sldId id="540" r:id="rId60"/>
    <p:sldId id="541" r:id="rId61"/>
    <p:sldId id="543" r:id="rId62"/>
    <p:sldId id="539" r:id="rId63"/>
    <p:sldId id="544" r:id="rId64"/>
    <p:sldId id="545" r:id="rId65"/>
    <p:sldId id="531" r:id="rId66"/>
    <p:sldId id="532" r:id="rId67"/>
    <p:sldId id="474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3366FF"/>
    <a:srgbClr val="3333FF"/>
    <a:srgbClr val="006600"/>
    <a:srgbClr val="7A2531"/>
    <a:srgbClr val="00CCFF"/>
    <a:srgbClr val="CC0000"/>
    <a:srgbClr val="FDFD1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40" autoAdjust="0"/>
  </p:normalViewPr>
  <p:slideViewPr>
    <p:cSldViewPr snapToGrid="0">
      <p:cViewPr>
        <p:scale>
          <a:sx n="60" d="100"/>
          <a:sy n="60" d="100"/>
        </p:scale>
        <p:origin x="-88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758472B-2B61-4F1E-9336-8E8C103B983C}" type="datetimeFigureOut">
              <a:rPr lang="en-US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BBBD76-CC1F-412F-8EC4-0EC3B97E3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077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06524-9948-43F7-BBA8-818BD0113341}" type="slidenum">
              <a:rPr lang="en-US"/>
              <a:pPr/>
              <a:t>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259A4-09E3-4C23-BECD-1100887F176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314325"/>
            <a:ext cx="4021138" cy="30162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3892550"/>
            <a:ext cx="6746875" cy="530542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128a Assessments are the CERCLA reference for funding in the Act.  These are done by state agencies through state contractors.  Terracon is a contractor in KS, NE, SD, and MN.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D17E-BFF1-45D4-89DB-365CC6A110C8}" type="slidenum">
              <a:rPr lang="en-US"/>
              <a:pPr/>
              <a:t>25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DEF8C-DB3B-4CB5-A8FF-7B38171C29F9}" type="slidenum">
              <a:rPr lang="en-US"/>
              <a:pPr/>
              <a:t>38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1226"/>
            <a:ext cx="5364480" cy="4320213"/>
          </a:xfrm>
        </p:spPr>
        <p:txBody>
          <a:bodyPr lIns="93956" tIns="46978" rIns="93956" bIns="4697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E3DAF-5F97-45C1-87B6-80E1073A89D4}" type="slidenum">
              <a:rPr lang="en-US"/>
              <a:pPr/>
              <a:t>45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Site – abandoned gas station, closed 10 years</a:t>
            </a:r>
          </a:p>
          <a:p>
            <a:r>
              <a:rPr lang="en-US"/>
              <a:t>Site – abandoned gas station, closed 10 years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20B92-5A02-45B9-AB85-CADF46FCE00B}" type="slidenum">
              <a:rPr lang="en-US"/>
              <a:pPr/>
              <a:t>52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</p:spPr>
        <p:txBody>
          <a:bodyPr/>
          <a:lstStyle/>
          <a:p>
            <a:r>
              <a:rPr lang="en-US"/>
              <a:t>Koch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955E-A8A4-4395-89F8-8611785CBD54}" type="slidenum">
              <a:rPr lang="en-US"/>
              <a:pPr/>
              <a:t>53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r>
              <a:rPr lang="en-US"/>
              <a:t>Atchison Kansas</a:t>
            </a:r>
          </a:p>
          <a:p>
            <a:r>
              <a:rPr lang="en-US"/>
              <a:t>Utilized Kansas state programs for 3 Phase I and II assessments – spurred intereted and won subsequent EPA assessment grant.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11C-A01C-4908-BBFA-6B266BBC0073}" type="slidenum">
              <a:rPr lang="en-US"/>
              <a:pPr/>
              <a:t>56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">
              <a:spcBef>
                <a:spcPct val="0"/>
              </a:spcBef>
            </a:pPr>
            <a:r>
              <a:rPr lang="en-US" b="1" u="sng">
                <a:cs typeface="Arial" pitchFamily="34" charset="0"/>
              </a:rPr>
              <a:t>Breakdown of Federal and State Agencies	</a:t>
            </a:r>
          </a:p>
          <a:p>
            <a:r>
              <a:rPr lang="en-US" b="1"/>
              <a:t>	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Federal DOT Congressional Earmark - through KDOT	1,000,000.00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KDOT Transportation Enhancement Program	604,821.00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Economic Development Administration		409,100.00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Kansas Dept. of Wildlife and Parks		300,000.00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HUD EDI Special Project Congressional Earmark	281,657.00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EPA Brownfields Assessment		200,000.00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KDHE  BTAs (3)			40,000.00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Kansas Water Office			50,000.00</a:t>
            </a:r>
          </a:p>
          <a:p>
            <a:r>
              <a:rPr lang="en-US" b="1"/>
              <a:t>	</a:t>
            </a:r>
            <a:r>
              <a:rPr lang="en-US" b="1">
                <a:cs typeface="Arial" pitchFamily="34" charset="0"/>
              </a:rPr>
              <a:t> </a:t>
            </a:r>
          </a:p>
          <a:p>
            <a:pPr fontAlgn="b">
              <a:spcBef>
                <a:spcPct val="0"/>
              </a:spcBef>
            </a:pPr>
            <a:r>
              <a:rPr lang="en-US" b="1">
                <a:cs typeface="Arial" pitchFamily="34" charset="0"/>
              </a:rPr>
              <a:t>Total Federal and State Agencies	$2.8 MIL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9D15F-3EA1-48F3-9A67-A8D23C25EB96}" type="slidenum">
              <a:rPr lang="en-US"/>
              <a:pPr/>
              <a:t>59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9DD9-3E66-4FDF-B7BD-C18BD221E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248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F90CA-4DCB-475A-BD6C-21FED121C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7220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6297-3C6A-4EEB-91A8-0C9751E7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162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0DCF-C451-4536-BD1F-B0A199656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3845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CFE-959A-4338-B640-79460A9E0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4177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4638"/>
            <a:ext cx="7648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7F61-53DA-4881-9973-98D7EECCB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20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4638"/>
            <a:ext cx="7648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FEE7-60C6-445D-AAE9-C0CB43EA1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8957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48988B-8E73-4D6E-B02A-46DF5DBB8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57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FF356D-9CDC-47CF-AE7C-E2EA97CD2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63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F6CEF5-90E7-4619-B6B5-99331C6A9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23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F1D1BA-A2D5-45FF-90DD-95147E563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35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66D2-E760-4B36-A81C-377C5273E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2619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7CAB-6980-47CF-8D46-4213C2C80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9980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35C0-DC56-4579-83E4-649508CA6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111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3C81-0D52-4B8E-BD4E-6195B7F64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8536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A81D-D17B-4C7E-92EC-8524876EE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6677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F21E-4DD1-4547-AB60-726CD8729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180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CAC6-E59F-4548-B32A-2F071FB36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4500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4CA3-9F74-4F7A-9AC6-13AFCA400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7125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Gen_PowerPoint4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9550" y="-161925"/>
            <a:ext cx="9563100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164D8F-0456-45A5-83E2-6D632DC44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1514" y="274638"/>
            <a:ext cx="81952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253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253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A253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253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A253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253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253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253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253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sisterschoice.typepad.com/sisters_choice_quilts/images/2008/02/03/square_peg_in_round_hole_2.jpg&amp;imgrefurl=http://sisterschoice.typepad.com/sisters_choice_quilts/out_and_about/&amp;h=375&amp;w=500&amp;sz=209&amp;tbnid=MhBOZYmHP_PLAM::&amp;tbnh=98&amp;tbnw=130&amp;prev=/images?q=square+peg+in+round+hole+picture&amp;usg=__Xh5jaFTDid0UB_o5Er3Mh1Kdk6s=&amp;ei=O1_7Sd2mDs-wmAf-2O2wBA&amp;sa=X&amp;oi=image_result&amp;resnum=3&amp;ct=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osibrewery.com/UserFiles/Image/lg_mid20th.jpg" TargetMode="External"/><Relationship Id="rId7" Type="http://schemas.openxmlformats.org/officeDocument/2006/relationships/image" Target="../media/image2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potosibrewery.com/UserFiles/Image/lg_homefire.jpg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fortwortharchitecture.com/cd/war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p.state.pa.us/hosting/phoenixawards/Presentations/present_98/IMAGES/quarry6_lg.j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starpulse.com/Television/Bob_the_Builder/gallery/BOBTHEBUILDERPB0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9" descr="Branding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8600" y="4876800"/>
            <a:ext cx="9601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78633"/>
            <a:ext cx="6477000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DFD1F"/>
                </a:solidFill>
              </a:rPr>
              <a:t>Tried, True and Unexpected Funding for Brownfields Redevelopment</a:t>
            </a:r>
            <a:r>
              <a:rPr lang="en-US" sz="1800" b="1" dirty="0">
                <a:solidFill>
                  <a:srgbClr val="FDFD1F"/>
                </a:solidFill>
              </a:rPr>
              <a:t/>
            </a:r>
            <a:br>
              <a:rPr lang="en-US" sz="1800" b="1" dirty="0">
                <a:solidFill>
                  <a:srgbClr val="FDFD1F"/>
                </a:solidFill>
              </a:rPr>
            </a:br>
            <a:r>
              <a:rPr lang="en-US" sz="1600" b="1" dirty="0" smtClean="0">
                <a:solidFill>
                  <a:srgbClr val="FDFD1F"/>
                </a:solidFill>
              </a:rPr>
              <a:t>Garden City, Kansas             March 30, 2011</a:t>
            </a:r>
            <a:endParaRPr lang="en-US" sz="1100" dirty="0" smtClean="0">
              <a:solidFill>
                <a:srgbClr val="FDFD1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28600" y="-200127"/>
            <a:ext cx="9601200" cy="5161233"/>
          </a:xfrm>
          <a:prstGeom prst="rect">
            <a:avLst/>
          </a:prstGeom>
        </p:spPr>
      </p:pic>
      <p:grpSp>
        <p:nvGrpSpPr>
          <p:cNvPr id="2054" name="Freeform 7" descr="money"/>
          <p:cNvGrpSpPr>
            <a:grpSpLocks/>
          </p:cNvGrpSpPr>
          <p:nvPr/>
        </p:nvGrpSpPr>
        <p:grpSpPr bwMode="auto">
          <a:xfrm>
            <a:off x="6664645" y="-256382"/>
            <a:ext cx="2771015" cy="2626361"/>
            <a:chOff x="3932" y="-196"/>
            <a:chExt cx="1978" cy="1978"/>
          </a:xfrm>
        </p:grpSpPr>
        <p:pic>
          <p:nvPicPr>
            <p:cNvPr id="2052" name="Freeform 7" descr="money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-196"/>
              <a:ext cx="1978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936" y="-192"/>
              <a:ext cx="1978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</a:t>
            </a:r>
            <a:br>
              <a:rPr lang="en-US" dirty="0" smtClean="0"/>
            </a:br>
            <a:r>
              <a:rPr lang="en-US" sz="3600" dirty="0" smtClean="0"/>
              <a:t>State/Small Cities CDBG</a:t>
            </a:r>
            <a:endParaRPr lang="en-US" sz="3600" dirty="0"/>
          </a:p>
        </p:txBody>
      </p:sp>
      <p:sp>
        <p:nvSpPr>
          <p:cNvPr id="526338" name="Rectangle 2"/>
          <p:cNvSpPr>
            <a:spLocks noGrp="1" noChangeArrowheads="1"/>
          </p:cNvSpPr>
          <p:nvPr>
            <p:ph idx="1"/>
          </p:nvPr>
        </p:nvSpPr>
        <p:spPr>
          <a:xfrm>
            <a:off x="353964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$ 31.3 million in FY 2009 – making</a:t>
            </a:r>
            <a:br>
              <a:rPr lang="en-US" dirty="0" smtClean="0"/>
            </a:br>
            <a:r>
              <a:rPr lang="en-US" dirty="0" smtClean="0"/>
              <a:t>the fit to brownfields: </a:t>
            </a:r>
          </a:p>
          <a:p>
            <a:endParaRPr lang="en-US" dirty="0" smtClean="0"/>
          </a:p>
          <a:p>
            <a:r>
              <a:rPr lang="en-US" dirty="0" smtClean="0"/>
              <a:t>Community Focus Funds </a:t>
            </a:r>
          </a:p>
          <a:p>
            <a:pPr lvl="1"/>
            <a:r>
              <a:rPr lang="en-US" dirty="0" smtClean="0"/>
              <a:t>Eligible projects include – infrastructure, downtown revitalization, historic preservation, community centers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r>
              <a:rPr lang="en-US" dirty="0" smtClean="0"/>
              <a:t>Micro-enterprise assistance   </a:t>
            </a:r>
          </a:p>
          <a:p>
            <a:pPr lvl="1"/>
            <a:r>
              <a:rPr lang="en-US" dirty="0" smtClean="0"/>
              <a:t>Goal is long-term community development – why not focus on businesses on brownfield sites?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Planning  </a:t>
            </a:r>
          </a:p>
          <a:p>
            <a:pPr lvl="1"/>
            <a:r>
              <a:rPr lang="en-US" dirty="0" smtClean="0"/>
              <a:t>Facilitate projects such as downtown revitalization and community facilities – why not target to brownfield activities? </a:t>
            </a:r>
            <a:endParaRPr lang="en-US" dirty="0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8610600" y="4813300"/>
            <a:ext cx="184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b="1" u="sng"/>
          </a:p>
          <a:p>
            <a:pPr marL="457200" indent="-457200">
              <a:buClr>
                <a:schemeClr val="accent1"/>
              </a:buClr>
              <a:buSzPct val="125000"/>
              <a:buFont typeface="Wingdings" pitchFamily="2" charset="2"/>
              <a:buNone/>
            </a:pPr>
            <a:endParaRPr lang="en-US" sz="2800" b="1"/>
          </a:p>
          <a:p>
            <a:pPr marL="457200" indent="-457200">
              <a:buClr>
                <a:schemeClr val="accent1"/>
              </a:buClr>
              <a:buSzPct val="125000"/>
              <a:buFont typeface="Wingdings" pitchFamily="2" charset="2"/>
              <a:buNone/>
            </a:pPr>
            <a:endParaRPr lang="en-US" sz="2800" b="1"/>
          </a:p>
          <a:p>
            <a:pPr marL="457200" indent="-457200"/>
            <a:r>
              <a:rPr lang="en-US" b="1"/>
              <a:t>			</a:t>
            </a:r>
          </a:p>
        </p:txBody>
      </p:sp>
      <p:pic>
        <p:nvPicPr>
          <p:cNvPr id="526342" name="Picture 6" descr="http://sisterschoice.typepad.com/sisters_choice_quilts/out_and_about/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907026"/>
            <a:ext cx="238125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522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CDBG:</a:t>
            </a:r>
            <a:br>
              <a:rPr lang="en-US" dirty="0" smtClean="0"/>
            </a:br>
            <a:r>
              <a:rPr lang="en-US" sz="3600" dirty="0" smtClean="0"/>
              <a:t>Marsh Island Carry – Old Town, ME</a:t>
            </a:r>
            <a:endParaRPr lang="en-US" sz="3600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600200"/>
            <a:ext cx="5132439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Abandoned 3-acre Lily-Tulip paper plate manufacturing site on Penobscot River. Converted into waterfront park, 2 commercial  buildings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Key funding included $400,000 state/small cities CDBG grant for infrastructure around commercial buildings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Other funding included: </a:t>
            </a:r>
          </a:p>
          <a:p>
            <a:pPr lvl="1"/>
            <a:r>
              <a:rPr lang="en-US" dirty="0" smtClean="0"/>
              <a:t>$24,500 from the National Trails Recreation Act for trails, walkways, and river stabilization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$8,000 from ME Forest Service for trees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Leverage:  4 new businesses, 30 jobs, $18,000 in property tax revenues, open space</a:t>
            </a:r>
            <a:endParaRPr lang="en-US" dirty="0"/>
          </a:p>
        </p:txBody>
      </p:sp>
      <p:pic>
        <p:nvPicPr>
          <p:cNvPr id="407557" name="Picture 5" descr="Photo of former Lily-Tulip factory site before re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732" y="1769791"/>
            <a:ext cx="3124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7556" name="Picture 4" descr="Photo of commercial building at redeveloped si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8973" y="3934694"/>
            <a:ext cx="3657845" cy="23775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2809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CDBG:</a:t>
            </a:r>
            <a:br>
              <a:rPr lang="en-US" dirty="0" smtClean="0"/>
            </a:br>
            <a:r>
              <a:rPr lang="en-US" sz="3600" dirty="0" smtClean="0"/>
              <a:t>Small Business Incubator, </a:t>
            </a:r>
            <a:r>
              <a:rPr lang="en-US" sz="3600" dirty="0" err="1" smtClean="0"/>
              <a:t>Walthill</a:t>
            </a:r>
            <a:r>
              <a:rPr lang="en-US" sz="3600" dirty="0" smtClean="0"/>
              <a:t>, NE</a:t>
            </a:r>
            <a:endParaRPr lang="en-US" sz="3600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510736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/>
              <a:t>HCCDC Business Center Building </a:t>
            </a:r>
            <a:r>
              <a:rPr lang="en-US" dirty="0" smtClean="0"/>
              <a:t>Renovation</a:t>
            </a:r>
          </a:p>
          <a:p>
            <a:endParaRPr lang="en-US" dirty="0" smtClean="0"/>
          </a:p>
          <a:p>
            <a:r>
              <a:rPr lang="en-US" dirty="0" smtClean="0"/>
              <a:t>Renovated and modernized  former 4,000 SF former electric power plant site, built in 1910, abandoned 20+ years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Project Cost  $</a:t>
            </a:r>
            <a:r>
              <a:rPr lang="en-US" dirty="0"/>
              <a:t>430,000.00 </a:t>
            </a:r>
          </a:p>
          <a:p>
            <a:endParaRPr lang="en-US" dirty="0" smtClean="0"/>
          </a:p>
          <a:p>
            <a:r>
              <a:rPr lang="en-US" dirty="0" smtClean="0"/>
              <a:t>Financing included – </a:t>
            </a:r>
          </a:p>
          <a:p>
            <a:pPr lvl="1"/>
            <a:r>
              <a:rPr lang="en-US" dirty="0" smtClean="0"/>
              <a:t>$105,000 in state small/</a:t>
            </a:r>
            <a:br>
              <a:rPr lang="en-US" dirty="0" smtClean="0"/>
            </a:br>
            <a:r>
              <a:rPr lang="en-US" dirty="0" smtClean="0"/>
              <a:t>cities CDBG</a:t>
            </a:r>
          </a:p>
          <a:p>
            <a:pPr lvl="1"/>
            <a:r>
              <a:rPr lang="en-US" dirty="0" smtClean="0"/>
              <a:t>$150,000 local sources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60" name="Picture 12" descr="http://www.hochunkconstruction.com/project_photos/hccd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8567" y="3715732"/>
            <a:ext cx="3922012" cy="2640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9237" name="Picture 5" descr="Walthill-Buiness-Incubator-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0860" y="1688845"/>
            <a:ext cx="3741256" cy="281128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3174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HUD/CDBG</a:t>
            </a:r>
            <a:br>
              <a:rPr lang="en-US" dirty="0" smtClean="0"/>
            </a:br>
            <a:r>
              <a:rPr lang="en-US" sz="3200" dirty="0" smtClean="0"/>
              <a:t>Jack Evans Police Station, Dallas TX</a:t>
            </a:r>
            <a:endParaRPr lang="en-US" sz="3200" dirty="0"/>
          </a:p>
        </p:txBody>
      </p:sp>
      <p:pic>
        <p:nvPicPr>
          <p:cNvPr id="485380" name="Picture 4" descr="r6-neighborho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1651" y="1566734"/>
            <a:ext cx="3571835" cy="2238350"/>
          </a:xfrm>
          <a:ln>
            <a:solidFill>
              <a:schemeClr val="tx1"/>
            </a:solidFill>
          </a:ln>
        </p:spPr>
      </p:pic>
      <p:sp>
        <p:nvSpPr>
          <p:cNvPr id="485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688688"/>
            <a:ext cx="4822723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Small, isolated brownfield  site used to meet critical public service need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Jack Evans police station,  on 3.2 acre former gas station/  dry cleaner site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$150,000 in CDBG used for site preparation, including cleanup and demolition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Construction funded with G.O.  bonds </a:t>
            </a:r>
            <a:endParaRPr lang="en-US" dirty="0"/>
          </a:p>
        </p:txBody>
      </p:sp>
      <p:pic>
        <p:nvPicPr>
          <p:cNvPr id="485381" name="Picture 5" descr="r6-bldg-af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23" y="3440943"/>
            <a:ext cx="3923071" cy="286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829649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958644" y="274638"/>
            <a:ext cx="7728155" cy="1143000"/>
          </a:xfrm>
        </p:spPr>
        <p:txBody>
          <a:bodyPr/>
          <a:lstStyle/>
          <a:p>
            <a:r>
              <a:rPr lang="en-US" sz="3600" dirty="0" smtClean="0"/>
              <a:t>Economic Development Administration</a:t>
            </a:r>
            <a:endParaRPr lang="en-US" sz="3600" dirty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268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Key EDA related programs and initiatives include: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Public works grants finance industrial development site and infrastructure preparation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Economic dislocation program capitalizes RLFs for distressed areas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Rural planning to support revitalization, through EDDs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Key EDA eligibility factor – high relative unemployment rate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0" descr="http://edrp.arid.arizona.edu/images/eda_logo_whit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0452" y="0"/>
            <a:ext cx="1682648" cy="16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4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</a:t>
            </a:r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82649"/>
            <a:ext cx="8229600" cy="4443514"/>
          </a:xfrm>
        </p:spPr>
        <p:txBody>
          <a:bodyPr/>
          <a:lstStyle/>
          <a:p>
            <a:r>
              <a:rPr lang="en-US" dirty="0" smtClean="0"/>
              <a:t>EDA typically puts 50% + of its resources into small/mid-sized towns and rural areas </a:t>
            </a:r>
          </a:p>
          <a:p>
            <a:endParaRPr lang="en-US" dirty="0" smtClean="0"/>
          </a:p>
          <a:p>
            <a:r>
              <a:rPr lang="en-US" dirty="0" smtClean="0"/>
              <a:t>Since 2001, ~$250 million invested in ~250 brownfield projects</a:t>
            </a:r>
          </a:p>
          <a:p>
            <a:pPr lvl="1"/>
            <a:r>
              <a:rPr lang="en-US" dirty="0" smtClean="0"/>
              <a:t>  $50 million in rural areas </a:t>
            </a:r>
          </a:p>
          <a:p>
            <a:pPr lvl="1"/>
            <a:r>
              <a:rPr lang="en-US" dirty="0" smtClean="0"/>
              <a:t>  55% in public works</a:t>
            </a:r>
          </a:p>
          <a:p>
            <a:pPr lvl="1"/>
            <a:r>
              <a:rPr lang="en-US" dirty="0" smtClean="0"/>
              <a:t>  9% in planning</a:t>
            </a:r>
          </a:p>
          <a:p>
            <a:pPr lvl="1"/>
            <a:r>
              <a:rPr lang="en-US" dirty="0" smtClean="0"/>
              <a:t>  25% in economic adjustment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20" descr="http://edrp.arid.arizona.edu/images/eda_logo_whit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0452" y="0"/>
            <a:ext cx="1682648" cy="16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1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EDA/Public Works</a:t>
            </a:r>
            <a:br>
              <a:rPr lang="en-US" dirty="0" smtClean="0"/>
            </a:br>
            <a:r>
              <a:rPr lang="en-US" sz="3600" dirty="0" smtClean="0"/>
              <a:t>Plainview Steel, Plainview- AR </a:t>
            </a:r>
            <a:endParaRPr lang="en-US" sz="3600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Lumber/pressure treating facility, shut down in 1986 after quarter-century of operations; declared superfund site in 1999.  Cleaned, redeveloped as specialty steel plant.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$763,000 in EDA public works funding supported site preparation, construction, infrastructure upgrading as part of $1.1 million financing package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Today – 25 new jobs, significant tax revenues for community  </a:t>
            </a:r>
          </a:p>
          <a:p>
            <a:endParaRPr lang="en-US" dirty="0"/>
          </a:p>
        </p:txBody>
      </p:sp>
      <p:pic>
        <p:nvPicPr>
          <p:cNvPr id="472069" name="Picture 5" descr="site before reme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364" y="1524000"/>
            <a:ext cx="3581400" cy="2493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2068" name="Picture 4" descr="Plainview Stee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5308" y="3327457"/>
            <a:ext cx="4586748" cy="2970105"/>
          </a:xfrm>
          <a:ln>
            <a:solidFill>
              <a:schemeClr val="tx1"/>
            </a:solidFill>
          </a:ln>
        </p:spPr>
      </p:pic>
      <p:pic>
        <p:nvPicPr>
          <p:cNvPr id="6" name="Picture 20" descr="http://edrp.arid.arizona.edu/images/eda_logo_white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04625" y="3435403"/>
            <a:ext cx="1017638" cy="10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59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EDA/Planning</a:t>
            </a:r>
            <a:br>
              <a:rPr lang="en-US" dirty="0" smtClean="0"/>
            </a:br>
            <a:r>
              <a:rPr lang="en-US" sz="3600" dirty="0" smtClean="0"/>
              <a:t>Cimarron Center, Sand Springs, OK </a:t>
            </a:r>
            <a:endParaRPr lang="en-US" sz="3600" dirty="0"/>
          </a:p>
        </p:txBody>
      </p:sp>
      <p:pic>
        <p:nvPicPr>
          <p:cNvPr id="445445" name="Picture 5" descr="Federated Metals, Sand Springs, Oklahoma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2246" y="1624522"/>
            <a:ext cx="4201754" cy="3151316"/>
          </a:xfrm>
          <a:ln>
            <a:solidFill>
              <a:schemeClr val="tx1"/>
            </a:solidFill>
          </a:ln>
        </p:spPr>
      </p:pic>
      <p:sp>
        <p:nvSpPr>
          <p:cNvPr id="44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600200"/>
            <a:ext cx="4247535" cy="53610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Former zinc smelter, abandoned rail spur in small Oklahoma town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Challenge was structuring a cleanup plan that made the site competitive with nearby greenfield for big-box  retail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Financing included EDA  planning resources, local TIF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Leverage -- Cimarron Center,  with Wal-Mart Supercenter as anchor, has created 350 new jobs, added $3.5 million in annual city sales tax revenues</a:t>
            </a:r>
          </a:p>
        </p:txBody>
      </p:sp>
      <p:pic>
        <p:nvPicPr>
          <p:cNvPr id="445444" name="Picture 4" descr="Federated Metals, Sand Springs, Oklahoma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49081" y="4598475"/>
            <a:ext cx="3276600" cy="1684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544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48762" y="3669689"/>
            <a:ext cx="2807110" cy="1430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0" descr="http://edrp.arid.arizona.edu/images/eda_logo_whit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2948" y="0"/>
            <a:ext cx="870154" cy="8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007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</a:t>
            </a:r>
            <a:br>
              <a:rPr lang="en-US" dirty="0" smtClean="0"/>
            </a:br>
            <a:r>
              <a:rPr lang="en-US" sz="3200" dirty="0" smtClean="0"/>
              <a:t>Rural Development Programs</a:t>
            </a:r>
            <a:endParaRPr lang="en-US" sz="4000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idx="1"/>
          </p:nvPr>
        </p:nvSpPr>
        <p:spPr>
          <a:xfrm>
            <a:off x="235980" y="1452720"/>
            <a:ext cx="8229600" cy="51545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USDA rural development funds must meet broadly defined program objectives -- 4 key programs can do this within a brownfields context:</a:t>
            </a:r>
          </a:p>
          <a:p>
            <a:endParaRPr lang="en-US" dirty="0" smtClean="0"/>
          </a:p>
          <a:p>
            <a:r>
              <a:rPr lang="en-US" dirty="0" smtClean="0"/>
              <a:t>Community facility loans and grants – for a range of development and community benefit projects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Business and industry loans – to public or private organizations, for activities such as industrial park site development/rehabilitation or access ways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Intermediary re-lending program – intermediaries such as local governments are loaned money to re-lend to companies, in order to finance business facilities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Rural development grants (RBEGs/RBOGs) – given to provide operating capital and finance emerging private business and industry </a:t>
            </a:r>
            <a:endParaRPr lang="en-US" dirty="0"/>
          </a:p>
        </p:txBody>
      </p:sp>
      <p:pic>
        <p:nvPicPr>
          <p:cNvPr id="5144" name="Picture 24" descr="http://www.usdamortgagegroup.com/wp-content/uploads/2010/07/USDA_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2027" y="0"/>
            <a:ext cx="2300748" cy="12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20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USDA-RD Funds</a:t>
            </a:r>
            <a:br>
              <a:rPr lang="en-US" dirty="0" smtClean="0"/>
            </a:br>
            <a:r>
              <a:rPr lang="en-US" sz="3200" dirty="0" smtClean="0"/>
              <a:t>Supporting Brownfield Redevelopment </a:t>
            </a:r>
            <a:endParaRPr lang="en-US" sz="3600" dirty="0"/>
          </a:p>
        </p:txBody>
      </p:sp>
      <p:sp>
        <p:nvSpPr>
          <p:cNvPr id="447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62432"/>
            <a:ext cx="8465575" cy="50955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Eligible activities can include: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Planning for redevelopment or revitalization – for businesses and community facilities (which could include brownfield projects)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Site clearance/preparation, including demolition – key brownfield reuse/redevelopment activities</a:t>
            </a:r>
          </a:p>
          <a:p>
            <a:pPr marL="400050" lvl="1" indent="0">
              <a:buNone/>
            </a:pP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Rehabilitation/improvement of sites or structures – which might need to include removal or remediation of contamination as part of project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Construction of real estate improvements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Installation of amenities to enhance development</a:t>
            </a:r>
            <a:endParaRPr lang="en-US" dirty="0"/>
          </a:p>
        </p:txBody>
      </p:sp>
      <p:pic>
        <p:nvPicPr>
          <p:cNvPr id="5" name="Picture 24" descr="http://www.usdamortgagegroup.com/wp-content/uploads/2010/07/USDA_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47263" y="0"/>
            <a:ext cx="1675512" cy="9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86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3" name="Picture 5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544" y="-243840"/>
            <a:ext cx="1758696" cy="2185047"/>
          </a:xfrm>
          <a:prstGeom prst="rect">
            <a:avLst/>
          </a:prstGeom>
          <a:noFill/>
        </p:spPr>
      </p:pic>
      <p:sp>
        <p:nvSpPr>
          <p:cNvPr id="483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…</a:t>
            </a:r>
            <a:endParaRPr lang="en-US" dirty="0"/>
          </a:p>
        </p:txBody>
      </p:sp>
      <p:sp>
        <p:nvSpPr>
          <p:cNvPr id="4833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8554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Examples of (non-EPA) federal program tools/tax incentives that can be put together in a brownfield effort –  and what they can do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Low cost/no cost strategies with important $$ impacts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Emerging local financing strategy innovations  that communities are exploring that can be linked to brownfield efforts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 of diverse resources in action…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51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USDA</a:t>
            </a:r>
            <a:br>
              <a:rPr lang="en-US" dirty="0" smtClean="0"/>
            </a:br>
            <a:r>
              <a:rPr lang="en-US" sz="3600" dirty="0" smtClean="0"/>
              <a:t>Charleston Place, Seaford, DE</a:t>
            </a:r>
            <a:endParaRPr lang="en-US" sz="3600" dirty="0"/>
          </a:p>
        </p:txBody>
      </p:sp>
      <p:sp>
        <p:nvSpPr>
          <p:cNvPr id="449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80271" cy="5257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Abandoned sewing factory, built in 1920s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Developed by non-profit Better Homes of Seaford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$600,000 USDA rural development loan, plus DE Housing Authority and private bank participation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Ribbon cutting 1/9/06; fully occupied by March</a:t>
            </a:r>
            <a:endParaRPr lang="en-US" dirty="0"/>
          </a:p>
        </p:txBody>
      </p:sp>
      <p:pic>
        <p:nvPicPr>
          <p:cNvPr id="449542" name="Picture 6" descr="the old sewing facto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63378" y="1900896"/>
            <a:ext cx="3408106" cy="1985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4" descr="http://www.usdamortgagegroup.com/wp-content/uploads/2010/07/USDA_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6621" y="0"/>
            <a:ext cx="1436153" cy="7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9541" name="Picture 5" descr="the old factory after reno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764" y="3760840"/>
            <a:ext cx="40005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55150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USDA</a:t>
            </a:r>
            <a:br>
              <a:rPr lang="en-US" dirty="0" smtClean="0"/>
            </a:br>
            <a:r>
              <a:rPr lang="en-US" sz="4000" dirty="0" smtClean="0"/>
              <a:t>Potosi Brewery, Potosi, WI</a:t>
            </a:r>
            <a:endParaRPr lang="en-US" sz="4000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Brewery built 1852 in Potosi (700), abandoned 1972. Asbestos, lead paint, other contaminants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$3.3 million B&amp;I guaranteed             loan key to securing additional         $4.2 million in financing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Transformed Potosi’s main street; community involvement key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Result:  Refurbished as micro-brewery, brewing museum and library, opened  June 2008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50 new jobs, 4 new beers</a:t>
            </a:r>
            <a:endParaRPr lang="en-US" dirty="0"/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533400" y="40989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7411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2540" y="3429000"/>
            <a:ext cx="3124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4121" name="Picture 9" descr="lg_mid20th">
            <a:hlinkClick r:id="rId3" tooltip="Smokestack Under Repai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332" y="2256499"/>
            <a:ext cx="1904466" cy="162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4123" name="Picture 11" descr="lg_homefire">
            <a:hlinkClick r:id="rId5" tooltip="Brewery Rock House on Fir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7284" y="1268351"/>
            <a:ext cx="2242984" cy="2242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4" descr="http://www.usdamortgagegroup.com/wp-content/uploads/2010/07/USDA_LOG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6621" y="0"/>
            <a:ext cx="1436153" cy="7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055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3110"/>
            <a:ext cx="8052619" cy="53536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Must work thru state MPOs, local transportation agencies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March 2009, DOT re-affirmed its brownfield policy </a:t>
            </a:r>
          </a:p>
          <a:p>
            <a:pPr lvl="1"/>
            <a:r>
              <a:rPr lang="en-US" dirty="0" smtClean="0"/>
              <a:t>Transportation funding can be used for cleanup at sites integral to transportation system development/upgrades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DOT highway/transit construction programs can support related revitalization by: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helping upgrade existing facilities </a:t>
            </a:r>
          </a:p>
          <a:p>
            <a:pPr lvl="1"/>
            <a:r>
              <a:rPr lang="en-US" dirty="0" smtClean="0"/>
              <a:t>offer transportation amenities that improve access to – and marketability of – sites</a:t>
            </a:r>
          </a:p>
          <a:p>
            <a:pPr lvl="1"/>
            <a:r>
              <a:rPr lang="en-US" dirty="0" smtClean="0"/>
              <a:t>fund facilities and structures that serve as part of the remedial solution </a:t>
            </a:r>
            <a:endParaRPr lang="en-US" dirty="0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hangingPunct="0"/>
            <a:r>
              <a:rPr lang="en-US" sz="440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Transportation Programs</a:t>
            </a:r>
          </a:p>
        </p:txBody>
      </p:sp>
      <p:pic>
        <p:nvPicPr>
          <p:cNvPr id="8220" name="Picture 28" descr="http://www.oregon.gov/ODOT/TD/TP_T2/images/FHWA_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33536" y="-35179"/>
            <a:ext cx="2580968" cy="6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0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</a:t>
            </a:r>
            <a:br>
              <a:rPr lang="en-US" dirty="0" smtClean="0"/>
            </a:br>
            <a:r>
              <a:rPr lang="en-US" sz="3200" dirty="0"/>
              <a:t>A</a:t>
            </a:r>
            <a:r>
              <a:rPr lang="en-US" sz="3200" dirty="0" smtClean="0"/>
              <a:t>rterial </a:t>
            </a:r>
            <a:r>
              <a:rPr lang="en-US" sz="3200" dirty="0"/>
              <a:t>R</a:t>
            </a:r>
            <a:r>
              <a:rPr lang="en-US" sz="3200" dirty="0" smtClean="0"/>
              <a:t>oad Installation, Moline, IL </a:t>
            </a:r>
            <a:endParaRPr lang="en-US" dirty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7"/>
            <a:ext cx="5147187" cy="452596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largely </a:t>
            </a:r>
            <a:r>
              <a:rPr lang="en-US" dirty="0">
                <a:latin typeface="Times New Roman" pitchFamily="18" charset="0"/>
              </a:rPr>
              <a:t>abandoned riverfront, former industrial/warehousing </a:t>
            </a:r>
            <a:r>
              <a:rPr lang="en-US" dirty="0" smtClean="0">
                <a:latin typeface="Times New Roman" pitchFamily="18" charset="0"/>
              </a:rPr>
              <a:t>uses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converted </a:t>
            </a:r>
            <a:r>
              <a:rPr lang="en-US" dirty="0">
                <a:latin typeface="Times New Roman" pitchFamily="18" charset="0"/>
              </a:rPr>
              <a:t>to residential  and marina/mixed use complex and commercial </a:t>
            </a:r>
            <a:r>
              <a:rPr lang="en-US" dirty="0" smtClean="0">
                <a:latin typeface="Times New Roman" pitchFamily="18" charset="0"/>
              </a:rPr>
              <a:t>space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$</a:t>
            </a:r>
            <a:r>
              <a:rPr lang="en-US" dirty="0">
                <a:latin typeface="Times New Roman" pitchFamily="18" charset="0"/>
              </a:rPr>
              <a:t>3.2 million in state and federal funding included DOT funds for road grid and </a:t>
            </a:r>
            <a:r>
              <a:rPr lang="en-US" dirty="0" smtClean="0">
                <a:latin typeface="Times New Roman" pitchFamily="18" charset="0"/>
              </a:rPr>
              <a:t>enhancements</a:t>
            </a:r>
            <a:endParaRPr lang="en-US" dirty="0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91000" y="2362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4191000" y="23622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/>
              <a:t>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29698" name="Picture 2" descr="http://ops.fhwa.dot.gov/wz/practices/factsheets/images/fs2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7961" y="-28369"/>
            <a:ext cx="1657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9882" y="4159046"/>
            <a:ext cx="3351885" cy="2156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9881" y="1622557"/>
            <a:ext cx="3351885" cy="237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0745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</a:t>
            </a:r>
            <a:br>
              <a:rPr lang="en-US" dirty="0" smtClean="0"/>
            </a:br>
            <a:r>
              <a:rPr lang="en-US" sz="3200" dirty="0" smtClean="0"/>
              <a:t>Old Montgomery Ward Distribution Center, </a:t>
            </a:r>
            <a:br>
              <a:rPr lang="en-US" sz="3200" dirty="0" smtClean="0"/>
            </a:br>
            <a:r>
              <a:rPr lang="en-US" sz="2800" dirty="0" smtClean="0"/>
              <a:t>Fort Worth, TX</a:t>
            </a:r>
            <a:endParaRPr lang="en-US" sz="2800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65664"/>
            <a:ext cx="4409768" cy="51398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Historic “white elephant” on a 45-acre site adjoining CBD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DOT </a:t>
            </a:r>
            <a:r>
              <a:rPr lang="en-US" dirty="0"/>
              <a:t>Congestion Mitigation and Air Quality Improvement for </a:t>
            </a:r>
            <a:r>
              <a:rPr lang="en-US" dirty="0" smtClean="0"/>
              <a:t>road and sidewalk infrastructure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financing tools used</a:t>
            </a:r>
          </a:p>
          <a:p>
            <a:pPr lvl="1"/>
            <a:r>
              <a:rPr lang="en-US" dirty="0" smtClean="0"/>
              <a:t>Historic rehab tax credits</a:t>
            </a:r>
          </a:p>
          <a:p>
            <a:pPr lvl="1"/>
            <a:r>
              <a:rPr lang="en-US" dirty="0" smtClean="0"/>
              <a:t>State tax abatements, fee waivers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Today -- DOT mixed use commercial/ retail/office complex, CBD extension</a:t>
            </a:r>
            <a:endParaRPr lang="en-US" dirty="0"/>
          </a:p>
        </p:txBody>
      </p:sp>
      <p:pic>
        <p:nvPicPr>
          <p:cNvPr id="480260" name="Picture 4" descr="Montgomery Ward Store &amp; Warehou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474848"/>
            <a:ext cx="3810000" cy="2278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0262" name="Picture 6" descr="Montgomery Plaza artist's rende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13248"/>
            <a:ext cx="3876675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394551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Federal Tax Incentives</a:t>
            </a:r>
            <a:endParaRPr lang="en-US" dirty="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83161" cy="48743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with particular relevance to smaller cities and smaller sites – </a:t>
            </a:r>
          </a:p>
          <a:p>
            <a:endParaRPr lang="en-US" dirty="0" smtClean="0"/>
          </a:p>
          <a:p>
            <a:pPr lvl="1"/>
            <a:r>
              <a:rPr lang="en-US" sz="3100" dirty="0" smtClean="0"/>
              <a:t>Rehabilitation tax credits </a:t>
            </a:r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Low income housing tax credits</a:t>
            </a:r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Brownfield cleanup expensing</a:t>
            </a:r>
          </a:p>
          <a:p>
            <a:endParaRPr lang="en-US" dirty="0"/>
          </a:p>
        </p:txBody>
      </p:sp>
      <p:pic>
        <p:nvPicPr>
          <p:cNvPr id="9247" name="Picture 31" descr="http://blog.logicbuy.com/wp-content/uploads/2011/01/irs-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74262" y="2477729"/>
            <a:ext cx="2212258" cy="22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9500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Tax Incentives in Brownfields</a:t>
            </a:r>
            <a:endParaRPr lang="en-US" sz="4000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33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Increase project’s internal rate of return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Ease borrower’s cash flow by freeing up cash ordinarily needed for tax payment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 Some credits can be sold for cash, or syndicated to attract additional investment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Not subject to competitive public grant process – you qualify, you win!</a:t>
            </a:r>
            <a:endParaRPr lang="en-US" dirty="0"/>
          </a:p>
        </p:txBody>
      </p:sp>
      <p:pic>
        <p:nvPicPr>
          <p:cNvPr id="5" name="Picture 31" descr="http://blog.logicbuy.com/wp-content/uploads/2011/01/irs-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91552" y="0"/>
            <a:ext cx="1150374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801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Tax Credits</a:t>
            </a:r>
            <a:endParaRPr lang="en-US" dirty="0"/>
          </a:p>
        </p:txBody>
      </p:sp>
      <p:sp>
        <p:nvSpPr>
          <p:cNvPr id="487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1959"/>
            <a:ext cx="6468691" cy="55021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Historic Preservation Credit in Kansas</a:t>
            </a:r>
          </a:p>
          <a:p>
            <a:pPr lvl="1"/>
            <a:r>
              <a:rPr lang="en-US" dirty="0" smtClean="0"/>
              <a:t>Online </a:t>
            </a:r>
            <a:r>
              <a:rPr lang="en-US" i="1" dirty="0" smtClean="0"/>
              <a:t>Economic </a:t>
            </a:r>
            <a:r>
              <a:rPr lang="en-US" i="1" dirty="0"/>
              <a:t>Impact of Historic Rehabilitation Tax </a:t>
            </a:r>
            <a:r>
              <a:rPr lang="en-US" i="1" dirty="0" smtClean="0"/>
              <a:t>Credits in </a:t>
            </a:r>
            <a:r>
              <a:rPr lang="en-US" i="1" dirty="0"/>
              <a:t>Kansas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Taken the year renovated building, in service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20% credit for work done on historic structures, with rehab work certified by state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10% credit for work on “non-historic” structures build before 1936; no certification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2008; 1,231 projects, $1.12 billion credits </a:t>
            </a:r>
          </a:p>
          <a:p>
            <a:pPr lvl="1"/>
            <a:r>
              <a:rPr lang="en-US" dirty="0" smtClean="0"/>
              <a:t> leveraged $5.64 billion in private investment </a:t>
            </a:r>
          </a:p>
          <a:p>
            <a:pPr lvl="1"/>
            <a:r>
              <a:rPr lang="en-US" dirty="0" smtClean="0"/>
              <a:t> led to nearly 68,000 jobs</a:t>
            </a:r>
          </a:p>
          <a:p>
            <a:pPr lvl="1"/>
            <a:r>
              <a:rPr lang="en-US" dirty="0" smtClean="0"/>
              <a:t> 17,051 housing units, 5,200 affordable</a:t>
            </a:r>
            <a:endParaRPr lang="en-US" dirty="0"/>
          </a:p>
        </p:txBody>
      </p:sp>
      <p:pic>
        <p:nvPicPr>
          <p:cNvPr id="5" name="Picture 31" descr="http://blog.logicbuy.com/wp-content/uploads/2011/01/irs-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91552" y="0"/>
            <a:ext cx="1150374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5" name="Picture 31" descr="http://www.preservationnation.org/assets/photos-images/issues/tax-incentives/tax_credit_graph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2623" y="1150374"/>
            <a:ext cx="2460098" cy="1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3650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Tax Credits </a:t>
            </a:r>
            <a:r>
              <a:rPr lang="en-US" sz="3600" dirty="0" smtClean="0"/>
              <a:t>caveats and “fine print” </a:t>
            </a:r>
            <a:endParaRPr lang="en-US" sz="3600" dirty="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57652" cy="5154561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Rehabilitation costs must be “substantial”  –       i.e., exceed minimum of $5,000 or the building’s adjusted basis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Property must be “income-producing” – multi-family rental housing can claim the 20% credit, but not the 10% credit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Rehab work must conform to state historic preservation standards – which can deter integration of “green” technologies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Credit is recaptured on a sliding scale (20% annually) if owner  disposes of the building within five years of completing renovation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766713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 Hardware </a:t>
            </a:r>
            <a:r>
              <a:rPr lang="en-US" dirty="0" smtClean="0"/>
              <a:t>Store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Hays, Ellis County, Kansas</a:t>
            </a:r>
            <a:endParaRPr lang="en-US" sz="3600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1086" y="1600200"/>
            <a:ext cx="4589736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Originally 1874 Hardware Store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New Use: </a:t>
            </a:r>
            <a:r>
              <a:rPr lang="en-US" dirty="0" smtClean="0"/>
              <a:t>Retail/Residential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Total Project Costs: $424,932</a:t>
            </a:r>
          </a:p>
          <a:p>
            <a:pPr lvl="1"/>
            <a:r>
              <a:rPr lang="en-US" dirty="0"/>
              <a:t>Qualified Project </a:t>
            </a:r>
            <a:r>
              <a:rPr lang="en-US" dirty="0" smtClean="0"/>
              <a:t>Costs $304,480</a:t>
            </a:r>
            <a:endParaRPr lang="en-US" dirty="0"/>
          </a:p>
          <a:p>
            <a:pPr lvl="1"/>
            <a:r>
              <a:rPr lang="en-US" dirty="0"/>
              <a:t>State Historic Tax </a:t>
            </a:r>
            <a:r>
              <a:rPr lang="en-US" dirty="0" smtClean="0"/>
              <a:t>Credits $76,119</a:t>
            </a:r>
            <a:endParaRPr lang="en-US" dirty="0"/>
          </a:p>
          <a:p>
            <a:pPr lvl="1"/>
            <a:r>
              <a:rPr lang="en-US" dirty="0"/>
              <a:t>Federal Historic Tax </a:t>
            </a:r>
            <a:r>
              <a:rPr lang="en-US" dirty="0" smtClean="0"/>
              <a:t>Credits  </a:t>
            </a:r>
            <a:r>
              <a:rPr lang="en-US" dirty="0"/>
              <a:t>$</a:t>
            </a:r>
            <a:r>
              <a:rPr lang="en-US" dirty="0" smtClean="0"/>
              <a:t>60,896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Incentives </a:t>
            </a:r>
            <a:r>
              <a:rPr lang="en-US" dirty="0" smtClean="0"/>
              <a:t>Used: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and Federal Historic Tax Credits</a:t>
            </a:r>
          </a:p>
          <a:p>
            <a:pPr lvl="1"/>
            <a:r>
              <a:rPr lang="en-US" dirty="0"/>
              <a:t>Property Tax Abatement</a:t>
            </a:r>
          </a:p>
          <a:p>
            <a:pPr lvl="1"/>
            <a:r>
              <a:rPr lang="en-US" dirty="0"/>
              <a:t>Heritage Trust Fund Grant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7267" y="1256391"/>
            <a:ext cx="3206732" cy="2101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1273" y="3136273"/>
            <a:ext cx="2494727" cy="3359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store.kshs.org/store/image.php?productid=1723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40633" y="3619471"/>
            <a:ext cx="1137197" cy="12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5883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Tools Promoting</a:t>
            </a:r>
            <a:br>
              <a:rPr lang="en-US" dirty="0" smtClean="0"/>
            </a:br>
            <a:r>
              <a:rPr lang="en-US" dirty="0" smtClean="0"/>
              <a:t>Brownfield Reuse   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provide resources directly</a:t>
            </a:r>
          </a:p>
          <a:p>
            <a:pPr lvl="1"/>
            <a:r>
              <a:rPr lang="en-US" dirty="0" smtClean="0"/>
              <a:t>Grants; forgivable loans                                                </a:t>
            </a:r>
          </a:p>
          <a:p>
            <a:r>
              <a:rPr lang="en-US" dirty="0" smtClean="0"/>
              <a:t>But also to…</a:t>
            </a:r>
          </a:p>
          <a:p>
            <a:r>
              <a:rPr lang="en-US" dirty="0" smtClean="0"/>
              <a:t>Reduce lender’s risk</a:t>
            </a:r>
          </a:p>
          <a:p>
            <a:pPr lvl="1"/>
            <a:r>
              <a:rPr lang="en-US" dirty="0" smtClean="0"/>
              <a:t>loan guarantees; companion loans</a:t>
            </a:r>
          </a:p>
          <a:p>
            <a:r>
              <a:rPr lang="en-US" dirty="0" smtClean="0"/>
              <a:t>Reduce borrower’s costs </a:t>
            </a:r>
          </a:p>
          <a:p>
            <a:pPr lvl="1"/>
            <a:r>
              <a:rPr lang="en-US" dirty="0" smtClean="0"/>
              <a:t>interest-rate reductions/subsidies; due diligence assistance</a:t>
            </a:r>
          </a:p>
          <a:p>
            <a:r>
              <a:rPr lang="en-US" dirty="0" smtClean="0"/>
              <a:t>Improve the borrower’s financial situation </a:t>
            </a:r>
          </a:p>
          <a:p>
            <a:pPr lvl="1"/>
            <a:r>
              <a:rPr lang="en-US" dirty="0" smtClean="0"/>
              <a:t>re-payment grace periods; tax abatements and incentives; technical assistance help</a:t>
            </a:r>
          </a:p>
          <a:p>
            <a:r>
              <a:rPr lang="en-US" dirty="0" smtClean="0"/>
              <a:t>Provide comfort to lenders or investors</a:t>
            </a:r>
          </a:p>
          <a:p>
            <a:pPr lvl="1"/>
            <a:r>
              <a:rPr lang="en-US" dirty="0" smtClean="0"/>
              <a:t>performance data, risk management/corroboration</a:t>
            </a:r>
          </a:p>
          <a:p>
            <a:pPr lvl="1"/>
            <a:endParaRPr lang="en-US" dirty="0"/>
          </a:p>
        </p:txBody>
      </p:sp>
      <p:pic>
        <p:nvPicPr>
          <p:cNvPr id="437252" name="Picture 4" descr="front10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2317" y="0"/>
            <a:ext cx="2841955" cy="1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916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Roosevelt-Lincoln Jr. High School</a:t>
            </a:r>
            <a:br>
              <a:rPr lang="en-US" sz="4000" dirty="0"/>
            </a:br>
            <a:r>
              <a:rPr lang="en-US" sz="3200" dirty="0" smtClean="0"/>
              <a:t>Salina</a:t>
            </a:r>
            <a:r>
              <a:rPr lang="en-US" sz="3200" dirty="0"/>
              <a:t>, </a:t>
            </a:r>
            <a:r>
              <a:rPr lang="en-US" sz="3200" dirty="0" smtClean="0"/>
              <a:t>Kansas</a:t>
            </a:r>
            <a:endParaRPr lang="en-US" sz="2400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1086" y="1600200"/>
            <a:ext cx="4589736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Current Name: Pioneer President’s </a:t>
            </a:r>
            <a:r>
              <a:rPr lang="en-US" dirty="0" smtClean="0"/>
              <a:t>Place </a:t>
            </a:r>
          </a:p>
          <a:p>
            <a:r>
              <a:rPr lang="en-US" dirty="0" smtClean="0"/>
              <a:t>Construction date: 1915-1925</a:t>
            </a:r>
          </a:p>
          <a:p>
            <a:r>
              <a:rPr lang="en-US" dirty="0" smtClean="0"/>
              <a:t>New </a:t>
            </a:r>
            <a:r>
              <a:rPr lang="en-US" dirty="0"/>
              <a:t>Use: Low-Income Senior Housing</a:t>
            </a:r>
          </a:p>
          <a:p>
            <a:r>
              <a:rPr lang="en-US" dirty="0"/>
              <a:t>Total Project Costs: $8,639,603</a:t>
            </a:r>
          </a:p>
          <a:p>
            <a:pPr lvl="1"/>
            <a:r>
              <a:rPr lang="en-US" dirty="0"/>
              <a:t>State Historic Tax Credits: $2,042,886</a:t>
            </a:r>
          </a:p>
          <a:p>
            <a:pPr lvl="1"/>
            <a:r>
              <a:rPr lang="en-US" dirty="0"/>
              <a:t>Housing Units: 61 (Rents start at $275/month</a:t>
            </a:r>
            <a:r>
              <a:rPr lang="en-US" dirty="0" smtClean="0"/>
              <a:t>.)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Incentives: </a:t>
            </a:r>
            <a:endParaRPr lang="en-US" dirty="0" smtClean="0"/>
          </a:p>
          <a:p>
            <a:pPr lvl="1"/>
            <a:r>
              <a:rPr lang="en-US" dirty="0" smtClean="0"/>
              <a:t>State </a:t>
            </a:r>
            <a:r>
              <a:rPr lang="en-US" dirty="0"/>
              <a:t>and Federal Historic Tax Credits</a:t>
            </a:r>
          </a:p>
          <a:p>
            <a:pPr lvl="1"/>
            <a:r>
              <a:rPr lang="en-US" dirty="0"/>
              <a:t>Low Income Tax Credits</a:t>
            </a:r>
          </a:p>
          <a:p>
            <a:pPr lvl="1"/>
            <a:r>
              <a:rPr lang="en-US" dirty="0"/>
              <a:t>Property Tax Rebate for 10 years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1162" y="1084175"/>
            <a:ext cx="3679412" cy="214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6422" y="2700198"/>
            <a:ext cx="2693008" cy="366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store.kshs.org/store/image.php?productid=1723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30422" y="2580825"/>
            <a:ext cx="1137197" cy="12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62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Low-Income Housing Tax Credits</a:t>
            </a:r>
            <a:endParaRPr lang="en-US" sz="4000" dirty="0"/>
          </a:p>
        </p:txBody>
      </p:sp>
      <p:sp>
        <p:nvSpPr>
          <p:cNvPr id="4925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Can encourage capital investment in affordable housing/target investment to certain areas – vacant properties, brownfields, infill locations, other priority sites</a:t>
            </a:r>
          </a:p>
          <a:p>
            <a:pPr lvl="1"/>
            <a:r>
              <a:rPr lang="en-US" dirty="0" smtClean="0"/>
              <a:t>States get annual  population-based allocation for distribution to communities and non-profits – approx.    $1.75 per capita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Investors can get 9% annual credit for 10 years for qualified new construction/rehabilitation costs  (i.e. 90% of total) for projects not financed with federal subsidy </a:t>
            </a:r>
          </a:p>
          <a:p>
            <a:pPr lvl="1"/>
            <a:r>
              <a:rPr lang="en-US" dirty="0" smtClean="0"/>
              <a:t>Federal subsidy limits credit to 4%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Credits can be used for new construction, rehabilitation, or acquisition and rehabilitation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1815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Low-Income Housing Tax Credits</a:t>
            </a:r>
            <a:br>
              <a:rPr lang="en-US" sz="4000" dirty="0" smtClean="0"/>
            </a:br>
            <a:r>
              <a:rPr lang="en-US" sz="4000" dirty="0" smtClean="0"/>
              <a:t>“fine print” and caveats </a:t>
            </a:r>
            <a:endParaRPr lang="en-US" sz="4000" dirty="0"/>
          </a:p>
        </p:txBody>
      </p:sp>
      <p:sp>
        <p:nvSpPr>
          <p:cNvPr id="4935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9975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Wrinkles…</a:t>
            </a:r>
          </a:p>
          <a:p>
            <a:pPr lvl="1"/>
            <a:r>
              <a:rPr lang="en-US" dirty="0" smtClean="0"/>
              <a:t>Loss of  tax incentive value on secondary market – from about 95 cents/$ to about 65 cents/$ now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“Green” priority for credit allocations within states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Credits support a wide range of housing types/situations </a:t>
            </a:r>
          </a:p>
          <a:p>
            <a:pPr lvl="1"/>
            <a:r>
              <a:rPr lang="en-US" dirty="0" smtClean="0"/>
              <a:t>Urban, suburban, rural projects </a:t>
            </a:r>
          </a:p>
          <a:p>
            <a:pPr lvl="1"/>
            <a:r>
              <a:rPr lang="en-US" dirty="0" smtClean="0"/>
              <a:t>Housing for families, special needs tenants, elderly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$3.85 billion in credits issued in fiscal year 2008, supporting 1/3 of all new construction in that year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Impacted by Recession  like everything else</a:t>
            </a:r>
          </a:p>
        </p:txBody>
      </p:sp>
    </p:spTree>
    <p:extLst>
      <p:ext uri="{BB962C8B-B14F-4D97-AF65-F5344CB8AC3E}">
        <p14:creationId xmlns:p14="http://schemas.microsoft.com/office/powerpoint/2010/main" xmlns="" val="1238546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4" name="Picture 4" descr="MifflinMillsRender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252" y="3785616"/>
            <a:ext cx="3962400" cy="2438400"/>
          </a:xfrm>
          <a:prstGeom prst="rect">
            <a:avLst/>
          </a:prstGeom>
          <a:noFill/>
        </p:spPr>
      </p:pic>
      <p:pic>
        <p:nvPicPr>
          <p:cNvPr id="496645" name="Picture 5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008" y="1374648"/>
            <a:ext cx="3124200" cy="2209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514" y="201486"/>
            <a:ext cx="8195286" cy="1143000"/>
          </a:xfrm>
        </p:spPr>
        <p:txBody>
          <a:bodyPr/>
          <a:lstStyle/>
          <a:p>
            <a:r>
              <a:rPr lang="en-US" dirty="0" smtClean="0"/>
              <a:t>Mifflin Mills, </a:t>
            </a:r>
            <a:r>
              <a:rPr lang="en-US" sz="3600" dirty="0" smtClean="0"/>
              <a:t>Lebanon, PA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4648"/>
            <a:ext cx="4038600" cy="526999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PA’s first affordable “rent-to-own” townhouse </a:t>
            </a:r>
            <a:r>
              <a:rPr lang="en-US" dirty="0" smtClean="0">
                <a:latin typeface="Times New Roman" pitchFamily="18" charset="0"/>
              </a:rPr>
              <a:t>community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Former vacant, blighted city block near </a:t>
            </a:r>
            <a:r>
              <a:rPr lang="en-US" dirty="0" smtClean="0">
                <a:latin typeface="Times New Roman" pitchFamily="18" charset="0"/>
              </a:rPr>
              <a:t>downtown</a:t>
            </a:r>
            <a:br>
              <a:rPr lang="en-US" dirty="0" smtClean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Energy efficient construction, designed to blend into existing residential </a:t>
            </a:r>
            <a:r>
              <a:rPr lang="en-US" dirty="0" smtClean="0">
                <a:latin typeface="Times New Roman" pitchFamily="18" charset="0"/>
              </a:rPr>
              <a:t>neighborhood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20 units, completed Nov. 2009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 $1.5 million in low-income housing tax credits </a:t>
            </a:r>
            <a:r>
              <a:rPr lang="en-US" dirty="0">
                <a:latin typeface="Times New Roman" pitchFamily="18" charset="0"/>
              </a:rPr>
              <a:t>key part               of financing package needed                to attract investors to rent-to-own project structure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49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Cleanup Expensing Tax  Incentive</a:t>
            </a:r>
            <a:endParaRPr lang="en-US" dirty="0"/>
          </a:p>
        </p:txBody>
      </p:sp>
      <p:sp>
        <p:nvSpPr>
          <p:cNvPr id="5017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6326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Deduction pegged to cleanup costs, which allows       new owners to recover cleanup costs in the year incurred; only incentive targeted to private site owners</a:t>
            </a:r>
          </a:p>
          <a:p>
            <a:endParaRPr lang="en-US" dirty="0" smtClean="0"/>
          </a:p>
          <a:p>
            <a:r>
              <a:rPr lang="en-US" dirty="0" smtClean="0"/>
              <a:t>Can include: </a:t>
            </a:r>
          </a:p>
          <a:p>
            <a:pPr lvl="1"/>
            <a:r>
              <a:rPr lang="en-US" dirty="0" smtClean="0"/>
              <a:t>Site assessment, cleanup, monitoring costs</a:t>
            </a:r>
          </a:p>
          <a:p>
            <a:pPr lvl="1"/>
            <a:r>
              <a:rPr lang="en-US" dirty="0" smtClean="0"/>
              <a:t>Costs related to install/monitor institutional controls   </a:t>
            </a:r>
          </a:p>
          <a:p>
            <a:pPr lvl="1"/>
            <a:r>
              <a:rPr lang="en-US" dirty="0" smtClean="0"/>
              <a:t>State VCP fees and associated costs </a:t>
            </a:r>
          </a:p>
          <a:p>
            <a:pPr lvl="1"/>
            <a:r>
              <a:rPr lang="en-US" dirty="0" smtClean="0"/>
              <a:t>Removal of demolition debris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long term authorization in place; most recently extended until 12/31/09 (retroactive to 1/1/08)</a:t>
            </a:r>
          </a:p>
          <a:p>
            <a:pPr lvl="1"/>
            <a:r>
              <a:rPr lang="en-US" dirty="0" smtClean="0"/>
              <a:t>Petroleum sites made eligible in 2007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06679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Cleanup Expensing </a:t>
            </a:r>
            <a:r>
              <a:rPr lang="en-US" sz="3600" dirty="0" smtClean="0"/>
              <a:t>caveats and “fine print”  </a:t>
            </a:r>
            <a:endParaRPr lang="en-US" sz="3600" dirty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4749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“Stealth incentive” – less than 2 dozen projects annually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Little understanding of what it is, what it does, how it works </a:t>
            </a:r>
          </a:p>
          <a:p>
            <a:pPr lvl="1"/>
            <a:r>
              <a:rPr lang="en-US" dirty="0" smtClean="0"/>
              <a:t>On the part of Treasury (no </a:t>
            </a:r>
            <a:r>
              <a:rPr lang="en-US" dirty="0" err="1" smtClean="0"/>
              <a:t>regs</a:t>
            </a:r>
            <a:r>
              <a:rPr lang="en-US" dirty="0" smtClean="0"/>
              <a:t>/guidance), developers, transaction support professionals, state agencies who certify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Process not well articulated at state level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r>
              <a:rPr lang="en-US" dirty="0" smtClean="0"/>
              <a:t>Authorized in “fits and starts”</a:t>
            </a:r>
          </a:p>
          <a:p>
            <a:pPr lvl="1"/>
            <a:r>
              <a:rPr lang="en-US" dirty="0" smtClean="0"/>
              <a:t>Makes long-term, larger projects hard to plan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Subject to recapture on transfer</a:t>
            </a:r>
          </a:p>
          <a:p>
            <a:pPr lvl="1"/>
            <a:r>
              <a:rPr lang="en-US" dirty="0" smtClean="0"/>
              <a:t>Vague Treasury interpretation deters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35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Alliance </a:t>
            </a:r>
            <a:r>
              <a:rPr lang="en-US" dirty="0" smtClean="0"/>
              <a:t>Environmental</a:t>
            </a:r>
            <a:br>
              <a:rPr lang="en-US" dirty="0" smtClean="0"/>
            </a:br>
            <a:r>
              <a:rPr lang="en-US" sz="3600" dirty="0" smtClean="0"/>
              <a:t>Goodwill </a:t>
            </a:r>
            <a:r>
              <a:rPr lang="en-US" sz="3600" dirty="0"/>
              <a:t>Fire </a:t>
            </a:r>
            <a:r>
              <a:rPr lang="en-US" sz="3600" dirty="0" smtClean="0"/>
              <a:t>Department, </a:t>
            </a:r>
            <a:r>
              <a:rPr lang="en-US" sz="2700" dirty="0" smtClean="0"/>
              <a:t>West </a:t>
            </a:r>
            <a:r>
              <a:rPr lang="en-US" sz="2700" dirty="0"/>
              <a:t>Chester, PA</a:t>
            </a:r>
          </a:p>
        </p:txBody>
      </p:sp>
      <p:sp>
        <p:nvSpPr>
          <p:cNvPr id="5048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47498"/>
            <a:ext cx="3941379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8.5 acre former pharmaceutical property and dump site in economically distressed area</a:t>
            </a:r>
          </a:p>
          <a:p>
            <a:endParaRPr lang="en-US" dirty="0" smtClean="0"/>
          </a:p>
          <a:p>
            <a:r>
              <a:rPr lang="en-US" dirty="0" smtClean="0"/>
              <a:t>Cleaned and redeveloped by Alliance Environmental</a:t>
            </a:r>
          </a:p>
          <a:p>
            <a:endParaRPr lang="en-US" dirty="0" smtClean="0"/>
          </a:p>
          <a:p>
            <a:r>
              <a:rPr lang="en-US" dirty="0" smtClean="0"/>
              <a:t>Now, location of Good Will Business Park:  100,000 sq. ft. of retail, public service facilities including fire department and district court</a:t>
            </a:r>
          </a:p>
          <a:p>
            <a:endParaRPr lang="en-US" dirty="0" smtClean="0"/>
          </a:p>
          <a:p>
            <a:r>
              <a:rPr lang="en-US" dirty="0" smtClean="0"/>
              <a:t>Incentive provided Alliance with nearly $800,000 in tax relief</a:t>
            </a:r>
            <a:endParaRPr lang="en-US" dirty="0"/>
          </a:p>
        </p:txBody>
      </p:sp>
      <p:pic>
        <p:nvPicPr>
          <p:cNvPr id="504838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8199" y="1523999"/>
            <a:ext cx="4238625" cy="2433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4118" y="3499663"/>
            <a:ext cx="3226785" cy="283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60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T.R. </a:t>
            </a:r>
            <a:r>
              <a:rPr lang="en-US" dirty="0" err="1"/>
              <a:t>Thickston</a:t>
            </a:r>
            <a:r>
              <a:rPr lang="en-US" dirty="0"/>
              <a:t> Glass </a:t>
            </a:r>
            <a:r>
              <a:rPr lang="en-US" dirty="0" smtClean="0"/>
              <a:t>Company </a:t>
            </a:r>
            <a:r>
              <a:rPr lang="en-US" sz="3600" dirty="0"/>
              <a:t>Bloomington, IN</a:t>
            </a:r>
          </a:p>
        </p:txBody>
      </p:sp>
      <p:sp>
        <p:nvSpPr>
          <p:cNvPr id="5058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Former recycling center with foundry waste</a:t>
            </a:r>
          </a:p>
          <a:p>
            <a:endParaRPr lang="en-US" dirty="0" smtClean="0"/>
          </a:p>
          <a:p>
            <a:r>
              <a:rPr lang="en-US" dirty="0" smtClean="0"/>
              <a:t>Project spearheaded by environmental consulting firm familiar with tax incentive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Incentive saved about $80,000 in tax liability,   used to support cash flow until redevelopment  occurred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 -- Site leased by T.R. </a:t>
            </a:r>
            <a:r>
              <a:rPr lang="en-US" dirty="0" err="1" smtClean="0"/>
              <a:t>Thickston</a:t>
            </a:r>
            <a:r>
              <a:rPr lang="en-US" dirty="0" smtClean="0"/>
              <a:t> Glass Company; created 3 jobs</a:t>
            </a:r>
            <a:endParaRPr lang="en-US" dirty="0"/>
          </a:p>
        </p:txBody>
      </p:sp>
      <p:pic>
        <p:nvPicPr>
          <p:cNvPr id="50586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148" y="4030720"/>
            <a:ext cx="3962400" cy="2130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7176" y="1692167"/>
            <a:ext cx="3391074" cy="1996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27876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1066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533400" y="16002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 </a:t>
            </a:r>
            <a:r>
              <a:rPr lang="en-US" sz="1000">
                <a:latin typeface="Times New Roman" pitchFamily="18" charset="0"/>
              </a:rPr>
              <a:t>                                                                                                       </a:t>
            </a:r>
            <a:r>
              <a:rPr lang="en-US" sz="1000" b="1">
                <a:latin typeface="Times New Roman" pitchFamily="18" charset="0"/>
              </a:rPr>
              <a:t> 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“Low-Cost/No-Cost”</a:t>
            </a:r>
            <a:br>
              <a:rPr lang="en-US" dirty="0" smtClean="0"/>
            </a:br>
            <a:r>
              <a:rPr lang="en-US" sz="3600" dirty="0" smtClean="0"/>
              <a:t>Brownfield Redevelopment Tools</a:t>
            </a:r>
            <a:endParaRPr lang="en-US" sz="3600" dirty="0"/>
          </a:p>
        </p:txBody>
      </p:sp>
      <p:sp>
        <p:nvSpPr>
          <p:cNvPr id="456709" name="Rectangle 5"/>
          <p:cNvSpPr>
            <a:spLocks noGrp="1" noChangeArrowheads="1"/>
          </p:cNvSpPr>
          <p:nvPr>
            <p:ph idx="1"/>
          </p:nvPr>
        </p:nvSpPr>
        <p:spPr>
          <a:xfrm>
            <a:off x="236476" y="1663264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Tools that enhance redevelopment financing – with little or no additional cash outlay </a:t>
            </a:r>
          </a:p>
          <a:p>
            <a:endParaRPr lang="en-US" dirty="0" smtClean="0"/>
          </a:p>
          <a:p>
            <a:r>
              <a:rPr lang="en-US" dirty="0" smtClean="0"/>
              <a:t>Institutional controls</a:t>
            </a:r>
          </a:p>
          <a:p>
            <a:pPr lvl="1"/>
            <a:r>
              <a:rPr lang="en-US" dirty="0" smtClean="0"/>
              <a:t>Can reduce site preparation, cleanup costs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Innovative remedial technologies</a:t>
            </a:r>
          </a:p>
          <a:p>
            <a:pPr lvl="1"/>
            <a:r>
              <a:rPr lang="en-US" dirty="0" smtClean="0"/>
              <a:t>Can lead to big reductions in cleanup costs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Cost saving technical assistance and project support</a:t>
            </a:r>
          </a:p>
          <a:p>
            <a:pPr lvl="1"/>
            <a:r>
              <a:rPr lang="en-US" dirty="0" smtClean="0"/>
              <a:t>Can save time, money, other development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39108033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Local Financing Tools </a:t>
            </a:r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a Brownfields “Spin” on the Local Tried-and-True  … Making them Work for Site Cleanup and Reuse </a:t>
            </a:r>
          </a:p>
          <a:p>
            <a:pPr lvl="2"/>
            <a:r>
              <a:rPr lang="en-US" dirty="0" smtClean="0"/>
              <a:t>Tax increment financing/TIF-style financing</a:t>
            </a:r>
          </a:p>
          <a:p>
            <a:pPr lvl="2"/>
            <a:r>
              <a:rPr lang="en-US" dirty="0" smtClean="0"/>
              <a:t>Tax abatements</a:t>
            </a:r>
          </a:p>
          <a:p>
            <a:pPr lvl="2"/>
            <a:r>
              <a:rPr lang="en-US" dirty="0" smtClean="0"/>
              <a:t>Tax forgiveness</a:t>
            </a:r>
          </a:p>
          <a:p>
            <a:pPr lvl="2"/>
            <a:r>
              <a:rPr lang="en-US" dirty="0" smtClean="0"/>
              <a:t>Special service areas or taxing districts</a:t>
            </a:r>
          </a:p>
          <a:p>
            <a:pPr lvl="2"/>
            <a:r>
              <a:rPr lang="en-US" dirty="0" smtClean="0"/>
              <a:t>Revolving loan funds (RLFs)</a:t>
            </a:r>
          </a:p>
          <a:p>
            <a:pPr lvl="2"/>
            <a:r>
              <a:rPr lang="en-US" dirty="0" smtClean="0"/>
              <a:t>Property transfers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502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03706" y="579438"/>
            <a:ext cx="81952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Aspect of the</a:t>
            </a:r>
            <a:br>
              <a:rPr lang="en-US" dirty="0" smtClean="0"/>
            </a:br>
            <a:r>
              <a:rPr lang="en-US" dirty="0" smtClean="0"/>
              <a:t>Brownfield Reuse Process…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brownfield reuse/redevelopment planning </a:t>
            </a:r>
          </a:p>
          <a:p>
            <a:r>
              <a:rPr lang="en-US" dirty="0" smtClean="0"/>
              <a:t>site acquisition </a:t>
            </a:r>
          </a:p>
          <a:p>
            <a:r>
              <a:rPr lang="en-US" dirty="0" smtClean="0"/>
              <a:t>environmental assessment</a:t>
            </a:r>
          </a:p>
          <a:p>
            <a:r>
              <a:rPr lang="en-US" dirty="0" smtClean="0"/>
              <a:t>removal or remediation of contamination  </a:t>
            </a:r>
          </a:p>
          <a:p>
            <a:r>
              <a:rPr lang="en-US" dirty="0" smtClean="0"/>
              <a:t>installation of institutional controls </a:t>
            </a:r>
          </a:p>
          <a:p>
            <a:r>
              <a:rPr lang="en-US" dirty="0" smtClean="0"/>
              <a:t>site clearance, demolition, and debris removal </a:t>
            </a:r>
          </a:p>
          <a:p>
            <a:r>
              <a:rPr lang="en-US" dirty="0" smtClean="0"/>
              <a:t>rehabilitation of buildings </a:t>
            </a:r>
          </a:p>
          <a:p>
            <a:r>
              <a:rPr lang="en-US" dirty="0" smtClean="0"/>
              <a:t>construction of infrastructure, related improvements that enhance contaminated property value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91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Initiatives</a:t>
            </a:r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INCREMENT FINANCING</a:t>
            </a:r>
          </a:p>
          <a:p>
            <a:endParaRPr lang="en-US" dirty="0" smtClean="0"/>
          </a:p>
          <a:p>
            <a:r>
              <a:rPr lang="en-US" dirty="0" smtClean="0"/>
              <a:t>Uses the anticipated growth in property taxes generated by a development to finance it; most common local financing tool supporting brownfield cleanup and reuse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135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1066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457200" y="1676400"/>
            <a:ext cx="817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 </a:t>
            </a:r>
            <a:r>
              <a:rPr lang="en-US" sz="1000"/>
              <a:t>                                                                                                       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Johnson Street Quarry </a:t>
            </a:r>
            <a:r>
              <a:rPr lang="it-IT" sz="3600" dirty="0" smtClean="0"/>
              <a:t>Minneapolis, MN</a:t>
            </a:r>
            <a:endParaRPr lang="en-US" sz="3600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29195" y="1434663"/>
            <a:ext cx="3715409" cy="2112579"/>
          </a:xfrm>
          <a:ln>
            <a:solidFill>
              <a:schemeClr val="tx1"/>
            </a:solidFill>
          </a:ln>
        </p:spPr>
      </p:pic>
      <p:sp>
        <p:nvSpPr>
          <p:cNvPr id="5089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792706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Johnson Street Quarry was a blighted, under-utilized property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local developer wanted to build a 420,000 SF shopping mall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After extensive community involvement, as well as strong public/private cooperation, several major national retailers located in the retail center, including Target, Pet Smart, and Rainbow Foods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TIF was key to financing site preparation </a:t>
            </a:r>
          </a:p>
          <a:p>
            <a:endParaRPr lang="en-US" dirty="0" smtClean="0"/>
          </a:p>
          <a:p>
            <a:r>
              <a:rPr lang="en-US" dirty="0" smtClean="0"/>
              <a:t>Redevelopment of this property has spurred redevelopment in the surrounding area, created over 2,000 new jobs (much above original estimates) and increased property and sales tax revenues in excess of $3 million a year.</a:t>
            </a:r>
            <a:endParaRPr lang="en-US" dirty="0"/>
          </a:p>
        </p:txBody>
      </p:sp>
      <p:pic>
        <p:nvPicPr>
          <p:cNvPr id="508936" name="Picture 8" descr="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29196" y="3631624"/>
            <a:ext cx="3715407" cy="27061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68525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Initiatives</a:t>
            </a:r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52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 ABATEMENTS</a:t>
            </a:r>
          </a:p>
          <a:p>
            <a:endParaRPr lang="en-US" dirty="0" smtClean="0"/>
          </a:p>
          <a:p>
            <a:r>
              <a:rPr lang="en-US" dirty="0" smtClean="0"/>
              <a:t>Reductions or forgiveness from tax liabilities, granted for a specific period of time (typically 5, 10, or 20 years); helps project cash flow</a:t>
            </a:r>
          </a:p>
          <a:p>
            <a:endParaRPr lang="en-US" dirty="0"/>
          </a:p>
          <a:p>
            <a:r>
              <a:rPr lang="en-US" dirty="0" smtClean="0"/>
              <a:t>Fading with Recession stresses on counties and communities</a:t>
            </a:r>
          </a:p>
          <a:p>
            <a:pPr lvl="1"/>
            <a:r>
              <a:rPr lang="en-US" dirty="0" smtClean="0"/>
              <a:t>“can’t afford to give anything away’</a:t>
            </a:r>
          </a:p>
          <a:p>
            <a:endParaRPr lang="en-US" dirty="0"/>
          </a:p>
        </p:txBody>
      </p:sp>
      <p:pic>
        <p:nvPicPr>
          <p:cNvPr id="19497" name="Picture 41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010" y="170803"/>
            <a:ext cx="1526385" cy="15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07561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Renewal District</a:t>
            </a:r>
            <a:br>
              <a:rPr lang="en-US" dirty="0" smtClean="0"/>
            </a:br>
            <a:r>
              <a:rPr lang="en-US" sz="3600" dirty="0" smtClean="0"/>
              <a:t>Chelsea,  MA</a:t>
            </a:r>
            <a:endParaRPr lang="en-US" sz="3600" dirty="0"/>
          </a:p>
        </p:txBody>
      </p:sp>
      <p:pic>
        <p:nvPicPr>
          <p:cNvPr id="5109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34000" y="1375115"/>
            <a:ext cx="3581400" cy="2435352"/>
          </a:xfrm>
          <a:ln>
            <a:solidFill>
              <a:schemeClr val="tx1"/>
            </a:solidFill>
          </a:ln>
        </p:spPr>
      </p:pic>
      <p:sp>
        <p:nvSpPr>
          <p:cNvPr id="510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155324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Blighted 10-acre outdoor storage yard for  junk cars and equipment.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Developer purchased 2 acres for $1.2 million to construct a $17 million, 180-room, full-service hotel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10-year property tax abatement key incentive, used to offset site cleanup and preparation costs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Hotel now employs 100 workers, generates approximately $400,000  in sales and income tax revenue annually – even with the abatement in place.</a:t>
            </a:r>
            <a:endParaRPr lang="en-US" dirty="0"/>
          </a:p>
        </p:txBody>
      </p:sp>
      <p:pic>
        <p:nvPicPr>
          <p:cNvPr id="510982" name="Picture 6" descr="Exterior of the Wyndham Boston Chelse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3959770"/>
            <a:ext cx="3581400" cy="2371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696604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Initiatives</a:t>
            </a:r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TAX FORGIVENESS</a:t>
            </a:r>
          </a:p>
          <a:p>
            <a:endParaRPr lang="en-US" dirty="0" smtClean="0"/>
          </a:p>
          <a:p>
            <a:r>
              <a:rPr lang="en-US" dirty="0" smtClean="0"/>
              <a:t>Authorizes local governments to forgive back taxes on delinquent properties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a brownfield context, these new tax forgiveness programs typically:</a:t>
            </a:r>
          </a:p>
          <a:p>
            <a:pPr lvl="1"/>
            <a:r>
              <a:rPr lang="en-US" dirty="0" smtClean="0"/>
              <a:t>Are linked to new owners or prospective purchasers</a:t>
            </a:r>
          </a:p>
          <a:p>
            <a:pPr lvl="1"/>
            <a:r>
              <a:rPr lang="en-US" dirty="0" smtClean="0"/>
              <a:t>Require agreement to clean up and reuse site</a:t>
            </a:r>
          </a:p>
          <a:p>
            <a:pPr lvl="1"/>
            <a:r>
              <a:rPr lang="en-US" dirty="0" smtClean="0"/>
              <a:t>Require purchaser to enter state VCP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1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010" y="170803"/>
            <a:ext cx="1526385" cy="15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15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 Perk, </a:t>
            </a:r>
            <a:r>
              <a:rPr lang="en-US" sz="3600" dirty="0" smtClean="0"/>
              <a:t>Milwaukee, WI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Abandoned gas station, closed since 1989</a:t>
            </a:r>
          </a:p>
          <a:p>
            <a:endParaRPr lang="en-US" dirty="0"/>
          </a:p>
          <a:p>
            <a:r>
              <a:rPr lang="en-US" dirty="0"/>
              <a:t>Issues of financing/addressing cost of petroleum contamination; 9 years tax delinquency </a:t>
            </a:r>
          </a:p>
          <a:p>
            <a:endParaRPr lang="en-US" dirty="0"/>
          </a:p>
          <a:p>
            <a:r>
              <a:rPr lang="en-US" dirty="0"/>
              <a:t>Financing included state forgiveness of back taxes linked to VCP participation, rehabilitation tax credits </a:t>
            </a:r>
          </a:p>
          <a:p>
            <a:endParaRPr lang="en-US" dirty="0"/>
          </a:p>
          <a:p>
            <a:r>
              <a:rPr lang="en-US" dirty="0"/>
              <a:t>  Result -- reuse of historically significant building as successful neighborhood retail anchor</a:t>
            </a:r>
          </a:p>
          <a:p>
            <a:endParaRPr lang="en-US" dirty="0"/>
          </a:p>
        </p:txBody>
      </p:sp>
      <p:pic>
        <p:nvPicPr>
          <p:cNvPr id="513028" name="Picture 4" descr="ShermanPerkbefo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78681" y="1568782"/>
            <a:ext cx="3350009" cy="223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/>
          </a:p>
        </p:txBody>
      </p:sp>
      <p:pic>
        <p:nvPicPr>
          <p:cNvPr id="513027" name="Picture 3" descr="sher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44467"/>
            <a:ext cx="3835400" cy="250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352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Initiatives</a:t>
            </a:r>
            <a:endParaRPr lang="en-US" dirty="0"/>
          </a:p>
        </p:txBody>
      </p:sp>
      <p:sp>
        <p:nvSpPr>
          <p:cNvPr id="515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317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SPECIAL SERVICE AREAS OR  TAXING DISTRICTS</a:t>
            </a:r>
          </a:p>
          <a:p>
            <a:endParaRPr lang="en-US" dirty="0" smtClean="0"/>
          </a:p>
          <a:p>
            <a:r>
              <a:rPr lang="en-US" dirty="0" smtClean="0"/>
              <a:t>Cities can use a “special service area” designation to raise cash for activities, facilities, or bond servicing needed by the target area.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Property owners agree to the special levy or fee, based on its use in their area to finance maintenance or improvements.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Property owners may “self-impose” fees as part of a redevelopment agreement.</a:t>
            </a:r>
            <a:endParaRPr lang="en-US" dirty="0"/>
          </a:p>
        </p:txBody>
      </p:sp>
      <p:pic>
        <p:nvPicPr>
          <p:cNvPr id="7" name="Picture 41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2027" y="170804"/>
            <a:ext cx="1149368" cy="11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4680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Initiatives</a:t>
            </a:r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LOCALLY CAPITALIZED REVOLVING LOAN FUNDS (RLFs)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A growing number of communities are establishing their own RLFs targeted to redevelopment and brownfield-related projects; similar to state or federal RLFs, but they write the rules.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use a wide variety of sources for capitalization – general revenue appropriations, bank contributions, philanthropic donations, fees or fines, repayments from CDBG projects, etc.  </a:t>
            </a:r>
            <a:endParaRPr lang="en-US" dirty="0"/>
          </a:p>
        </p:txBody>
      </p:sp>
      <p:pic>
        <p:nvPicPr>
          <p:cNvPr id="5" name="Picture 41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2027" y="170804"/>
            <a:ext cx="1149368" cy="11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60363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514" y="211574"/>
            <a:ext cx="8195286" cy="1143000"/>
          </a:xfrm>
        </p:spPr>
        <p:txBody>
          <a:bodyPr/>
          <a:lstStyle/>
          <a:p>
            <a:r>
              <a:rPr lang="en-US" dirty="0" smtClean="0"/>
              <a:t>Waterfront Development</a:t>
            </a:r>
            <a:br>
              <a:rPr lang="en-US" dirty="0" smtClean="0"/>
            </a:br>
            <a:r>
              <a:rPr lang="en-US" sz="3600" dirty="0" smtClean="0"/>
              <a:t>New Bedford, MA</a:t>
            </a:r>
            <a:endParaRPr lang="en-US" sz="3600" dirty="0"/>
          </a:p>
        </p:txBody>
      </p:sp>
      <p:pic>
        <p:nvPicPr>
          <p:cNvPr id="518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69849" y="1492895"/>
            <a:ext cx="4220298" cy="2637686"/>
          </a:xfrm>
          <a:ln>
            <a:solidFill>
              <a:schemeClr val="tx1"/>
            </a:solidFill>
          </a:ln>
        </p:spPr>
      </p:pic>
      <p:sp>
        <p:nvSpPr>
          <p:cNvPr id="518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272456" cy="4674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Locally capitalized RLF used to pay for Phase I site assessments at sites served with environmental tax lien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Capitalization sources include local contributions, proceeds from property sales as liens are redeemed</a:t>
            </a:r>
            <a:endParaRPr lang="en-US" sz="2400" dirty="0"/>
          </a:p>
        </p:txBody>
      </p:sp>
      <p:pic>
        <p:nvPicPr>
          <p:cNvPr id="51814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471" y="3655312"/>
            <a:ext cx="4289973" cy="268123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709060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Initiatives</a:t>
            </a:r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TRANSFERS with intent</a:t>
            </a:r>
          </a:p>
          <a:p>
            <a:endParaRPr lang="en-US" dirty="0" smtClean="0"/>
          </a:p>
          <a:p>
            <a:r>
              <a:rPr lang="en-US" dirty="0" smtClean="0"/>
              <a:t>Site is transferred to new owner or user for a nominal fee, typically $1, in exchange for an agreement to clean up and reuse the property</a:t>
            </a:r>
            <a:endParaRPr lang="en-US" dirty="0"/>
          </a:p>
        </p:txBody>
      </p:sp>
      <p:pic>
        <p:nvPicPr>
          <p:cNvPr id="5" name="Picture 41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2027" y="170804"/>
            <a:ext cx="1149368" cy="11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992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Non-EPA Funding Used to Finance Brownfield Reuse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68552"/>
            <a:ext cx="4038600" cy="5385816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Loans</a:t>
            </a:r>
          </a:p>
          <a:p>
            <a:pPr lvl="1"/>
            <a:r>
              <a:rPr lang="en-US" sz="1200" dirty="0" smtClean="0"/>
              <a:t>EDA capital for local revolving loan funds</a:t>
            </a:r>
          </a:p>
          <a:p>
            <a:pPr lvl="1"/>
            <a:r>
              <a:rPr lang="en-US" sz="1200" dirty="0" smtClean="0"/>
              <a:t>HUD funds for locally determined CDBG loans and “floats”</a:t>
            </a:r>
          </a:p>
          <a:p>
            <a:pPr lvl="1"/>
            <a:r>
              <a:rPr lang="en-US" sz="1200" dirty="0" smtClean="0"/>
              <a:t>EPA capitalized revolving loan funds</a:t>
            </a:r>
          </a:p>
          <a:p>
            <a:pPr lvl="1"/>
            <a:r>
              <a:rPr lang="en-US" sz="1200" dirty="0" smtClean="0"/>
              <a:t>SBA’s microloans</a:t>
            </a:r>
          </a:p>
          <a:p>
            <a:pPr lvl="1"/>
            <a:r>
              <a:rPr lang="en-US" sz="1200" dirty="0" smtClean="0"/>
              <a:t>SBA’s Section 504 development company debentures</a:t>
            </a:r>
          </a:p>
          <a:p>
            <a:pPr lvl="1"/>
            <a:r>
              <a:rPr lang="en-US" sz="1200" dirty="0" smtClean="0"/>
              <a:t>EPA capitalized clean water revolving loan funds (priorities set/ programs run by each state)</a:t>
            </a:r>
          </a:p>
          <a:p>
            <a:pPr lvl="1"/>
            <a:r>
              <a:rPr lang="en-US" sz="1200" dirty="0" smtClean="0"/>
              <a:t>HUD’s Section 108 loan guarantees</a:t>
            </a:r>
          </a:p>
          <a:p>
            <a:pPr lvl="1"/>
            <a:r>
              <a:rPr lang="en-US" sz="1200" dirty="0" smtClean="0"/>
              <a:t>SBA’s Section 7(a) and Low-Doc programs</a:t>
            </a:r>
          </a:p>
          <a:p>
            <a:pPr lvl="1"/>
            <a:r>
              <a:rPr lang="en-US" sz="1200" dirty="0" smtClean="0"/>
              <a:t>USDA business, intermediary, development loans </a:t>
            </a:r>
          </a:p>
          <a:p>
            <a:endParaRPr lang="en-US" sz="1400" dirty="0" smtClean="0"/>
          </a:p>
          <a:p>
            <a:r>
              <a:rPr lang="en-US" sz="1400" b="1" dirty="0" smtClean="0"/>
              <a:t>Grants</a:t>
            </a:r>
          </a:p>
          <a:p>
            <a:pPr lvl="1"/>
            <a:r>
              <a:rPr lang="en-US" sz="1200" dirty="0" smtClean="0"/>
              <a:t>HUD’s Brownfield Economic Development Initiative (BEDI)</a:t>
            </a:r>
          </a:p>
          <a:p>
            <a:pPr lvl="1"/>
            <a:r>
              <a:rPr lang="en-US" sz="1200" dirty="0" smtClean="0"/>
              <a:t>HUD’s Community Development Block Grants (for projects locally determined)</a:t>
            </a:r>
          </a:p>
          <a:p>
            <a:pPr lvl="1"/>
            <a:r>
              <a:rPr lang="en-US" sz="1200" dirty="0" smtClean="0"/>
              <a:t>EPA assessment, cleanup grants </a:t>
            </a:r>
          </a:p>
          <a:p>
            <a:pPr lvl="1"/>
            <a:r>
              <a:rPr lang="en-US" sz="1200" dirty="0" smtClean="0"/>
              <a:t>EDA public works and economic adjustment</a:t>
            </a:r>
          </a:p>
          <a:p>
            <a:pPr lvl="1"/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dirty="0"/>
              <a:t>DOT (various system construction,  preservation, rehabilitation programs)</a:t>
            </a:r>
          </a:p>
          <a:p>
            <a:pPr lvl="1"/>
            <a:r>
              <a:rPr lang="en-US" sz="1200" dirty="0"/>
              <a:t>Army Corps of Engineers (cost-shared services)</a:t>
            </a:r>
          </a:p>
          <a:p>
            <a:pPr lvl="1"/>
            <a:r>
              <a:rPr lang="en-US" sz="1200" dirty="0"/>
              <a:t>USDA community facility, business and industry grants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b="1" dirty="0" smtClean="0"/>
              <a:t>Equity capital</a:t>
            </a:r>
          </a:p>
          <a:p>
            <a:pPr lvl="1"/>
            <a:r>
              <a:rPr lang="en-US" sz="1200" dirty="0" smtClean="0"/>
              <a:t>SBA Small Business Investment Cos. </a:t>
            </a:r>
          </a:p>
          <a:p>
            <a:endParaRPr lang="en-US" sz="1200" dirty="0" smtClean="0"/>
          </a:p>
          <a:p>
            <a:r>
              <a:rPr lang="en-US" sz="1200" b="1" dirty="0" smtClean="0"/>
              <a:t>Tax incentives and tax-exempt financing</a:t>
            </a:r>
          </a:p>
          <a:p>
            <a:pPr lvl="1"/>
            <a:r>
              <a:rPr lang="en-US" sz="1200" dirty="0" smtClean="0"/>
              <a:t>Targeted expensing of cleanup costs </a:t>
            </a:r>
          </a:p>
          <a:p>
            <a:pPr lvl="1"/>
            <a:r>
              <a:rPr lang="en-US" sz="1200" dirty="0" smtClean="0"/>
              <a:t>Historic rehabilitation tax credits</a:t>
            </a:r>
          </a:p>
          <a:p>
            <a:pPr lvl="1"/>
            <a:r>
              <a:rPr lang="en-US" sz="1200" dirty="0" smtClean="0"/>
              <a:t>Low-income housing tax credits</a:t>
            </a:r>
          </a:p>
          <a:p>
            <a:pPr lvl="1"/>
            <a:r>
              <a:rPr lang="en-US" sz="1200" dirty="0" smtClean="0"/>
              <a:t>Industrial development bonds</a:t>
            </a:r>
          </a:p>
          <a:p>
            <a:pPr lvl="1"/>
            <a:r>
              <a:rPr lang="en-US" sz="1200" dirty="0" smtClean="0"/>
              <a:t>Energy efficiency construction credits </a:t>
            </a:r>
          </a:p>
          <a:p>
            <a:endParaRPr lang="en-US" sz="1200" dirty="0" smtClean="0"/>
          </a:p>
          <a:p>
            <a:r>
              <a:rPr lang="en-US" sz="1200" b="1" dirty="0" smtClean="0"/>
              <a:t>Tax-advantaged zones</a:t>
            </a:r>
          </a:p>
          <a:p>
            <a:pPr lvl="1"/>
            <a:r>
              <a:rPr lang="en-US" sz="1200" dirty="0" smtClean="0"/>
              <a:t>HUD/USDA Empowerment Zones</a:t>
            </a:r>
          </a:p>
          <a:p>
            <a:pPr lvl="1"/>
            <a:r>
              <a:rPr lang="en-US" sz="1200" dirty="0" smtClean="0"/>
              <a:t>HUD/USDA Enterprise Communities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9436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457200" y="2286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endParaRPr lang="en-US" sz="28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969" y="0"/>
            <a:ext cx="8195286" cy="1143000"/>
          </a:xfrm>
        </p:spPr>
        <p:txBody>
          <a:bodyPr/>
          <a:lstStyle/>
          <a:p>
            <a:r>
              <a:rPr lang="en-US" dirty="0" smtClean="0"/>
              <a:t>What about small communities?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600200"/>
            <a:ext cx="4076700" cy="50686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Any community, even the smallest rural </a:t>
            </a:r>
            <a:r>
              <a:rPr lang="en-US" dirty="0" smtClean="0"/>
              <a:t>area, can </a:t>
            </a:r>
            <a:r>
              <a:rPr lang="en-US" dirty="0"/>
              <a:t>face brownfield issues that may impede local development efforts.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question </a:t>
            </a:r>
            <a:r>
              <a:rPr lang="en-US" dirty="0" smtClean="0"/>
              <a:t>here is … </a:t>
            </a:r>
            <a:r>
              <a:rPr lang="en-US" dirty="0"/>
              <a:t>how can </a:t>
            </a:r>
            <a:r>
              <a:rPr lang="en-US" dirty="0" smtClean="0"/>
              <a:t>they identify </a:t>
            </a:r>
            <a:r>
              <a:rPr lang="en-US" dirty="0"/>
              <a:t>and leverage $$$ to </a:t>
            </a:r>
            <a:r>
              <a:rPr lang="en-US" dirty="0" smtClean="0"/>
              <a:t>achieve brownfield </a:t>
            </a:r>
            <a:r>
              <a:rPr lang="en-US" dirty="0"/>
              <a:t>success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they do it?  </a:t>
            </a:r>
          </a:p>
        </p:txBody>
      </p:sp>
      <p:pic>
        <p:nvPicPr>
          <p:cNvPr id="24625" name="Picture 49" descr="http://upload.wikimedia.org/wikipedia/commons/b/bf/Bastrop_Texas1.jp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1914" y="2286000"/>
            <a:ext cx="4399647" cy="3490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75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514" y="369234"/>
            <a:ext cx="8195286" cy="1143000"/>
          </a:xfrm>
        </p:spPr>
        <p:txBody>
          <a:bodyPr/>
          <a:lstStyle/>
          <a:p>
            <a:r>
              <a:rPr lang="en-US" dirty="0" smtClean="0"/>
              <a:t>Yes, they can !!!</a:t>
            </a:r>
            <a:br>
              <a:rPr lang="en-US" dirty="0" smtClean="0"/>
            </a:br>
            <a:r>
              <a:rPr lang="en-US" sz="2400" dirty="0"/>
              <a:t>- Population does not measure success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 Making do with what </a:t>
            </a:r>
            <a:r>
              <a:rPr lang="en-US" sz="2400" i="1" dirty="0" smtClean="0"/>
              <a:t>is</a:t>
            </a:r>
            <a:r>
              <a:rPr lang="en-US" sz="2400" dirty="0" smtClean="0"/>
              <a:t> available</a:t>
            </a:r>
            <a:br>
              <a:rPr lang="en-US" sz="2400" dirty="0" smtClean="0"/>
            </a:br>
            <a:r>
              <a:rPr lang="en-US" sz="2400" dirty="0" smtClean="0"/>
              <a:t>-  Strength &amp; success in combination </a:t>
            </a:r>
            <a:endParaRPr lang="en-US" sz="2400" dirty="0"/>
          </a:p>
        </p:txBody>
      </p:sp>
      <p:pic>
        <p:nvPicPr>
          <p:cNvPr id="419847" name="Picture 7" descr="Bob-the-Builder-tv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2410066"/>
            <a:ext cx="3331779" cy="4162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9850" name="Picture 10" descr="stamford_show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994" y="2564528"/>
            <a:ext cx="3835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51" name="Rectangle 11"/>
          <p:cNvSpPr>
            <a:spLocks noChangeArrowheads="1"/>
          </p:cNvSpPr>
          <p:nvPr/>
        </p:nvSpPr>
        <p:spPr bwMode="auto">
          <a:xfrm rot="10800000" flipV="1">
            <a:off x="4913019" y="5164744"/>
            <a:ext cx="305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Small Town Bob</a:t>
            </a:r>
          </a:p>
          <a:p>
            <a:pPr algn="ctr"/>
            <a:r>
              <a:rPr lang="en-US" b="1" i="1" dirty="0" smtClean="0"/>
              <a:t>does </a:t>
            </a:r>
            <a:r>
              <a:rPr lang="en-US" b="1" i="1" dirty="0"/>
              <a:t>brownfields!!</a:t>
            </a:r>
          </a:p>
        </p:txBody>
      </p:sp>
    </p:spTree>
    <p:extLst>
      <p:ext uri="{BB962C8B-B14F-4D97-AF65-F5344CB8AC3E}">
        <p14:creationId xmlns:p14="http://schemas.microsoft.com/office/powerpoint/2010/main" xmlns="" val="129554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3280" y="2139950"/>
            <a:ext cx="4468813" cy="3568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63513"/>
            <a:ext cx="8001000" cy="1143000"/>
          </a:xfrm>
        </p:spPr>
        <p:txBody>
          <a:bodyPr/>
          <a:lstStyle/>
          <a:p>
            <a:r>
              <a:rPr lang="en-US" sz="3200"/>
              <a:t>Abandoned Structures &amp; Stream Restoration In Redevelopment Corridors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25238" y="1853184"/>
            <a:ext cx="3810000" cy="487007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Brownfield </a:t>
            </a:r>
            <a:r>
              <a:rPr lang="en-US" sz="1800" b="1" dirty="0"/>
              <a:t>Funding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Assessment Pilot, $200,000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Assessment, $200,000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Assessment, $300,000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Targeted Assessment, ~$40,000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Targeted Assessment Funding, </a:t>
            </a:r>
            <a:r>
              <a:rPr lang="en-US" sz="1600" dirty="0" smtClean="0"/>
              <a:t>$60,000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EPA </a:t>
            </a:r>
            <a:r>
              <a:rPr lang="en-US" sz="1600" dirty="0"/>
              <a:t>Targeted Assessment Funding, </a:t>
            </a:r>
            <a:r>
              <a:rPr lang="en-US" sz="1600" dirty="0" smtClean="0"/>
              <a:t>$70,000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Assessment, $200,000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</a:t>
            </a:r>
            <a:r>
              <a:rPr lang="en-US" sz="1600" dirty="0"/>
              <a:t>Assessment, $</a:t>
            </a:r>
            <a:r>
              <a:rPr lang="en-US" sz="1600" dirty="0" smtClean="0"/>
              <a:t>200,000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Revolving Loan Fund, $1MIL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EPA Cleanup Grant,</a:t>
            </a:r>
            <a:br>
              <a:rPr lang="en-US" sz="1600" dirty="0" smtClean="0"/>
            </a:br>
            <a:r>
              <a:rPr lang="en-US" sz="1600" dirty="0" smtClean="0"/>
              <a:t>$200,000</a:t>
            </a:r>
            <a:endParaRPr lang="en-US" sz="1600" dirty="0"/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805" y="2151063"/>
            <a:ext cx="4491038" cy="3562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39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Small Railroad Properties</a:t>
            </a:r>
            <a:br>
              <a:rPr lang="en-US" sz="4000"/>
            </a:br>
            <a:r>
              <a:rPr lang="en-US" sz="4000"/>
              <a:t>&amp; Quality of Life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3375" y="1654175"/>
            <a:ext cx="3810000" cy="5014913"/>
          </a:xfrm>
          <a:noFill/>
          <a:ln/>
        </p:spPr>
        <p:txBody>
          <a:bodyPr lIns="92075" tIns="46038" rIns="92075" bIns="46038"/>
          <a:lstStyle/>
          <a:p>
            <a:r>
              <a:rPr lang="en-US" sz="2400" b="1" dirty="0"/>
              <a:t>Atchison, </a:t>
            </a:r>
            <a:r>
              <a:rPr lang="en-US" sz="2400" b="1" dirty="0" smtClean="0"/>
              <a:t>KS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Brownfield Funding</a:t>
            </a:r>
          </a:p>
          <a:p>
            <a:pPr lvl="1"/>
            <a:r>
              <a:rPr lang="en-US" sz="2000" dirty="0" smtClean="0"/>
              <a:t>128a </a:t>
            </a:r>
            <a:r>
              <a:rPr lang="en-US" sz="2000" dirty="0"/>
              <a:t>Assessments (3), ~$40,000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 smtClean="0"/>
              <a:t>EPA Assessment</a:t>
            </a:r>
            <a:br>
              <a:rPr lang="en-US" sz="2000" dirty="0" smtClean="0"/>
            </a:br>
            <a:r>
              <a:rPr lang="en-US" sz="2000" dirty="0" smtClean="0"/>
              <a:t>Grant</a:t>
            </a:r>
            <a:r>
              <a:rPr lang="en-US" sz="2000" dirty="0"/>
              <a:t>, $200,000</a:t>
            </a:r>
          </a:p>
          <a:p>
            <a:pPr lvl="1">
              <a:buFontTx/>
              <a:buNone/>
            </a:pPr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</p:txBody>
      </p:sp>
      <p:pic>
        <p:nvPicPr>
          <p:cNvPr id="262149" name="Picture 5" descr="DSC02010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384" y="2144110"/>
            <a:ext cx="4916487" cy="40084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2726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98" name="Group 4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310981627"/>
              </p:ext>
            </p:extLst>
          </p:nvPr>
        </p:nvGraphicFramePr>
        <p:xfrm>
          <a:off x="314872" y="1116806"/>
          <a:ext cx="7648575" cy="4846638"/>
        </p:xfrm>
        <a:graphic>
          <a:graphicData uri="http://schemas.openxmlformats.org/drawingml/2006/table">
            <a:tbl>
              <a:tblPr/>
              <a:tblGrid>
                <a:gridCol w="6000750"/>
                <a:gridCol w="1647825"/>
              </a:tblGrid>
              <a:tr h="365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DOT Congressional Earmark - through KDOT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1,000,000.00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KDOT Transportation Enhancement Program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604,821.00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Economic Development Administration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409,100.00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Kansas Dept. of Wildlife and Parks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300,000.00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HUD EDI Special Project Congressional Earmark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281,657.00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EPA Brownfields Assessment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200,000.00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Kansas Water Office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50,000.00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Federal and State Agencies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2,845,578.00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0" name="Picture 34" descr="DSC0201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44" y="1315770"/>
            <a:ext cx="3362970" cy="145182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21" name="Rectangle 35"/>
          <p:cNvSpPr>
            <a:spLocks noGrp="1" noChangeArrowheads="1"/>
          </p:cNvSpPr>
          <p:nvPr>
            <p:ph type="title"/>
          </p:nvPr>
        </p:nvSpPr>
        <p:spPr>
          <a:xfrm>
            <a:off x="396875" y="19207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Find Every Dollar, Leverage It</a:t>
            </a:r>
          </a:p>
        </p:txBody>
      </p:sp>
    </p:spTree>
    <p:extLst>
      <p:ext uri="{BB962C8B-B14F-4D97-AF65-F5344CB8AC3E}">
        <p14:creationId xmlns:p14="http://schemas.microsoft.com/office/powerpoint/2010/main" xmlns="" val="2535101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Group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89675711"/>
              </p:ext>
            </p:extLst>
          </p:nvPr>
        </p:nvGraphicFramePr>
        <p:xfrm>
          <a:off x="1102328" y="1047067"/>
          <a:ext cx="6113462" cy="5045072"/>
        </p:xfrm>
        <a:graphic>
          <a:graphicData uri="http://schemas.openxmlformats.org/drawingml/2006/table">
            <a:tbl>
              <a:tblPr/>
              <a:tblGrid>
                <a:gridCol w="3663950"/>
                <a:gridCol w="1479550"/>
                <a:gridCol w="969962"/>
              </a:tblGrid>
              <a:tr h="3658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Breakdown by Source of Funding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Dollar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and State Agencies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2,845,578.00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68.4%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Foundations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532,500.00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12.8%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Citizens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447,130.00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10.7%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City of Atchison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192,322.00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Businesses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143,328.00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Injection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4,160,858.00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0" name="AutoShape 46"/>
          <p:cNvSpPr>
            <a:spLocks noChangeArrowheads="1"/>
          </p:cNvSpPr>
          <p:nvPr/>
        </p:nvSpPr>
        <p:spPr bwMode="auto">
          <a:xfrm>
            <a:off x="7342562" y="3465532"/>
            <a:ext cx="381000" cy="285750"/>
          </a:xfrm>
          <a:prstGeom prst="leftArrow">
            <a:avLst>
              <a:gd name="adj1" fmla="val 55556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AutoShape 47"/>
          <p:cNvSpPr>
            <a:spLocks noChangeArrowheads="1"/>
          </p:cNvSpPr>
          <p:nvPr/>
        </p:nvSpPr>
        <p:spPr bwMode="auto">
          <a:xfrm>
            <a:off x="7342562" y="3770332"/>
            <a:ext cx="381000" cy="285750"/>
          </a:xfrm>
          <a:prstGeom prst="leftArrow">
            <a:avLst>
              <a:gd name="adj1" fmla="val 55556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AutoShape 48"/>
          <p:cNvSpPr>
            <a:spLocks noChangeArrowheads="1"/>
          </p:cNvSpPr>
          <p:nvPr/>
        </p:nvSpPr>
        <p:spPr bwMode="auto">
          <a:xfrm>
            <a:off x="7352087" y="4398982"/>
            <a:ext cx="381000" cy="285750"/>
          </a:xfrm>
          <a:prstGeom prst="leftArrow">
            <a:avLst>
              <a:gd name="adj1" fmla="val 55556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4" descr="DSC0201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348" y="582022"/>
            <a:ext cx="3362970" cy="145182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2474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7" name="Group 5"/>
          <p:cNvGrpSpPr>
            <a:grpSpLocks/>
          </p:cNvGrpSpPr>
          <p:nvPr/>
        </p:nvGrpSpPr>
        <p:grpSpPr bwMode="auto">
          <a:xfrm>
            <a:off x="628650" y="833438"/>
            <a:ext cx="8286750" cy="5526087"/>
            <a:chOff x="136" y="432"/>
            <a:chExt cx="5480" cy="3664"/>
          </a:xfrm>
        </p:grpSpPr>
        <p:pic>
          <p:nvPicPr>
            <p:cNvPr id="264194" name="Picture 2" descr="DCP_71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432"/>
              <a:ext cx="2597" cy="167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4195" name="Picture 3" descr="river_overlook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432"/>
              <a:ext cx="2798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196" name="Picture 4" descr="pavilion_brid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160"/>
              <a:ext cx="2584" cy="19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91918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Former Riverfront Landfills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76850" y="1611313"/>
            <a:ext cx="3478267" cy="48085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dirty="0"/>
              <a:t>Population ~</a:t>
            </a:r>
            <a:r>
              <a:rPr lang="en-US" sz="2000" dirty="0" smtClean="0"/>
              <a:t>20,000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Brownfield Funding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EPA </a:t>
            </a:r>
            <a:r>
              <a:rPr lang="en-US" sz="1800" dirty="0"/>
              <a:t>Pilot Assessment, $200,000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EPA </a:t>
            </a:r>
            <a:r>
              <a:rPr lang="en-US" sz="1800" dirty="0"/>
              <a:t>Supplemental Pilot, $150,000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State </a:t>
            </a:r>
            <a:r>
              <a:rPr lang="en-US" sz="1800" dirty="0"/>
              <a:t>Program Grant, $120,000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~$</a:t>
            </a:r>
            <a:r>
              <a:rPr lang="en-US" sz="1800" dirty="0"/>
              <a:t>600,000 Corps of Engineers Public Assistance to </a:t>
            </a:r>
            <a:r>
              <a:rPr lang="en-US" sz="1800" dirty="0" smtClean="0"/>
              <a:t>States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Transportation Infrastructure~ $400,000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TIF </a:t>
            </a:r>
            <a:r>
              <a:rPr lang="en-US" sz="1800" dirty="0"/>
              <a:t>financing and incentives through City</a:t>
            </a:r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625475" y="2514600"/>
            <a:ext cx="4813300" cy="3754438"/>
            <a:chOff x="224" y="1178"/>
            <a:chExt cx="2665" cy="2236"/>
          </a:xfrm>
        </p:grpSpPr>
        <p:pic>
          <p:nvPicPr>
            <p:cNvPr id="229381" name="Picture 5" descr="MVC-015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339"/>
              <a:ext cx="2663" cy="1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2" name="Picture 6" descr="bank trash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178"/>
              <a:ext cx="1330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3" name="Picture 7" descr="MVC-005S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78"/>
              <a:ext cx="1324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9384" name="Group 8"/>
          <p:cNvGrpSpPr>
            <a:grpSpLocks/>
          </p:cNvGrpSpPr>
          <p:nvPr/>
        </p:nvGrpSpPr>
        <p:grpSpPr bwMode="auto">
          <a:xfrm>
            <a:off x="617538" y="1276350"/>
            <a:ext cx="4826000" cy="4975225"/>
            <a:chOff x="246" y="1038"/>
            <a:chExt cx="3040" cy="3134"/>
          </a:xfrm>
        </p:grpSpPr>
        <p:pic>
          <p:nvPicPr>
            <p:cNvPr id="229385" name="Picture 9" descr="PDRM00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038"/>
              <a:ext cx="1118" cy="1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6" name="Picture 10" descr="bikepat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2286"/>
              <a:ext cx="1685" cy="1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7" name="Picture 11" descr="condo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1043"/>
              <a:ext cx="1769" cy="1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8" name="Picture 12" descr="MVC-010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2298"/>
              <a:ext cx="1339" cy="9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9" name="Picture 13" descr="DSC0128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293"/>
              <a:ext cx="1337" cy="8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90" name="Picture 14" descr="DSC0127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3295"/>
              <a:ext cx="1701" cy="8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586917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52388"/>
            <a:ext cx="8137525" cy="1519237"/>
          </a:xfrm>
        </p:spPr>
        <p:txBody>
          <a:bodyPr/>
          <a:lstStyle/>
          <a:p>
            <a:pPr algn="l"/>
            <a:r>
              <a:rPr lang="en-US"/>
              <a:t>Small Cities</a:t>
            </a:r>
            <a:br>
              <a:rPr lang="en-US"/>
            </a:br>
            <a:r>
              <a:rPr lang="en-US" sz="2000" b="0"/>
              <a:t>Population Doesn’t Measure Success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0638" y="360363"/>
            <a:ext cx="3616642" cy="6162357"/>
          </a:xfrm>
          <a:noFill/>
          <a:ln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Population 9,000 in 1999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Brownfield Funding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Assessment Pilot, $200,000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Supplemental, $100,000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Supplemental, $100,000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BCRLF, $1MIL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$1.3MIL Corps of Engineers Public Assistance to States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$900,000 Insurance Archaeology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$80,000 PRP Archaeology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$497,000 Economic Development Grant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Assessment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375,000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EPA Assessment,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$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380,000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EPA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Assessment,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$387,000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EPA Assessment,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$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364,000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663575" y="1924050"/>
            <a:ext cx="4432300" cy="4240213"/>
            <a:chOff x="228" y="1212"/>
            <a:chExt cx="2792" cy="2671"/>
          </a:xfrm>
        </p:grpSpPr>
        <p:pic>
          <p:nvPicPr>
            <p:cNvPr id="231429" name="Picture 5" descr="houses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2548"/>
              <a:ext cx="1395" cy="1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30" name="Picture 6" descr="Sanitation 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1212"/>
              <a:ext cx="1395" cy="1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31" name="Picture 7" descr="dumpsters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212"/>
              <a:ext cx="1395" cy="1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32" name="Picture 8" descr="emptyrails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2572"/>
              <a:ext cx="1393" cy="13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001348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Investment &amp; Programs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Coralville Marriott Hotel and Conference Center:  $70,000,000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Parking ramp and lot:  $9,400,000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Demolition:  $1,200,000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Wetlands mitigation:  $1,440,000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Infrastructure improvements:  $</a:t>
            </a:r>
            <a:r>
              <a:rPr lang="en-US" sz="2400" dirty="0" smtClean="0">
                <a:solidFill>
                  <a:schemeClr val="tx2"/>
                </a:solidFill>
              </a:rPr>
              <a:t>6,377,300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$16MIL Green Streetscape Grant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Supported by EPA  Grants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River Bend commercial/residential development:  $12,000,000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Land Acquisition:  $30,000,000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Total:  Over $140,000,000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956 </a:t>
            </a:r>
            <a:r>
              <a:rPr lang="en-US" sz="2400" dirty="0">
                <a:solidFill>
                  <a:schemeClr val="tx2"/>
                </a:solidFill>
              </a:rPr>
              <a:t>new jobs to date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40024"/>
      </p:ext>
    </p:extLst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635000" y="308132"/>
            <a:ext cx="3581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Authorized Brownfield Funding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143000" y="5767544"/>
            <a:ext cx="24384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787327"/>
            <a:ext cx="38417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*25% Must Be Used For Petroleum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05400" y="4091144"/>
            <a:ext cx="3352800" cy="103981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600" b="1"/>
              <a:t>Brownfield Targeted Assessments</a:t>
            </a:r>
          </a:p>
          <a:p>
            <a:pPr algn="ctr"/>
            <a:r>
              <a:rPr lang="en-US" sz="1600" b="1"/>
              <a:t>By EPA Regional Contractors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05400" y="-23656"/>
            <a:ext cx="3352800" cy="7620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Assessment Grants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05400" y="890744"/>
            <a:ext cx="3352800" cy="109378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/>
              <a:t>Cleanup Revolving Loan Fund Grants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05400" y="2186144"/>
            <a:ext cx="3352800" cy="7620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Direct Cleanup Grants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105400" y="3176744"/>
            <a:ext cx="3352800" cy="7620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Job Training Grants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105400" y="5310344"/>
            <a:ext cx="3352800" cy="103981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600" b="1"/>
              <a:t>State &amp; Tribal Response and Voluntary Cleanup Programs (Including 128a Assessments)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947738" y="2244882"/>
            <a:ext cx="2667000" cy="1028700"/>
          </a:xfrm>
          <a:prstGeom prst="flowChartAlternateProcess">
            <a:avLst/>
          </a:prstGeom>
          <a:solidFill>
            <a:srgbClr val="0080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1320" dir="3080412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$200 Million*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Communities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990600" y="4410232"/>
            <a:ext cx="2667000" cy="1074737"/>
          </a:xfrm>
          <a:prstGeom prst="flowChartAlternateProcess">
            <a:avLst/>
          </a:prstGeom>
          <a:solidFill>
            <a:srgbClr val="0000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1320" dir="3080412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$50 Million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States &amp; Tribes*</a:t>
            </a:r>
            <a:endParaRPr lang="en-US"/>
          </a:p>
        </p:txBody>
      </p:sp>
      <p:cxnSp>
        <p:nvCxnSpPr>
          <p:cNvPr id="14349" name="AutoShape 13"/>
          <p:cNvCxnSpPr>
            <a:cxnSpLocks noChangeShapeType="1"/>
            <a:endCxn id="14342" idx="1"/>
          </p:cNvCxnSpPr>
          <p:nvPr/>
        </p:nvCxnSpPr>
        <p:spPr bwMode="auto">
          <a:xfrm flipV="1">
            <a:off x="3657600" y="357344"/>
            <a:ext cx="1447800" cy="23939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AutoShape 14"/>
          <p:cNvCxnSpPr>
            <a:cxnSpLocks noChangeShapeType="1"/>
            <a:endCxn id="14343" idx="1"/>
          </p:cNvCxnSpPr>
          <p:nvPr/>
        </p:nvCxnSpPr>
        <p:spPr bwMode="auto">
          <a:xfrm flipV="1">
            <a:off x="3657600" y="1438432"/>
            <a:ext cx="1447800" cy="13128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5"/>
          <p:cNvCxnSpPr>
            <a:cxnSpLocks noChangeShapeType="1"/>
            <a:endCxn id="14344" idx="1"/>
          </p:cNvCxnSpPr>
          <p:nvPr/>
        </p:nvCxnSpPr>
        <p:spPr bwMode="auto">
          <a:xfrm flipV="1">
            <a:off x="3657600" y="2567144"/>
            <a:ext cx="1447800" cy="1841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AutoShape 16"/>
          <p:cNvCxnSpPr>
            <a:cxnSpLocks noChangeShapeType="1"/>
            <a:endCxn id="14345" idx="1"/>
          </p:cNvCxnSpPr>
          <p:nvPr/>
        </p:nvCxnSpPr>
        <p:spPr bwMode="auto">
          <a:xfrm>
            <a:off x="3657600" y="2751294"/>
            <a:ext cx="1447800" cy="8064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3" name="AutoShape 17"/>
          <p:cNvCxnSpPr>
            <a:cxnSpLocks noChangeShapeType="1"/>
            <a:stCxn id="14348" idx="3"/>
            <a:endCxn id="14341" idx="1"/>
          </p:cNvCxnSpPr>
          <p:nvPr/>
        </p:nvCxnSpPr>
        <p:spPr bwMode="auto">
          <a:xfrm flipV="1">
            <a:off x="3657600" y="4611844"/>
            <a:ext cx="1447800" cy="3365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AutoShape 18"/>
          <p:cNvCxnSpPr>
            <a:cxnSpLocks noChangeShapeType="1"/>
            <a:stCxn id="14348" idx="3"/>
            <a:endCxn id="14346" idx="1"/>
          </p:cNvCxnSpPr>
          <p:nvPr/>
        </p:nvCxnSpPr>
        <p:spPr bwMode="auto">
          <a:xfrm>
            <a:off x="3657600" y="4948394"/>
            <a:ext cx="1447800" cy="882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AutoShape 19"/>
          <p:cNvCxnSpPr>
            <a:cxnSpLocks noChangeShapeType="1"/>
            <a:stCxn id="14348" idx="3"/>
          </p:cNvCxnSpPr>
          <p:nvPr/>
        </p:nvCxnSpPr>
        <p:spPr bwMode="auto">
          <a:xfrm flipV="1">
            <a:off x="3657600" y="3776819"/>
            <a:ext cx="1462088" cy="1171575"/>
          </a:xfrm>
          <a:prstGeom prst="bentConnector3">
            <a:avLst>
              <a:gd name="adj1" fmla="val 49944"/>
            </a:avLst>
          </a:prstGeom>
          <a:noFill/>
          <a:ln w="28575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0" y="5959373"/>
            <a:ext cx="486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New:  </a:t>
            </a:r>
            <a:r>
              <a:rPr lang="en-US" dirty="0" smtClean="0">
                <a:solidFill>
                  <a:srgbClr val="FF0000"/>
                </a:solidFill>
              </a:rPr>
              <a:t>EPA  Area-Wide Planning &amp; Renewable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Energy Feasibility Grants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93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402337" y="152400"/>
            <a:ext cx="842467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stellar" pitchFamily="18" charset="0"/>
              </a:rPr>
              <a:t>$ Resource Conservation:</a:t>
            </a:r>
            <a:r>
              <a:rPr lang="en-US" sz="3600" b="1" dirty="0">
                <a:solidFill>
                  <a:srgbClr val="800000"/>
                </a:solidFill>
                <a:latin typeface="Castellar" pitchFamily="18" charset="0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Castellar" pitchFamily="18" charset="0"/>
              </a:rPr>
            </a:br>
            <a:r>
              <a:rPr lang="en-US" sz="4000" b="1" dirty="0">
                <a:solidFill>
                  <a:srgbClr val="800000"/>
                </a:solidFill>
                <a:latin typeface="Castellar" pitchFamily="18" charset="0"/>
              </a:rPr>
              <a:t>Project-wide Reuse &amp; Recycling</a:t>
            </a:r>
          </a:p>
        </p:txBody>
      </p:sp>
      <p:pic>
        <p:nvPicPr>
          <p:cNvPr id="270340" name="Picture 4" descr="DSC_0034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168" y="3336925"/>
            <a:ext cx="4497832" cy="30117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0343" name="Picture 7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901952"/>
            <a:ext cx="3816584" cy="25557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701675" y="1524000"/>
            <a:ext cx="387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" pitchFamily="18" charset="0"/>
              </a:rPr>
              <a:t>Complete buildings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" pitchFamily="18" charset="0"/>
              </a:rPr>
              <a:t>Concrete and </a:t>
            </a:r>
            <a:r>
              <a:rPr lang="en-US" sz="2400" dirty="0" smtClean="0">
                <a:solidFill>
                  <a:schemeClr val="tx2"/>
                </a:solidFill>
                <a:latin typeface="Century" pitchFamily="18" charset="0"/>
              </a:rPr>
              <a:t>asphalt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" pitchFamily="18" charset="0"/>
              </a:rPr>
              <a:t>Recycled 80,000 cubic yards</a:t>
            </a:r>
            <a:endParaRPr lang="en-US" sz="2400" dirty="0">
              <a:solidFill>
                <a:schemeClr val="tx2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818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-204952" y="-141890"/>
            <a:ext cx="9553904" cy="712601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2" cstate="print">
            <a:lum brigh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152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4572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D478"/>
                </a:solidFill>
                <a:latin typeface="Century" pitchFamily="18" charset="0"/>
              </a:rPr>
              <a:t>No Cost Savings Too Small:   Wet </a:t>
            </a:r>
            <a:r>
              <a:rPr lang="en-US" sz="2400" dirty="0">
                <a:solidFill>
                  <a:srgbClr val="FFD478"/>
                </a:solidFill>
                <a:latin typeface="Century" pitchFamily="18" charset="0"/>
              </a:rPr>
              <a:t>‘n’ Muddy Day</a:t>
            </a:r>
          </a:p>
        </p:txBody>
      </p:sp>
      <p:pic>
        <p:nvPicPr>
          <p:cNvPr id="273413" name="Picture 5" descr="waves copy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4" name="Picture 3" descr="IRL_LOGO_RE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9000" y="5715000"/>
            <a:ext cx="237013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4471809"/>
      </p:ext>
    </p:extLst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8" name="Picture 8" descr="P1100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24" name="Picture 4" descr="Phoenix Awards 1st Runner Up Award by phoenixaward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8688" y="5124450"/>
            <a:ext cx="1054100" cy="153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26" name="Picture 6" descr="phoeni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51200" y="5122863"/>
            <a:ext cx="1223963" cy="1539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29" name="Picture 9" descr="Conference Center Entranc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69050" y="5018088"/>
            <a:ext cx="2482850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30" name="Picture 10" descr="Conference Center Entr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5106988"/>
            <a:ext cx="2386012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40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5" descr="waves cop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782" y="5791200"/>
            <a:ext cx="86407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1104900"/>
          </a:xfrm>
        </p:spPr>
        <p:txBody>
          <a:bodyPr/>
          <a:lstStyle/>
          <a:p>
            <a:r>
              <a:rPr lang="en-US" sz="4000">
                <a:solidFill>
                  <a:srgbClr val="800000"/>
                </a:solidFill>
              </a:rPr>
              <a:t>It’s not all fun &amp; games …</a:t>
            </a:r>
          </a:p>
        </p:txBody>
      </p:sp>
      <p:pic>
        <p:nvPicPr>
          <p:cNvPr id="277508" name="Picture 4" descr="y1pOvngVxBcgrG1MvoDKkg92JE-3L7-XT5Zg2x6vEHvBzTbS8Vl0JdaGkKXLAqNkpyU_KT-Zfhoe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58000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7509" name="Picture 3" descr="IRL_LOGO_RE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9544" y="5715000"/>
            <a:ext cx="237013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0" y="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66"/>
                </a:solidFill>
                <a:latin typeface="Britannic Bol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756821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y1pOvngVxBcgrEgaye3EuFDn3a_spKox5Uf9eEAO-8uEFe7syxg_5-r1tj5iQsepuPdnpmQeZD7sV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575" y="1463675"/>
            <a:ext cx="815022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800000"/>
                </a:solidFill>
              </a:rPr>
              <a:t>But Brownfields is About Survival</a:t>
            </a:r>
          </a:p>
        </p:txBody>
      </p:sp>
    </p:spTree>
    <p:extLst>
      <p:ext uri="{BB962C8B-B14F-4D97-AF65-F5344CB8AC3E}">
        <p14:creationId xmlns:p14="http://schemas.microsoft.com/office/powerpoint/2010/main" xmlns="" val="880724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Yes, they can!!  </a:t>
            </a:r>
            <a:r>
              <a:rPr lang="en-US" sz="2400" dirty="0" err="1" smtClean="0"/>
              <a:t>Rosalia</a:t>
            </a:r>
            <a:r>
              <a:rPr lang="en-US" sz="2400" dirty="0" smtClean="0"/>
              <a:t>, WA – </a:t>
            </a:r>
            <a:br>
              <a:rPr lang="en-US" sz="2400" dirty="0" smtClean="0"/>
            </a:br>
            <a:r>
              <a:rPr lang="en-US" sz="2400" dirty="0" smtClean="0"/>
              <a:t>Locally driven public-private partnerships can stimulate innovative site financing in small communities</a:t>
            </a:r>
            <a:endParaRPr lang="en-US" sz="2400" dirty="0"/>
          </a:p>
        </p:txBody>
      </p:sp>
      <p:pic>
        <p:nvPicPr>
          <p:cNvPr id="420867" name="Picture 3" descr="2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3522" y="1851585"/>
            <a:ext cx="3657600" cy="2211185"/>
          </a:xfrm>
          <a:ln>
            <a:solidFill>
              <a:schemeClr val="tx1"/>
            </a:solidFill>
          </a:ln>
        </p:spPr>
      </p:pic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420871" name="Picture 7" descr="rosalia2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4547" y="3802300"/>
            <a:ext cx="3235550" cy="2472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" y="1662113"/>
            <a:ext cx="4138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1923 vintage Texaco gas station, in </a:t>
            </a:r>
          </a:p>
          <a:p>
            <a:r>
              <a:rPr lang="en-US" dirty="0">
                <a:latin typeface="Times New Roman" pitchFamily="18" charset="0"/>
              </a:rPr>
              <a:t>    downtown </a:t>
            </a:r>
            <a:r>
              <a:rPr lang="en-US" dirty="0" err="1">
                <a:latin typeface="Times New Roman" pitchFamily="18" charset="0"/>
              </a:rPr>
              <a:t>Rosalia</a:t>
            </a:r>
            <a:r>
              <a:rPr lang="en-US" dirty="0">
                <a:latin typeface="Times New Roman" pitchFamily="18" charset="0"/>
              </a:rPr>
              <a:t>, WA (pop. 600)</a:t>
            </a:r>
          </a:p>
          <a:p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Abandoned 21 years; UST issues 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Site as focus of “heritage tourism” </a:t>
            </a:r>
          </a:p>
          <a:p>
            <a:r>
              <a:rPr lang="en-US" dirty="0">
                <a:latin typeface="Times New Roman" pitchFamily="18" charset="0"/>
              </a:rPr>
              <a:t>   main street revitalization strategy</a:t>
            </a:r>
          </a:p>
          <a:p>
            <a:r>
              <a:rPr lang="en-US" dirty="0">
                <a:latin typeface="Times New Roman" pitchFamily="18" charset="0"/>
              </a:rPr>
              <a:t>  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Converted to “gateway” retail,   </a:t>
            </a:r>
          </a:p>
          <a:p>
            <a:r>
              <a:rPr lang="en-US" dirty="0">
                <a:latin typeface="Times New Roman" pitchFamily="18" charset="0"/>
              </a:rPr>
              <a:t>  craft/farmers market, visitor center </a:t>
            </a:r>
          </a:p>
          <a:p>
            <a:r>
              <a:rPr lang="en-US" dirty="0">
                <a:latin typeface="Times New Roman" pitchFamily="18" charset="0"/>
              </a:rPr>
              <a:t>  for nearby Steptoe Nat’l Battlefield, </a:t>
            </a:r>
          </a:p>
          <a:p>
            <a:r>
              <a:rPr lang="en-US" dirty="0">
                <a:latin typeface="Times New Roman" pitchFamily="18" charset="0"/>
              </a:rPr>
              <a:t>  national forest 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</a:rPr>
              <a:t>Public financing sources include</a:t>
            </a:r>
            <a:r>
              <a:rPr lang="en-US" dirty="0">
                <a:latin typeface="Times New Roman" pitchFamily="18" charset="0"/>
              </a:rPr>
              <a:t>: 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$33,000 </a:t>
            </a:r>
            <a:r>
              <a:rPr lang="en-US" dirty="0" err="1">
                <a:latin typeface="Times New Roman" pitchFamily="18" charset="0"/>
              </a:rPr>
              <a:t>USTfields</a:t>
            </a:r>
            <a:r>
              <a:rPr lang="en-US" dirty="0">
                <a:latin typeface="Times New Roman" pitchFamily="18" charset="0"/>
              </a:rPr>
              <a:t> pilot grant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$54,000 WA </a:t>
            </a:r>
            <a:r>
              <a:rPr lang="en-US" dirty="0" err="1">
                <a:latin typeface="Times New Roman" pitchFamily="18" charset="0"/>
              </a:rPr>
              <a:t>Dept</a:t>
            </a:r>
            <a:r>
              <a:rPr lang="en-US" dirty="0">
                <a:latin typeface="Times New Roman" pitchFamily="18" charset="0"/>
              </a:rPr>
              <a:t> of Ecology grant 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  $45,000 Whitman County </a:t>
            </a:r>
          </a:p>
          <a:p>
            <a:r>
              <a:rPr lang="en-US" dirty="0">
                <a:latin typeface="Times New Roman" pitchFamily="18" charset="0"/>
              </a:rPr>
              <a:t>  “community development ’08” grant</a:t>
            </a:r>
          </a:p>
        </p:txBody>
      </p:sp>
    </p:spTree>
    <p:extLst>
      <p:ext uri="{BB962C8B-B14F-4D97-AF65-F5344CB8AC3E}">
        <p14:creationId xmlns:p14="http://schemas.microsoft.com/office/powerpoint/2010/main" xmlns="" val="427847895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Rosalia</a:t>
            </a:r>
            <a:r>
              <a:rPr lang="en-US" dirty="0" smtClean="0"/>
              <a:t> Partners</a:t>
            </a:r>
            <a:endParaRPr lang="en-US" dirty="0"/>
          </a:p>
        </p:txBody>
      </p:sp>
      <p:pic>
        <p:nvPicPr>
          <p:cNvPr id="421891" name="Picture 3" descr="June2004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4929" y="3832299"/>
            <a:ext cx="3354185" cy="2489662"/>
          </a:xfrm>
          <a:ln>
            <a:solidFill>
              <a:schemeClr val="tx1"/>
            </a:solidFill>
          </a:ln>
        </p:spPr>
      </p:pic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518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  <a:cs typeface="Arial" charset="0"/>
            </a:endParaRPr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228600" y="1600200"/>
            <a:ext cx="47848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Arial" charset="0"/>
              </a:rPr>
              <a:t>Partner donations include</a:t>
            </a:r>
            <a:r>
              <a:rPr lang="en-US" sz="2400" dirty="0">
                <a:latin typeface="Times New Roman" pitchFamily="18" charset="0"/>
                <a:cs typeface="Arial" charset="0"/>
              </a:rPr>
              <a:t>: 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Development grant sharing from   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   surrounding counties 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Rosalia</a:t>
            </a:r>
            <a:r>
              <a:rPr lang="en-US" sz="2400" dirty="0">
                <a:latin typeface="Times New Roman" pitchFamily="18" charset="0"/>
                <a:cs typeface="Arial" charset="0"/>
              </a:rPr>
              <a:t> Lions Club 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Rosalia</a:t>
            </a:r>
            <a:r>
              <a:rPr lang="en-US" sz="2400" dirty="0">
                <a:latin typeface="Times New Roman" pitchFamily="18" charset="0"/>
                <a:cs typeface="Arial" charset="0"/>
              </a:rPr>
              <a:t> “Gifted Grannies”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Retired Texaco Executives Assn.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Pro bono legal, remedial services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Utility incentive rates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Community sweat equity  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  </a:t>
            </a:r>
            <a:r>
              <a:rPr lang="en-US" sz="2400" u="sng" dirty="0">
                <a:latin typeface="Times New Roman" pitchFamily="18" charset="0"/>
                <a:cs typeface="Arial" charset="0"/>
              </a:rPr>
              <a:t>First-ever</a:t>
            </a:r>
            <a:r>
              <a:rPr lang="en-US" sz="2400" dirty="0">
                <a:latin typeface="Times New Roman" pitchFamily="18" charset="0"/>
                <a:cs typeface="Arial" charset="0"/>
              </a:rPr>
              <a:t> partnership with a state 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   Dept. of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Corrections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421895" name="Picture 7" descr="MVC-075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9910" y="1221816"/>
            <a:ext cx="33242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55634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7720" y="893563"/>
            <a:ext cx="7772400" cy="856410"/>
          </a:xfrm>
        </p:spPr>
        <p:txBody>
          <a:bodyPr/>
          <a:lstStyle/>
          <a:p>
            <a:r>
              <a:rPr lang="en-US" sz="2800" dirty="0" smtClean="0"/>
              <a:t>Close with a favorite,  </a:t>
            </a:r>
            <a:r>
              <a:rPr lang="en-US" sz="2800" dirty="0" smtClean="0"/>
              <a:t>Jewell, </a:t>
            </a:r>
            <a:r>
              <a:rPr lang="en-US" sz="2800" dirty="0" smtClean="0"/>
              <a:t>KS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420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Commonly used (non-EPA) federal resources… especially in smaller communities </a:t>
            </a:r>
            <a:endParaRPr lang="en-US" sz="2800" dirty="0"/>
          </a:p>
        </p:txBody>
      </p:sp>
      <p:pic>
        <p:nvPicPr>
          <p:cNvPr id="349188" name="Picture 4" descr="front10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2157984"/>
            <a:ext cx="5265755" cy="2548128"/>
          </a:xfrm>
          <a:scene3d>
            <a:camera prst="perspectiveContrastingLeftFacing"/>
            <a:lightRig rig="threePt" dir="t"/>
          </a:scene3d>
        </p:spPr>
      </p:pic>
      <p:sp>
        <p:nvSpPr>
          <p:cNvPr id="349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1104" y="1807464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HUD – CDBG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EDA – public works, economic dislocation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DOT – enhancement, construction, system rehab/modernization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r>
              <a:rPr lang="en-US" dirty="0" smtClean="0"/>
              <a:t>USDA – rural development/community facilities loans and grants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Tax code incentives – for housing, cleanup, structural rehabilitation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98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Supported</a:t>
            </a:r>
            <a:br>
              <a:rPr lang="en-US" dirty="0" smtClean="0"/>
            </a:br>
            <a:r>
              <a:rPr lang="en-US" sz="2400" dirty="0" smtClean="0"/>
              <a:t>Entitlement and State/Small Cities CDBG Programs </a:t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524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Cities over 50,000 people get annual formula allocations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Each state gets an annual funding allocation from HUD to meet small cities’ (less than 50,000 population) community development needs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CDBG funds must meet one of HUD’s 3 broadly defined program objectives: </a:t>
            </a:r>
          </a:p>
          <a:p>
            <a:pPr lvl="3"/>
            <a:r>
              <a:rPr lang="en-US" dirty="0" smtClean="0"/>
              <a:t>addressing the needs of low- and moderate-income people (at least 51% of funds) </a:t>
            </a:r>
          </a:p>
          <a:p>
            <a:pPr lvl="3"/>
            <a:r>
              <a:rPr lang="en-US" dirty="0" smtClean="0"/>
              <a:t>addressing slums and blight</a:t>
            </a:r>
          </a:p>
          <a:p>
            <a:pPr lvl="3"/>
            <a:r>
              <a:rPr lang="en-US" dirty="0" smtClean="0"/>
              <a:t>meeting an urgent community need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00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CDBG Eligible Activities</a:t>
            </a:r>
            <a:br>
              <a:rPr lang="en-US" dirty="0" smtClean="0"/>
            </a:br>
            <a:r>
              <a:rPr lang="en-US" sz="3600" dirty="0" smtClean="0"/>
              <a:t>Linking to Brownfield Needs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Demolition and removal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Rehabilitation of public and private buildings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Construction or reconstruction of infrastructure, neighborhood centers, recreation/public works facilities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Can include coping with contamination as part of site preparation or infrastructure development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be lent to private companies in some circumstances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the state/small cities  program – </a:t>
            </a:r>
          </a:p>
          <a:p>
            <a:pPr lvl="1"/>
            <a:r>
              <a:rPr lang="en-US" dirty="0" smtClean="0"/>
              <a:t> Each state sets it own project funding priorities, defines its own program requirements, within these objectives and activities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2978</Words>
  <Application>Microsoft Office PowerPoint</Application>
  <PresentationFormat>On-screen Show (4:3)</PresentationFormat>
  <Paragraphs>627</Paragraphs>
  <Slides>67</Slides>
  <Notes>9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Default Design</vt:lpstr>
      <vt:lpstr>Tried, True and Unexpected Funding for Brownfields Redevelopment Garden City, Kansas             March 30, 2011</vt:lpstr>
      <vt:lpstr>Today …</vt:lpstr>
      <vt:lpstr>Public Tools Promoting Brownfield Reuse   </vt:lpstr>
      <vt:lpstr>Every Aspect of the Brownfield Reuse Process…  </vt:lpstr>
      <vt:lpstr>Non-EPA Funding Used to Finance Brownfield Reuse </vt:lpstr>
      <vt:lpstr>Slide 6</vt:lpstr>
      <vt:lpstr>Commonly used (non-EPA) federal resources… especially in smaller communities </vt:lpstr>
      <vt:lpstr>HUD Supported Entitlement and State/Small Cities CDBG Programs  </vt:lpstr>
      <vt:lpstr>CDBG Eligible Activities Linking to Brownfield Needs   </vt:lpstr>
      <vt:lpstr>Indiana State/Small Cities CDBG</vt:lpstr>
      <vt:lpstr>CDBG: Marsh Island Carry – Old Town, ME</vt:lpstr>
      <vt:lpstr>CDBG: Small Business Incubator, Walthill, NE</vt:lpstr>
      <vt:lpstr>HUD/CDBG Jack Evans Police Station, Dallas TX</vt:lpstr>
      <vt:lpstr>Economic Development Administration</vt:lpstr>
      <vt:lpstr>EDA</vt:lpstr>
      <vt:lpstr>EDA/Public Works Plainview Steel, Plainview- AR </vt:lpstr>
      <vt:lpstr>EDA/Planning Cimarron Center, Sand Springs, OK </vt:lpstr>
      <vt:lpstr>USDA Rural Development Programs</vt:lpstr>
      <vt:lpstr>USDA-RD Funds Supporting Brownfield Redevelopment </vt:lpstr>
      <vt:lpstr> USDA Charleston Place, Seaford, DE</vt:lpstr>
      <vt:lpstr>USDA Potosi Brewery, Potosi, WI</vt:lpstr>
      <vt:lpstr> </vt:lpstr>
      <vt:lpstr>DOT Arterial Road Installation, Moline, IL </vt:lpstr>
      <vt:lpstr>DOT Old Montgomery Ward Distribution Center,  Fort Worth, TX</vt:lpstr>
      <vt:lpstr> Federal Tax Incentives</vt:lpstr>
      <vt:lpstr>Tax Incentives in Brownfields</vt:lpstr>
      <vt:lpstr>Rehabilitation Tax Credits</vt:lpstr>
      <vt:lpstr>Rehabilitation Tax Credits caveats and “fine print” </vt:lpstr>
      <vt:lpstr>Philip Hardware Store Hays, Ellis County, Kansas</vt:lpstr>
      <vt:lpstr>Roosevelt-Lincoln Jr. High School Salina, Kansas</vt:lpstr>
      <vt:lpstr>Low-Income Housing Tax Credits</vt:lpstr>
      <vt:lpstr>Low-Income Housing Tax Credits “fine print” and caveats </vt:lpstr>
      <vt:lpstr>Mifflin Mills, Lebanon, PA</vt:lpstr>
      <vt:lpstr>Brownfield Cleanup Expensing Tax  Incentive</vt:lpstr>
      <vt:lpstr>Brownfield Cleanup Expensing caveats and “fine print”  </vt:lpstr>
      <vt:lpstr>Alliance Environmental Goodwill Fire Department, West Chester, PA</vt:lpstr>
      <vt:lpstr>T.R. Thickston Glass Company Bloomington, IN</vt:lpstr>
      <vt:lpstr>“Low-Cost/No-Cost” Brownfield Redevelopment Tools</vt:lpstr>
      <vt:lpstr>Common Local Financing Tools </vt:lpstr>
      <vt:lpstr>Local Initiatives</vt:lpstr>
      <vt:lpstr>Johnson Street Quarry Minneapolis, MN</vt:lpstr>
      <vt:lpstr>Local Initiatives</vt:lpstr>
      <vt:lpstr>Urban Renewal District Chelsea,  MA</vt:lpstr>
      <vt:lpstr>Local Initiatives</vt:lpstr>
      <vt:lpstr>Sherman Perk, Milwaukee, WI </vt:lpstr>
      <vt:lpstr>Local Initiatives</vt:lpstr>
      <vt:lpstr>Local Initiatives</vt:lpstr>
      <vt:lpstr>Waterfront Development New Bedford, MA</vt:lpstr>
      <vt:lpstr>Local Initiatives</vt:lpstr>
      <vt:lpstr>What about small communities?</vt:lpstr>
      <vt:lpstr>Yes, they can !!! - Population does not measure success -  Making do with what is available -  Strength &amp; success in combination </vt:lpstr>
      <vt:lpstr>Abandoned Structures &amp; Stream Restoration In Redevelopment Corridors</vt:lpstr>
      <vt:lpstr>Small Railroad Properties &amp; Quality of Life</vt:lpstr>
      <vt:lpstr>Find Every Dollar, Leverage It</vt:lpstr>
      <vt:lpstr>Slide 55</vt:lpstr>
      <vt:lpstr>Slide 56</vt:lpstr>
      <vt:lpstr>Former Riverfront Landfills</vt:lpstr>
      <vt:lpstr>Small Cities Population Doesn’t Measure Success</vt:lpstr>
      <vt:lpstr>Investment &amp; Programs</vt:lpstr>
      <vt:lpstr>Slide 60</vt:lpstr>
      <vt:lpstr>Slide 61</vt:lpstr>
      <vt:lpstr>Slide 62</vt:lpstr>
      <vt:lpstr>It’s not all fun &amp; games …</vt:lpstr>
      <vt:lpstr>But Brownfields is About Survival</vt:lpstr>
      <vt:lpstr>Yes, they can!!  Rosalia, WA –  Locally driven public-private partnerships can stimulate innovative site financing in small communities</vt:lpstr>
      <vt:lpstr>Rosalia Partners</vt:lpstr>
      <vt:lpstr>Question &amp; Answer</vt:lpstr>
    </vt:vector>
  </TitlesOfParts>
  <Company>Terracon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vdmullen</dc:creator>
  <cp:lastModifiedBy>Blase A. Leven</cp:lastModifiedBy>
  <cp:revision>407</cp:revision>
  <dcterms:created xsi:type="dcterms:W3CDTF">2008-06-20T20:04:57Z</dcterms:created>
  <dcterms:modified xsi:type="dcterms:W3CDTF">2011-03-31T17:37:21Z</dcterms:modified>
</cp:coreProperties>
</file>