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512" r:id="rId2"/>
    <p:sldId id="653" r:id="rId3"/>
    <p:sldId id="617" r:id="rId4"/>
    <p:sldId id="615" r:id="rId5"/>
    <p:sldId id="616" r:id="rId6"/>
    <p:sldId id="618" r:id="rId7"/>
    <p:sldId id="538" r:id="rId8"/>
    <p:sldId id="691" r:id="rId9"/>
    <p:sldId id="620" r:id="rId10"/>
    <p:sldId id="693" r:id="rId11"/>
    <p:sldId id="592" r:id="rId12"/>
    <p:sldId id="651" r:id="rId13"/>
    <p:sldId id="655" r:id="rId14"/>
    <p:sldId id="622" r:id="rId15"/>
    <p:sldId id="646" r:id="rId16"/>
    <p:sldId id="645" r:id="rId17"/>
    <p:sldId id="624" r:id="rId18"/>
    <p:sldId id="625" r:id="rId19"/>
    <p:sldId id="626" r:id="rId20"/>
    <p:sldId id="628" r:id="rId21"/>
    <p:sldId id="647" r:id="rId22"/>
    <p:sldId id="562" r:id="rId23"/>
    <p:sldId id="563" r:id="rId24"/>
    <p:sldId id="652" r:id="rId25"/>
    <p:sldId id="569" r:id="rId26"/>
    <p:sldId id="630" r:id="rId27"/>
    <p:sldId id="657" r:id="rId28"/>
    <p:sldId id="658" r:id="rId29"/>
    <p:sldId id="659" r:id="rId30"/>
    <p:sldId id="660" r:id="rId31"/>
    <p:sldId id="662" r:id="rId32"/>
    <p:sldId id="663" r:id="rId33"/>
    <p:sldId id="665" r:id="rId34"/>
    <p:sldId id="666" r:id="rId35"/>
    <p:sldId id="671" r:id="rId36"/>
    <p:sldId id="673" r:id="rId37"/>
    <p:sldId id="674" r:id="rId38"/>
    <p:sldId id="675" r:id="rId39"/>
    <p:sldId id="635" r:id="rId40"/>
    <p:sldId id="636" r:id="rId41"/>
    <p:sldId id="593" r:id="rId42"/>
    <p:sldId id="595" r:id="rId43"/>
    <p:sldId id="676" r:id="rId44"/>
    <p:sldId id="677" r:id="rId45"/>
    <p:sldId id="678" r:id="rId46"/>
    <p:sldId id="679" r:id="rId47"/>
    <p:sldId id="680" r:id="rId48"/>
    <p:sldId id="681" r:id="rId49"/>
    <p:sldId id="682" r:id="rId50"/>
    <p:sldId id="683" r:id="rId51"/>
    <p:sldId id="684" r:id="rId52"/>
    <p:sldId id="685" r:id="rId53"/>
    <p:sldId id="686" r:id="rId54"/>
    <p:sldId id="689" r:id="rId55"/>
    <p:sldId id="690" r:id="rId56"/>
    <p:sldId id="600" r:id="rId57"/>
    <p:sldId id="601" r:id="rId58"/>
    <p:sldId id="602" r:id="rId59"/>
    <p:sldId id="603" r:id="rId60"/>
    <p:sldId id="640" r:id="rId6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2294" autoAdjust="0"/>
  </p:normalViewPr>
  <p:slideViewPr>
    <p:cSldViewPr>
      <p:cViewPr varScale="1">
        <p:scale>
          <a:sx n="63" d="100"/>
          <a:sy n="63" d="100"/>
        </p:scale>
        <p:origin x="-7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A6EEA6-3C2B-4483-B656-828DAF9278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D656FF-0470-4B53-8569-3F27570710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A28E7-332E-4914-A105-E6263AAF3FD3}" type="slidenum">
              <a:rPr lang="en-US"/>
              <a:pPr/>
              <a:t>1</a:t>
            </a:fld>
            <a:endParaRPr lang="en-US"/>
          </a:p>
        </p:txBody>
      </p:sp>
      <p:sp>
        <p:nvSpPr>
          <p:cNvPr id="318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14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06524-9948-43F7-BBA8-818BD0113341}" type="slidenum">
              <a:rPr lang="en-US"/>
              <a:pPr/>
              <a:t>5</a:t>
            </a:fld>
            <a:endParaRPr lang="en-US"/>
          </a:p>
        </p:txBody>
      </p:sp>
      <p:sp>
        <p:nvSpPr>
          <p:cNvPr id="436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1D17E-BFF1-45D4-89DB-365CC6A110C8}" type="slidenum">
              <a:rPr lang="en-US"/>
              <a:pPr/>
              <a:t>25</a:t>
            </a:fld>
            <a:endParaRPr lang="en-US"/>
          </a:p>
        </p:txBody>
      </p:sp>
      <p:sp>
        <p:nvSpPr>
          <p:cNvPr id="381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DEF8C-DB3B-4CB5-A8FF-7B38171C29F9}" type="slidenum">
              <a:rPr lang="en-US"/>
              <a:pPr/>
              <a:t>39</a:t>
            </a:fld>
            <a:endParaRPr lang="en-US"/>
          </a:p>
        </p:txBody>
      </p:sp>
      <p:sp>
        <p:nvSpPr>
          <p:cNvPr id="457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730" tIns="44865" rIns="89730" bIns="4486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C5BB6-DDE5-42D3-A426-F3CE0B9441AA}" type="slidenum">
              <a:rPr lang="en-US"/>
              <a:pPr/>
              <a:t>41</a:t>
            </a:fld>
            <a:endParaRPr lang="en-US"/>
          </a:p>
        </p:txBody>
      </p:sp>
      <p:sp>
        <p:nvSpPr>
          <p:cNvPr id="409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E3DAF-5F97-45C1-87B6-80E1073A89D4}" type="slidenum">
              <a:rPr lang="en-US"/>
              <a:pPr/>
              <a:t>49</a:t>
            </a:fld>
            <a:endParaRPr lang="en-US"/>
          </a:p>
        </p:txBody>
      </p:sp>
      <p:sp>
        <p:nvSpPr>
          <p:cNvPr id="514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Site – abandoned gas station, closed 10 years</a:t>
            </a:r>
          </a:p>
          <a:p>
            <a:r>
              <a:rPr lang="en-US"/>
              <a:t>Site – abandoned gas station, closed 10 years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C86DE-9EE8-4B70-A04C-2B45EDE5A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C517C-C6B0-4A8F-8F30-A026A6EACC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71F91-497D-48B0-9452-6DDD012BF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48988B-8E73-4D6E-B02A-46DF5DBB8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FF356D-9CDC-47CF-AE7C-E2EA97CD2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F6CEF5-90E7-4619-B6B5-99331C6A91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F1D1BA-A2D5-45FF-90DD-95147E563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6BE314-BB46-4DC6-BF09-296534DC9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E8A75-6714-449E-86D5-30FD01B14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C7E9C-5D60-4B21-8FA0-F05D4B1E0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90F41-1ADE-4B0B-A9E1-B6F735E0C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FE3C9-71F1-46FF-A835-5AD4FF646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794B1-AECA-4262-BA98-E2E37B2A3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B7341-7D08-468F-A4DA-DE5424915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0C4D-D5CF-4BAD-A108-8C21A0FE80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E81E6-E37A-4F87-9B5D-E94CD8192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19440A-56FB-4108-A1D1-5843C4F110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imgres?imgurl=http://sisterschoice.typepad.com/sisters_choice_quilts/images/2008/02/03/square_peg_in_round_hole_2.jpg&amp;imgrefurl=http://sisterschoice.typepad.com/sisters_choice_quilts/out_and_about/&amp;h=375&amp;w=500&amp;sz=209&amp;tbnid=MhBOZYmHP_PLAM::&amp;tbnh=98&amp;tbnw=130&amp;prev=/images%3Fq%3Dsquare%2Bpeg%2Bin%2Bround%2Bhole%2Bpicture&amp;usg=__Xh5jaFTDid0UB_o5Er3Mh1Kdk6s=&amp;ei=O1_7Sd2mDs-wmAf-2O2wBA&amp;sa=X&amp;oi=image_result&amp;resnum=3&amp;ct=ima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osibrewery.com/UserFiles/Image/lg_mid20th.jp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hyperlink" Target="http://www.potosibrewery.com/UserFiles/Image/lg_homefire.jpg" TargetMode="Externa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fortwortharchitecture.com/cd/wards.jp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jpeg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acity.us/image1949.htm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http://www.deltaone.com/images/WTTC_Photo_7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image" Target="http://www.dep.state.pa.us/hosting/phoenixawards/Presentations/present_98/IMAGES/quarry6_lg.jpg" TargetMode="External"/><Relationship Id="rId5" Type="http://schemas.openxmlformats.org/officeDocument/2006/relationships/image" Target="../media/image50.jpeg"/><Relationship Id="rId4" Type="http://schemas.openxmlformats.org/officeDocument/2006/relationships/oleObject" Target="../embeddings/oleObject2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architectureweek.com/cgi-bin/awimage?dir=2001/0627&amp;article=environment_1-2.html&amp;image=11451_image_3.jpg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hyperlink" Target="http://www.architectureweek.com/cgi-bin/awimage?dir=2001/0620&amp;article=environment_1-2.html&amp;image=11451_image_4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hyperlink" Target="http://www.starpulse.com/Television/Bob_the_Builder/gallery/BOBTHEBUILDERPB03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fi.com/" TargetMode="External"/><Relationship Id="rId2" Type="http://schemas.openxmlformats.org/officeDocument/2006/relationships/hyperlink" Target="mailto:cbartsch@icfi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8305800" cy="3505200"/>
          </a:xfrm>
          <a:noFill/>
          <a:ln/>
        </p:spPr>
        <p:txBody>
          <a:bodyPr/>
          <a:lstStyle/>
          <a:p>
            <a:pPr algn="l"/>
            <a:r>
              <a:rPr lang="en-US" b="1">
                <a:solidFill>
                  <a:srgbClr val="663300"/>
                </a:solidFill>
              </a:rPr>
              <a:t>Community Resources for Brownfields Redevelopment</a:t>
            </a:r>
            <a:r>
              <a:rPr lang="en-US" b="1" i="1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sz="1800" b="1" i="1">
                <a:solidFill>
                  <a:srgbClr val="663300"/>
                </a:solidFill>
                <a:latin typeface="Times New Roman" pitchFamily="18" charset="0"/>
              </a:rPr>
              <a:t/>
            </a:r>
            <a:br>
              <a:rPr lang="en-US" sz="1800" b="1" i="1">
                <a:solidFill>
                  <a:srgbClr val="663300"/>
                </a:solidFill>
                <a:latin typeface="Times New Roman" pitchFamily="18" charset="0"/>
              </a:rPr>
            </a:br>
            <a:r>
              <a:rPr lang="en-US" sz="1800" b="1" i="1">
                <a:solidFill>
                  <a:srgbClr val="663300"/>
                </a:solidFill>
                <a:latin typeface="Times New Roman" pitchFamily="18" charset="0"/>
              </a:rPr>
              <a:t/>
            </a:r>
            <a:br>
              <a:rPr lang="en-US" sz="1800" b="1" i="1">
                <a:solidFill>
                  <a:srgbClr val="663300"/>
                </a:solidFill>
                <a:latin typeface="Times New Roman" pitchFamily="18" charset="0"/>
              </a:rPr>
            </a:br>
            <a:r>
              <a:rPr lang="en-US" sz="3400" b="1" i="1">
                <a:solidFill>
                  <a:srgbClr val="663300"/>
                </a:solidFill>
                <a:latin typeface="Times New Roman" pitchFamily="18" charset="0"/>
              </a:rPr>
              <a:t>Tried, True, &amp; Unexpected Funding Sources to Promote Site Redevelopment in Indiana</a:t>
            </a:r>
            <a:r>
              <a:rPr lang="en-US" sz="3600" b="1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sz="3400" b="1">
                <a:solidFill>
                  <a:srgbClr val="663300"/>
                </a:solidFill>
                <a:latin typeface="Times New Roman" pitchFamily="18" charset="0"/>
              </a:rPr>
              <a:t/>
            </a:r>
            <a:br>
              <a:rPr lang="en-US" sz="3400" b="1">
                <a:solidFill>
                  <a:srgbClr val="663300"/>
                </a:solidFill>
                <a:latin typeface="Times New Roman" pitchFamily="18" charset="0"/>
              </a:rPr>
            </a:br>
            <a:endParaRPr lang="en-US" sz="54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8991600" cy="1752600"/>
          </a:xfrm>
          <a:noFill/>
          <a:ln/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en-US" sz="2800">
                <a:solidFill>
                  <a:srgbClr val="003366"/>
                </a:solidFill>
              </a:rPr>
              <a:t>Charlie Bartsch</a:t>
            </a:r>
          </a:p>
          <a:p>
            <a:pPr algn="r">
              <a:lnSpc>
                <a:spcPct val="80000"/>
              </a:lnSpc>
            </a:pPr>
            <a:r>
              <a:rPr lang="en-US" sz="2800">
                <a:solidFill>
                  <a:srgbClr val="003366"/>
                </a:solidFill>
              </a:rPr>
              <a:t>Senior Fellow/Vice President, ICF International  </a:t>
            </a:r>
          </a:p>
          <a:p>
            <a:pPr algn="r">
              <a:lnSpc>
                <a:spcPct val="80000"/>
              </a:lnSpc>
            </a:pPr>
            <a:r>
              <a:rPr lang="en-US" sz="2800">
                <a:solidFill>
                  <a:srgbClr val="003366"/>
                </a:solidFill>
              </a:rPr>
              <a:t>Osgood, IN</a:t>
            </a:r>
          </a:p>
          <a:p>
            <a:pPr algn="r">
              <a:lnSpc>
                <a:spcPct val="80000"/>
              </a:lnSpc>
            </a:pPr>
            <a:r>
              <a:rPr lang="en-US" sz="2800">
                <a:solidFill>
                  <a:srgbClr val="003366"/>
                </a:solidFill>
              </a:rPr>
              <a:t>May 6, 2010</a:t>
            </a:r>
          </a:p>
        </p:txBody>
      </p:sp>
      <p:pic>
        <p:nvPicPr>
          <p:cNvPr id="317444" name="Picture 4" descr="bri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35600"/>
            <a:ext cx="9144000" cy="1204913"/>
          </a:xfrm>
          <a:prstGeom prst="rect">
            <a:avLst/>
          </a:prstGeom>
          <a:noFill/>
        </p:spPr>
      </p:pic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3581400" y="6592888"/>
            <a:ext cx="2246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003399"/>
                </a:solidFill>
                <a:latin typeface="Tahoma" pitchFamily="34" charset="0"/>
              </a:rPr>
              <a:t>www.icfi.com</a:t>
            </a:r>
          </a:p>
        </p:txBody>
      </p:sp>
      <p:pic>
        <p:nvPicPr>
          <p:cNvPr id="317446" name="Picture 6" descr="ICFnewtagline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181600"/>
            <a:ext cx="3365500" cy="2682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406400" indent="-406400">
              <a:lnSpc>
                <a:spcPct val="90000"/>
              </a:lnSpc>
              <a:buFontTx/>
              <a:buNone/>
            </a:pPr>
            <a:r>
              <a:rPr lang="en-US" sz="2800" b="1">
                <a:latin typeface="Times New Roman" pitchFamily="18" charset="0"/>
              </a:rPr>
              <a:t>$ 31.3 million in FY 2009 – making </a:t>
            </a:r>
          </a:p>
          <a:p>
            <a:pPr marL="406400" indent="-406400">
              <a:lnSpc>
                <a:spcPct val="90000"/>
              </a:lnSpc>
              <a:buFontTx/>
              <a:buNone/>
            </a:pPr>
            <a:r>
              <a:rPr lang="en-US" sz="2800" b="1">
                <a:latin typeface="Times New Roman" pitchFamily="18" charset="0"/>
              </a:rPr>
              <a:t> the fit to brownfields: </a:t>
            </a:r>
          </a:p>
          <a:p>
            <a:pPr marL="406400" indent="-406400">
              <a:lnSpc>
                <a:spcPct val="90000"/>
              </a:lnSpc>
            </a:pPr>
            <a:endParaRPr lang="en-US" sz="1800" b="1">
              <a:latin typeface="Times New Roman" pitchFamily="18" charset="0"/>
            </a:endParaRPr>
          </a:p>
          <a:p>
            <a:pPr marL="406400" indent="-406400">
              <a:lnSpc>
                <a:spcPct val="90000"/>
              </a:lnSpc>
            </a:pPr>
            <a:r>
              <a:rPr lang="en-US" sz="2800" b="1">
                <a:latin typeface="Times New Roman" pitchFamily="18" charset="0"/>
              </a:rPr>
              <a:t>Community Focus Funds </a:t>
            </a:r>
          </a:p>
          <a:p>
            <a:pPr marL="700088" lvl="1" indent="-355600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Eligible projects include – infrastructure, downtown revitalization, historic preservation, community centers </a:t>
            </a:r>
            <a:r>
              <a:rPr lang="en-US" sz="2400" b="1">
                <a:latin typeface="Times New Roman" pitchFamily="18" charset="0"/>
              </a:rPr>
              <a:t> </a:t>
            </a:r>
          </a:p>
          <a:p>
            <a:pPr marL="406400" indent="-406400">
              <a:lnSpc>
                <a:spcPct val="90000"/>
              </a:lnSpc>
            </a:pPr>
            <a:r>
              <a:rPr lang="en-US" sz="2800" b="1">
                <a:latin typeface="Times New Roman" pitchFamily="18" charset="0"/>
              </a:rPr>
              <a:t>Micro-enterprise assistance   </a:t>
            </a:r>
          </a:p>
          <a:p>
            <a:pPr marL="700088" lvl="1" indent="-355600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Goal is long-term community development – </a:t>
            </a:r>
            <a:r>
              <a:rPr lang="en-US" sz="2400" i="1">
                <a:latin typeface="Times New Roman" pitchFamily="18" charset="0"/>
              </a:rPr>
              <a:t>why not focus on businesses on brownfield sites? </a:t>
            </a:r>
          </a:p>
          <a:p>
            <a:pPr marL="406400" indent="-406400">
              <a:lnSpc>
                <a:spcPct val="90000"/>
              </a:lnSpc>
            </a:pPr>
            <a:r>
              <a:rPr lang="en-US" sz="2800" b="1">
                <a:latin typeface="Times New Roman" pitchFamily="18" charset="0"/>
              </a:rPr>
              <a:t>Planning  </a:t>
            </a:r>
          </a:p>
          <a:p>
            <a:pPr marL="700088" lvl="1" indent="-355600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Facilitate projects such as downtown revitalization and communitiy facilities – </a:t>
            </a:r>
            <a:r>
              <a:rPr lang="en-US" sz="2400" i="1">
                <a:latin typeface="Times New Roman" pitchFamily="18" charset="0"/>
              </a:rPr>
              <a:t>why not target to brownfield activities? </a:t>
            </a:r>
          </a:p>
        </p:txBody>
      </p:sp>
      <p:graphicFrame>
        <p:nvGraphicFramePr>
          <p:cNvPr id="526339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26339" name="Document" r:id="rId3" imgW="0" imgH="0" progId="WP9Doc">
              <p:embed/>
            </p:oleObj>
          </a:graphicData>
        </a:graphic>
      </p:graphicFrame>
      <p:sp>
        <p:nvSpPr>
          <p:cNvPr id="526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762000"/>
          </a:xfrm>
          <a:noFill/>
          <a:ln/>
        </p:spPr>
        <p:txBody>
          <a:bodyPr anchor="b"/>
          <a:lstStyle/>
          <a:p>
            <a:pPr algn="r"/>
            <a:r>
              <a:rPr lang="en-US" sz="3600" b="1" i="1">
                <a:solidFill>
                  <a:srgbClr val="663300"/>
                </a:solidFill>
              </a:rPr>
              <a:t>Indiana State/Small Cities CDBG</a:t>
            </a:r>
            <a:endParaRPr lang="en-US" sz="4000" b="1" i="1"/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8610600" y="4813300"/>
            <a:ext cx="1841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en-US" b="1" u="sng"/>
          </a:p>
          <a:p>
            <a:pPr marL="457200" indent="-457200">
              <a:buClr>
                <a:schemeClr val="accent1"/>
              </a:buClr>
              <a:buSzPct val="125000"/>
              <a:buFont typeface="Wingdings" pitchFamily="2" charset="2"/>
              <a:buNone/>
            </a:pPr>
            <a:endParaRPr lang="en-US" sz="2800" b="1"/>
          </a:p>
          <a:p>
            <a:pPr marL="457200" indent="-457200">
              <a:buClr>
                <a:schemeClr val="accent1"/>
              </a:buClr>
              <a:buSzPct val="125000"/>
              <a:buFont typeface="Wingdings" pitchFamily="2" charset="2"/>
              <a:buNone/>
            </a:pPr>
            <a:endParaRPr lang="en-US" sz="2800" b="1"/>
          </a:p>
          <a:p>
            <a:pPr marL="457200" indent="-457200"/>
            <a:r>
              <a:rPr lang="en-US" b="1"/>
              <a:t>			</a:t>
            </a:r>
          </a:p>
        </p:txBody>
      </p:sp>
      <p:pic>
        <p:nvPicPr>
          <p:cNvPr id="526342" name="Picture 6" descr="http://sisterschoice.typepad.com/sisters_choice_quilts/out_and_about/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143000"/>
            <a:ext cx="238125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371600"/>
          </a:xfrm>
        </p:spPr>
        <p:txBody>
          <a:bodyPr/>
          <a:lstStyle/>
          <a:p>
            <a:pPr algn="r"/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CDBG:  Marsh Island Carry – Old Town, ME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562600" cy="5486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>
                <a:latin typeface="Times New Roman" pitchFamily="18" charset="0"/>
              </a:rPr>
              <a:t>Abandoned 3-acre Lily-Tulip paper plate manufacturing site on Penobscot River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>
                <a:latin typeface="Times New Roman" pitchFamily="18" charset="0"/>
              </a:rPr>
              <a:t>Converted into waterfront park, 2 commercial  buildings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>
                <a:latin typeface="Times New Roman" pitchFamily="18" charset="0"/>
              </a:rPr>
              <a:t>Key funding included $</a:t>
            </a:r>
            <a:r>
              <a:rPr lang="en-US" sz="2200" b="1">
                <a:latin typeface="Times New Roman" pitchFamily="18" charset="0"/>
              </a:rPr>
              <a:t>400,000 state/small cities CDBG grant for infrastructure around commercial buildings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>
                <a:latin typeface="Times New Roman" pitchFamily="18" charset="0"/>
              </a:rPr>
              <a:t>Other funding included:</a:t>
            </a:r>
            <a:r>
              <a:rPr lang="en-US" sz="2200" b="1">
                <a:latin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>
                <a:latin typeface="Times New Roman" pitchFamily="18" charset="0"/>
              </a:rPr>
              <a:t>$24,500 from the National Trails Recreation Act for trails, walkways, and river stabilization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>
                <a:latin typeface="Times New Roman" pitchFamily="18" charset="0"/>
              </a:rPr>
              <a:t>$8,000 from ME Forest Service for trees 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sz="2200" b="1" i="1">
                <a:latin typeface="Times New Roman" pitchFamily="18" charset="0"/>
              </a:rPr>
              <a:t>Leverage:</a:t>
            </a:r>
            <a:r>
              <a:rPr lang="en-US" sz="2200">
                <a:latin typeface="Times New Roman" pitchFamily="18" charset="0"/>
              </a:rPr>
              <a:t>  4 new businesses, 30 jobs, $18,000 in property tax revenues, open space</a:t>
            </a:r>
          </a:p>
        </p:txBody>
      </p:sp>
      <p:pic>
        <p:nvPicPr>
          <p:cNvPr id="407556" name="Picture 4" descr="Photo of commercial building at redeveloped site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4116388"/>
            <a:ext cx="3048000" cy="2276475"/>
          </a:xfrm>
          <a:noFill/>
          <a:ln/>
        </p:spPr>
      </p:pic>
      <p:pic>
        <p:nvPicPr>
          <p:cNvPr id="407557" name="Picture 5" descr="Photo of former Lily-Tulip factory site before redevelop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371600"/>
            <a:ext cx="3124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noFill/>
          <a:ln/>
        </p:spPr>
        <p:txBody>
          <a:bodyPr anchor="b"/>
          <a:lstStyle/>
          <a:p>
            <a:pPr algn="r"/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CDBG -- Small Business Incubator, Walthill, NE</a:t>
            </a:r>
            <a:endParaRPr lang="en-US" sz="4000" b="1">
              <a:latin typeface="Times New Roman" pitchFamily="18" charset="0"/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5720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10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Small business incubator in Walthill (population 909)</a:t>
            </a:r>
          </a:p>
          <a:p>
            <a:pPr>
              <a:lnSpc>
                <a:spcPct val="90000"/>
              </a:lnSpc>
            </a:pPr>
            <a:endParaRPr lang="en-US" sz="9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Renovated and modernized  former 4,000 sq. ft. electric power plant site, built in 1910, abandoned 20+ years</a:t>
            </a:r>
          </a:p>
          <a:p>
            <a:pPr>
              <a:lnSpc>
                <a:spcPct val="90000"/>
              </a:lnSpc>
            </a:pPr>
            <a:endParaRPr lang="en-US" sz="9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Financing included – </a:t>
            </a:r>
          </a:p>
          <a:p>
            <a:pPr lvl="1">
              <a:lnSpc>
                <a:spcPct val="90000"/>
              </a:lnSpc>
            </a:pPr>
            <a:r>
              <a:rPr lang="en-US" b="1">
                <a:latin typeface="Times New Roman" pitchFamily="18" charset="0"/>
              </a:rPr>
              <a:t>$105,000 in state small/ cities CDBG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$150,000 local sources</a:t>
            </a:r>
          </a:p>
          <a:p>
            <a:pPr lvl="1">
              <a:lnSpc>
                <a:spcPct val="90000"/>
              </a:lnSpc>
            </a:pPr>
            <a:endParaRPr lang="en-US" sz="20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47923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79236" name="Document" r:id="rId3" imgW="0" imgH="0" progId="WP9Doc">
              <p:embed/>
            </p:oleObj>
          </a:graphicData>
        </a:graphic>
      </p:graphicFrame>
      <p:pic>
        <p:nvPicPr>
          <p:cNvPr id="479237" name="Picture 5" descr="Walthill-Buiness-Incubator-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3657600"/>
            <a:ext cx="3686175" cy="2752725"/>
          </a:xfrm>
          <a:noFill/>
          <a:ln/>
        </p:spPr>
      </p:pic>
      <p:pic>
        <p:nvPicPr>
          <p:cNvPr id="479239" name="Picture 7" descr="771846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524000"/>
            <a:ext cx="35814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algn="r"/>
            <a:r>
              <a:rPr lang="en-US" sz="3800" b="1" i="1">
                <a:solidFill>
                  <a:srgbClr val="663300"/>
                </a:solidFill>
                <a:latin typeface="Arial Unicode MS" pitchFamily="34" charset="-128"/>
              </a:rPr>
              <a:t>HUD/CDBG -- Jack Evans Police Station, Dallas TX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5029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Small, isolated brownfield  site used to meet critical public service need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Jack Evans police station,  on 3.2 acre former gas station/  dry cleaner site</a:t>
            </a:r>
          </a:p>
          <a:p>
            <a:pPr>
              <a:lnSpc>
                <a:spcPct val="90000"/>
              </a:lnSpc>
            </a:pPr>
            <a:r>
              <a:rPr lang="en-US" sz="2800" b="1">
                <a:latin typeface="Times New Roman" pitchFamily="18" charset="0"/>
              </a:rPr>
              <a:t>$150,000 in CDBG</a:t>
            </a:r>
            <a:r>
              <a:rPr lang="en-US" sz="2800">
                <a:latin typeface="Times New Roman" pitchFamily="18" charset="0"/>
              </a:rPr>
              <a:t> used for site preparation, including cleanup and demolition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Construction funded with G.O.  bonds</a:t>
            </a:r>
            <a:r>
              <a:rPr lang="en-US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485380" name="Picture 4" descr="r6-neighborhood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676400"/>
            <a:ext cx="3200400" cy="2011363"/>
          </a:xfrm>
          <a:noFill/>
          <a:ln/>
        </p:spPr>
      </p:pic>
      <p:pic>
        <p:nvPicPr>
          <p:cNvPr id="485381" name="Picture 5" descr="r6-bldg-af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038600"/>
            <a:ext cx="3352800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3058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b="1" i="1">
                <a:latin typeface="Times New Roman" pitchFamily="18" charset="0"/>
              </a:rPr>
              <a:t>Key EDA programs and initiatives include: </a:t>
            </a:r>
          </a:p>
          <a:p>
            <a:pPr>
              <a:buFontTx/>
              <a:buNone/>
            </a:pPr>
            <a:endParaRPr lang="en-US" sz="1000" b="1" i="1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latin typeface="Times New Roman" pitchFamily="18" charset="0"/>
              </a:rPr>
              <a:t>Public works grants finance industrial development site and infrastructure preparation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latin typeface="Times New Roman" pitchFamily="18" charset="0"/>
              </a:rPr>
              <a:t>Economic dislocation program capitalizes RLFs for distressed areas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latin typeface="Times New Roman" pitchFamily="18" charset="0"/>
              </a:rPr>
              <a:t>Rural planning to support revitalization, through EDDs</a:t>
            </a:r>
          </a:p>
          <a:p>
            <a:pPr>
              <a:buFont typeface="Wingdings" pitchFamily="2" charset="2"/>
              <a:buChar char="Ø"/>
            </a:pPr>
            <a:endParaRPr lang="en-US" sz="140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000" b="1">
                <a:latin typeface="Times New Roman" pitchFamily="18" charset="0"/>
              </a:rPr>
              <a:t>   Key EDA eligibility factor – high relative unemployment rate</a:t>
            </a:r>
            <a:r>
              <a:rPr lang="en-US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800" b="1">
              <a:latin typeface="Times New Roman" pitchFamily="18" charset="0"/>
            </a:endParaRPr>
          </a:p>
          <a:p>
            <a:pPr marL="669925" lvl="1" indent="-325438">
              <a:buFont typeface="Wingdings" pitchFamily="2" charset="2"/>
              <a:buChar char="Ø"/>
            </a:pPr>
            <a:endParaRPr lang="en-US" sz="3100" b="1" i="1">
              <a:latin typeface="Times New Roman" pitchFamily="18" charset="0"/>
            </a:endParaRPr>
          </a:p>
          <a:p>
            <a:pPr marL="669925" lvl="1" indent="-325438">
              <a:buFont typeface="Wingdings" pitchFamily="2" charset="2"/>
              <a:buChar char="Ø"/>
            </a:pPr>
            <a:endParaRPr lang="en-US" sz="1600" b="1" i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i="1">
              <a:latin typeface="Times New Roman" pitchFamily="18" charset="0"/>
            </a:endParaRPr>
          </a:p>
        </p:txBody>
      </p:sp>
      <p:graphicFrame>
        <p:nvGraphicFramePr>
          <p:cNvPr id="443395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43395" name="Document" r:id="rId3" imgW="0" imgH="0" progId="WP9Doc">
              <p:embed/>
            </p:oleObj>
          </a:graphicData>
        </a:graphic>
      </p:graphicFrame>
      <p:sp>
        <p:nvSpPr>
          <p:cNvPr id="4433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762000"/>
          </a:xfrm>
          <a:noFill/>
          <a:ln/>
        </p:spPr>
        <p:txBody>
          <a:bodyPr anchor="b"/>
          <a:lstStyle/>
          <a:p>
            <a:pPr algn="r"/>
            <a:r>
              <a:rPr lang="en-US" sz="3600" b="1" i="1">
                <a:solidFill>
                  <a:srgbClr val="663300"/>
                </a:solidFill>
              </a:rPr>
              <a:t> Economic Development Administration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1534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3400">
                <a:latin typeface="Times New Roman" pitchFamily="18" charset="0"/>
              </a:rPr>
              <a:t>EDA typically puts 50% + of its resources into small/mid-sized towns and rural areas</a:t>
            </a:r>
            <a:r>
              <a:rPr lang="en-US" b="1" i="1">
                <a:latin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en-US" sz="1200" b="1" i="1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b="1" i="1">
                <a:latin typeface="Times New Roman" pitchFamily="18" charset="0"/>
              </a:rPr>
              <a:t>EDA’s brownfields track record --  </a:t>
            </a:r>
          </a:p>
          <a:p>
            <a:r>
              <a:rPr lang="en-US">
                <a:latin typeface="Times New Roman" pitchFamily="18" charset="0"/>
              </a:rPr>
              <a:t> Since 2001, $225 million invested in 210  </a:t>
            </a:r>
          </a:p>
          <a:p>
            <a:pPr>
              <a:buFontTx/>
              <a:buNone/>
            </a:pPr>
            <a:r>
              <a:rPr lang="en-US">
                <a:latin typeface="Times New Roman" pitchFamily="18" charset="0"/>
              </a:rPr>
              <a:t>    brownfield projects</a:t>
            </a:r>
          </a:p>
          <a:p>
            <a:pPr marL="669925" lvl="1" indent="-325438">
              <a:buFont typeface="Wingdings" pitchFamily="2" charset="2"/>
              <a:buChar char="Ø"/>
            </a:pPr>
            <a:r>
              <a:rPr lang="en-US" sz="3200" i="1">
                <a:latin typeface="Times New Roman" pitchFamily="18" charset="0"/>
              </a:rPr>
              <a:t>  </a:t>
            </a:r>
            <a:r>
              <a:rPr lang="en-US" sz="3100" i="1">
                <a:latin typeface="Times New Roman" pitchFamily="18" charset="0"/>
              </a:rPr>
              <a:t>$50 million in rural areas </a:t>
            </a:r>
          </a:p>
          <a:p>
            <a:pPr marL="669925" lvl="1" indent="-325438">
              <a:buFont typeface="Wingdings" pitchFamily="2" charset="2"/>
              <a:buChar char="Ø"/>
            </a:pPr>
            <a:r>
              <a:rPr lang="en-US" sz="3100" i="1">
                <a:latin typeface="Times New Roman" pitchFamily="18" charset="0"/>
              </a:rPr>
              <a:t>  55% in public works</a:t>
            </a:r>
          </a:p>
          <a:p>
            <a:pPr marL="669925" lvl="1" indent="-325438">
              <a:buFont typeface="Wingdings" pitchFamily="2" charset="2"/>
              <a:buChar char="Ø"/>
            </a:pPr>
            <a:r>
              <a:rPr lang="en-US" sz="3100" i="1">
                <a:latin typeface="Times New Roman" pitchFamily="18" charset="0"/>
              </a:rPr>
              <a:t>  9% in planning</a:t>
            </a:r>
          </a:p>
          <a:p>
            <a:pPr marL="669925" lvl="1" indent="-325438">
              <a:buFont typeface="Wingdings" pitchFamily="2" charset="2"/>
              <a:buChar char="Ø"/>
            </a:pPr>
            <a:r>
              <a:rPr lang="en-US" sz="3100" i="1">
                <a:latin typeface="Times New Roman" pitchFamily="18" charset="0"/>
              </a:rPr>
              <a:t>  25% in economic adjustment</a:t>
            </a:r>
            <a:r>
              <a:rPr lang="en-US" sz="320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>
              <a:latin typeface="Times New Roman" pitchFamily="18" charset="0"/>
            </a:endParaRPr>
          </a:p>
          <a:p>
            <a:pPr marL="669925" lvl="1" indent="-325438">
              <a:buFont typeface="Wingdings" pitchFamily="2" charset="2"/>
              <a:buChar char="Ø"/>
            </a:pPr>
            <a:endParaRPr lang="en-US" sz="3100" b="1" i="1">
              <a:latin typeface="Times New Roman" pitchFamily="18" charset="0"/>
            </a:endParaRPr>
          </a:p>
          <a:p>
            <a:pPr marL="669925" lvl="1" indent="-325438">
              <a:buFont typeface="Wingdings" pitchFamily="2" charset="2"/>
              <a:buChar char="Ø"/>
            </a:pPr>
            <a:endParaRPr lang="en-US" sz="1600" b="1" i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i="1">
              <a:latin typeface="Times New Roman" pitchFamily="18" charset="0"/>
            </a:endParaRPr>
          </a:p>
        </p:txBody>
      </p:sp>
      <p:graphicFrame>
        <p:nvGraphicFramePr>
          <p:cNvPr id="473091" name="Rectangle 3"/>
          <p:cNvGraphicFramePr>
            <a:graphicFrameLocks/>
          </p:cNvGraphicFramePr>
          <p:nvPr/>
        </p:nvGraphicFramePr>
        <p:xfrm>
          <a:off x="1524000" y="1143000"/>
          <a:ext cx="6096000" cy="4064000"/>
        </p:xfrm>
        <a:graphic>
          <a:graphicData uri="http://schemas.openxmlformats.org/presentationml/2006/ole">
            <p:oleObj spid="_x0000_s473091" name="Document" r:id="rId3" imgW="0" imgH="0" progId="WP9Doc">
              <p:embed/>
            </p:oleObj>
          </a:graphicData>
        </a:graphic>
      </p:graphicFrame>
      <p:sp>
        <p:nvSpPr>
          <p:cNvPr id="4730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762000"/>
          </a:xfrm>
          <a:noFill/>
          <a:ln/>
        </p:spPr>
        <p:txBody>
          <a:bodyPr anchor="b"/>
          <a:lstStyle/>
          <a:p>
            <a:pPr algn="r"/>
            <a:r>
              <a:rPr lang="en-US" sz="3600" b="1" i="1">
                <a:solidFill>
                  <a:srgbClr val="663300"/>
                </a:solidFill>
              </a:rPr>
              <a:t> Economic Development Administration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371600"/>
          </a:xfrm>
        </p:spPr>
        <p:txBody>
          <a:bodyPr/>
          <a:lstStyle/>
          <a:p>
            <a:pPr algn="r"/>
            <a:r>
              <a:rPr lang="en-US" sz="4300" b="1" i="1">
                <a:solidFill>
                  <a:srgbClr val="663300"/>
                </a:solidFill>
                <a:latin typeface="Arial Unicode MS" pitchFamily="34" charset="-128"/>
              </a:rPr>
              <a:t>EDA/public works -- Plainview Steel – Plainview AR</a:t>
            </a:r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5029200" cy="5181600"/>
          </a:xfrm>
        </p:spPr>
        <p:txBody>
          <a:bodyPr/>
          <a:lstStyle/>
          <a:p>
            <a:r>
              <a:rPr lang="en-US" sz="2400">
                <a:latin typeface="Times New Roman" pitchFamily="18" charset="0"/>
              </a:rPr>
              <a:t>Lumber/pressure treating facility, shut down in 1986 after quarter-century of operations; declared superfund site in 1999 </a:t>
            </a:r>
          </a:p>
          <a:p>
            <a:r>
              <a:rPr lang="en-US" sz="2400">
                <a:latin typeface="Times New Roman" pitchFamily="18" charset="0"/>
              </a:rPr>
              <a:t>Cleaned, redeveloped as specialty steel plant </a:t>
            </a:r>
          </a:p>
          <a:p>
            <a:r>
              <a:rPr lang="en-US" sz="2400" b="1" i="1"/>
              <a:t>$763,000 in EDA public works funding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supported site preparation, construction, infrastructure upgrading as part of $1.1 million financing package </a:t>
            </a:r>
          </a:p>
          <a:p>
            <a:r>
              <a:rPr lang="en-US" sz="2400" b="1" i="1">
                <a:latin typeface="Times New Roman" pitchFamily="18" charset="0"/>
              </a:rPr>
              <a:t>Today </a:t>
            </a:r>
            <a:r>
              <a:rPr lang="en-US" sz="2400">
                <a:latin typeface="Times New Roman" pitchFamily="18" charset="0"/>
              </a:rPr>
              <a:t>– 25 new jobs, significant tax revenues for community  </a:t>
            </a:r>
          </a:p>
          <a:p>
            <a:pPr>
              <a:buFontTx/>
              <a:buNone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472068" name="Picture 4" descr="Plainview Steel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4191000"/>
            <a:ext cx="3733800" cy="2362200"/>
          </a:xfrm>
          <a:noFill/>
          <a:ln/>
        </p:spPr>
      </p:pic>
      <p:pic>
        <p:nvPicPr>
          <p:cNvPr id="472069" name="Picture 5" descr="site before remedi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3581400" cy="2493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/>
          <a:lstStyle/>
          <a:p>
            <a:pPr algn="l"/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EDA/planning -- Cimarron Center – Sand Springs, OK</a:t>
            </a:r>
            <a:r>
              <a:rPr lang="en-US" sz="3600" b="1">
                <a:latin typeface="Times New Roman" pitchFamily="18" charset="0"/>
              </a:rPr>
              <a:t> 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5562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</a:rPr>
              <a:t>Former zinc smelter, abandoned rail spur in small Oklahoma town 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</a:rPr>
              <a:t>Challenge was structuring a cleanup plan that made the site economically competitive with nearby greenfield for big-box  retail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</a:rPr>
              <a:t>Financing included </a:t>
            </a:r>
            <a:r>
              <a:rPr lang="en-US" sz="2800" b="1">
                <a:latin typeface="Times New Roman" pitchFamily="18" charset="0"/>
              </a:rPr>
              <a:t>EDA  planning resources</a:t>
            </a:r>
            <a:r>
              <a:rPr lang="en-US" sz="2800">
                <a:latin typeface="Times New Roman" pitchFamily="18" charset="0"/>
              </a:rPr>
              <a:t>, local TIF </a:t>
            </a:r>
          </a:p>
          <a:p>
            <a:pPr>
              <a:lnSpc>
                <a:spcPct val="80000"/>
              </a:lnSpc>
            </a:pPr>
            <a:r>
              <a:rPr lang="en-US" sz="2800" b="1" i="1">
                <a:latin typeface="Times New Roman" pitchFamily="18" charset="0"/>
              </a:rPr>
              <a:t>Leverage</a:t>
            </a:r>
            <a:r>
              <a:rPr lang="en-US" sz="2800">
                <a:latin typeface="Times New Roman" pitchFamily="18" charset="0"/>
              </a:rPr>
              <a:t> -- Cimarron Center,  with Wal-Mart Supercenter as anchor, has created 350 new jobs, added $3.5 million in annual city sales tax revenues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445444" name="Picture 4" descr="Federated Metals, Sand Springs, Oklahoma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95600"/>
            <a:ext cx="3276600" cy="1684338"/>
          </a:xfrm>
          <a:prstGeom prst="rect">
            <a:avLst/>
          </a:prstGeom>
          <a:noFill/>
        </p:spPr>
      </p:pic>
      <p:pic>
        <p:nvPicPr>
          <p:cNvPr id="445445" name="Picture 5" descr="Federated Metals, Sand Springs, Oklahoma 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4724400"/>
            <a:ext cx="3352800" cy="1885950"/>
          </a:xfrm>
          <a:noFill/>
          <a:ln/>
        </p:spPr>
      </p:pic>
      <p:pic>
        <p:nvPicPr>
          <p:cNvPr id="4454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91440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0772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Times New Roman" pitchFamily="18" charset="0"/>
              </a:rPr>
              <a:t>USDA rural development funds must meet broadly defined program objectives -- 4 key programs can do this within a brownfields context: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00" b="1" i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b="1" i="1">
                <a:latin typeface="Times New Roman" pitchFamily="18" charset="0"/>
              </a:rPr>
              <a:t>Community facility loans and grants</a:t>
            </a:r>
            <a:r>
              <a:rPr lang="en-US" sz="2600">
                <a:latin typeface="Times New Roman" pitchFamily="18" charset="0"/>
              </a:rPr>
              <a:t> – for a range of development and community benefit projects </a:t>
            </a:r>
          </a:p>
          <a:p>
            <a:pPr>
              <a:lnSpc>
                <a:spcPct val="90000"/>
              </a:lnSpc>
            </a:pPr>
            <a:r>
              <a:rPr lang="en-US" sz="2600" b="1" i="1">
                <a:latin typeface="Times New Roman" pitchFamily="18" charset="0"/>
              </a:rPr>
              <a:t>Business and industry loans</a:t>
            </a:r>
            <a:r>
              <a:rPr lang="en-US" sz="2600">
                <a:latin typeface="Times New Roman" pitchFamily="18" charset="0"/>
              </a:rPr>
              <a:t> – to public or private organizations, for activities such as industrial park site development/rehabilitation or access ways</a:t>
            </a:r>
          </a:p>
          <a:p>
            <a:pPr>
              <a:lnSpc>
                <a:spcPct val="90000"/>
              </a:lnSpc>
            </a:pPr>
            <a:r>
              <a:rPr lang="en-US" sz="2600" b="1" i="1">
                <a:latin typeface="Times New Roman" pitchFamily="18" charset="0"/>
              </a:rPr>
              <a:t>Intermediary re-lending program</a:t>
            </a:r>
            <a:r>
              <a:rPr lang="en-US" sz="2600">
                <a:latin typeface="Times New Roman" pitchFamily="18" charset="0"/>
              </a:rPr>
              <a:t> – intermediaries such as local governments are loaned money to re-lend to companies, in order to finance business facilities  </a:t>
            </a:r>
          </a:p>
          <a:p>
            <a:pPr>
              <a:lnSpc>
                <a:spcPct val="90000"/>
              </a:lnSpc>
            </a:pPr>
            <a:r>
              <a:rPr lang="en-US" sz="2600" b="1" i="1">
                <a:latin typeface="Times New Roman" pitchFamily="18" charset="0"/>
              </a:rPr>
              <a:t>Rural development grants (RBEGs/RBOGs)</a:t>
            </a:r>
            <a:r>
              <a:rPr lang="en-US" sz="2600">
                <a:latin typeface="Times New Roman" pitchFamily="18" charset="0"/>
              </a:rPr>
              <a:t> – given to provide operating capital and finance emerging private business and industry </a:t>
            </a:r>
          </a:p>
        </p:txBody>
      </p:sp>
      <p:graphicFrame>
        <p:nvGraphicFramePr>
          <p:cNvPr id="446467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46467" name="Document" r:id="rId3" imgW="0" imgH="0" progId="WP9Doc">
              <p:embed/>
            </p:oleObj>
          </a:graphicData>
        </a:graphic>
      </p:graphicFrame>
      <p:sp>
        <p:nvSpPr>
          <p:cNvPr id="44646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762000"/>
          </a:xfrm>
          <a:noFill/>
          <a:ln/>
        </p:spPr>
        <p:txBody>
          <a:bodyPr anchor="b"/>
          <a:lstStyle/>
          <a:p>
            <a:pPr algn="r"/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USDA Rural Development Programs</a:t>
            </a:r>
            <a:endParaRPr lang="en-US" sz="4000" b="1">
              <a:solidFill>
                <a:srgbClr val="6633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8001000" cy="449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i="1">
                <a:latin typeface="Times New Roman" pitchFamily="18" charset="0"/>
              </a:rPr>
              <a:t>Eligible activities often can include: </a:t>
            </a:r>
            <a:r>
              <a:rPr lang="en-US" sz="2000" i="1">
                <a:latin typeface="Times New Roman" pitchFamily="18" charset="0"/>
              </a:rPr>
              <a:t>:</a:t>
            </a:r>
            <a:r>
              <a:rPr lang="en-US" sz="20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0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>
                <a:latin typeface="Times New Roman" pitchFamily="18" charset="0"/>
              </a:rPr>
              <a:t>Planning </a:t>
            </a:r>
            <a:r>
              <a:rPr lang="en-US" sz="2800">
                <a:latin typeface="Times New Roman" pitchFamily="18" charset="0"/>
              </a:rPr>
              <a:t>for redevelopment or revitalization – for businesses and community facilities (</a:t>
            </a:r>
            <a:r>
              <a:rPr lang="en-US" sz="2800" i="1">
                <a:latin typeface="Times New Roman" pitchFamily="18" charset="0"/>
              </a:rPr>
              <a:t>which could include brownfield projects)</a:t>
            </a:r>
          </a:p>
          <a:p>
            <a:pPr>
              <a:lnSpc>
                <a:spcPct val="80000"/>
              </a:lnSpc>
            </a:pPr>
            <a:r>
              <a:rPr lang="en-US" sz="2800" b="1">
                <a:latin typeface="Times New Roman" pitchFamily="18" charset="0"/>
              </a:rPr>
              <a:t>Site clearance/preparation, </a:t>
            </a:r>
            <a:r>
              <a:rPr lang="en-US" sz="2800">
                <a:latin typeface="Times New Roman" pitchFamily="18" charset="0"/>
              </a:rPr>
              <a:t>including demolition – </a:t>
            </a:r>
            <a:r>
              <a:rPr lang="en-US" sz="2800" i="1">
                <a:latin typeface="Times New Roman" pitchFamily="18" charset="0"/>
              </a:rPr>
              <a:t>key brownfield reuse/redevelopment activities</a:t>
            </a:r>
            <a:r>
              <a:rPr lang="en-US" sz="2800" b="1">
                <a:latin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US" sz="2800" b="1">
                <a:latin typeface="Times New Roman" pitchFamily="18" charset="0"/>
              </a:rPr>
              <a:t>Rehabilitation/improvement of sites or structures </a:t>
            </a:r>
            <a:r>
              <a:rPr lang="en-US" sz="2800">
                <a:latin typeface="Times New Roman" pitchFamily="18" charset="0"/>
              </a:rPr>
              <a:t>– </a:t>
            </a:r>
            <a:r>
              <a:rPr lang="en-US" sz="2800" i="1">
                <a:latin typeface="Times New Roman" pitchFamily="18" charset="0"/>
              </a:rPr>
              <a:t>which might need to include removal or remediation of contamination as part of project</a:t>
            </a:r>
          </a:p>
          <a:p>
            <a:pPr>
              <a:lnSpc>
                <a:spcPct val="80000"/>
              </a:lnSpc>
            </a:pPr>
            <a:r>
              <a:rPr lang="en-US" sz="2800" b="1">
                <a:latin typeface="Times New Roman" pitchFamily="18" charset="0"/>
              </a:rPr>
              <a:t>Construction </a:t>
            </a:r>
            <a:r>
              <a:rPr lang="en-US" sz="2800">
                <a:latin typeface="Times New Roman" pitchFamily="18" charset="0"/>
              </a:rPr>
              <a:t>of real estate improvements</a:t>
            </a:r>
          </a:p>
          <a:p>
            <a:pPr>
              <a:lnSpc>
                <a:spcPct val="80000"/>
              </a:lnSpc>
            </a:pPr>
            <a:r>
              <a:rPr lang="en-US" sz="2800" b="1">
                <a:latin typeface="Times New Roman" pitchFamily="18" charset="0"/>
              </a:rPr>
              <a:t>Installation </a:t>
            </a:r>
            <a:r>
              <a:rPr lang="en-US" sz="2800">
                <a:latin typeface="Times New Roman" pitchFamily="18" charset="0"/>
              </a:rPr>
              <a:t>of amenities to enhance development</a:t>
            </a:r>
            <a:r>
              <a:rPr lang="en-US" sz="2800" b="1">
                <a:latin typeface="Times New Roman" pitchFamily="18" charset="0"/>
              </a:rPr>
              <a:t>  </a:t>
            </a:r>
            <a:endParaRPr lang="en-US" sz="24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447491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47491" name="Document" r:id="rId3" imgW="0" imgH="0" progId="WP9Doc">
              <p:embed/>
            </p:oleObj>
          </a:graphicData>
        </a:graphic>
      </p:graphicFrame>
      <p:sp>
        <p:nvSpPr>
          <p:cNvPr id="44749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600200"/>
          </a:xfrm>
          <a:noFill/>
          <a:ln/>
        </p:spPr>
        <p:txBody>
          <a:bodyPr anchor="b"/>
          <a:lstStyle/>
          <a:p>
            <a:pPr algn="r"/>
            <a:r>
              <a:rPr lang="en-US" sz="3400" b="1" i="1">
                <a:solidFill>
                  <a:srgbClr val="663300"/>
                </a:solidFill>
                <a:latin typeface="Arial Unicode MS" pitchFamily="34" charset="-128"/>
              </a:rPr>
              <a:t>How Can USDA Rural Development Funds Be Used For Activities that Also Support Brownfield Redevelopment ?</a:t>
            </a:r>
            <a:r>
              <a:rPr lang="en-US" sz="32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Range of (non-EPA) federal                  program tools/tax incentives                         that can be put together in                                 a brownfield effort –  and                            what they can do 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Low cost/no cost strategies                               with important </a:t>
            </a:r>
            <a:r>
              <a:rPr lang="en-US" b="1" i="1">
                <a:latin typeface="Times New Roman" pitchFamily="18" charset="0"/>
              </a:rPr>
              <a:t>$$</a:t>
            </a:r>
            <a:r>
              <a:rPr lang="en-US">
                <a:latin typeface="Times New Roman" pitchFamily="18" charset="0"/>
              </a:rPr>
              <a:t> impacts 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Emerging local financing strategy innovations  that communities are exploring that can be linked to brownfield efforts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Examples of diverse resources in action…</a:t>
            </a:r>
          </a:p>
        </p:txBody>
      </p:sp>
      <p:graphicFrame>
        <p:nvGraphicFramePr>
          <p:cNvPr id="483331" name="Rectangle 3"/>
          <p:cNvGraphicFramePr>
            <a:graphicFrameLocks/>
          </p:cNvGraphicFramePr>
          <p:nvPr/>
        </p:nvGraphicFramePr>
        <p:xfrm>
          <a:off x="1524000" y="1371600"/>
          <a:ext cx="6096000" cy="4064000"/>
        </p:xfrm>
        <a:graphic>
          <a:graphicData uri="http://schemas.openxmlformats.org/presentationml/2006/ole">
            <p:oleObj spid="_x0000_s483331" name="Document" r:id="rId3" imgW="0" imgH="0" progId="WP9Doc">
              <p:embed/>
            </p:oleObj>
          </a:graphicData>
        </a:graphic>
      </p:graphicFrame>
      <p:sp>
        <p:nvSpPr>
          <p:cNvPr id="4833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1371600"/>
          </a:xfrm>
          <a:noFill/>
          <a:ln/>
        </p:spPr>
        <p:txBody>
          <a:bodyPr anchor="b"/>
          <a:lstStyle/>
          <a:p>
            <a:pPr algn="l"/>
            <a:r>
              <a:rPr lang="en-US" b="1" i="1">
                <a:solidFill>
                  <a:srgbClr val="663300"/>
                </a:solidFill>
                <a:latin typeface="Arial Unicode MS" pitchFamily="34" charset="-128"/>
              </a:rPr>
              <a:t>What this discussion will cover… </a:t>
            </a:r>
            <a:br>
              <a:rPr lang="en-US" b="1" i="1">
                <a:solidFill>
                  <a:srgbClr val="663300"/>
                </a:solidFill>
                <a:latin typeface="Arial Unicode MS" pitchFamily="34" charset="-128"/>
              </a:rPr>
            </a:br>
            <a:endParaRPr lang="en-US" b="1" i="1">
              <a:solidFill>
                <a:srgbClr val="663300"/>
              </a:solidFill>
              <a:latin typeface="Arial Unicode MS" pitchFamily="34" charset="-128"/>
            </a:endParaRPr>
          </a:p>
        </p:txBody>
      </p:sp>
      <p:pic>
        <p:nvPicPr>
          <p:cNvPr id="483333" name="Picture 5" descr="thumb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19200"/>
            <a:ext cx="2514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47244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10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Abandoned sewing factory, built in 1920s 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Developed by non-profit Better Homes of Seaford 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Times New Roman" pitchFamily="18" charset="0"/>
              </a:rPr>
              <a:t>$600,000 USDA rural development loan</a:t>
            </a:r>
            <a:r>
              <a:rPr lang="en-US">
                <a:latin typeface="Times New Roman" pitchFamily="18" charset="0"/>
              </a:rPr>
              <a:t>, plus DE Housing Authority and private bank participation </a:t>
            </a:r>
            <a:endParaRPr lang="en-US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Ribbon cutting 1/9/06; fully occupied by March</a:t>
            </a:r>
            <a:endParaRPr lang="en-US" b="1">
              <a:latin typeface="Times New Roman" pitchFamily="18" charset="0"/>
            </a:endParaRPr>
          </a:p>
        </p:txBody>
      </p:sp>
      <p:graphicFrame>
        <p:nvGraphicFramePr>
          <p:cNvPr id="449539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49539" name="Document" r:id="rId3" imgW="0" imgH="0" progId="WP9Doc">
              <p:embed/>
            </p:oleObj>
          </a:graphicData>
        </a:graphic>
      </p:graphicFrame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371600"/>
          </a:xfrm>
          <a:noFill/>
          <a:ln/>
        </p:spPr>
        <p:txBody>
          <a:bodyPr anchor="b"/>
          <a:lstStyle/>
          <a:p>
            <a:pPr algn="r"/>
            <a:r>
              <a:rPr lang="en-US" sz="4200" b="1" i="1">
                <a:solidFill>
                  <a:srgbClr val="663300"/>
                </a:solidFill>
                <a:latin typeface="Arial Unicode MS" pitchFamily="34" charset="-128"/>
              </a:rPr>
              <a:t> USDA: Charleston Place – Seaford, DE</a:t>
            </a:r>
          </a:p>
        </p:txBody>
      </p:sp>
      <p:pic>
        <p:nvPicPr>
          <p:cNvPr id="449541" name="Picture 5" descr="the old factory after renov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14800"/>
            <a:ext cx="4000500" cy="2362200"/>
          </a:xfrm>
          <a:prstGeom prst="rect">
            <a:avLst/>
          </a:prstGeom>
          <a:noFill/>
        </p:spPr>
      </p:pic>
      <p:pic>
        <p:nvPicPr>
          <p:cNvPr id="449542" name="Picture 6" descr="the old sewing facto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600200"/>
            <a:ext cx="39243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457200"/>
            <a:ext cx="8915400" cy="1524000"/>
          </a:xfrm>
          <a:noFill/>
          <a:ln/>
        </p:spPr>
        <p:txBody>
          <a:bodyPr anchor="b"/>
          <a:lstStyle/>
          <a:p>
            <a:pPr algn="r"/>
            <a:r>
              <a:rPr lang="en-US" sz="4000" b="1" i="1">
                <a:solidFill>
                  <a:srgbClr val="663300"/>
                </a:solidFill>
              </a:rPr>
              <a:t>USDA: Potosi Brewery, Potosi, WI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486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Brewery built 1852 in Potosi      (pop. 700), abandoned 1972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Asbestos, lead paint, other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    contaminants</a:t>
            </a:r>
          </a:p>
          <a:p>
            <a:pPr>
              <a:lnSpc>
                <a:spcPct val="90000"/>
              </a:lnSpc>
            </a:pPr>
            <a:r>
              <a:rPr lang="en-US" sz="2800" b="1">
                <a:latin typeface="Times New Roman" pitchFamily="18" charset="0"/>
              </a:rPr>
              <a:t>$3.3 million B&amp;I guaranteed             loan</a:t>
            </a:r>
            <a:r>
              <a:rPr lang="en-US" sz="2800">
                <a:latin typeface="Times New Roman" pitchFamily="18" charset="0"/>
              </a:rPr>
              <a:t> key to securing additional         $4.2 million in financing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Transformed Potosi’s main street; community involvement key  </a:t>
            </a:r>
          </a:p>
          <a:p>
            <a:pPr>
              <a:lnSpc>
                <a:spcPct val="90000"/>
              </a:lnSpc>
            </a:pPr>
            <a:r>
              <a:rPr lang="en-US" sz="2800" b="1" i="1">
                <a:latin typeface="Times New Roman" pitchFamily="18" charset="0"/>
              </a:rPr>
              <a:t>Result:</a:t>
            </a:r>
            <a:r>
              <a:rPr lang="en-US" sz="2800">
                <a:latin typeface="Times New Roman" pitchFamily="18" charset="0"/>
              </a:rPr>
              <a:t>  Refurbished as micro-brewery, brewing museum and library, opened  June 2008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50 new jobs, 4 new beers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533400" y="4098925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4741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004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4121" name="Picture 9" descr="lg_mid20th">
            <a:hlinkClick r:id="rId3" tooltip="Smokestack Under Repair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71600"/>
            <a:ext cx="2057400" cy="1752600"/>
          </a:xfrm>
          <a:prstGeom prst="rect">
            <a:avLst/>
          </a:prstGeom>
          <a:noFill/>
        </p:spPr>
      </p:pic>
      <p:pic>
        <p:nvPicPr>
          <p:cNvPr id="474123" name="Picture 11" descr="lg_homefire">
            <a:hlinkClick r:id="rId5" tooltip="Brewery Rock House on Fir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3716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8991600" cy="5943600"/>
          </a:xfrm>
        </p:spPr>
        <p:txBody>
          <a:bodyPr/>
          <a:lstStyle/>
          <a:p>
            <a:pPr algn="ctr">
              <a:buFontTx/>
              <a:buNone/>
            </a:pPr>
            <a:endParaRPr lang="en-US" sz="2200" b="1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Times New Roman" pitchFamily="18" charset="0"/>
              </a:rPr>
              <a:t>Must work thru state MPOs, local transportation agencies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Times New Roman" pitchFamily="18" charset="0"/>
              </a:rPr>
              <a:t>In March 2009, DOT re-affirmed its brownfield policy </a:t>
            </a:r>
          </a:p>
          <a:p>
            <a:pPr marL="669925" lvl="1" indent="-325438">
              <a:buFont typeface="Wingdings" pitchFamily="2" charset="2"/>
              <a:buChar char="Ø"/>
            </a:pPr>
            <a:r>
              <a:rPr lang="en-US" i="1">
                <a:latin typeface="Times New Roman" pitchFamily="18" charset="0"/>
              </a:rPr>
              <a:t>Transportation funding can be used for cleanup at sites integral to transportation system development/upgrades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Times New Roman" pitchFamily="18" charset="0"/>
              </a:rPr>
              <a:t>DOT highway/transit construction programs can support related revitalization by: </a:t>
            </a:r>
          </a:p>
          <a:p>
            <a:pPr>
              <a:buFont typeface="Wingdings" pitchFamily="2" charset="2"/>
              <a:buChar char="Ø"/>
            </a:pPr>
            <a:endParaRPr lang="en-US" sz="900">
              <a:latin typeface="Times New Roman" pitchFamily="18" charset="0"/>
            </a:endParaRPr>
          </a:p>
          <a:p>
            <a:r>
              <a:rPr lang="en-US" sz="2800" i="1">
                <a:latin typeface="Times New Roman" pitchFamily="18" charset="0"/>
              </a:rPr>
              <a:t>(1) helping upgrade existing facilities </a:t>
            </a:r>
          </a:p>
          <a:p>
            <a:r>
              <a:rPr lang="en-US" sz="2800" i="1">
                <a:latin typeface="Times New Roman" pitchFamily="18" charset="0"/>
              </a:rPr>
              <a:t>(2) offer transportation amenities that improve access to – and marketability of – sites</a:t>
            </a:r>
          </a:p>
          <a:p>
            <a:r>
              <a:rPr lang="en-US" sz="2800" i="1">
                <a:latin typeface="Times New Roman" pitchFamily="18" charset="0"/>
              </a:rPr>
              <a:t>(3) fund facilities and structures that serve as part of the remedial solution</a:t>
            </a:r>
            <a:r>
              <a:rPr lang="en-US" sz="2800" b="1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373763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73763" name="Document" r:id="rId3" imgW="0" imgH="0" progId="WP9Doc">
              <p:embed/>
            </p:oleObj>
          </a:graphicData>
        </a:graphic>
      </p:graphicFrame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noFill/>
          <a:ln/>
        </p:spPr>
        <p:txBody>
          <a:bodyPr anchor="b"/>
          <a:lstStyle/>
          <a:p>
            <a:pPr algn="r"/>
            <a:r>
              <a:rPr lang="en-US" sz="3800" b="1">
                <a:latin typeface="Times New Roman" pitchFamily="18" charset="0"/>
              </a:rPr>
              <a:t/>
            </a:r>
            <a:br>
              <a:rPr lang="en-US" sz="3800" b="1">
                <a:latin typeface="Times New Roman" pitchFamily="18" charset="0"/>
              </a:rPr>
            </a:br>
            <a:endParaRPr lang="en-US" sz="3800">
              <a:latin typeface="Times New Roman" pitchFamily="18" charset="0"/>
            </a:endParaRP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 b="1" i="1">
                <a:solidFill>
                  <a:srgbClr val="663300"/>
                </a:solidFill>
              </a:rPr>
              <a:t>Transportation Programs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534400" cy="990600"/>
          </a:xfrm>
        </p:spPr>
        <p:txBody>
          <a:bodyPr/>
          <a:lstStyle/>
          <a:p>
            <a:pPr algn="r"/>
            <a:r>
              <a:rPr lang="en-US" sz="3600" b="1" i="1">
                <a:solidFill>
                  <a:srgbClr val="663300"/>
                </a:solidFill>
              </a:rPr>
              <a:t>DOT:  arterial road grid installation -- Moline, IL</a:t>
            </a:r>
            <a:r>
              <a:rPr lang="en-US" sz="4000"/>
              <a:t> 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/>
              <a:t> </a:t>
            </a:r>
            <a:endParaRPr lang="en-US" sz="2800" b="1"/>
          </a:p>
          <a:p>
            <a:pPr>
              <a:buFontTx/>
              <a:buNone/>
            </a:pPr>
            <a:endParaRPr lang="en-US" sz="1400"/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sz="2800"/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sz="2000"/>
              <a:t>    </a:t>
            </a:r>
            <a:endParaRPr lang="en-US" sz="2800"/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 rot="10800000" flipV="1">
            <a:off x="4648200" y="1295400"/>
            <a:ext cx="426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en-US" sz="2000"/>
              <a:t> </a:t>
            </a:r>
            <a:r>
              <a:rPr lang="en-US" sz="2800">
                <a:latin typeface="Times New Roman" pitchFamily="18" charset="0"/>
              </a:rPr>
              <a:t>largely abandoned riverfront, former industrial/warehousing uses </a:t>
            </a:r>
          </a:p>
          <a:p>
            <a:pPr eaLnBrk="0" hangingPunct="0">
              <a:buFontTx/>
              <a:buChar char="•"/>
            </a:pPr>
            <a:r>
              <a:rPr lang="en-US" sz="2800">
                <a:latin typeface="Times New Roman" pitchFamily="18" charset="0"/>
              </a:rPr>
              <a:t> converted to residential  and marina/mixed use complex and commercial space</a:t>
            </a:r>
          </a:p>
          <a:p>
            <a:pPr eaLnBrk="0" hangingPunct="0">
              <a:buFontTx/>
              <a:buChar char="•"/>
            </a:pPr>
            <a:r>
              <a:rPr lang="en-US" sz="2800">
                <a:latin typeface="Times New Roman" pitchFamily="18" charset="0"/>
              </a:rPr>
              <a:t>  $3.2 million in state and federal funding included </a:t>
            </a:r>
            <a:r>
              <a:rPr lang="en-US" sz="2800" b="1">
                <a:latin typeface="Times New Roman" pitchFamily="18" charset="0"/>
              </a:rPr>
              <a:t>DOT funds for road grid and enhancements</a:t>
            </a:r>
            <a:r>
              <a:rPr lang="en-US" sz="2000"/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4191000" y="23622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4191000" y="2362200"/>
            <a:ext cx="3581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2000"/>
              <a:t>  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3747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14800"/>
            <a:ext cx="3657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4792" name="Picture 8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36576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371600"/>
          </a:xfrm>
        </p:spPr>
        <p:txBody>
          <a:bodyPr/>
          <a:lstStyle/>
          <a:p>
            <a:pPr algn="r"/>
            <a: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  <a:t>DOT:  infrastructure enhancements, old Montgomery Ward distribution center– </a:t>
            </a:r>
            <a:b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</a:br>
            <a: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  <a:t>Fort Worth, TX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800600" cy="5216525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Historic “white elephant” on a 45-acre site adjoining CBD</a:t>
            </a:r>
          </a:p>
          <a:p>
            <a:r>
              <a:rPr lang="en-US" sz="2800" b="1">
                <a:latin typeface="Times New Roman" pitchFamily="18" charset="0"/>
              </a:rPr>
              <a:t>DOT (CMAQ)</a:t>
            </a:r>
            <a:r>
              <a:rPr lang="en-US" sz="2800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for road and sidewalk</a:t>
            </a:r>
            <a:r>
              <a:rPr lang="en-US" sz="2800">
                <a:latin typeface="Times New Roman" pitchFamily="18" charset="0"/>
              </a:rPr>
              <a:t> infrastructure</a:t>
            </a:r>
          </a:p>
          <a:p>
            <a:r>
              <a:rPr lang="en-US" sz="2800">
                <a:latin typeface="Times New Roman" pitchFamily="18" charset="0"/>
              </a:rPr>
              <a:t>Other financing tools used</a:t>
            </a:r>
          </a:p>
          <a:p>
            <a:pPr marL="669925" lvl="1" indent="-325438"/>
            <a:r>
              <a:rPr lang="en-US">
                <a:latin typeface="Times New Roman" pitchFamily="18" charset="0"/>
              </a:rPr>
              <a:t>Historic rehab tax credits</a:t>
            </a:r>
          </a:p>
          <a:p>
            <a:pPr marL="669925" lvl="1" indent="-325438"/>
            <a:r>
              <a:rPr lang="en-US">
                <a:latin typeface="Times New Roman" pitchFamily="18" charset="0"/>
              </a:rPr>
              <a:t>State tax abatements, fee waivers</a:t>
            </a:r>
            <a:r>
              <a:rPr lang="en-US"/>
              <a:t> </a:t>
            </a:r>
          </a:p>
          <a:p>
            <a:r>
              <a:rPr lang="en-US" sz="2800" b="1" i="1">
                <a:latin typeface="Times New Roman" pitchFamily="18" charset="0"/>
              </a:rPr>
              <a:t>Today</a:t>
            </a:r>
            <a:r>
              <a:rPr lang="en-US" sz="2800">
                <a:latin typeface="Times New Roman" pitchFamily="18" charset="0"/>
              </a:rPr>
              <a:t> -- DOT mixed use commercial/ retail/office complex, CBD extension </a:t>
            </a:r>
          </a:p>
          <a:p>
            <a:endParaRPr lang="en-US" sz="2800">
              <a:latin typeface="Times New Roman" pitchFamily="18" charset="0"/>
            </a:endParaRPr>
          </a:p>
        </p:txBody>
      </p:sp>
      <p:pic>
        <p:nvPicPr>
          <p:cNvPr id="480260" name="Picture 4" descr="Montgomery Ward Store &amp; Warehou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3810000" cy="2278063"/>
          </a:xfrm>
          <a:prstGeom prst="rect">
            <a:avLst/>
          </a:prstGeom>
          <a:noFill/>
        </p:spPr>
      </p:pic>
      <p:sp>
        <p:nvSpPr>
          <p:cNvPr id="480261" name="Rectangle 5"/>
          <p:cNvSpPr>
            <a:spLocks noGrp="1" noChangeArrowheads="1"/>
          </p:cNvSpPr>
          <p:nvPr>
            <p:ph sz="quarter" idx="3"/>
          </p:nvPr>
        </p:nvSpPr>
        <p:spPr>
          <a:xfrm flipH="1">
            <a:off x="8686800" y="5867400"/>
            <a:ext cx="76200" cy="258763"/>
          </a:xfrm>
        </p:spPr>
        <p:txBody>
          <a:bodyPr/>
          <a:lstStyle/>
          <a:p>
            <a:endParaRPr lang="en-US" sz="2400"/>
          </a:p>
        </p:txBody>
      </p:sp>
      <p:pic>
        <p:nvPicPr>
          <p:cNvPr id="480262" name="Picture 6" descr="Montgomery Plaza artist's rende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267200"/>
            <a:ext cx="3876675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85344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>
                <a:latin typeface="Times New Roman" pitchFamily="18" charset="0"/>
              </a:rPr>
              <a:t>3 with particular relevance to smaller cities and smaller sites –</a:t>
            </a:r>
            <a:r>
              <a:rPr lang="en-US" sz="1000">
                <a:latin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en-US" sz="1000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Rehabilitation tax credits </a:t>
            </a:r>
          </a:p>
          <a:p>
            <a:endParaRPr lang="en-US" sz="1000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Low income housing tax credits</a:t>
            </a:r>
          </a:p>
          <a:p>
            <a:endParaRPr lang="en-US" sz="1000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Brownfield cleanup expensing</a:t>
            </a:r>
          </a:p>
          <a:p>
            <a:endParaRPr lang="en-US" sz="1200">
              <a:latin typeface="Times New Roman" pitchFamily="18" charset="0"/>
            </a:endParaRPr>
          </a:p>
        </p:txBody>
      </p:sp>
      <p:graphicFrame>
        <p:nvGraphicFramePr>
          <p:cNvPr id="380931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80931" name="Document" r:id="rId4" imgW="0" imgH="0" progId="WP9Doc">
              <p:embed/>
            </p:oleObj>
          </a:graphicData>
        </a:graphic>
      </p:graphicFrame>
      <p:sp>
        <p:nvSpPr>
          <p:cNvPr id="38093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1676400"/>
          </a:xfrm>
          <a:noFill/>
          <a:ln/>
        </p:spPr>
        <p:txBody>
          <a:bodyPr anchor="b"/>
          <a:lstStyle/>
          <a:p>
            <a:pPr algn="r"/>
            <a: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  <a:t> Federal tax incentives that can be linked to brownfield redevelopment – at little or no cost to the community or project….</a:t>
            </a:r>
            <a:endParaRPr lang="en-US" sz="3200" b="1">
              <a:latin typeface="Times New Roman" pitchFamily="18" charset="0"/>
            </a:endParaRPr>
          </a:p>
        </p:txBody>
      </p:sp>
      <p:pic>
        <p:nvPicPr>
          <p:cNvPr id="380933" name="Picture 5" descr="1040 Form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200400"/>
            <a:ext cx="2286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924800" cy="5029200"/>
          </a:xfrm>
        </p:spPr>
        <p:txBody>
          <a:bodyPr/>
          <a:lstStyle/>
          <a:p>
            <a:pPr>
              <a:buFontTx/>
              <a:buNone/>
            </a:pPr>
            <a:endParaRPr lang="en-US" sz="9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90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400">
                <a:latin typeface="Times New Roman" pitchFamily="18" charset="0"/>
              </a:rPr>
              <a:t>Increase project’s internal rate of return</a:t>
            </a:r>
          </a:p>
          <a:p>
            <a:pPr>
              <a:buFont typeface="Wingdings" pitchFamily="2" charset="2"/>
              <a:buChar char="Ø"/>
            </a:pPr>
            <a:r>
              <a:rPr lang="en-US" sz="3400">
                <a:latin typeface="Times New Roman" pitchFamily="18" charset="0"/>
              </a:rPr>
              <a:t> Ease borrower’s cash flow by freeing up cash ordinarily needed for tax payments  </a:t>
            </a:r>
          </a:p>
          <a:p>
            <a:pPr>
              <a:buFont typeface="Wingdings" pitchFamily="2" charset="2"/>
              <a:buChar char="Ø"/>
            </a:pPr>
            <a:r>
              <a:rPr lang="en-US" sz="3400">
                <a:latin typeface="Times New Roman" pitchFamily="18" charset="0"/>
              </a:rPr>
              <a:t> Some credits can be sold for cash, or syndicated to attract additional investment</a:t>
            </a:r>
          </a:p>
          <a:p>
            <a:pPr>
              <a:buFont typeface="Wingdings" pitchFamily="2" charset="2"/>
              <a:buChar char="Ø"/>
            </a:pPr>
            <a:r>
              <a:rPr lang="en-US" sz="3400">
                <a:latin typeface="Times New Roman" pitchFamily="18" charset="0"/>
              </a:rPr>
              <a:t> Not subject to competitive public grant process – </a:t>
            </a:r>
            <a:r>
              <a:rPr lang="en-US" sz="3400" b="1" i="1">
                <a:latin typeface="Times New Roman" pitchFamily="18" charset="0"/>
              </a:rPr>
              <a:t>you qualify, you win!</a:t>
            </a:r>
          </a:p>
        </p:txBody>
      </p:sp>
      <p:graphicFrame>
        <p:nvGraphicFramePr>
          <p:cNvPr id="451587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51587" name="Document" r:id="rId3" imgW="0" imgH="0" progId="WP9Doc">
              <p:embed/>
            </p:oleObj>
          </a:graphicData>
        </a:graphic>
      </p:graphicFrame>
      <p:sp>
        <p:nvSpPr>
          <p:cNvPr id="45158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95400"/>
          </a:xfrm>
          <a:noFill/>
          <a:ln/>
        </p:spPr>
        <p:txBody>
          <a:bodyPr anchor="b"/>
          <a:lstStyle/>
          <a:p>
            <a:pPr algn="r"/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Advantages of Using Tax Incentives in Brownfield Projects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534400" cy="5410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180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000">
                <a:latin typeface="Times New Roman" pitchFamily="18" charset="0"/>
              </a:rPr>
              <a:t>Taken the year renovated building is put into service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000">
                <a:latin typeface="Times New Roman" pitchFamily="18" charset="0"/>
              </a:rPr>
              <a:t>20% credit for work done on historic structures, with rehab work certified by state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000">
                <a:latin typeface="Times New Roman" pitchFamily="18" charset="0"/>
              </a:rPr>
              <a:t>10% credit for work on “non-historic” structures build before 1936; no certification required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i="1">
                <a:latin typeface="Times New Roman" pitchFamily="18" charset="0"/>
              </a:rPr>
              <a:t>In 2008</a:t>
            </a:r>
            <a:r>
              <a:rPr lang="en-US" sz="3000">
                <a:latin typeface="Times New Roman" pitchFamily="18" charset="0"/>
              </a:rPr>
              <a:t> – </a:t>
            </a:r>
            <a:r>
              <a:rPr lang="en-US" sz="3000" b="1">
                <a:latin typeface="Times New Roman" pitchFamily="18" charset="0"/>
              </a:rPr>
              <a:t>1,231 projects, $1.12 billion in credits</a:t>
            </a:r>
            <a:r>
              <a:rPr lang="en-US" sz="300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000">
                <a:latin typeface="Times New Roman" pitchFamily="18" charset="0"/>
              </a:rPr>
              <a:t> leveraged $5.64 billion in private investment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000">
                <a:latin typeface="Times New Roman" pitchFamily="18" charset="0"/>
              </a:rPr>
              <a:t> led to nearly 68,000 jobs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000">
                <a:latin typeface="Times New Roman" pitchFamily="18" charset="0"/>
              </a:rPr>
              <a:t> resulted in 17,051 housing units – 5,200 affordable</a:t>
            </a:r>
            <a:r>
              <a:rPr lang="en-US" sz="2800">
                <a:latin typeface="Times New Roman" pitchFamily="18" charset="0"/>
              </a:rPr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>
              <a:latin typeface="Times New Roman" pitchFamily="18" charset="0"/>
            </a:endParaRPr>
          </a:p>
        </p:txBody>
      </p:sp>
      <p:graphicFrame>
        <p:nvGraphicFramePr>
          <p:cNvPr id="487427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87427" name="Document" r:id="rId3" imgW="0" imgH="0" progId="WP9Doc">
              <p:embed/>
            </p:oleObj>
          </a:graphicData>
        </a:graphic>
      </p:graphicFrame>
      <p:sp>
        <p:nvSpPr>
          <p:cNvPr id="48742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90600"/>
          </a:xfrm>
          <a:noFill/>
          <a:ln/>
        </p:spPr>
        <p:txBody>
          <a:bodyPr anchor="b"/>
          <a:lstStyle/>
          <a:p>
            <a:pPr algn="r"/>
            <a:r>
              <a:rPr lang="en-US" b="1" i="1">
                <a:solidFill>
                  <a:srgbClr val="663300"/>
                </a:solidFill>
                <a:latin typeface="Arial Unicode MS" pitchFamily="34" charset="-128"/>
              </a:rPr>
              <a:t>Rehabilitation Tax Credits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579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180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000">
                <a:latin typeface="Times New Roman" pitchFamily="18" charset="0"/>
              </a:rPr>
              <a:t>Rehabilitation costs must be </a:t>
            </a:r>
            <a:r>
              <a:rPr lang="en-US" sz="3000" b="1" i="1">
                <a:latin typeface="Times New Roman" pitchFamily="18" charset="0"/>
              </a:rPr>
              <a:t>“substantial”  </a:t>
            </a:r>
            <a:r>
              <a:rPr lang="en-US" sz="3000">
                <a:latin typeface="Times New Roman" pitchFamily="18" charset="0"/>
              </a:rPr>
              <a:t>–       i.e., exceed minimum of $5,000 or the building’s adjusted basis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000">
                <a:latin typeface="Times New Roman" pitchFamily="18" charset="0"/>
              </a:rPr>
              <a:t>Property must be “income-producing” – multi-family rental housing </a:t>
            </a:r>
            <a:r>
              <a:rPr lang="en-US" sz="2900" u="sng">
                <a:latin typeface="Times New Roman" pitchFamily="18" charset="0"/>
              </a:rPr>
              <a:t>can</a:t>
            </a:r>
            <a:r>
              <a:rPr lang="en-US" sz="3000">
                <a:latin typeface="Times New Roman" pitchFamily="18" charset="0"/>
              </a:rPr>
              <a:t> claim the 20% credit, but not the 10% credit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000">
                <a:latin typeface="Times New Roman" pitchFamily="18" charset="0"/>
              </a:rPr>
              <a:t>Rehab work </a:t>
            </a:r>
            <a:r>
              <a:rPr lang="en-US" sz="2900" u="sng">
                <a:latin typeface="Times New Roman" pitchFamily="18" charset="0"/>
              </a:rPr>
              <a:t>must</a:t>
            </a:r>
            <a:r>
              <a:rPr lang="en-US" sz="3000">
                <a:latin typeface="Times New Roman" pitchFamily="18" charset="0"/>
              </a:rPr>
              <a:t> conform to state historic preservation standards – which can deter integration of “green” technologies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000">
                <a:latin typeface="Times New Roman" pitchFamily="18" charset="0"/>
              </a:rPr>
              <a:t>Credit is recaptured on a sliding scale (20% annually) if owner  disposes of the building within five years of completing renovation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>
              <a:latin typeface="Times New Roman" pitchFamily="18" charset="0"/>
            </a:endParaRPr>
          </a:p>
        </p:txBody>
      </p:sp>
      <p:graphicFrame>
        <p:nvGraphicFramePr>
          <p:cNvPr id="488451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88451" name="Document" r:id="rId3" imgW="0" imgH="0" progId="WP9Doc">
              <p:embed/>
            </p:oleObj>
          </a:graphicData>
        </a:graphic>
      </p:graphicFrame>
      <p:sp>
        <p:nvSpPr>
          <p:cNvPr id="4884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447800"/>
          </a:xfrm>
          <a:noFill/>
          <a:ln/>
        </p:spPr>
        <p:txBody>
          <a:bodyPr anchor="b"/>
          <a:lstStyle/>
          <a:p>
            <a:pPr algn="r"/>
            <a: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  <a:t>Rehabilitation Tax Credits – caveats and “fine print”</a:t>
            </a:r>
            <a:r>
              <a:rPr lang="en-US" b="1" i="1">
                <a:solidFill>
                  <a:srgbClr val="663300"/>
                </a:solidFill>
                <a:latin typeface="Arial Unicode MS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b="1" i="1">
                <a:solidFill>
                  <a:srgbClr val="996633"/>
                </a:solidFill>
                <a:latin typeface="Arial Unicode MS" pitchFamily="34" charset="-128"/>
              </a:rPr>
              <a:t>Old Northampton Fire Station -- Northampton, MA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181600" cy="54102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latin typeface="Times New Roman" pitchFamily="18" charset="0"/>
              </a:rPr>
              <a:t>Old Northampton Fire Station,     built in 1872, shut down in 1999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latin typeface="Times New Roman" pitchFamily="18" charset="0"/>
              </a:rPr>
              <a:t>13,000 sq. ft. building redeveloped into downtown office space, café, small scale retail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latin typeface="Times New Roman" pitchFamily="18" charset="0"/>
              </a:rPr>
              <a:t>Adjoining property, used by the fire department for maintenance activities, being  redeveloped into a residential and studio space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latin typeface="Times New Roman" pitchFamily="18" charset="0"/>
              </a:rPr>
              <a:t>Total project costs -- $1.6 million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>
                <a:latin typeface="Times New Roman" pitchFamily="18" charset="0"/>
              </a:rPr>
              <a:t>Cash flow impacts of rehab tax credits a key part of the economic viability of this project</a:t>
            </a:r>
            <a:r>
              <a:rPr lang="en-US" sz="2400">
                <a:latin typeface="Times New Roman" pitchFamily="18" charset="0"/>
              </a:rPr>
              <a:t>  </a:t>
            </a:r>
          </a:p>
        </p:txBody>
      </p:sp>
      <p:pic>
        <p:nvPicPr>
          <p:cNvPr id="489476" name="Picture 4" descr="New Cafe in renovated Old Fire Station in Northampton, MA 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4038600"/>
            <a:ext cx="3429000" cy="2514600"/>
          </a:xfrm>
          <a:noFill/>
          <a:ln/>
        </p:spPr>
      </p:pic>
      <p:pic>
        <p:nvPicPr>
          <p:cNvPr id="489477" name="Picture 5" descr="Surgical">
            <a:hlinkClick r:id="rId3" tooltip="next image in galler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24000"/>
            <a:ext cx="3267075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295400"/>
          </a:xfrm>
        </p:spPr>
        <p:txBody>
          <a:bodyPr/>
          <a:lstStyle/>
          <a:p>
            <a:pPr algn="r"/>
            <a:r>
              <a:rPr lang="en-US" sz="3500" b="1" i="1">
                <a:solidFill>
                  <a:srgbClr val="663300"/>
                </a:solidFill>
                <a:latin typeface="Arial Unicode MS" pitchFamily="34" charset="-128"/>
              </a:rPr>
              <a:t>Public Tools Are Being Used in a Variety of Ways to Promote Brownfield Reuse</a:t>
            </a:r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  </a:t>
            </a:r>
            <a:r>
              <a:rPr lang="en-US" sz="3200" b="1">
                <a:solidFill>
                  <a:srgbClr val="663300"/>
                </a:solidFill>
                <a:latin typeface="Arial Unicode MS" pitchFamily="34" charset="-128"/>
              </a:rPr>
              <a:t> </a:t>
            </a:r>
            <a:endParaRPr lang="en-US" sz="480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50292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>
                <a:latin typeface="Times New Roman" pitchFamily="18" charset="0"/>
              </a:rPr>
              <a:t>To provide resources directly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 i="1">
                <a:latin typeface="Times New Roman" pitchFamily="18" charset="0"/>
              </a:rPr>
              <a:t>Grants; forgivable loans                                               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b="1" i="1"/>
              <a:t>But also to…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>
                <a:latin typeface="Times New Roman" pitchFamily="18" charset="0"/>
              </a:rPr>
              <a:t>Reduce lender’s risk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 i="1">
                <a:latin typeface="Times New Roman" pitchFamily="18" charset="0"/>
              </a:rPr>
              <a:t>loan guarantees; companion loans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>
                <a:latin typeface="Times New Roman" pitchFamily="18" charset="0"/>
              </a:rPr>
              <a:t>Reduce borrower’s costs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b="1" i="1">
                <a:latin typeface="Times New Roman" pitchFamily="18" charset="0"/>
              </a:rPr>
              <a:t>interest-rate reductions/subsidies; due diligence assistance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>
                <a:latin typeface="Times New Roman" pitchFamily="18" charset="0"/>
              </a:rPr>
              <a:t>Improve the borrower’s financial situation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b="1" i="1">
                <a:latin typeface="Times New Roman" pitchFamily="18" charset="0"/>
              </a:rPr>
              <a:t>re-payment grace periods; tax abatements and incentives; technical assistance help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b="1">
                <a:latin typeface="Times New Roman" pitchFamily="18" charset="0"/>
              </a:rPr>
              <a:t>Provide comfort to lenders or investors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sz="2400" b="1" i="1">
                <a:latin typeface="Times New Roman" pitchFamily="18" charset="0"/>
              </a:rPr>
              <a:t>performance data, risk management/corroboration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800" b="1" i="1">
              <a:latin typeface="Times New Roman" pitchFamily="18" charset="0"/>
            </a:endParaRPr>
          </a:p>
        </p:txBody>
      </p:sp>
      <p:pic>
        <p:nvPicPr>
          <p:cNvPr id="437252" name="Picture 4" descr="front10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20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 anchor="b"/>
          <a:lstStyle/>
          <a:p>
            <a:pPr algn="r"/>
            <a:r>
              <a:rPr lang="en-US" sz="4000" b="1" i="1">
                <a:solidFill>
                  <a:srgbClr val="996633"/>
                </a:solidFill>
                <a:latin typeface="Arial Unicode MS" pitchFamily="34" charset="-128"/>
              </a:rPr>
              <a:t>Thames Street Landing – Bristol, RI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066800"/>
            <a:ext cx="5105400" cy="5562600"/>
          </a:xfrm>
        </p:spPr>
        <p:txBody>
          <a:bodyPr/>
          <a:lstStyle/>
          <a:p>
            <a:r>
              <a:rPr lang="en-US" sz="2200">
                <a:latin typeface="Times New Roman" pitchFamily="18" charset="0"/>
              </a:rPr>
              <a:t>$8.3 million mixed-use redevelopment, including housing, hotel, and offices at  a  vacant downtown site</a:t>
            </a:r>
          </a:p>
          <a:p>
            <a:r>
              <a:rPr lang="en-US" sz="2200">
                <a:latin typeface="Times New Roman" pitchFamily="18" charset="0"/>
              </a:rPr>
              <a:t>200-year history – buildings included original Bank of Bristol (1797), Taylor Store (1798) and DeWolf Warehouse (1818); industrial uses started in 1861</a:t>
            </a:r>
          </a:p>
          <a:p>
            <a:r>
              <a:rPr lang="en-US" sz="2200">
                <a:latin typeface="Times New Roman" pitchFamily="18" charset="0"/>
              </a:rPr>
              <a:t>Developed in phases; banks unwilling to provide follow-on financing until 1</a:t>
            </a:r>
            <a:r>
              <a:rPr lang="en-US" sz="2200" baseline="30000">
                <a:latin typeface="Times New Roman" pitchFamily="18" charset="0"/>
              </a:rPr>
              <a:t>st</a:t>
            </a:r>
            <a:r>
              <a:rPr lang="en-US" sz="2200">
                <a:latin typeface="Times New Roman" pitchFamily="18" charset="0"/>
              </a:rPr>
              <a:t> phase generated a positive cash flow</a:t>
            </a:r>
          </a:p>
          <a:p>
            <a:r>
              <a:rPr lang="en-US" sz="2200" b="1">
                <a:latin typeface="Times New Roman" pitchFamily="18" charset="0"/>
              </a:rPr>
              <a:t>Rehab tax credits key to generating positive cash flow, attracting additional private capital </a:t>
            </a:r>
          </a:p>
          <a:p>
            <a:r>
              <a:rPr lang="en-US" sz="2200">
                <a:latin typeface="Times New Roman" pitchFamily="18" charset="0"/>
              </a:rPr>
              <a:t>Today, project is cornerstone for historic revitalization of Bristol waterfront</a:t>
            </a:r>
          </a:p>
        </p:txBody>
      </p:sp>
      <p:pic>
        <p:nvPicPr>
          <p:cNvPr id="490500" name="Picture 4" descr="r1-aerial-befo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524000"/>
            <a:ext cx="3276600" cy="2209800"/>
          </a:xfrm>
          <a:ln/>
        </p:spPr>
      </p:pic>
      <p:sp>
        <p:nvSpPr>
          <p:cNvPr id="490501" name="Rectangle 5"/>
          <p:cNvSpPr>
            <a:spLocks noChangeArrowheads="1"/>
          </p:cNvSpPr>
          <p:nvPr/>
        </p:nvSpPr>
        <p:spPr bwMode="auto">
          <a:xfrm>
            <a:off x="533400" y="4098925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>
                <a:cs typeface="Arial" charset="0"/>
              </a:rPr>
              <a:t/>
            </a:r>
            <a:br>
              <a:rPr lang="en-US">
                <a:cs typeface="Arial" charset="0"/>
              </a:rPr>
            </a:br>
            <a:endParaRPr lang="en-US">
              <a:cs typeface="Arial" charset="0"/>
            </a:endParaRPr>
          </a:p>
        </p:txBody>
      </p:sp>
      <p:pic>
        <p:nvPicPr>
          <p:cNvPr id="490502" name="Picture 6" descr="sunset_230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3962400"/>
            <a:ext cx="3289300" cy="2568575"/>
          </a:xfrm>
          <a:noFill/>
          <a:ln/>
        </p:spPr>
      </p:pic>
      <p:sp>
        <p:nvSpPr>
          <p:cNvPr id="490503" name="Rectangle 7"/>
          <p:cNvSpPr>
            <a:spLocks noGrp="1" noChangeArrowheads="1"/>
          </p:cNvSpPr>
          <p:nvPr>
            <p:ph sz="quarter" idx="4"/>
          </p:nvPr>
        </p:nvSpPr>
        <p:spPr>
          <a:xfrm flipH="1" flipV="1">
            <a:off x="8686800" y="6126163"/>
            <a:ext cx="76200" cy="122237"/>
          </a:xfrm>
        </p:spPr>
        <p:txBody>
          <a:bodyPr/>
          <a:lstStyle/>
          <a:p>
            <a:endParaRPr lang="en-US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8382000" cy="5791200"/>
          </a:xfrm>
        </p:spPr>
        <p:txBody>
          <a:bodyPr/>
          <a:lstStyle/>
          <a:p>
            <a:pPr>
              <a:buFontTx/>
              <a:buNone/>
            </a:pPr>
            <a:endParaRPr lang="en-US" sz="300" b="1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>
                <a:latin typeface="Times New Roman" pitchFamily="18" charset="0"/>
              </a:rPr>
              <a:t>Can encourage capital investment in affordable housing/target investment to certain areas – vacant properties, brownfields, infill locations, other priority sites</a:t>
            </a:r>
          </a:p>
          <a:p>
            <a:pPr marL="669925" lvl="1" indent="-325438">
              <a:buFont typeface="Wingdings" pitchFamily="2" charset="2"/>
              <a:buChar char="Ø"/>
            </a:pPr>
            <a:r>
              <a:rPr lang="en-US" sz="2500" i="1">
                <a:latin typeface="Times New Roman" pitchFamily="18" charset="0"/>
              </a:rPr>
              <a:t>States get annual  population-based allocation for distribution to communities and non-profits – approx.    $1.75 per capita </a:t>
            </a:r>
          </a:p>
          <a:p>
            <a:pPr>
              <a:buFont typeface="Wingdings" pitchFamily="2" charset="2"/>
              <a:buChar char="Ø"/>
            </a:pPr>
            <a:r>
              <a:rPr lang="en-US" sz="2500">
                <a:latin typeface="Times New Roman" pitchFamily="18" charset="0"/>
              </a:rPr>
              <a:t>Investors can get 9% annual credit for 10 years for qualified new construction/rehabilitation costs  (i.e. 90% of total) for projects not financed with federal subsidy </a:t>
            </a:r>
          </a:p>
          <a:p>
            <a:pPr marL="669925" lvl="1" indent="-325438">
              <a:buFont typeface="Wingdings" pitchFamily="2" charset="2"/>
              <a:buChar char="Ø"/>
            </a:pPr>
            <a:r>
              <a:rPr lang="en-US" sz="2500" i="1">
                <a:latin typeface="Times New Roman" pitchFamily="18" charset="0"/>
              </a:rPr>
              <a:t>Federal subsidy limits credit to 4%  </a:t>
            </a:r>
          </a:p>
          <a:p>
            <a:pPr>
              <a:buFont typeface="Wingdings" pitchFamily="2" charset="2"/>
              <a:buChar char="Ø"/>
            </a:pPr>
            <a:r>
              <a:rPr lang="en-US" sz="2500">
                <a:latin typeface="Times New Roman" pitchFamily="18" charset="0"/>
              </a:rPr>
              <a:t>Credits can be used for new construction, rehabilitation, or acquisition and rehabilitation </a:t>
            </a:r>
          </a:p>
        </p:txBody>
      </p:sp>
      <p:graphicFrame>
        <p:nvGraphicFramePr>
          <p:cNvPr id="492547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92547" name="Document" r:id="rId3" imgW="0" imgH="0" progId="WP9Doc">
              <p:embed/>
            </p:oleObj>
          </a:graphicData>
        </a:graphic>
      </p:graphicFrame>
      <p:sp>
        <p:nvSpPr>
          <p:cNvPr id="4925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533400"/>
          </a:xfrm>
          <a:noFill/>
          <a:ln/>
        </p:spPr>
        <p:txBody>
          <a:bodyPr anchor="b"/>
          <a:lstStyle/>
          <a:p>
            <a:pPr algn="r"/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Low-Income Housing Tax Credits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3820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400" b="1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b="1">
                <a:latin typeface="Times New Roman" pitchFamily="18" charset="0"/>
              </a:rPr>
              <a:t>New wrinkles…</a:t>
            </a:r>
          </a:p>
          <a:p>
            <a:pPr marL="669925" lvl="1" indent="-325438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i="1">
                <a:latin typeface="Times New Roman" pitchFamily="18" charset="0"/>
              </a:rPr>
              <a:t>Loss of  tax incentive value on secondary market – from about 95 cents/$ to about 65 cents/$ now – impacts syndication value  </a:t>
            </a:r>
          </a:p>
          <a:p>
            <a:pPr marL="669925" lvl="1" indent="-325438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i="1">
                <a:latin typeface="Times New Roman" pitchFamily="18" charset="0"/>
              </a:rPr>
              <a:t>“Green” priority for credit allocations within states</a:t>
            </a:r>
            <a:r>
              <a:rPr lang="en-US" sz="2600">
                <a:latin typeface="Times New Roman" pitchFamily="18" charset="0"/>
              </a:rPr>
              <a:t> </a:t>
            </a:r>
          </a:p>
          <a:p>
            <a:pPr marL="669925" lvl="1" indent="-325438">
              <a:lnSpc>
                <a:spcPct val="90000"/>
              </a:lnSpc>
              <a:buFont typeface="Wingdings" pitchFamily="2" charset="2"/>
              <a:buChar char="Ø"/>
            </a:pPr>
            <a:endParaRPr lang="en-US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>
                <a:latin typeface="Times New Roman" pitchFamily="18" charset="0"/>
              </a:rPr>
              <a:t>Credits support a wide range of housing types/situations </a:t>
            </a:r>
          </a:p>
          <a:p>
            <a:pPr marL="669925" lvl="1" indent="-325438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i="1">
                <a:latin typeface="Times New Roman" pitchFamily="18" charset="0"/>
              </a:rPr>
              <a:t>Urban, suburban, rural projects </a:t>
            </a:r>
          </a:p>
          <a:p>
            <a:pPr marL="669925" lvl="1" indent="-325438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i="1">
                <a:latin typeface="Times New Roman" pitchFamily="18" charset="0"/>
              </a:rPr>
              <a:t>Housing for families, special needs tenants, elderly  </a:t>
            </a:r>
          </a:p>
          <a:p>
            <a:pPr marL="669925" lvl="1" indent="-325438">
              <a:lnSpc>
                <a:spcPct val="90000"/>
              </a:lnSpc>
              <a:buFont typeface="Wingdings" pitchFamily="2" charset="2"/>
              <a:buNone/>
            </a:pPr>
            <a:endParaRPr lang="en-US" sz="800" i="1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$3.85 billion in credits issued in fiscal year 2008, supporting 1/3 of all new construction that year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i="1">
                <a:latin typeface="Times New Roman" pitchFamily="18" charset="0"/>
              </a:rPr>
              <a:t>Indiana has received $159 million from 1987-2005, supporting 33,300 units </a:t>
            </a:r>
          </a:p>
        </p:txBody>
      </p:sp>
      <p:graphicFrame>
        <p:nvGraphicFramePr>
          <p:cNvPr id="493571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93571" name="Document" r:id="rId3" imgW="0" imgH="0" progId="WP9Doc">
              <p:embed/>
            </p:oleObj>
          </a:graphicData>
        </a:graphic>
      </p:graphicFrame>
      <p:sp>
        <p:nvSpPr>
          <p:cNvPr id="49357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1295400"/>
          </a:xfrm>
          <a:noFill/>
          <a:ln/>
        </p:spPr>
        <p:txBody>
          <a:bodyPr anchor="b"/>
          <a:lstStyle/>
          <a:p>
            <a:pPr algn="r"/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Low-Income Housing Tax Credits – fine print and caveats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  <a:t>Brian J. Honan Apartments – Allston, MA</a:t>
            </a:r>
          </a:p>
        </p:txBody>
      </p:sp>
      <p:sp>
        <p:nvSpPr>
          <p:cNvPr id="495619" name="Rectangle 3"/>
          <p:cNvSpPr>
            <a:spLocks noChangeArrowheads="1"/>
          </p:cNvSpPr>
          <p:nvPr/>
        </p:nvSpPr>
        <p:spPr bwMode="auto">
          <a:xfrm>
            <a:off x="228600" y="1066800"/>
            <a:ext cx="502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en-US" sz="2400">
                <a:latin typeface="Times New Roman" pitchFamily="18" charset="0"/>
              </a:rPr>
              <a:t>  </a:t>
            </a:r>
            <a:r>
              <a:rPr lang="en-US" sz="1400">
                <a:latin typeface="Times New Roman" pitchFamily="18" charset="0"/>
              </a:rPr>
              <a:t>  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600">
                <a:latin typeface="Times New Roman" pitchFamily="18" charset="0"/>
              </a:rPr>
              <a:t>Allston-Brighton CDC saw an opportunity to develop former Legal Seafoods fish processing plant into affordable housing </a:t>
            </a:r>
          </a:p>
          <a:p>
            <a:pPr eaLnBrk="0" hangingPunct="0">
              <a:buFontTx/>
              <a:buChar char="•"/>
            </a:pPr>
            <a:r>
              <a:rPr lang="en-US" sz="2600" b="1">
                <a:latin typeface="Times New Roman" pitchFamily="18" charset="0"/>
              </a:rPr>
              <a:t> Low-income housing tax credits </a:t>
            </a:r>
            <a:r>
              <a:rPr lang="en-US" sz="2600">
                <a:latin typeface="Times New Roman" pitchFamily="18" charset="0"/>
              </a:rPr>
              <a:t>key parts of financing incentive package needed to attract capital, convince funders that the project would work</a:t>
            </a:r>
          </a:p>
          <a:p>
            <a:pPr eaLnBrk="0" hangingPunct="0">
              <a:buFontTx/>
              <a:buChar char="•"/>
            </a:pPr>
            <a:r>
              <a:rPr lang="en-US" sz="2600" b="1" i="1">
                <a:latin typeface="Times New Roman" pitchFamily="18" charset="0"/>
              </a:rPr>
              <a:t>  Result</a:t>
            </a:r>
            <a:r>
              <a:rPr lang="en-US" sz="2600">
                <a:latin typeface="Times New Roman" pitchFamily="18" charset="0"/>
              </a:rPr>
              <a:t> – affordable units in a  sustainable development:  green energy, pedestrian access to groceries, shops, transit</a:t>
            </a:r>
            <a:r>
              <a:rPr lang="en-US" sz="2000">
                <a:latin typeface="Times New Roman" pitchFamily="18" charset="0"/>
              </a:rPr>
              <a:t>  </a:t>
            </a:r>
          </a:p>
        </p:txBody>
      </p:sp>
      <p:pic>
        <p:nvPicPr>
          <p:cNvPr id="4956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378142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5621" name="Picture 5" descr="everett-hano_befo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32766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  <a:t>Mifflin Mills – Lebanon, PA</a:t>
            </a:r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228600" y="10668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en-US" sz="2600">
                <a:latin typeface="Times New Roman" pitchFamily="18" charset="0"/>
              </a:rPr>
              <a:t>  PA’s first affordable “rent-to-own” townhouse community </a:t>
            </a:r>
          </a:p>
          <a:p>
            <a:pPr eaLnBrk="0" hangingPunct="0">
              <a:buFontTx/>
              <a:buChar char="•"/>
            </a:pPr>
            <a:r>
              <a:rPr lang="en-US" sz="2600">
                <a:latin typeface="Times New Roman" pitchFamily="18" charset="0"/>
              </a:rPr>
              <a:t>  Former vacant, blighted city block near downtown</a:t>
            </a:r>
          </a:p>
          <a:p>
            <a:pPr eaLnBrk="0" hangingPunct="0">
              <a:buFontTx/>
              <a:buChar char="•"/>
            </a:pPr>
            <a:r>
              <a:rPr lang="en-US" sz="2600">
                <a:latin typeface="Times New Roman" pitchFamily="18" charset="0"/>
              </a:rPr>
              <a:t>  Energy efficient construction, designed to blend into existing residential neighborhood </a:t>
            </a:r>
          </a:p>
          <a:p>
            <a:pPr eaLnBrk="0" hangingPunct="0">
              <a:buFontTx/>
              <a:buChar char="•"/>
            </a:pPr>
            <a:r>
              <a:rPr lang="en-US" sz="2600">
                <a:latin typeface="Times New Roman" pitchFamily="18" charset="0"/>
              </a:rPr>
              <a:t>  20 units, completed Nov. 2009 </a:t>
            </a:r>
          </a:p>
          <a:p>
            <a:pPr eaLnBrk="0" hangingPunct="0">
              <a:buFontTx/>
              <a:buChar char="•"/>
            </a:pPr>
            <a:r>
              <a:rPr lang="en-US" sz="2600">
                <a:latin typeface="Times New Roman" pitchFamily="18" charset="0"/>
              </a:rPr>
              <a:t>  </a:t>
            </a:r>
            <a:r>
              <a:rPr lang="en-US" sz="2600" b="1">
                <a:latin typeface="Times New Roman" pitchFamily="18" charset="0"/>
              </a:rPr>
              <a:t> $1.5 million in low-income housing tax credits </a:t>
            </a:r>
            <a:r>
              <a:rPr lang="en-US" sz="2600">
                <a:latin typeface="Times New Roman" pitchFamily="18" charset="0"/>
              </a:rPr>
              <a:t>key part               of financing package needed                to attract investors to rent-to-own project structure </a:t>
            </a:r>
          </a:p>
        </p:txBody>
      </p:sp>
      <p:pic>
        <p:nvPicPr>
          <p:cNvPr id="496644" name="Picture 4" descr="MifflinMillsRend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14800"/>
            <a:ext cx="3962400" cy="2438400"/>
          </a:xfrm>
          <a:prstGeom prst="rect">
            <a:avLst/>
          </a:prstGeom>
          <a:noFill/>
        </p:spPr>
      </p:pic>
      <p:pic>
        <p:nvPicPr>
          <p:cNvPr id="496645" name="Picture 5" descr="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47800"/>
            <a:ext cx="31242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458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b="1">
                <a:latin typeface="Times New Roman" pitchFamily="18" charset="0"/>
              </a:rPr>
              <a:t>Deduction pegged to cleanup costs, which allows       new owners to recover cleanup costs in the year incurred; only incentive targeted to private site owners</a:t>
            </a:r>
          </a:p>
          <a:p>
            <a:pPr>
              <a:lnSpc>
                <a:spcPct val="90000"/>
              </a:lnSpc>
            </a:pPr>
            <a:endParaRPr lang="en-US" sz="8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b="1">
                <a:latin typeface="Times New Roman" pitchFamily="18" charset="0"/>
              </a:rPr>
              <a:t>Can include: 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sz="2600" b="1" i="1">
                <a:latin typeface="Times New Roman" pitchFamily="18" charset="0"/>
              </a:rPr>
              <a:t>Site assessment, cleanup, monitoring costs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sz="2600" b="1" i="1">
                <a:latin typeface="Times New Roman" pitchFamily="18" charset="0"/>
              </a:rPr>
              <a:t>Costs related to install/monitor institutional controls   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sz="2600" b="1" i="1">
                <a:latin typeface="Times New Roman" pitchFamily="18" charset="0"/>
              </a:rPr>
              <a:t>State VCP fees and associated costs</a:t>
            </a:r>
            <a:r>
              <a:rPr lang="en-US" sz="2600" b="1">
                <a:latin typeface="Times New Roman" pitchFamily="18" charset="0"/>
              </a:rPr>
              <a:t> 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sz="2600" b="1" i="1">
                <a:latin typeface="Times New Roman" pitchFamily="18" charset="0"/>
              </a:rPr>
              <a:t>Removal of demolition debris</a:t>
            </a:r>
          </a:p>
          <a:p>
            <a:pPr marL="669925" lvl="1" indent="-325438">
              <a:lnSpc>
                <a:spcPct val="90000"/>
              </a:lnSpc>
            </a:pPr>
            <a:endParaRPr lang="en-US" sz="800" b="1" i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b="1">
                <a:latin typeface="Times New Roman" pitchFamily="18" charset="0"/>
              </a:rPr>
              <a:t>No long term authorization in place; most recently extended until 12/31/09 (retroactive to 1/1/08)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sz="2600" b="1" i="1">
                <a:latin typeface="Times New Roman" pitchFamily="18" charset="0"/>
              </a:rPr>
              <a:t>Petroleum sites made eligible in 2007 extension</a:t>
            </a:r>
          </a:p>
        </p:txBody>
      </p:sp>
      <p:graphicFrame>
        <p:nvGraphicFramePr>
          <p:cNvPr id="501763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01763" name="Document" r:id="rId3" imgW="0" imgH="0" progId="WP9Doc">
              <p:embed/>
            </p:oleObj>
          </a:graphicData>
        </a:graphic>
      </p:graphicFrame>
      <p:sp>
        <p:nvSpPr>
          <p:cNvPr id="501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1600200"/>
          </a:xfrm>
          <a:noFill/>
          <a:ln/>
        </p:spPr>
        <p:txBody>
          <a:bodyPr anchor="b"/>
          <a:lstStyle/>
          <a:p>
            <a:pPr algn="r"/>
            <a:r>
              <a:rPr lang="en-US" b="1" i="1">
                <a:solidFill>
                  <a:srgbClr val="663300"/>
                </a:solidFill>
                <a:latin typeface="Arial Unicode MS" pitchFamily="34" charset="-128"/>
              </a:rPr>
              <a:t>Brownfield Cleanup Expensing Tax  Incentive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610600" cy="5257800"/>
          </a:xfrm>
        </p:spPr>
        <p:txBody>
          <a:bodyPr/>
          <a:lstStyle/>
          <a:p>
            <a:r>
              <a:rPr lang="en-US" sz="2600">
                <a:latin typeface="Times New Roman" pitchFamily="18" charset="0"/>
              </a:rPr>
              <a:t>“Stealth incentive” – less than 2 dozen projects annually</a:t>
            </a:r>
          </a:p>
          <a:p>
            <a:r>
              <a:rPr lang="en-US" sz="2600">
                <a:latin typeface="Times New Roman" pitchFamily="18" charset="0"/>
              </a:rPr>
              <a:t>Little understanding of what it is, what it does, how it works </a:t>
            </a:r>
          </a:p>
          <a:p>
            <a:pPr marL="669925" lvl="1" indent="-325438"/>
            <a:r>
              <a:rPr lang="en-US" sz="2600" i="1">
                <a:latin typeface="Times New Roman" pitchFamily="18" charset="0"/>
              </a:rPr>
              <a:t>On the part of Treasury (no regs/guidance), developers, transaction support professionals, state agencies who certify </a:t>
            </a:r>
            <a:endParaRPr lang="en-US" sz="2600">
              <a:latin typeface="Times New Roman" pitchFamily="18" charset="0"/>
            </a:endParaRPr>
          </a:p>
          <a:p>
            <a:r>
              <a:rPr lang="en-US" sz="2600">
                <a:latin typeface="Times New Roman" pitchFamily="18" charset="0"/>
              </a:rPr>
              <a:t>Process not well articulated at state level    </a:t>
            </a:r>
          </a:p>
          <a:p>
            <a:r>
              <a:rPr lang="en-US" sz="2600">
                <a:latin typeface="Times New Roman" pitchFamily="18" charset="0"/>
              </a:rPr>
              <a:t>Authorized in “fits and starts”</a:t>
            </a:r>
          </a:p>
          <a:p>
            <a:pPr marL="669925" lvl="1" indent="-325438"/>
            <a:r>
              <a:rPr lang="en-US" sz="2600" i="1">
                <a:latin typeface="Times New Roman" pitchFamily="18" charset="0"/>
              </a:rPr>
              <a:t>Makes long-term, larger projects hard to plan</a:t>
            </a:r>
            <a:r>
              <a:rPr lang="en-US" sz="2600">
                <a:latin typeface="Times New Roman" pitchFamily="18" charset="0"/>
              </a:rPr>
              <a:t> </a:t>
            </a:r>
          </a:p>
          <a:p>
            <a:r>
              <a:rPr lang="en-US" sz="2600">
                <a:latin typeface="Times New Roman" pitchFamily="18" charset="0"/>
              </a:rPr>
              <a:t>Subject to recapture on transfer</a:t>
            </a:r>
          </a:p>
          <a:p>
            <a:pPr marL="669925" lvl="1" indent="-325438"/>
            <a:r>
              <a:rPr lang="en-US" sz="2600" i="1">
                <a:latin typeface="Times New Roman" pitchFamily="18" charset="0"/>
              </a:rPr>
              <a:t>Vague Treasury interpretation deters use</a:t>
            </a:r>
            <a:r>
              <a:rPr lang="en-US" sz="2600">
                <a:latin typeface="Times New Roman" pitchFamily="18" charset="0"/>
              </a:rPr>
              <a:t> </a:t>
            </a:r>
          </a:p>
          <a:p>
            <a:endParaRPr lang="en-US" sz="2600" i="1">
              <a:latin typeface="Times New Roman" pitchFamily="18" charset="0"/>
            </a:endParaRPr>
          </a:p>
        </p:txBody>
      </p:sp>
      <p:graphicFrame>
        <p:nvGraphicFramePr>
          <p:cNvPr id="503811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03811" name="Document" r:id="rId3" imgW="0" imgH="0" progId="WP9Doc">
              <p:embed/>
            </p:oleObj>
          </a:graphicData>
        </a:graphic>
      </p:graphicFrame>
      <p:sp>
        <p:nvSpPr>
          <p:cNvPr id="5038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1600200"/>
          </a:xfrm>
          <a:noFill/>
          <a:ln/>
        </p:spPr>
        <p:txBody>
          <a:bodyPr anchor="b"/>
          <a:lstStyle/>
          <a:p>
            <a:pPr algn="r"/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Brownfield Cleanup Expensing Tax  Incentive – caveats and fine print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447800"/>
            <a:ext cx="4191000" cy="4953000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en-US" sz="2000"/>
              <a:t>  </a:t>
            </a:r>
            <a:r>
              <a:rPr lang="en-US" sz="2400">
                <a:latin typeface="Times New Roman" pitchFamily="18" charset="0"/>
              </a:rPr>
              <a:t>8.5 acre former pharmaceutical property and dump site in economically distressed area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400">
                <a:latin typeface="Times New Roman" pitchFamily="18" charset="0"/>
              </a:rPr>
              <a:t>  Cleaned and redeveloped by Alliance Environmental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400">
                <a:latin typeface="Times New Roman" pitchFamily="18" charset="0"/>
              </a:rPr>
              <a:t>  Now, location of Good Will Business Park:  100,000 sq. ft. of retail, public service facilities including fire department and district court  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400">
                <a:latin typeface="Times New Roman" pitchFamily="18" charset="0"/>
              </a:rPr>
              <a:t>  Incentive provided Alliance with nearly $800,000 in tax relief</a:t>
            </a:r>
          </a:p>
        </p:txBody>
      </p:sp>
      <p:sp>
        <p:nvSpPr>
          <p:cNvPr id="504835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3600" b="1" i="1">
                <a:solidFill>
                  <a:srgbClr val="996633"/>
                </a:solidFill>
                <a:latin typeface="Arial Unicode MS" pitchFamily="34" charset="-128"/>
              </a:rPr>
              <a:t>Alliance Environmental/Goodwill Fire Department – West Chester, PA</a:t>
            </a:r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ctrTitle"/>
          </p:nvPr>
        </p:nvSpPr>
        <p:spPr>
          <a:xfrm flipH="1" flipV="1">
            <a:off x="8458200" y="3600450"/>
            <a:ext cx="76200" cy="74613"/>
          </a:xfrm>
        </p:spPr>
        <p:txBody>
          <a:bodyPr/>
          <a:lstStyle/>
          <a:p>
            <a:endParaRPr lang="en-US" sz="4000"/>
          </a:p>
        </p:txBody>
      </p:sp>
      <p:pic>
        <p:nvPicPr>
          <p:cNvPr id="5048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91000"/>
            <a:ext cx="43148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11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143000"/>
            <a:ext cx="4191000" cy="5486400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en-US" sz="2400"/>
              <a:t>  </a:t>
            </a:r>
            <a:r>
              <a:rPr lang="en-US" sz="2800">
                <a:latin typeface="Times New Roman" pitchFamily="18" charset="0"/>
              </a:rPr>
              <a:t>Former recycling center with foundry waste 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800">
                <a:latin typeface="Times New Roman" pitchFamily="18" charset="0"/>
              </a:rPr>
              <a:t>  Project spearheaded by environmental consulting firm familiar with tax incentive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800">
                <a:latin typeface="Times New Roman" pitchFamily="18" charset="0"/>
              </a:rPr>
              <a:t>  </a:t>
            </a:r>
            <a:r>
              <a:rPr lang="en-US" sz="2800" b="1">
                <a:latin typeface="Times New Roman" pitchFamily="18" charset="0"/>
              </a:rPr>
              <a:t>Incentive saved about $80,000 in tax liability</a:t>
            </a:r>
            <a:r>
              <a:rPr lang="en-US" sz="2800">
                <a:latin typeface="Times New Roman" pitchFamily="18" charset="0"/>
              </a:rPr>
              <a:t>,   used to support cash flow until redevelopment  occurred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sz="2800">
                <a:latin typeface="Times New Roman" pitchFamily="18" charset="0"/>
              </a:rPr>
              <a:t>  </a:t>
            </a:r>
            <a:r>
              <a:rPr lang="en-US" sz="2800" b="1" i="1">
                <a:latin typeface="Times New Roman" pitchFamily="18" charset="0"/>
              </a:rPr>
              <a:t>Result </a:t>
            </a:r>
            <a:r>
              <a:rPr lang="en-US" sz="2800">
                <a:latin typeface="Times New Roman" pitchFamily="18" charset="0"/>
              </a:rPr>
              <a:t>-- Site leased by T.R. Thickston Glass Company; created 3 jobs</a:t>
            </a:r>
          </a:p>
        </p:txBody>
      </p:sp>
      <p:sp>
        <p:nvSpPr>
          <p:cNvPr id="505859" name="Rectangle 3"/>
          <p:cNvSpPr>
            <a:spLocks noChangeArrowheads="1"/>
          </p:cNvSpPr>
          <p:nvPr/>
        </p:nvSpPr>
        <p:spPr bwMode="auto">
          <a:xfrm>
            <a:off x="228600" y="2286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3600" b="1" i="1">
                <a:solidFill>
                  <a:srgbClr val="996633"/>
                </a:solidFill>
                <a:latin typeface="Arial Unicode MS" pitchFamily="34" charset="-128"/>
              </a:rPr>
              <a:t>T.R. Thickston Glass Company, Bloomington, IN</a:t>
            </a:r>
          </a:p>
        </p:txBody>
      </p:sp>
      <p:pic>
        <p:nvPicPr>
          <p:cNvPr id="505860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962400" cy="2130425"/>
          </a:xfrm>
          <a:prstGeom prst="rect">
            <a:avLst/>
          </a:prstGeom>
          <a:noFill/>
        </p:spPr>
      </p:pic>
      <p:sp>
        <p:nvSpPr>
          <p:cNvPr id="505861" name="Rectangle 5"/>
          <p:cNvSpPr>
            <a:spLocks noGrp="1" noChangeArrowheads="1"/>
          </p:cNvSpPr>
          <p:nvPr>
            <p:ph type="ctrTitle"/>
          </p:nvPr>
        </p:nvSpPr>
        <p:spPr>
          <a:xfrm flipH="1" flipV="1">
            <a:off x="8458200" y="3600450"/>
            <a:ext cx="76200" cy="74613"/>
          </a:xfrm>
        </p:spPr>
        <p:txBody>
          <a:bodyPr/>
          <a:lstStyle/>
          <a:p>
            <a:endParaRPr lang="en-US" sz="4000"/>
          </a:p>
        </p:txBody>
      </p:sp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62400"/>
            <a:ext cx="42862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1066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3600" b="1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533400" y="1600200"/>
            <a:ext cx="825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 </a:t>
            </a:r>
            <a:r>
              <a:rPr lang="en-US" sz="1000">
                <a:latin typeface="Times New Roman" pitchFamily="18" charset="0"/>
              </a:rPr>
              <a:t>                                                                                                       </a:t>
            </a:r>
            <a:r>
              <a:rPr lang="en-US" sz="1000" b="1">
                <a:latin typeface="Times New Roman" pitchFamily="18" charset="0"/>
              </a:rPr>
              <a:t> 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19200"/>
          </a:xfrm>
        </p:spPr>
        <p:txBody>
          <a:bodyPr/>
          <a:lstStyle/>
          <a:p>
            <a:pPr algn="r"/>
            <a: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  <a:t>“Low-Cost/No-Cost”  Brownfield Redevelopment Tools</a:t>
            </a:r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3058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Arial Unicode MS" pitchFamily="34" charset="-128"/>
              </a:rPr>
              <a:t>Tools that enhance redevelopment financing – </a:t>
            </a:r>
            <a:r>
              <a:rPr lang="en-US" b="1" i="1">
                <a:latin typeface="Arial Unicode MS" pitchFamily="34" charset="-128"/>
              </a:rPr>
              <a:t>with little or no additional cash outlay</a:t>
            </a:r>
            <a:r>
              <a:rPr lang="en-US" sz="2400" b="1" i="1">
                <a:solidFill>
                  <a:srgbClr val="663300"/>
                </a:solidFill>
                <a:latin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800" b="1" i="1">
              <a:solidFill>
                <a:srgbClr val="663300"/>
              </a:solidFill>
              <a:latin typeface="Arial Unicode MS" pitchFamily="34" charset="-128"/>
            </a:endParaRPr>
          </a:p>
          <a:p>
            <a:r>
              <a:rPr lang="en-US" b="1">
                <a:latin typeface="Times New Roman" pitchFamily="18" charset="0"/>
              </a:rPr>
              <a:t>Institutional controls</a:t>
            </a:r>
          </a:p>
          <a:p>
            <a:pPr lvl="1"/>
            <a:r>
              <a:rPr lang="en-US">
                <a:latin typeface="Times New Roman" pitchFamily="18" charset="0"/>
              </a:rPr>
              <a:t>Can reduce site preparation, cleanup costs</a:t>
            </a:r>
          </a:p>
          <a:p>
            <a:r>
              <a:rPr lang="en-US" b="1">
                <a:latin typeface="Times New Roman" pitchFamily="18" charset="0"/>
              </a:rPr>
              <a:t>Innovative remedial technologies</a:t>
            </a:r>
          </a:p>
          <a:p>
            <a:pPr lvl="1"/>
            <a:r>
              <a:rPr lang="en-US">
                <a:latin typeface="Times New Roman" pitchFamily="18" charset="0"/>
              </a:rPr>
              <a:t>Can lead to big reductions in cleanup costs</a:t>
            </a:r>
          </a:p>
          <a:p>
            <a:r>
              <a:rPr lang="en-US" b="1">
                <a:latin typeface="Times New Roman" pitchFamily="18" charset="0"/>
              </a:rPr>
              <a:t>Cost saving technical assistance and project support</a:t>
            </a:r>
          </a:p>
          <a:p>
            <a:pPr lvl="1"/>
            <a:r>
              <a:rPr lang="en-US">
                <a:latin typeface="Times New Roman" pitchFamily="18" charset="0"/>
              </a:rPr>
              <a:t>Can save time, money, other development costs</a:t>
            </a:r>
          </a:p>
          <a:p>
            <a:endParaRPr lang="en-US" sz="36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39200" cy="1447800"/>
          </a:xfrm>
        </p:spPr>
        <p:txBody>
          <a:bodyPr/>
          <a:lstStyle/>
          <a:p>
            <a:pPr algn="r"/>
            <a:r>
              <a:rPr lang="en-US" sz="3500" b="1" i="1">
                <a:solidFill>
                  <a:srgbClr val="996633"/>
                </a:solidFill>
                <a:latin typeface="Arial Unicode MS" pitchFamily="34" charset="-128"/>
              </a:rPr>
              <a:t>Putting it all together </a:t>
            </a:r>
            <a:r>
              <a:rPr lang="en-US" sz="3500" b="1" i="1" u="sng">
                <a:solidFill>
                  <a:srgbClr val="996633"/>
                </a:solidFill>
                <a:latin typeface="Arial Unicode MS" pitchFamily="34" charset="-128"/>
              </a:rPr>
              <a:t>today</a:t>
            </a:r>
            <a:r>
              <a:rPr lang="en-US" sz="3500" b="1" i="1">
                <a:solidFill>
                  <a:srgbClr val="996633"/>
                </a:solidFill>
                <a:latin typeface="Arial Unicode MS" pitchFamily="34" charset="-128"/>
              </a:rPr>
              <a:t>:  promoting brownfield reuse – the </a:t>
            </a:r>
            <a:r>
              <a:rPr lang="en-US" sz="3500" b="1">
                <a:solidFill>
                  <a:srgbClr val="FF33CC"/>
                </a:solidFill>
                <a:latin typeface="Arial Unicode MS" pitchFamily="34" charset="-128"/>
              </a:rPr>
              <a:t>Pink Floyd</a:t>
            </a:r>
            <a:r>
              <a:rPr lang="en-US" sz="3500" b="1" i="1">
                <a:solidFill>
                  <a:srgbClr val="996633"/>
                </a:solidFill>
                <a:latin typeface="Arial Unicode MS" pitchFamily="34" charset="-128"/>
              </a:rPr>
              <a:t> strategy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5029200" cy="51816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06600"/>
                </a:solidFill>
              </a:rPr>
              <a:t>Money, it’s a crime.</a:t>
            </a:r>
            <a:br>
              <a:rPr lang="en-US" sz="2400" b="1">
                <a:solidFill>
                  <a:srgbClr val="006600"/>
                </a:solidFill>
              </a:rPr>
            </a:br>
            <a:r>
              <a:rPr lang="en-US" sz="2400" b="1">
                <a:solidFill>
                  <a:srgbClr val="006600"/>
                </a:solidFill>
              </a:rPr>
              <a:t>Share it fairly but don’t take a slice of my pie</a:t>
            </a:r>
            <a:r>
              <a:rPr lang="en-US" sz="1900">
                <a:solidFill>
                  <a:srgbClr val="006600"/>
                </a:solidFill>
              </a:rPr>
              <a:t>.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1200">
              <a:solidFill>
                <a:srgbClr val="006600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90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3000" b="1" i="1">
                <a:latin typeface="Times New Roman" pitchFamily="18" charset="0"/>
              </a:rPr>
              <a:t>It’s all about leveraging and partnerships….</a:t>
            </a:r>
            <a:r>
              <a:rPr lang="en-US" sz="2200" b="1" i="1">
                <a:latin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800" b="1" i="1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Creatively using development </a:t>
            </a:r>
            <a:r>
              <a:rPr lang="en-US" sz="2800" u="sng">
                <a:latin typeface="Times New Roman" pitchFamily="18" charset="0"/>
              </a:rPr>
              <a:t>and </a:t>
            </a:r>
            <a:r>
              <a:rPr lang="en-US" sz="2800">
                <a:latin typeface="Times New Roman" pitchFamily="18" charset="0"/>
              </a:rPr>
              <a:t>environmental procedures and funding to meet the range of site redevelopment needs, attract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attract private financing for  –</a:t>
            </a:r>
          </a:p>
          <a:p>
            <a:pPr marL="0" indent="0">
              <a:lnSpc>
                <a:spcPct val="80000"/>
              </a:lnSpc>
            </a:pPr>
            <a:endParaRPr lang="en-US" sz="100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00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00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000">
                <a:latin typeface="Times New Roman" pitchFamily="18" charset="0"/>
              </a:rPr>
              <a:t>                                          </a:t>
            </a:r>
            <a:r>
              <a:rPr lang="en-US" sz="1300">
                <a:latin typeface="Times New Roman" pitchFamily="18" charset="0"/>
              </a:rPr>
              <a:t>Animals, 1977 – 1</a:t>
            </a:r>
            <a:r>
              <a:rPr lang="en-US" sz="1300" baseline="30000">
                <a:latin typeface="Times New Roman" pitchFamily="18" charset="0"/>
              </a:rPr>
              <a:t>st</a:t>
            </a:r>
            <a:r>
              <a:rPr lang="en-US" sz="1300">
                <a:latin typeface="Times New Roman" pitchFamily="18" charset="0"/>
              </a:rPr>
              <a:t> ever brownfield album cover!</a:t>
            </a:r>
          </a:p>
        </p:txBody>
      </p:sp>
      <p:pic>
        <p:nvPicPr>
          <p:cNvPr id="434180" name="Picture 4" descr="picframe_mojoprog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524000"/>
            <a:ext cx="3048000" cy="2895600"/>
          </a:xfrm>
          <a:noFill/>
          <a:ln/>
        </p:spPr>
      </p:pic>
      <p:pic>
        <p:nvPicPr>
          <p:cNvPr id="434181" name="Picture 5" descr="200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343400"/>
            <a:ext cx="28956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1066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3600" b="1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457200" y="914400"/>
            <a:ext cx="5181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i="1">
                <a:latin typeface="Times New Roman" pitchFamily="18" charset="0"/>
              </a:rPr>
              <a:t>Institutional controls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pPr algn="ctr" eaLnBrk="0" hangingPunct="0">
              <a:buFont typeface="Wingdings" pitchFamily="2" charset="2"/>
              <a:buNone/>
            </a:pPr>
            <a:endParaRPr lang="en-US" sz="800">
              <a:latin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</a:rPr>
              <a:t>  </a:t>
            </a:r>
            <a:r>
              <a:rPr lang="en-US" sz="2600">
                <a:latin typeface="Times New Roman" pitchFamily="18" charset="0"/>
              </a:rPr>
              <a:t>Speedway on a portion of 23-acre former Kaiser Steel Mill site (from 1942 to 1983) in rural CA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en-US" sz="2600">
                <a:latin typeface="Times New Roman" pitchFamily="18" charset="0"/>
              </a:rPr>
              <a:t>  Raceway and interior facilities  used as an environmental cap, saving nearly $500,000 in cleanup costs, reducing  redevelopment time 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600">
                <a:latin typeface="Times New Roman" pitchFamily="18" charset="0"/>
              </a:rPr>
              <a:t>  In 2008, Speedway generated  $12.5 million in economic activity, $2.5 million in                                new tax revenues,                         1200 new jobs.</a:t>
            </a:r>
          </a:p>
        </p:txBody>
      </p:sp>
      <p:sp>
        <p:nvSpPr>
          <p:cNvPr id="45875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1143000"/>
          </a:xfrm>
        </p:spPr>
        <p:txBody>
          <a:bodyPr/>
          <a:lstStyle/>
          <a:p>
            <a:pPr algn="r"/>
            <a: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  <a:t>California Speedway – Fontana, CA</a:t>
            </a:r>
          </a:p>
        </p:txBody>
      </p:sp>
      <p:sp>
        <p:nvSpPr>
          <p:cNvPr id="4587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000" b="1">
                <a:latin typeface="Times New Roman" pitchFamily="18" charset="0"/>
              </a:rPr>
              <a:t> </a:t>
            </a: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458758" name="Picture 6" descr="brownf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19200"/>
            <a:ext cx="3124200" cy="2362200"/>
          </a:xfrm>
          <a:prstGeom prst="rect">
            <a:avLst/>
          </a:prstGeom>
          <a:noFill/>
        </p:spPr>
      </p:pic>
      <p:pic>
        <p:nvPicPr>
          <p:cNvPr id="458759" name="Picture 7" descr="brownf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343400"/>
            <a:ext cx="3276600" cy="2216150"/>
          </a:xfrm>
          <a:prstGeom prst="rect">
            <a:avLst/>
          </a:prstGeom>
          <a:noFill/>
        </p:spPr>
      </p:pic>
      <p:pic>
        <p:nvPicPr>
          <p:cNvPr id="458760" name="Picture 8" descr="4401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00400" y="5334000"/>
            <a:ext cx="2133600" cy="1219200"/>
          </a:xfr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pPr algn="r"/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Downtown retail, Williamsport, PA</a:t>
            </a:r>
          </a:p>
        </p:txBody>
      </p:sp>
      <p:pic>
        <p:nvPicPr>
          <p:cNvPr id="408579" name="Picture 3" descr="Williamsport Trade &amp; Transit Centre"/>
          <p:cNvPicPr>
            <a:picLocks noChangeAspect="1" noChangeArrowheads="1"/>
          </p:cNvPicPr>
          <p:nvPr>
            <p:ph type="subTitle" idx="1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5029200" y="3505200"/>
            <a:ext cx="3886200" cy="3048000"/>
          </a:xfrm>
          <a:noFill/>
          <a:ln w="12700">
            <a:solidFill>
              <a:schemeClr val="accent1"/>
            </a:solidFill>
          </a:ln>
        </p:spPr>
      </p:pic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381000" y="990600"/>
            <a:ext cx="4565650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Innovative cleanup technologies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  </a:t>
            </a:r>
            <a:r>
              <a:rPr lang="en-US" sz="2600">
                <a:latin typeface="Times New Roman" pitchFamily="18" charset="0"/>
              </a:rPr>
              <a:t>former airplane engine factory, abandoned nearly 50 years, with groundwater contamination that proved too costly to treat by conventional means</a:t>
            </a:r>
          </a:p>
          <a:p>
            <a:pPr>
              <a:buFontTx/>
              <a:buChar char="•"/>
            </a:pPr>
            <a:r>
              <a:rPr lang="en-US" sz="2600">
                <a:latin typeface="Times New Roman" pitchFamily="18" charset="0"/>
              </a:rPr>
              <a:t>  state and local governments worked with developer to identify </a:t>
            </a:r>
            <a:r>
              <a:rPr lang="en-US" sz="2600" b="1">
                <a:latin typeface="Times New Roman" pitchFamily="18" charset="0"/>
              </a:rPr>
              <a:t>innovative cleanup technology – molasses injection</a:t>
            </a:r>
            <a:r>
              <a:rPr lang="en-US" sz="2600">
                <a:latin typeface="Times New Roman" pitchFamily="18" charset="0"/>
              </a:rPr>
              <a:t> -- that would work within standards of VCP  </a:t>
            </a:r>
          </a:p>
          <a:p>
            <a:pPr>
              <a:buFontTx/>
              <a:buChar char="•"/>
            </a:pPr>
            <a:r>
              <a:rPr lang="en-US" sz="2600" b="1" i="1">
                <a:latin typeface="Times New Roman" pitchFamily="18" charset="0"/>
              </a:rPr>
              <a:t>  Now…</a:t>
            </a:r>
            <a:r>
              <a:rPr lang="en-US" sz="2600">
                <a:latin typeface="Times New Roman" pitchFamily="18" charset="0"/>
              </a:rPr>
              <a:t>retail complex and parking facility </a:t>
            </a:r>
          </a:p>
          <a:p>
            <a:endParaRPr lang="en-US" sz="2600">
              <a:latin typeface="Times New Roman" pitchFamily="18" charset="0"/>
            </a:endParaRPr>
          </a:p>
        </p:txBody>
      </p:sp>
      <p:pic>
        <p:nvPicPr>
          <p:cNvPr id="408581" name="Picture 5" descr="Anitec%20S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295400"/>
            <a:ext cx="3857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609600"/>
          </a:xfrm>
          <a:noFill/>
          <a:ln/>
        </p:spPr>
        <p:txBody>
          <a:bodyPr anchor="b"/>
          <a:lstStyle/>
          <a:p>
            <a:pPr algn="r"/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Victor Building – Camden, NJ</a:t>
            </a:r>
            <a:r>
              <a:rPr lang="en-US" sz="3600" b="1">
                <a:latin typeface="Times New Roman" pitchFamily="18" charset="0"/>
              </a:rPr>
              <a:t> 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715000" cy="5791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i="1">
                <a:latin typeface="Times New Roman" pitchFamily="18" charset="0"/>
              </a:rPr>
              <a:t>Cost saving t.a. and project support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500" b="1" i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pitchFamily="18" charset="0"/>
              </a:rPr>
              <a:t>Abandoned former RCA Victor Building on Camden’s waterfront, with pervasive PCBs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pitchFamily="18" charset="0"/>
              </a:rPr>
              <a:t>Site intended for residential re-use; challenge was keeping $7 million cleanup manageable </a:t>
            </a:r>
          </a:p>
          <a:p>
            <a:pPr>
              <a:lnSpc>
                <a:spcPct val="90000"/>
              </a:lnSpc>
            </a:pPr>
            <a:r>
              <a:rPr lang="en-US" sz="2300">
                <a:latin typeface="Times New Roman" pitchFamily="18" charset="0"/>
              </a:rPr>
              <a:t>NJDEP provided t.a. to developer – on remedial and monitoring applications,     ICs, entombment of residual PCBs –  </a:t>
            </a:r>
            <a:r>
              <a:rPr lang="en-US" sz="2300" b="1">
                <a:latin typeface="Times New Roman" pitchFamily="18" charset="0"/>
              </a:rPr>
              <a:t>strategies that allowed cleanup and redevelopment to go forward concurrently</a:t>
            </a:r>
            <a:r>
              <a:rPr lang="en-US" sz="2300">
                <a:latin typeface="Times New Roman" pitchFamily="18" charset="0"/>
              </a:rPr>
              <a:t>, with big cost savings</a:t>
            </a:r>
          </a:p>
          <a:p>
            <a:pPr>
              <a:lnSpc>
                <a:spcPct val="90000"/>
              </a:lnSpc>
            </a:pPr>
            <a:r>
              <a:rPr lang="en-US" sz="2300" b="1" i="1">
                <a:latin typeface="Times New Roman" pitchFamily="18" charset="0"/>
              </a:rPr>
              <a:t>Now…</a:t>
            </a:r>
            <a:r>
              <a:rPr lang="en-US" sz="2300">
                <a:latin typeface="Times New Roman" pitchFamily="18" charset="0"/>
              </a:rPr>
              <a:t> $60 million private investment       in 341 units, 1</a:t>
            </a:r>
            <a:r>
              <a:rPr lang="en-US" sz="2300" baseline="30000">
                <a:latin typeface="Times New Roman" pitchFamily="18" charset="0"/>
              </a:rPr>
              <a:t>st</a:t>
            </a:r>
            <a:r>
              <a:rPr lang="en-US" sz="2300">
                <a:latin typeface="Times New Roman" pitchFamily="18" charset="0"/>
              </a:rPr>
              <a:t> market rate housing       built in Camden in 40  years, landmark “Nipper Tower” saved</a:t>
            </a:r>
          </a:p>
          <a:p>
            <a:pPr>
              <a:lnSpc>
                <a:spcPct val="90000"/>
              </a:lnSpc>
            </a:pPr>
            <a:endParaRPr lang="en-US" sz="23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900">
              <a:latin typeface="Times New Roman" pitchFamily="18" charset="0"/>
            </a:endParaRPr>
          </a:p>
        </p:txBody>
      </p:sp>
      <p:pic>
        <p:nvPicPr>
          <p:cNvPr id="411652" name="Picture 4" descr="victor_before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1447800"/>
            <a:ext cx="2971800" cy="1981200"/>
          </a:xfrm>
          <a:noFill/>
          <a:ln/>
        </p:spPr>
      </p:pic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533400" y="4098925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411654" name="Picture 6" descr="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733800"/>
            <a:ext cx="3505200" cy="260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05800" cy="1143000"/>
          </a:xfrm>
        </p:spPr>
        <p:txBody>
          <a:bodyPr/>
          <a:lstStyle/>
          <a:p>
            <a:pPr algn="r"/>
            <a:r>
              <a:rPr lang="en-US" b="1" i="1">
                <a:solidFill>
                  <a:srgbClr val="996633"/>
                </a:solidFill>
                <a:latin typeface="Arial Unicode MS" pitchFamily="34" charset="-128"/>
              </a:rPr>
              <a:t>Common Local Financing Tools</a:t>
            </a:r>
            <a:r>
              <a:rPr lang="en-US"/>
              <a:t> 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07400" cy="5334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663300"/>
                </a:solidFill>
              </a:rPr>
              <a:t>Putting a Brownfields “Spin” on the Local Tried-and-True – Making them Work for Site Cleanup and Reuse</a:t>
            </a:r>
            <a:r>
              <a:rPr lang="en-US" sz="3900">
                <a:latin typeface="Times New Roman" pitchFamily="18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3200">
                <a:latin typeface="Times New Roman" pitchFamily="18" charset="0"/>
              </a:rPr>
              <a:t>Tax increment financing/TIF-style financing</a:t>
            </a:r>
          </a:p>
          <a:p>
            <a:pPr lvl="2">
              <a:lnSpc>
                <a:spcPct val="90000"/>
              </a:lnSpc>
            </a:pPr>
            <a:r>
              <a:rPr lang="en-US" sz="3200">
                <a:latin typeface="Times New Roman" pitchFamily="18" charset="0"/>
              </a:rPr>
              <a:t>Tax abatements</a:t>
            </a:r>
          </a:p>
          <a:p>
            <a:pPr lvl="2">
              <a:lnSpc>
                <a:spcPct val="90000"/>
              </a:lnSpc>
            </a:pPr>
            <a:r>
              <a:rPr lang="en-US" sz="3200">
                <a:latin typeface="Times New Roman" pitchFamily="18" charset="0"/>
              </a:rPr>
              <a:t>Tax forgiveness</a:t>
            </a:r>
          </a:p>
          <a:p>
            <a:pPr lvl="2">
              <a:lnSpc>
                <a:spcPct val="90000"/>
              </a:lnSpc>
            </a:pPr>
            <a:r>
              <a:rPr lang="en-US" sz="3200">
                <a:latin typeface="Times New Roman" pitchFamily="18" charset="0"/>
              </a:rPr>
              <a:t>Special service areas or taxing districts</a:t>
            </a:r>
          </a:p>
          <a:p>
            <a:pPr lvl="2">
              <a:lnSpc>
                <a:spcPct val="90000"/>
              </a:lnSpc>
            </a:pPr>
            <a:r>
              <a:rPr lang="en-US" sz="3200">
                <a:latin typeface="Times New Roman" pitchFamily="18" charset="0"/>
              </a:rPr>
              <a:t>Revolving loan funds (RLFs)</a:t>
            </a:r>
          </a:p>
          <a:p>
            <a:pPr lvl="2">
              <a:lnSpc>
                <a:spcPct val="90000"/>
              </a:lnSpc>
            </a:pPr>
            <a:r>
              <a:rPr lang="en-US" sz="3200">
                <a:latin typeface="Times New Roman" pitchFamily="18" charset="0"/>
              </a:rPr>
              <a:t>Property transfers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600" b="1" i="1"/>
              <a:t>	</a:t>
            </a:r>
            <a:r>
              <a:rPr lang="en-US" sz="2600" b="1"/>
              <a:t>	</a:t>
            </a:r>
            <a:r>
              <a:rPr lang="en-US" sz="3600" b="1">
                <a:latin typeface="Times New Roman" pitchFamily="18" charset="0"/>
              </a:rPr>
              <a:t>TAX INCREMENT FINANCING</a:t>
            </a:r>
          </a:p>
          <a:p>
            <a:pPr algn="ctr">
              <a:buFontTx/>
              <a:buNone/>
            </a:pPr>
            <a:endParaRPr lang="en-US" sz="1200" b="1">
              <a:latin typeface="Times New Roman" pitchFamily="18" charset="0"/>
            </a:endParaRPr>
          </a:p>
          <a:p>
            <a:r>
              <a:rPr lang="en-US" sz="4000">
                <a:latin typeface="Times New Roman" pitchFamily="18" charset="0"/>
              </a:rPr>
              <a:t>Uses the anticipated growth in property taxes generated by a development to finance it; most common local financing tool supporting brownfield cleanup and reuse </a:t>
            </a:r>
          </a:p>
          <a:p>
            <a:endParaRPr lang="en-US" sz="4000">
              <a:latin typeface="Times New Roman" pitchFamily="18" charset="0"/>
            </a:endParaRPr>
          </a:p>
        </p:txBody>
      </p:sp>
      <p:graphicFrame>
        <p:nvGraphicFramePr>
          <p:cNvPr id="507907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07907" name="Document" r:id="rId3" imgW="0" imgH="0" progId="WP9Doc">
              <p:embed/>
            </p:oleObj>
          </a:graphicData>
        </a:graphic>
      </p:graphicFrame>
      <p:sp>
        <p:nvSpPr>
          <p:cNvPr id="50790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685800"/>
          </a:xfrm>
          <a:noFill/>
          <a:ln/>
        </p:spPr>
        <p:txBody>
          <a:bodyPr anchor="b"/>
          <a:lstStyle/>
          <a:p>
            <a:pPr algn="r"/>
            <a:r>
              <a:rPr lang="en-US" b="1" i="1">
                <a:solidFill>
                  <a:srgbClr val="996633"/>
                </a:solidFill>
                <a:latin typeface="Arial Unicode MS" pitchFamily="34" charset="-128"/>
              </a:rPr>
              <a:t>Local Initiatives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1066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3600" b="1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457200" y="1676400"/>
            <a:ext cx="8178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 </a:t>
            </a:r>
            <a:r>
              <a:rPr lang="en-US" sz="1000"/>
              <a:t>                                                                                                       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50893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914400"/>
          </a:xfrm>
        </p:spPr>
        <p:txBody>
          <a:bodyPr/>
          <a:lstStyle/>
          <a:p>
            <a:pPr algn="r"/>
            <a:r>
              <a:rPr lang="it-IT" sz="3600" b="1" i="1">
                <a:solidFill>
                  <a:srgbClr val="996633"/>
                </a:solidFill>
                <a:latin typeface="Arial Unicode MS" pitchFamily="34" charset="-128"/>
              </a:rPr>
              <a:t>Johnson Street Quarry – Minneapolis, MN</a:t>
            </a:r>
            <a:endParaRPr lang="en-US" sz="3600" b="1" i="1">
              <a:solidFill>
                <a:srgbClr val="996633"/>
              </a:solidFill>
              <a:latin typeface="Arial Unicode MS" pitchFamily="34" charset="-128"/>
            </a:endParaRPr>
          </a:p>
        </p:txBody>
      </p:sp>
      <p:sp>
        <p:nvSpPr>
          <p:cNvPr id="5089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1066800"/>
            <a:ext cx="4648200" cy="5562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</a:rPr>
              <a:t>Johnson Street Quarry was a blighted, under-utilized property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</a:rPr>
              <a:t>A local developer wanted to build a 420,000-sq. ft shopping mall 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</a:rPr>
              <a:t>After extensive community involvement, as well as strong public/private cooperation, several major national retailers located in the retail center, including Target, Pet Smart, and Rainbow Foods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b="1">
                <a:latin typeface="Times New Roman" pitchFamily="18" charset="0"/>
              </a:rPr>
              <a:t>TIF was key to financing site preparation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>
                <a:latin typeface="Times New Roman" pitchFamily="18" charset="0"/>
              </a:rPr>
              <a:t>Redevelopment of this property has spurred redevelopment in the surrounding area, created over 2,000 new jobs (much above original estimates) and increased property and sales tax revenues in excess of $3 million a year.</a:t>
            </a:r>
          </a:p>
        </p:txBody>
      </p:sp>
      <p:pic>
        <p:nvPicPr>
          <p:cNvPr id="508934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219200"/>
            <a:ext cx="3733800" cy="2209800"/>
          </a:xfrm>
          <a:noFill/>
          <a:ln/>
        </p:spPr>
      </p:pic>
      <p:graphicFrame>
        <p:nvGraphicFramePr>
          <p:cNvPr id="508935" name="Rectangle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08935" name="Document" r:id="rId4" imgW="0" imgH="0" progId="WP9Doc">
              <p:embed/>
            </p:oleObj>
          </a:graphicData>
        </a:graphic>
      </p:graphicFrame>
      <p:pic>
        <p:nvPicPr>
          <p:cNvPr id="508936" name="Picture 8" descr=" 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04800" y="3657600"/>
            <a:ext cx="3886200" cy="28305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458200" cy="441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000" b="1" i="1"/>
              <a:t>	</a:t>
            </a:r>
            <a:r>
              <a:rPr lang="en-US" sz="3000" b="1"/>
              <a:t>	</a:t>
            </a:r>
            <a:r>
              <a:rPr lang="en-US" sz="3600" b="1">
                <a:latin typeface="Times New Roman" pitchFamily="18" charset="0"/>
              </a:rPr>
              <a:t>TAX ABATEMENTS</a:t>
            </a:r>
          </a:p>
          <a:p>
            <a:pPr algn="ctr">
              <a:buFontTx/>
              <a:buNone/>
            </a:pPr>
            <a:endParaRPr lang="en-US">
              <a:latin typeface="Times New Roman" pitchFamily="18" charset="0"/>
            </a:endParaRPr>
          </a:p>
          <a:p>
            <a:r>
              <a:rPr lang="en-US" sz="3600">
                <a:latin typeface="Times New Roman" pitchFamily="18" charset="0"/>
              </a:rPr>
              <a:t>Reductions or forgiveness from tax liabilities, granted for a specific period of time (typically 5, 10, or 20 years); helps project cash flow</a:t>
            </a:r>
          </a:p>
          <a:p>
            <a:endParaRPr lang="en-US" sz="3600">
              <a:latin typeface="Times New Roman" pitchFamily="18" charset="0"/>
            </a:endParaRPr>
          </a:p>
        </p:txBody>
      </p:sp>
      <p:graphicFrame>
        <p:nvGraphicFramePr>
          <p:cNvPr id="509955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09955" name="Document" r:id="rId3" imgW="0" imgH="0" progId="WP9Doc">
              <p:embed/>
            </p:oleObj>
          </a:graphicData>
        </a:graphic>
      </p:graphicFrame>
      <p:sp>
        <p:nvSpPr>
          <p:cNvPr id="50995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467600" cy="685800"/>
          </a:xfrm>
          <a:noFill/>
          <a:ln/>
        </p:spPr>
        <p:txBody>
          <a:bodyPr anchor="b"/>
          <a:lstStyle/>
          <a:p>
            <a:pPr algn="r"/>
            <a:r>
              <a:rPr lang="en-US" b="1" i="1">
                <a:solidFill>
                  <a:srgbClr val="996633"/>
                </a:solidFill>
                <a:latin typeface="Arial Unicode MS" pitchFamily="34" charset="-128"/>
              </a:rPr>
              <a:t>Local Initiatives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39200" cy="563562"/>
          </a:xfrm>
        </p:spPr>
        <p:txBody>
          <a:bodyPr/>
          <a:lstStyle/>
          <a:p>
            <a:pPr algn="r"/>
            <a:r>
              <a:rPr lang="en-US" sz="2800" b="1" i="1">
                <a:solidFill>
                  <a:srgbClr val="663300"/>
                </a:solidFill>
                <a:latin typeface="Arial Unicode MS" pitchFamily="34" charset="-128"/>
              </a:rPr>
              <a:t>Everett Ave. Urban Renewal District – Chelsea,  MA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5105400" cy="5562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latin typeface="Times New Roman" pitchFamily="18" charset="0"/>
              </a:rPr>
              <a:t>Blighted 10-acre outdoor storage yard for  junk cars and equipment. 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latin typeface="Times New Roman" pitchFamily="18" charset="0"/>
              </a:rPr>
              <a:t>Developer purchased 2 acres for $1.2 million to construct a $17 million, 180-room, full-service hotel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>
                <a:latin typeface="Times New Roman" pitchFamily="18" charset="0"/>
              </a:rPr>
              <a:t>10-year property tax abatement key incentive,</a:t>
            </a:r>
            <a:r>
              <a:rPr lang="en-US" sz="2400">
                <a:latin typeface="Times New Roman" pitchFamily="18" charset="0"/>
              </a:rPr>
              <a:t> used to offset site cleanup and preparation costs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latin typeface="Times New Roman" pitchFamily="18" charset="0"/>
              </a:rPr>
              <a:t>Hotel now employs 100 workers, generates approximately $400,000  in sales and income tax revenue annually – </a:t>
            </a:r>
            <a:r>
              <a:rPr lang="en-US" sz="2400" b="1" i="1">
                <a:latin typeface="Times New Roman" pitchFamily="18" charset="0"/>
              </a:rPr>
              <a:t>even with the abatement in place.</a:t>
            </a:r>
            <a:endParaRPr lang="en-US" sz="4400" b="1" i="1">
              <a:latin typeface="Times New Roman" pitchFamily="18" charset="0"/>
            </a:endParaRPr>
          </a:p>
        </p:txBody>
      </p:sp>
      <p:pic>
        <p:nvPicPr>
          <p:cNvPr id="51098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914400"/>
            <a:ext cx="3581400" cy="2565400"/>
          </a:xfrm>
        </p:spPr>
      </p:pic>
      <p:sp>
        <p:nvSpPr>
          <p:cNvPr id="510981" name="Rectangle 5"/>
          <p:cNvSpPr>
            <a:spLocks noGrp="1" noChangeArrowheads="1"/>
          </p:cNvSpPr>
          <p:nvPr>
            <p:ph sz="quarter" idx="3"/>
          </p:nvPr>
        </p:nvSpPr>
        <p:spPr>
          <a:xfrm flipV="1">
            <a:off x="7848600" y="6126163"/>
            <a:ext cx="838200" cy="350837"/>
          </a:xfrm>
        </p:spPr>
        <p:txBody>
          <a:bodyPr/>
          <a:lstStyle/>
          <a:p>
            <a:endParaRPr lang="en-US" sz="2400"/>
          </a:p>
        </p:txBody>
      </p:sp>
      <p:pic>
        <p:nvPicPr>
          <p:cNvPr id="510982" name="Picture 6" descr="Exterior of the Wyndham Boston Chels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3581400" cy="237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458200" cy="4648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200" b="1" i="1"/>
              <a:t>	</a:t>
            </a:r>
            <a:r>
              <a:rPr lang="en-US" sz="2200" b="1"/>
              <a:t>	</a:t>
            </a:r>
            <a:r>
              <a:rPr lang="en-US" sz="3600" b="1">
                <a:latin typeface="Times New Roman" pitchFamily="18" charset="0"/>
              </a:rPr>
              <a:t>TAX FORGIVENESS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8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Times New Roman" pitchFamily="18" charset="0"/>
              </a:rPr>
              <a:t>Authorizes local governments to forgive back taxes on delinquent properties</a:t>
            </a:r>
          </a:p>
          <a:p>
            <a:pPr>
              <a:lnSpc>
                <a:spcPct val="80000"/>
              </a:lnSpc>
            </a:pPr>
            <a:r>
              <a:rPr lang="en-US">
                <a:latin typeface="Times New Roman" pitchFamily="18" charset="0"/>
              </a:rPr>
              <a:t>In a brownfield context, these new tax forgiveness programs typically:</a:t>
            </a:r>
          </a:p>
          <a:p>
            <a:pPr marL="669925" lvl="1" indent="-325438">
              <a:lnSpc>
                <a:spcPct val="80000"/>
              </a:lnSpc>
            </a:pPr>
            <a:r>
              <a:rPr lang="en-US" sz="3200">
                <a:latin typeface="Times New Roman" pitchFamily="18" charset="0"/>
              </a:rPr>
              <a:t>Are linked to new owners or prospective purchasers</a:t>
            </a:r>
          </a:p>
          <a:p>
            <a:pPr marL="669925" lvl="1" indent="-325438">
              <a:lnSpc>
                <a:spcPct val="80000"/>
              </a:lnSpc>
            </a:pPr>
            <a:r>
              <a:rPr lang="en-US" sz="3200">
                <a:latin typeface="Times New Roman" pitchFamily="18" charset="0"/>
              </a:rPr>
              <a:t>Require agreement to clean up and reuse site</a:t>
            </a:r>
          </a:p>
          <a:p>
            <a:pPr marL="669925" lvl="1" indent="-325438">
              <a:lnSpc>
                <a:spcPct val="80000"/>
              </a:lnSpc>
            </a:pPr>
            <a:r>
              <a:rPr lang="en-US" sz="3200">
                <a:latin typeface="Times New Roman" pitchFamily="18" charset="0"/>
              </a:rPr>
              <a:t>Require purchaser to enter state VCP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512003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12003" name="Document" r:id="rId3" imgW="0" imgH="0" progId="WP9Doc">
              <p:embed/>
            </p:oleObj>
          </a:graphicData>
        </a:graphic>
      </p:graphicFrame>
      <p:sp>
        <p:nvSpPr>
          <p:cNvPr id="5120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86200" y="381000"/>
            <a:ext cx="4876800" cy="685800"/>
          </a:xfrm>
          <a:noFill/>
          <a:ln/>
        </p:spPr>
        <p:txBody>
          <a:bodyPr anchor="b"/>
          <a:lstStyle/>
          <a:p>
            <a:pPr algn="r"/>
            <a:r>
              <a:rPr lang="en-US" b="1" i="1">
                <a:solidFill>
                  <a:srgbClr val="996633"/>
                </a:solidFill>
                <a:latin typeface="Arial Unicode MS" pitchFamily="34" charset="-128"/>
              </a:rPr>
              <a:t>Local Initiatives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82000" cy="762000"/>
          </a:xfrm>
        </p:spPr>
        <p:txBody>
          <a:bodyPr/>
          <a:lstStyle/>
          <a:p>
            <a:pPr algn="r"/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Sherman Perk -- Milwaukee, WI</a:t>
            </a:r>
            <a:r>
              <a:rPr lang="en-US"/>
              <a:t> </a:t>
            </a:r>
          </a:p>
        </p:txBody>
      </p:sp>
      <p:pic>
        <p:nvPicPr>
          <p:cNvPr id="513027" name="Picture 3" descr="sher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38600"/>
            <a:ext cx="3835400" cy="2505075"/>
          </a:xfrm>
          <a:prstGeom prst="rect">
            <a:avLst/>
          </a:prstGeom>
          <a:noFill/>
        </p:spPr>
      </p:pic>
      <p:pic>
        <p:nvPicPr>
          <p:cNvPr id="513028" name="Picture 4" descr="ShermanPerkbef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066800"/>
            <a:ext cx="3886200" cy="2590800"/>
          </a:xfrm>
          <a:prstGeom prst="rect">
            <a:avLst/>
          </a:prstGeom>
          <a:noFill/>
        </p:spPr>
      </p:pic>
      <p:sp>
        <p:nvSpPr>
          <p:cNvPr id="513029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419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513030" name="Text Box 6"/>
          <p:cNvSpPr txBox="1">
            <a:spLocks noChangeArrowheads="1"/>
          </p:cNvSpPr>
          <p:nvPr/>
        </p:nvSpPr>
        <p:spPr bwMode="auto">
          <a:xfrm>
            <a:off x="5334000" y="25908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After</a:t>
            </a:r>
          </a:p>
        </p:txBody>
      </p:sp>
      <p:sp>
        <p:nvSpPr>
          <p:cNvPr id="513031" name="Text Box 7"/>
          <p:cNvSpPr txBox="1">
            <a:spLocks noChangeArrowheads="1"/>
          </p:cNvSpPr>
          <p:nvPr/>
        </p:nvSpPr>
        <p:spPr bwMode="auto">
          <a:xfrm>
            <a:off x="403225" y="1668463"/>
            <a:ext cx="4549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3032" name="Text Box 8"/>
          <p:cNvSpPr txBox="1">
            <a:spLocks noChangeArrowheads="1"/>
          </p:cNvSpPr>
          <p:nvPr/>
        </p:nvSpPr>
        <p:spPr bwMode="auto">
          <a:xfrm>
            <a:off x="288925" y="1219200"/>
            <a:ext cx="458787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  Abandoned gas station, closed since 1989</a:t>
            </a:r>
          </a:p>
          <a:p>
            <a:pPr>
              <a:buFontTx/>
              <a:buChar char="•"/>
            </a:pPr>
            <a:endParaRPr lang="en-US" sz="8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Issues of financing/addressing cost of petroleum contamination; 9 years tax delinquency </a:t>
            </a:r>
          </a:p>
          <a:p>
            <a:pPr>
              <a:buFontTx/>
              <a:buChar char="•"/>
            </a:pPr>
            <a:endParaRPr lang="en-US" sz="8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Financing included </a:t>
            </a:r>
            <a:r>
              <a:rPr lang="en-US" sz="2400" b="1">
                <a:latin typeface="Times New Roman" pitchFamily="18" charset="0"/>
              </a:rPr>
              <a:t>state forgiveness of back taxes linked to VCP participation,</a:t>
            </a:r>
            <a:r>
              <a:rPr lang="en-US" sz="2400">
                <a:latin typeface="Times New Roman" pitchFamily="18" charset="0"/>
              </a:rPr>
              <a:t> rehabilitation tax credits</a:t>
            </a:r>
            <a:r>
              <a:rPr lang="en-US" sz="2400" b="1">
                <a:latin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endParaRPr lang="en-US" sz="800" b="1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  Result -- reuse of historically significant building as successful neighborhood retail anchor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3058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7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brownfield reuse/redevelopment planning 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site acquisition 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environmental assessment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removal or remediation of contamination  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installation of institutional controls 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site clearance, demolition, and debris removal 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rehabilitation of buildings 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construction of infrastructure, related improvements that enhance contaminated property value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800">
              <a:latin typeface="Times New Roman" pitchFamily="18" charset="0"/>
            </a:endParaRPr>
          </a:p>
        </p:txBody>
      </p:sp>
      <p:graphicFrame>
        <p:nvGraphicFramePr>
          <p:cNvPr id="435203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35203" name="Document" r:id="rId4" imgW="0" imgH="0" progId="WP9Doc">
              <p:embed/>
            </p:oleObj>
          </a:graphicData>
        </a:graphic>
      </p:graphicFrame>
      <p:sp>
        <p:nvSpPr>
          <p:cNvPr id="43520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1676400"/>
          </a:xfrm>
          <a:noFill/>
          <a:ln/>
        </p:spPr>
        <p:txBody>
          <a:bodyPr anchor="b"/>
          <a:lstStyle/>
          <a:p>
            <a:pPr algn="r"/>
            <a: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  <a:t>…</a:t>
            </a:r>
            <a:r>
              <a:rPr lang="en-US" sz="3600" b="1" i="1" u="sng">
                <a:solidFill>
                  <a:srgbClr val="663300"/>
                </a:solidFill>
                <a:latin typeface="Arial Unicode MS" pitchFamily="34" charset="-128"/>
              </a:rPr>
              <a:t>Every </a:t>
            </a:r>
            <a: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  <a:t>Aspect of the Brownfield Reuse Process…</a:t>
            </a:r>
            <a:b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</a:br>
            <a: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  <a:t> </a:t>
            </a:r>
            <a:endParaRPr lang="en-US" sz="32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>
                <a:latin typeface="Times New Roman" pitchFamily="18" charset="0"/>
              </a:rPr>
              <a:t>SPECIAL SERVICE AREAS OR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>
                <a:latin typeface="Times New Roman" pitchFamily="18" charset="0"/>
              </a:rPr>
              <a:t>TAXING DISTRICTS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8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Cities can use a “special service area” designation to raise cash for activities, facilities, or bond servicing needed by the target area.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Property owners agree to the special levy or fee, based on its use in their area to finance maintenance or improvements.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Property owners may “self-impose” fees as part of a redevelopment agreement.</a:t>
            </a:r>
          </a:p>
        </p:txBody>
      </p:sp>
      <p:graphicFrame>
        <p:nvGraphicFramePr>
          <p:cNvPr id="515075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15075" name="Document" r:id="rId3" imgW="0" imgH="0" progId="WP9Doc">
              <p:embed/>
            </p:oleObj>
          </a:graphicData>
        </a:graphic>
      </p:graphicFrame>
      <p:sp>
        <p:nvSpPr>
          <p:cNvPr id="515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86200" y="381000"/>
            <a:ext cx="4876800" cy="685800"/>
          </a:xfrm>
          <a:noFill/>
          <a:ln/>
        </p:spPr>
        <p:txBody>
          <a:bodyPr anchor="b"/>
          <a:lstStyle/>
          <a:p>
            <a:pPr algn="r"/>
            <a:r>
              <a:rPr lang="en-US" b="1" i="1">
                <a:solidFill>
                  <a:srgbClr val="996633"/>
                </a:solidFill>
                <a:latin typeface="Arial Unicode MS" pitchFamily="34" charset="-128"/>
              </a:rPr>
              <a:t>Local Initiatives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343400" cy="5410200"/>
          </a:xfrm>
        </p:spPr>
        <p:txBody>
          <a:bodyPr/>
          <a:lstStyle/>
          <a:p>
            <a:r>
              <a:rPr lang="en-US" sz="2400">
                <a:latin typeface="Times New Roman" pitchFamily="18" charset="0"/>
              </a:rPr>
              <a:t>166-acre former garbage dump, across the street from Ikea Center – Elizabeth’s    first big brownfield success </a:t>
            </a:r>
          </a:p>
          <a:p>
            <a:r>
              <a:rPr lang="en-US" sz="2400">
                <a:latin typeface="Times New Roman" pitchFamily="18" charset="0"/>
              </a:rPr>
              <a:t>$320 million investment –    1.5 million square feet of retail space, resulting in 5,200 jobs and $4.2 million annual tax revenue increase</a:t>
            </a:r>
          </a:p>
          <a:p>
            <a:r>
              <a:rPr lang="en-US" sz="2400" b="1">
                <a:latin typeface="Times New Roman" pitchFamily="18" charset="0"/>
              </a:rPr>
              <a:t>Bonds being paid off through franchise fees levied within a “landfill reclamation district” </a:t>
            </a:r>
            <a:r>
              <a:rPr lang="en-US" sz="2400">
                <a:latin typeface="Times New Roman" pitchFamily="18" charset="0"/>
              </a:rPr>
              <a:t>established for this project, paid by mall tenants as part of their rent</a:t>
            </a:r>
            <a:r>
              <a:rPr lang="en-US" sz="2000">
                <a:latin typeface="Times New Roman" pitchFamily="18" charset="0"/>
              </a:rPr>
              <a:t> </a:t>
            </a:r>
          </a:p>
        </p:txBody>
      </p:sp>
      <p:pic>
        <p:nvPicPr>
          <p:cNvPr id="516099" name="Picture 3" descr="ArchWeek Photo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1752600"/>
            <a:ext cx="1905000" cy="1905000"/>
          </a:xfrm>
        </p:spPr>
      </p:pic>
      <p:sp>
        <p:nvSpPr>
          <p:cNvPr id="516100" name="Rectangle 4"/>
          <p:cNvSpPr>
            <a:spLocks noChangeArrowheads="1"/>
          </p:cNvSpPr>
          <p:nvPr/>
        </p:nvSpPr>
        <p:spPr bwMode="auto">
          <a:xfrm>
            <a:off x="228600" y="228600"/>
            <a:ext cx="89154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  <a:t>Jersey Gardens Metro Mall – Elizabeth, NJ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/>
          </a:p>
        </p:txBody>
      </p:sp>
      <p:sp>
        <p:nvSpPr>
          <p:cNvPr id="516101" name="Rectangle 5"/>
          <p:cNvSpPr>
            <a:spLocks noChangeArrowheads="1"/>
          </p:cNvSpPr>
          <p:nvPr/>
        </p:nvSpPr>
        <p:spPr bwMode="auto">
          <a:xfrm>
            <a:off x="533400" y="4098925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516102" name="Picture 6" descr="ArchWeek Pho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733800"/>
            <a:ext cx="2971800" cy="2971800"/>
          </a:xfrm>
          <a:prstGeom prst="rect">
            <a:avLst/>
          </a:prstGeom>
          <a:noFill/>
        </p:spPr>
      </p:pic>
      <p:pic>
        <p:nvPicPr>
          <p:cNvPr id="516103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343400" y="838200"/>
            <a:ext cx="2590800" cy="1828800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900" b="1" i="1"/>
              <a:t>	</a:t>
            </a:r>
            <a:r>
              <a:rPr lang="en-US" sz="900" b="1"/>
              <a:t>	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200" b="1">
                <a:latin typeface="Times New Roman" pitchFamily="18" charset="0"/>
              </a:rPr>
              <a:t>	</a:t>
            </a:r>
            <a:r>
              <a:rPr lang="en-US" b="1">
                <a:latin typeface="Times New Roman" pitchFamily="18" charset="0"/>
              </a:rPr>
              <a:t>LOCALLY CAPITALIZED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b="1">
                <a:latin typeface="Times New Roman" pitchFamily="18" charset="0"/>
              </a:rPr>
              <a:t>REVOLVING LOAN FUNDS (RLFs)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 b="1">
                <a:latin typeface="Times New Roman" pitchFamily="18" charset="0"/>
              </a:rPr>
              <a:t>		</a:t>
            </a:r>
          </a:p>
          <a:p>
            <a:pPr>
              <a:lnSpc>
                <a:spcPct val="80000"/>
              </a:lnSpc>
            </a:pPr>
            <a:r>
              <a:rPr lang="en-US">
                <a:latin typeface="Times New Roman" pitchFamily="18" charset="0"/>
              </a:rPr>
              <a:t>A growing number of communities are establishing their own RLFs targeted to redevelopment and brownfield-related projects; similar to state or federal RLFs, but </a:t>
            </a:r>
            <a:r>
              <a:rPr lang="en-US" u="sng">
                <a:latin typeface="Times New Roman" pitchFamily="18" charset="0"/>
              </a:rPr>
              <a:t>they write the rules</a:t>
            </a:r>
            <a:r>
              <a:rPr lang="en-US">
                <a:latin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>
                <a:latin typeface="Times New Roman" pitchFamily="18" charset="0"/>
              </a:rPr>
              <a:t>They use a wide variety of sources for capitalization – general revenue appropriations, bank contributions, philanthropic donations, fees or fines, repayments from CDBG projects, etc.  </a:t>
            </a:r>
          </a:p>
        </p:txBody>
      </p:sp>
      <p:graphicFrame>
        <p:nvGraphicFramePr>
          <p:cNvPr id="517123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17123" name="Document" r:id="rId3" imgW="0" imgH="0" progId="WP9Doc">
              <p:embed/>
            </p:oleObj>
          </a:graphicData>
        </a:graphic>
      </p:graphicFrame>
      <p:sp>
        <p:nvSpPr>
          <p:cNvPr id="5171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86200" y="381000"/>
            <a:ext cx="4876800" cy="685800"/>
          </a:xfrm>
          <a:noFill/>
          <a:ln/>
        </p:spPr>
        <p:txBody>
          <a:bodyPr anchor="b"/>
          <a:lstStyle/>
          <a:p>
            <a:pPr algn="r"/>
            <a:r>
              <a:rPr lang="en-US" b="1" i="1">
                <a:solidFill>
                  <a:srgbClr val="996633"/>
                </a:solidFill>
                <a:latin typeface="Arial Unicode MS" pitchFamily="34" charset="-128"/>
              </a:rPr>
              <a:t>Local Initiatives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/>
          <a:lstStyle/>
          <a:p>
            <a:pPr algn="r"/>
            <a:r>
              <a:rPr lang="en-US" sz="3600" b="1" i="1">
                <a:solidFill>
                  <a:srgbClr val="996633"/>
                </a:solidFill>
                <a:latin typeface="Arial Unicode MS" pitchFamily="34" charset="-128"/>
              </a:rPr>
              <a:t>Waterfront Development – New Bedford, MA</a:t>
            </a:r>
            <a:r>
              <a:rPr lang="en-US" sz="3600" b="1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3600" b="1">
                <a:solidFill>
                  <a:schemeClr val="tx1"/>
                </a:solidFill>
                <a:latin typeface="Times New Roman" pitchFamily="18" charset="0"/>
              </a:rPr>
            </a:b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3733800" cy="5410200"/>
          </a:xfrm>
        </p:spPr>
        <p:txBody>
          <a:bodyPr/>
          <a:lstStyle/>
          <a:p>
            <a:r>
              <a:rPr lang="en-US" sz="2800" b="1">
                <a:latin typeface="Times New Roman" pitchFamily="18" charset="0"/>
              </a:rPr>
              <a:t>Locally capitalized RLF used to pay for Phase I site assessments</a:t>
            </a:r>
            <a:r>
              <a:rPr lang="en-US" sz="2800">
                <a:latin typeface="Times New Roman" pitchFamily="18" charset="0"/>
              </a:rPr>
              <a:t> at sites served with environmental tax lien</a:t>
            </a:r>
          </a:p>
          <a:p>
            <a:r>
              <a:rPr lang="en-US" sz="2800">
                <a:latin typeface="Times New Roman" pitchFamily="18" charset="0"/>
              </a:rPr>
              <a:t>Capitalization sources include local contributions, proceeds from property sales as liens are redeemed</a:t>
            </a:r>
          </a:p>
        </p:txBody>
      </p:sp>
      <p:pic>
        <p:nvPicPr>
          <p:cNvPr id="51814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295400"/>
            <a:ext cx="3810000" cy="2514600"/>
          </a:xfrm>
        </p:spPr>
      </p:pic>
      <p:pic>
        <p:nvPicPr>
          <p:cNvPr id="518149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3962400"/>
            <a:ext cx="3810000" cy="24384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7543800" cy="419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>
                <a:latin typeface="Times New Roman" pitchFamily="18" charset="0"/>
              </a:rPr>
              <a:t>PROPERTY TRANSFERS</a:t>
            </a:r>
          </a:p>
          <a:p>
            <a:pPr algn="ctr">
              <a:buFontTx/>
              <a:buNone/>
            </a:pPr>
            <a:endParaRPr lang="en-US" sz="1200" b="1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900" b="1">
              <a:latin typeface="Times New Roman" pitchFamily="18" charset="0"/>
            </a:endParaRPr>
          </a:p>
          <a:p>
            <a:r>
              <a:rPr lang="en-US" sz="3600">
                <a:latin typeface="Times New Roman" pitchFamily="18" charset="0"/>
              </a:rPr>
              <a:t>Site is transferred to new owner or user for a nominal fee, typically $1, in exchange for an agreement to clean up and reuse the property</a:t>
            </a:r>
          </a:p>
        </p:txBody>
      </p:sp>
      <p:graphicFrame>
        <p:nvGraphicFramePr>
          <p:cNvPr id="521219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21219" name="Document" r:id="rId3" imgW="0" imgH="0" progId="WP9Doc">
              <p:embed/>
            </p:oleObj>
          </a:graphicData>
        </a:graphic>
      </p:graphicFrame>
      <p:sp>
        <p:nvSpPr>
          <p:cNvPr id="521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886200" y="381000"/>
            <a:ext cx="4876800" cy="685800"/>
          </a:xfrm>
          <a:noFill/>
          <a:ln/>
        </p:spPr>
        <p:txBody>
          <a:bodyPr anchor="b"/>
          <a:lstStyle/>
          <a:p>
            <a:pPr algn="r"/>
            <a:r>
              <a:rPr lang="en-US" b="1" i="1">
                <a:solidFill>
                  <a:srgbClr val="996633"/>
                </a:solidFill>
                <a:latin typeface="Arial Unicode MS" pitchFamily="34" charset="-128"/>
              </a:rPr>
              <a:t>Local Initiatives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915400" cy="1066800"/>
          </a:xfrm>
        </p:spPr>
        <p:txBody>
          <a:bodyPr/>
          <a:lstStyle/>
          <a:p>
            <a:pPr algn="r"/>
            <a: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  <a:t>Mills of Carthage – Cincinnati, OH</a:t>
            </a:r>
          </a:p>
        </p:txBody>
      </p:sp>
      <p:pic>
        <p:nvPicPr>
          <p:cNvPr id="522243" name="Picture 3" descr="factory3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90600"/>
            <a:ext cx="3962400" cy="2209800"/>
          </a:xfrm>
          <a:noFill/>
          <a:ln w="38100">
            <a:solidFill>
              <a:schemeClr val="bg2"/>
            </a:solidFill>
          </a:ln>
        </p:spPr>
      </p:pic>
      <p:pic>
        <p:nvPicPr>
          <p:cNvPr id="522244" name="Picture 4" descr="carthage-street-middle-sm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5181600"/>
            <a:ext cx="3429000" cy="1447800"/>
          </a:xfrm>
          <a:noFill/>
          <a:ln w="38100">
            <a:solidFill>
              <a:schemeClr val="bg2"/>
            </a:solidFill>
          </a:ln>
        </p:spPr>
      </p:pic>
      <p:sp>
        <p:nvSpPr>
          <p:cNvPr id="522245" name="Text Box 5"/>
          <p:cNvSpPr txBox="1">
            <a:spLocks noChangeArrowheads="1"/>
          </p:cNvSpPr>
          <p:nvPr/>
        </p:nvSpPr>
        <p:spPr bwMode="auto">
          <a:xfrm>
            <a:off x="1524000" y="1744663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22246" name="Picture 6" descr="remediatio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990600"/>
            <a:ext cx="3733800" cy="2057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22247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152400" y="3276600"/>
            <a:ext cx="5486400" cy="3276600"/>
          </a:xfrm>
        </p:spPr>
        <p:txBody>
          <a:bodyPr/>
          <a:lstStyle/>
          <a:p>
            <a:r>
              <a:rPr lang="en-US" sz="2500">
                <a:latin typeface="Times New Roman" pitchFamily="18" charset="0"/>
              </a:rPr>
              <a:t>Abandoned industrial property was transferred to new owner for $1, in exchange for an agreement to take </a:t>
            </a:r>
          </a:p>
          <a:p>
            <a:pPr>
              <a:buFontTx/>
              <a:buNone/>
            </a:pPr>
            <a:r>
              <a:rPr lang="en-US" sz="2500">
                <a:latin typeface="Times New Roman" pitchFamily="18" charset="0"/>
              </a:rPr>
              <a:t>	site through Ohio VCP, clean it up, and reuse it</a:t>
            </a:r>
          </a:p>
          <a:p>
            <a:r>
              <a:rPr lang="en-US" sz="2500">
                <a:latin typeface="Times New Roman" pitchFamily="18" charset="0"/>
              </a:rPr>
              <a:t>First new housing in Carthage neighborhood in 40 years</a:t>
            </a:r>
          </a:p>
          <a:p>
            <a:r>
              <a:rPr lang="en-US" sz="2500">
                <a:latin typeface="Times New Roman" pitchFamily="18" charset="0"/>
              </a:rPr>
              <a:t>Completely sold out</a:t>
            </a:r>
          </a:p>
          <a:p>
            <a:endParaRPr lang="en-US" sz="2500">
              <a:latin typeface="Times New Roman" pitchFamily="18" charset="0"/>
            </a:endParaRPr>
          </a:p>
        </p:txBody>
      </p:sp>
      <p:pic>
        <p:nvPicPr>
          <p:cNvPr id="522248" name="Picture 8" descr="property185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276600"/>
            <a:ext cx="26670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818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18818" name="Document" r:id="rId3" imgW="0" imgH="0" progId="WP9Doc">
              <p:embed/>
            </p:oleObj>
          </a:graphicData>
        </a:graphic>
      </p:graphicFrame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457200" y="22860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endParaRPr lang="en-US" sz="2800"/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-304800" y="228600"/>
            <a:ext cx="91440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r"/>
            <a:r>
              <a:rPr lang="en-US" sz="4400" b="1" i="1">
                <a:solidFill>
                  <a:srgbClr val="996600"/>
                </a:solidFill>
              </a:rPr>
              <a:t>So, to wrap-up….when it comes to brownfield reuse --</a:t>
            </a:r>
            <a:endParaRPr lang="en-US" sz="4000" b="1" i="1">
              <a:solidFill>
                <a:srgbClr val="996600"/>
              </a:solidFill>
            </a:endParaRPr>
          </a:p>
          <a:p>
            <a:pPr lvl="2"/>
            <a:endParaRPr lang="en-US" sz="1400">
              <a:latin typeface="Times New Roman" pitchFamily="18" charset="0"/>
            </a:endParaRPr>
          </a:p>
          <a:p>
            <a:pPr lvl="2"/>
            <a:endParaRPr lang="en-US" sz="1400">
              <a:latin typeface="Times New Roman" pitchFamily="18" charset="0"/>
            </a:endParaRPr>
          </a:p>
          <a:p>
            <a:pPr lvl="2"/>
            <a:r>
              <a:rPr lang="en-US" sz="3600">
                <a:latin typeface="Times New Roman" pitchFamily="18" charset="0"/>
              </a:rPr>
              <a:t>Any community, even the smallest rural crossroads, will face brownfield issues that may impede local development efforts. </a:t>
            </a:r>
          </a:p>
          <a:p>
            <a:pPr lvl="2"/>
            <a:endParaRPr lang="en-US" sz="1200">
              <a:latin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3600">
                <a:latin typeface="Times New Roman" pitchFamily="18" charset="0"/>
              </a:rPr>
              <a:t>   </a:t>
            </a:r>
            <a:r>
              <a:rPr lang="en-US" sz="3600" b="1" i="1">
                <a:latin typeface="Times New Roman" pitchFamily="18" charset="0"/>
              </a:rPr>
              <a:t>The question will be -- how can they  </a:t>
            </a:r>
          </a:p>
          <a:p>
            <a:pPr lvl="2"/>
            <a:r>
              <a:rPr lang="en-US" sz="3600" b="1" i="1">
                <a:latin typeface="Times New Roman" pitchFamily="18" charset="0"/>
              </a:rPr>
              <a:t>     identify and leverage $$$ to achieve </a:t>
            </a:r>
          </a:p>
          <a:p>
            <a:pPr lvl="2"/>
            <a:r>
              <a:rPr lang="en-US" sz="3600" b="1" i="1">
                <a:latin typeface="Times New Roman" pitchFamily="18" charset="0"/>
              </a:rPr>
              <a:t>     brownfield success?</a:t>
            </a:r>
          </a:p>
          <a:p>
            <a:pPr lvl="2">
              <a:buFontTx/>
              <a:buChar char="•"/>
            </a:pPr>
            <a:r>
              <a:rPr lang="en-US" sz="3600" b="1" i="1">
                <a:latin typeface="Times New Roman" pitchFamily="18" charset="0"/>
              </a:rPr>
              <a:t>   Can they do it?  </a:t>
            </a:r>
            <a:endParaRPr lang="en-US" sz="2800" b="1" i="1">
              <a:latin typeface="Times New Roman" pitchFamily="18" charset="0"/>
            </a:endParaRPr>
          </a:p>
          <a:p>
            <a:pPr lvl="2"/>
            <a:r>
              <a:rPr lang="en-US" sz="2800">
                <a:latin typeface="Times New Roman" pitchFamily="18" charset="0"/>
              </a:rPr>
              <a:t>  </a:t>
            </a:r>
            <a:endParaRPr lang="en-US" sz="32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274638"/>
            <a:ext cx="3048000" cy="2163762"/>
          </a:xfrm>
        </p:spPr>
        <p:txBody>
          <a:bodyPr/>
          <a:lstStyle/>
          <a:p>
            <a:pPr algn="r"/>
            <a:r>
              <a:rPr lang="en-US" sz="4800" b="1" i="1">
                <a:solidFill>
                  <a:srgbClr val="993300"/>
                </a:solidFill>
                <a:latin typeface="Times New Roman" pitchFamily="18" charset="0"/>
              </a:rPr>
              <a:t>Yes, they can !!!</a:t>
            </a:r>
            <a:r>
              <a:rPr lang="en-US" sz="4000" b="1" i="1">
                <a:solidFill>
                  <a:srgbClr val="99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518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19845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228600" y="381000"/>
          <a:ext cx="4041775" cy="4984750"/>
        </p:xfrm>
        <a:graphic>
          <a:graphicData uri="http://schemas.openxmlformats.org/presentationml/2006/ole">
            <p:oleObj spid="_x0000_s419845" name="Chart" r:id="rId3" imgW="4038600" imgH="4981651" progId="MSGraph.Chart.8">
              <p:embed followColorScheme="full"/>
            </p:oleObj>
          </a:graphicData>
        </a:graphic>
      </p:graphicFrame>
      <p:sp>
        <p:nvSpPr>
          <p:cNvPr id="419846" name="Rectangle 6"/>
          <p:cNvSpPr>
            <a:spLocks noGrp="1" noChangeArrowheads="1"/>
          </p:cNvSpPr>
          <p:nvPr>
            <p:ph sz="quarter" idx="2"/>
          </p:nvPr>
        </p:nvSpPr>
        <p:spPr>
          <a:xfrm flipH="1" flipV="1">
            <a:off x="8686800" y="3786188"/>
            <a:ext cx="76200" cy="100012"/>
          </a:xfrm>
        </p:spPr>
        <p:txBody>
          <a:bodyPr/>
          <a:lstStyle/>
          <a:p>
            <a:endParaRPr lang="en-US" sz="2400"/>
          </a:p>
        </p:txBody>
      </p:sp>
      <p:pic>
        <p:nvPicPr>
          <p:cNvPr id="419847" name="Picture 7" descr="Bob-the-Builder-tv-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914400"/>
            <a:ext cx="4238625" cy="5295900"/>
          </a:xfrm>
          <a:prstGeom prst="rect">
            <a:avLst/>
          </a:prstGeom>
          <a:noFill/>
        </p:spPr>
      </p:pic>
      <p:pic>
        <p:nvPicPr>
          <p:cNvPr id="419850" name="Picture 10" descr="stamford_showro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438400"/>
            <a:ext cx="3835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1" name="Rectangle 11"/>
          <p:cNvSpPr>
            <a:spLocks noChangeArrowheads="1"/>
          </p:cNvSpPr>
          <p:nvPr/>
        </p:nvSpPr>
        <p:spPr bwMode="auto">
          <a:xfrm rot="10800000" flipV="1">
            <a:off x="5559425" y="5178425"/>
            <a:ext cx="3052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/>
              <a:t>Bob does brownfields!!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pPr algn="r">
              <a:tabLst>
                <a:tab pos="6740525" algn="l"/>
              </a:tabLst>
            </a:pPr>
            <a:r>
              <a:rPr lang="en-US" sz="4000" b="1" i="1">
                <a:solidFill>
                  <a:srgbClr val="993300"/>
                </a:solidFill>
                <a:latin typeface="Times New Roman" pitchFamily="18" charset="0"/>
              </a:rPr>
              <a:t>Yes, they can!!  Rosalia, WA – </a:t>
            </a:r>
            <a:br>
              <a:rPr lang="en-US" sz="4000" b="1" i="1">
                <a:solidFill>
                  <a:srgbClr val="993300"/>
                </a:solidFill>
                <a:latin typeface="Times New Roman" pitchFamily="18" charset="0"/>
              </a:rPr>
            </a:br>
            <a:r>
              <a:rPr lang="en-US" sz="2800" b="1" i="1">
                <a:solidFill>
                  <a:srgbClr val="996633"/>
                </a:solidFill>
                <a:latin typeface="Times New Roman" pitchFamily="18" charset="0"/>
              </a:rPr>
              <a:t>Locally driven public-private partnerships can stimulate innovative site financing in small communities</a:t>
            </a:r>
          </a:p>
        </p:txBody>
      </p:sp>
      <p:pic>
        <p:nvPicPr>
          <p:cNvPr id="420867" name="Picture 3" descr="229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600200"/>
            <a:ext cx="3657600" cy="2209800"/>
          </a:xfrm>
          <a:noFill/>
          <a:ln/>
        </p:spPr>
      </p:pic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518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  <a:cs typeface="Arial" charset="0"/>
            </a:endParaRPr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228600" y="1600200"/>
            <a:ext cx="50292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Times New Roman" pitchFamily="18" charset="0"/>
                <a:cs typeface="Arial" charset="0"/>
              </a:rPr>
              <a:t> </a:t>
            </a:r>
            <a:r>
              <a:rPr lang="en-US" sz="2400">
                <a:latin typeface="Times New Roman" pitchFamily="18" charset="0"/>
                <a:cs typeface="Arial" charset="0"/>
              </a:rPr>
              <a:t>  1923 vintage Texaco gas station, in 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    downtown Rosalia, WA (pop. 600)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  <a:cs typeface="Arial" charset="0"/>
              </a:rPr>
              <a:t>  Abandoned 21 years; UST issues 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  <a:cs typeface="Arial" charset="0"/>
              </a:rPr>
              <a:t>  Site as focus of “heritage tourism” 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   main street revitalization strategy  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  <a:cs typeface="Arial" charset="0"/>
              </a:rPr>
              <a:t>  Converted to “gateway” retail,   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  craft/farmers market, visitor center 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  for nearby Steptoe Nat’l Battlefield, 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  national forest  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 </a:t>
            </a:r>
            <a:r>
              <a:rPr lang="en-US" sz="2400" b="1" i="1">
                <a:latin typeface="Times New Roman" pitchFamily="18" charset="0"/>
              </a:rPr>
              <a:t>Public financing sources include</a:t>
            </a:r>
            <a:r>
              <a:rPr lang="en-US" sz="2400">
                <a:latin typeface="Times New Roman" pitchFamily="18" charset="0"/>
              </a:rPr>
              <a:t>: 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  $33,000 USTfields pilot grant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  $54,000 WA Dept of Ecology grant 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pitchFamily="18" charset="0"/>
              </a:rPr>
              <a:t>  $45,000 Whitman County </a:t>
            </a:r>
          </a:p>
          <a:p>
            <a:r>
              <a:rPr lang="en-US" sz="2400">
                <a:latin typeface="Times New Roman" pitchFamily="18" charset="0"/>
              </a:rPr>
              <a:t>  “community development ’08” grant</a:t>
            </a:r>
            <a:endParaRPr lang="en-US" sz="2400">
              <a:latin typeface="Times New Roman" pitchFamily="18" charset="0"/>
              <a:cs typeface="Arial" charset="0"/>
            </a:endParaRPr>
          </a:p>
          <a:p>
            <a:pPr>
              <a:buFontTx/>
              <a:buChar char="•"/>
            </a:pPr>
            <a:endParaRPr lang="en-US" sz="2400">
              <a:latin typeface="Times New Roman" pitchFamily="18" charset="0"/>
              <a:cs typeface="Arial" charset="0"/>
            </a:endParaRPr>
          </a:p>
          <a:p>
            <a:pPr>
              <a:buFontTx/>
              <a:buChar char="•"/>
            </a:pPr>
            <a:endParaRPr lang="en-US" sz="2400">
              <a:latin typeface="Times New Roman" pitchFamily="18" charset="0"/>
              <a:cs typeface="Arial" charset="0"/>
            </a:endParaRPr>
          </a:p>
          <a:p>
            <a:r>
              <a:rPr lang="en-US" sz="2400"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420871" name="Picture 7" descr="rosal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86200"/>
            <a:ext cx="3594100" cy="274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algn="r"/>
            <a:r>
              <a:rPr lang="en-US" sz="4000" b="1" i="1">
                <a:solidFill>
                  <a:srgbClr val="993300"/>
                </a:solidFill>
                <a:latin typeface="Times New Roman" pitchFamily="18" charset="0"/>
              </a:rPr>
              <a:t>Yes, they can!!  Rosalia, WA – </a:t>
            </a:r>
            <a:br>
              <a:rPr lang="en-US" sz="4000" b="1" i="1">
                <a:solidFill>
                  <a:srgbClr val="993300"/>
                </a:solidFill>
                <a:latin typeface="Times New Roman" pitchFamily="18" charset="0"/>
              </a:rPr>
            </a:br>
            <a:r>
              <a:rPr lang="en-US" sz="2800" b="1" i="1">
                <a:solidFill>
                  <a:srgbClr val="996633"/>
                </a:solidFill>
                <a:latin typeface="Times New Roman" pitchFamily="18" charset="0"/>
              </a:rPr>
              <a:t>Locally driven public-private partnerships can stimulate innovative site financing in small  communities</a:t>
            </a:r>
          </a:p>
        </p:txBody>
      </p:sp>
      <p:pic>
        <p:nvPicPr>
          <p:cNvPr id="421891" name="Picture 3" descr="June2004-9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4114800"/>
            <a:ext cx="3352800" cy="2490788"/>
          </a:xfrm>
          <a:noFill/>
          <a:ln/>
        </p:spPr>
      </p:pic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518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  <a:cs typeface="Arial" charset="0"/>
            </a:endParaRPr>
          </a:p>
        </p:txBody>
      </p:sp>
      <p:sp>
        <p:nvSpPr>
          <p:cNvPr id="421894" name="Rectangle 6"/>
          <p:cNvSpPr>
            <a:spLocks noChangeArrowheads="1"/>
          </p:cNvSpPr>
          <p:nvPr/>
        </p:nvSpPr>
        <p:spPr bwMode="auto">
          <a:xfrm>
            <a:off x="228600" y="1600200"/>
            <a:ext cx="5486400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 b="1" i="1">
                <a:latin typeface="Times New Roman" pitchFamily="18" charset="0"/>
                <a:cs typeface="Arial" charset="0"/>
              </a:rPr>
              <a:t>Partner donations include</a:t>
            </a:r>
            <a:r>
              <a:rPr lang="en-US" sz="2600">
                <a:latin typeface="Times New Roman" pitchFamily="18" charset="0"/>
                <a:cs typeface="Arial" charset="0"/>
              </a:rPr>
              <a:t>:  </a:t>
            </a:r>
          </a:p>
          <a:p>
            <a:pPr>
              <a:buFontTx/>
              <a:buChar char="•"/>
            </a:pPr>
            <a:r>
              <a:rPr lang="en-US" sz="2600">
                <a:latin typeface="Times New Roman" pitchFamily="18" charset="0"/>
                <a:cs typeface="Arial" charset="0"/>
              </a:rPr>
              <a:t>  </a:t>
            </a:r>
            <a:r>
              <a:rPr lang="en-US" sz="2800">
                <a:latin typeface="Times New Roman" pitchFamily="18" charset="0"/>
                <a:cs typeface="Arial" charset="0"/>
              </a:rPr>
              <a:t>Development grant sharing from   </a:t>
            </a:r>
          </a:p>
          <a:p>
            <a:r>
              <a:rPr lang="en-US" sz="2800">
                <a:latin typeface="Times New Roman" pitchFamily="18" charset="0"/>
                <a:cs typeface="Arial" charset="0"/>
              </a:rPr>
              <a:t>   surrounding counties  </a:t>
            </a:r>
          </a:p>
          <a:p>
            <a:pPr>
              <a:buFontTx/>
              <a:buChar char="•"/>
            </a:pPr>
            <a:r>
              <a:rPr lang="en-US" sz="2800">
                <a:latin typeface="Times New Roman" pitchFamily="18" charset="0"/>
                <a:cs typeface="Arial" charset="0"/>
              </a:rPr>
              <a:t>  Rosalia Lions Club  </a:t>
            </a:r>
          </a:p>
          <a:p>
            <a:pPr>
              <a:buFontTx/>
              <a:buChar char="•"/>
            </a:pPr>
            <a:r>
              <a:rPr lang="en-US" sz="2800">
                <a:latin typeface="Times New Roman" pitchFamily="18" charset="0"/>
                <a:cs typeface="Arial" charset="0"/>
              </a:rPr>
              <a:t>  Rosalia “Gifted Grannies” </a:t>
            </a:r>
          </a:p>
          <a:p>
            <a:pPr>
              <a:buFontTx/>
              <a:buChar char="•"/>
            </a:pPr>
            <a:r>
              <a:rPr lang="en-US" sz="2800">
                <a:latin typeface="Times New Roman" pitchFamily="18" charset="0"/>
                <a:cs typeface="Arial" charset="0"/>
              </a:rPr>
              <a:t>  Retired Texaco Executives Assn. </a:t>
            </a:r>
          </a:p>
          <a:p>
            <a:pPr>
              <a:buFontTx/>
              <a:buChar char="•"/>
            </a:pPr>
            <a:r>
              <a:rPr lang="en-US" sz="2800">
                <a:latin typeface="Times New Roman" pitchFamily="18" charset="0"/>
                <a:cs typeface="Arial" charset="0"/>
              </a:rPr>
              <a:t>  Pro bono legal, remedial services</a:t>
            </a:r>
          </a:p>
          <a:p>
            <a:pPr>
              <a:buFontTx/>
              <a:buChar char="•"/>
            </a:pPr>
            <a:r>
              <a:rPr lang="en-US" sz="2800">
                <a:latin typeface="Times New Roman" pitchFamily="18" charset="0"/>
                <a:cs typeface="Arial" charset="0"/>
              </a:rPr>
              <a:t>  Utility incentive rates</a:t>
            </a:r>
          </a:p>
          <a:p>
            <a:pPr>
              <a:buFontTx/>
              <a:buChar char="•"/>
            </a:pPr>
            <a:r>
              <a:rPr lang="en-US" sz="2800">
                <a:latin typeface="Times New Roman" pitchFamily="18" charset="0"/>
                <a:cs typeface="Arial" charset="0"/>
              </a:rPr>
              <a:t>  Community sweat equity  </a:t>
            </a:r>
          </a:p>
          <a:p>
            <a:pPr>
              <a:buFontTx/>
              <a:buChar char="•"/>
            </a:pPr>
            <a:r>
              <a:rPr lang="en-US" sz="2800">
                <a:latin typeface="Times New Roman" pitchFamily="18" charset="0"/>
                <a:cs typeface="Arial" charset="0"/>
              </a:rPr>
              <a:t>  </a:t>
            </a:r>
            <a:r>
              <a:rPr lang="en-US" sz="2800" u="sng">
                <a:latin typeface="Times New Roman" pitchFamily="18" charset="0"/>
                <a:cs typeface="Arial" charset="0"/>
              </a:rPr>
              <a:t>First-ever</a:t>
            </a:r>
            <a:r>
              <a:rPr lang="en-US" sz="2800">
                <a:latin typeface="Times New Roman" pitchFamily="18" charset="0"/>
                <a:cs typeface="Arial" charset="0"/>
              </a:rPr>
              <a:t> partnership with a state </a:t>
            </a:r>
          </a:p>
          <a:p>
            <a:r>
              <a:rPr lang="en-US" sz="2800">
                <a:latin typeface="Times New Roman" pitchFamily="18" charset="0"/>
                <a:cs typeface="Arial" charset="0"/>
              </a:rPr>
              <a:t>   Dept. of Corrections</a:t>
            </a:r>
          </a:p>
          <a:p>
            <a:endParaRPr lang="en-US" sz="800">
              <a:latin typeface="Times New Roman" pitchFamily="18" charset="0"/>
              <a:cs typeface="Arial" charset="0"/>
            </a:endParaRPr>
          </a:p>
          <a:p>
            <a:r>
              <a:rPr lang="en-US" sz="2600">
                <a:latin typeface="Times New Roman" pitchFamily="18" charset="0"/>
                <a:cs typeface="Arial" charset="0"/>
              </a:rPr>
              <a:t> </a:t>
            </a:r>
          </a:p>
          <a:p>
            <a:endParaRPr lang="en-US" sz="2600">
              <a:latin typeface="Times New Roman" pitchFamily="18" charset="0"/>
              <a:cs typeface="Arial" charset="0"/>
            </a:endParaRPr>
          </a:p>
        </p:txBody>
      </p:sp>
      <p:pic>
        <p:nvPicPr>
          <p:cNvPr id="421895" name="Picture 7" descr="MVC-075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324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458200" cy="304800"/>
          </a:xfrm>
        </p:spPr>
        <p:txBody>
          <a:bodyPr/>
          <a:lstStyle/>
          <a:p>
            <a:pPr algn="r"/>
            <a:r>
              <a:rPr lang="en-US" sz="3200" b="1" i="1">
                <a:solidFill>
                  <a:srgbClr val="663300"/>
                </a:solidFill>
                <a:latin typeface="Arial Unicode MS" pitchFamily="34" charset="-128"/>
              </a:rPr>
              <a:t>Financing Programs: A Federal “Laundry List”</a:t>
            </a:r>
            <a:br>
              <a:rPr lang="en-US" sz="3200" b="1" i="1">
                <a:solidFill>
                  <a:srgbClr val="663300"/>
                </a:solidFill>
                <a:latin typeface="Arial Unicode MS" pitchFamily="34" charset="-128"/>
              </a:rPr>
            </a:br>
            <a:r>
              <a:rPr lang="en-US" sz="3200" b="1">
                <a:solidFill>
                  <a:srgbClr val="663300"/>
                </a:solidFill>
                <a:latin typeface="Arial Unicode MS" pitchFamily="34" charset="-128"/>
              </a:rPr>
              <a:t/>
            </a:r>
            <a:br>
              <a:rPr lang="en-US" sz="3200" b="1">
                <a:solidFill>
                  <a:srgbClr val="663300"/>
                </a:solidFill>
                <a:latin typeface="Arial Unicode MS" pitchFamily="34" charset="-128"/>
              </a:rPr>
            </a:br>
            <a:endParaRPr lang="en-US" sz="3200" b="1">
              <a:solidFill>
                <a:srgbClr val="663300"/>
              </a:solidFill>
              <a:latin typeface="Arial Unicode MS" pitchFamily="34" charset="-128"/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4648200" cy="5543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Loans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EDA capital for local revolving loan funds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HUD funds for locally determined CDBG loans and “floats”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EPA capitalized revolving loan funds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SBA’s microloans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SBA’s Section 504 development company debentures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EPA capitalized clean water revolving loan funds (priorities set/ programs run by each state)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HUD’s Section 108 loan guarantees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SBA’s Section 7(a) and Low-Doc programs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USDA business, intermediary, development loans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800" b="1" i="1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Grants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HUD’s Brownfield Economic Development Initiative (BEDI)</a:t>
            </a:r>
            <a:endParaRPr lang="en-US" sz="1700" b="1" i="1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HUD’s Community Development Block Grants (for projects locally determined)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EPA assessment, cleanup grants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EDA public works and economic adjustment  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17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4800600" y="11430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Grants</a:t>
            </a:r>
            <a:r>
              <a:rPr lang="en-US" sz="1700" b="1" i="1">
                <a:solidFill>
                  <a:srgbClr val="000000"/>
                </a:solidFill>
                <a:latin typeface="Times New Roman" pitchFamily="18" charset="0"/>
              </a:rPr>
              <a:t> (continued)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   DOT (various system construction,     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      preservation, rehabilitation programs)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   Army Corps of Engineers (cost-shared 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      services)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   USDA community facility, business and 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       industry grants</a:t>
            </a:r>
            <a:endParaRPr lang="en-US" sz="1700" b="1" i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Ø"/>
            </a:pPr>
            <a:endParaRPr lang="en-US" sz="800" b="1" i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buClr>
                <a:schemeClr val="accent2"/>
              </a:buClr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Equity capital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 SBA Small Business Investment Cos. 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8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buClr>
                <a:schemeClr val="accent2"/>
              </a:buClr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Tax incentives and tax-exempt financing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    Targeted expensing of cleanup costs 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    Historic rehabilitation tax credits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    Low-income housing tax credits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    Industrial development bonds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    Energy efficiency construction credits </a:t>
            </a:r>
            <a:endParaRPr lang="en-US" sz="1700" b="1" i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buClr>
                <a:schemeClr val="accent2"/>
              </a:buClr>
            </a:pPr>
            <a:endParaRPr lang="en-US" sz="800" b="1" i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buClr>
                <a:schemeClr val="accent2"/>
              </a:buClr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Tax-advantaged zones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    HUD/USDA Empowerment Zones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     HUD/USDA Enterprise Communities</a:t>
            </a:r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0" y="609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b="1" u="sng">
                <a:solidFill>
                  <a:srgbClr val="663300"/>
                </a:solidFill>
                <a:latin typeface="Arial Unicode MS" pitchFamily="34" charset="-128"/>
              </a:rPr>
              <a:t>What’s Been Used to Help Finance Brownfield Reuse?</a:t>
            </a:r>
            <a:endParaRPr lang="en-US" sz="2400" u="sng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n-US" sz="3600">
                <a:latin typeface="Times New Roman" pitchFamily="18" charset="0"/>
              </a:rPr>
              <a:t>Charlie’s contact information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14600"/>
            <a:ext cx="8153400" cy="4038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i="1">
                <a:latin typeface="Times New Roman" pitchFamily="18" charset="0"/>
              </a:rPr>
              <a:t>For further information………..</a:t>
            </a:r>
          </a:p>
          <a:p>
            <a:pPr algn="ctr">
              <a:buFontTx/>
              <a:buNone/>
            </a:pPr>
            <a:r>
              <a:rPr lang="en-US" sz="2800" b="1" i="1">
                <a:latin typeface="Times New Roman" pitchFamily="18" charset="0"/>
              </a:rPr>
              <a:t>For additional examples and information….</a:t>
            </a:r>
          </a:p>
          <a:p>
            <a:pPr algn="ctr">
              <a:buFontTx/>
              <a:buNone/>
            </a:pPr>
            <a:endParaRPr lang="en-US" sz="2800" b="1" i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400" b="1">
                <a:solidFill>
                  <a:srgbClr val="0033CC"/>
                </a:solidFill>
                <a:latin typeface="Times New Roman" pitchFamily="18" charset="0"/>
                <a:hlinkClick r:id="rId2"/>
              </a:rPr>
              <a:t>cbartsch@icfi.com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en-US" sz="4400" b="1">
                <a:solidFill>
                  <a:srgbClr val="996633"/>
                </a:solidFill>
                <a:latin typeface="Times New Roman" pitchFamily="18" charset="0"/>
                <a:hlinkClick r:id="rId3"/>
              </a:rPr>
              <a:t>www.icfi.com</a:t>
            </a:r>
            <a:r>
              <a:rPr lang="en-US" sz="4400" b="1">
                <a:solidFill>
                  <a:srgbClr val="996633"/>
                </a:solidFill>
                <a:latin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i="1"/>
              <a:t/>
            </a:r>
            <a:br>
              <a:rPr lang="en-US" sz="2800" i="1"/>
            </a:br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64900" name="Picture 4" descr="ICF_2c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52400"/>
            <a:ext cx="2667000" cy="2074863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74638"/>
            <a:ext cx="5181600" cy="2239962"/>
          </a:xfrm>
        </p:spPr>
        <p:txBody>
          <a:bodyPr/>
          <a:lstStyle/>
          <a:p>
            <a:pPr algn="r"/>
            <a:r>
              <a:rPr lang="en-US" sz="3600" b="1" i="1">
                <a:solidFill>
                  <a:srgbClr val="663300"/>
                </a:solidFill>
                <a:latin typeface="Arial Unicode MS" pitchFamily="34" charset="-128"/>
              </a:rPr>
              <a:t>Most commonly used (non-EPA) federal resources…especially in smaller communities</a:t>
            </a:r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514600"/>
            <a:ext cx="80772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HUD – CDBG </a:t>
            </a:r>
          </a:p>
          <a:p>
            <a:pPr>
              <a:lnSpc>
                <a:spcPct val="90000"/>
              </a:lnSpc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EDA – public works, economic dislocation</a:t>
            </a:r>
          </a:p>
          <a:p>
            <a:pPr>
              <a:lnSpc>
                <a:spcPct val="90000"/>
              </a:lnSpc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DOT – enhancement, construction, system 	rehab/modernization   </a:t>
            </a:r>
          </a:p>
          <a:p>
            <a:pPr>
              <a:lnSpc>
                <a:spcPct val="90000"/>
              </a:lnSpc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USDA – rural development/community 	facilities loans and grants </a:t>
            </a:r>
          </a:p>
          <a:p>
            <a:pPr>
              <a:lnSpc>
                <a:spcPct val="90000"/>
              </a:lnSpc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Tax code incentives – for housing, cleanup, 	structural rehabilitation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pic>
        <p:nvPicPr>
          <p:cNvPr id="349188" name="Picture 4" descr="front10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3352800" cy="1600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915400" cy="5181600"/>
          </a:xfrm>
        </p:spPr>
        <p:txBody>
          <a:bodyPr/>
          <a:lstStyle/>
          <a:p>
            <a:pPr marL="1295400" lvl="2" indent="-38100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Cities over 50,000 people get annual formula allocations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Each state gets an annual funding allocation from HUD to meet small cities’ (less than 50,000 population) community development needs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CDBG funds must meet one of HUD’s 3 broadly defined program objectives: </a:t>
            </a:r>
          </a:p>
          <a:p>
            <a:pPr marL="1714500" lvl="3" indent="-342900">
              <a:lnSpc>
                <a:spcPct val="90000"/>
              </a:lnSpc>
            </a:pPr>
            <a:r>
              <a:rPr lang="en-US" sz="2800" i="1">
                <a:latin typeface="Times New Roman" pitchFamily="18" charset="0"/>
              </a:rPr>
              <a:t>addressing the needs of low- and moderate-income people (at least 51% of funds) </a:t>
            </a:r>
          </a:p>
          <a:p>
            <a:pPr marL="1714500" lvl="3" indent="-342900">
              <a:lnSpc>
                <a:spcPct val="90000"/>
              </a:lnSpc>
            </a:pPr>
            <a:r>
              <a:rPr lang="en-US" sz="2800" i="1">
                <a:latin typeface="Times New Roman" pitchFamily="18" charset="0"/>
              </a:rPr>
              <a:t>addressing slums and blight</a:t>
            </a:r>
          </a:p>
          <a:p>
            <a:pPr marL="1714500" lvl="3" indent="-342900">
              <a:lnSpc>
                <a:spcPct val="90000"/>
              </a:lnSpc>
            </a:pPr>
            <a:r>
              <a:rPr lang="en-US" sz="2800" i="1">
                <a:latin typeface="Times New Roman" pitchFamily="18" charset="0"/>
              </a:rPr>
              <a:t>meeting an urgent community need  </a:t>
            </a:r>
          </a:p>
          <a:p>
            <a:pPr marL="1295400" lvl="2" indent="-381000">
              <a:lnSpc>
                <a:spcPct val="90000"/>
              </a:lnSpc>
              <a:buFontTx/>
              <a:buNone/>
            </a:pPr>
            <a:r>
              <a:rPr lang="en-US" sz="2000" b="1" i="1">
                <a:latin typeface="Times New Roman" pitchFamily="18" charset="0"/>
              </a:rPr>
              <a:t>	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1676400"/>
          </a:xfrm>
        </p:spPr>
        <p:txBody>
          <a:bodyPr/>
          <a:lstStyle/>
          <a:p>
            <a:pPr algn="r"/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HUD Supported Entitlement and State/Small Cities CDBG Programs </a:t>
            </a:r>
            <a:b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</a:br>
            <a:endParaRPr lang="en-US" sz="4000" b="1" i="1">
              <a:solidFill>
                <a:srgbClr val="6633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7150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Demolition and removal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Rehabilitation of public and private buildings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Planning 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Construction or reconstruction of infrastructure, neighborhood centers, recreation/public works facilities 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Can include coping with contamination as part of site preparation or infrastructure development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Can be lent to private companies in some circumstances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      </a:t>
            </a:r>
            <a:r>
              <a:rPr lang="en-US" sz="2800" b="1">
                <a:latin typeface="Times New Roman" pitchFamily="18" charset="0"/>
              </a:rPr>
              <a:t>For the state/small cities  program</a:t>
            </a:r>
            <a:r>
              <a:rPr lang="en-US" sz="2800">
                <a:latin typeface="Times New Roman" pitchFamily="18" charset="0"/>
              </a:rPr>
              <a:t> – </a:t>
            </a:r>
          </a:p>
          <a:p>
            <a:pPr marL="647700" lvl="1" indent="0">
              <a:lnSpc>
                <a:spcPct val="90000"/>
              </a:lnSpc>
            </a:pPr>
            <a:r>
              <a:rPr lang="en-US" sz="2400" b="1" i="1">
                <a:latin typeface="Times New Roman" pitchFamily="18" charset="0"/>
              </a:rPr>
              <a:t>   </a:t>
            </a:r>
            <a:r>
              <a:rPr lang="en-US" i="1">
                <a:latin typeface="Times New Roman" pitchFamily="18" charset="0"/>
              </a:rPr>
              <a:t>Each state sets it own project funding priorities, defines its own program requirements, within these objectives and activities</a:t>
            </a:r>
          </a:p>
          <a:p>
            <a:pPr marL="1219200" lvl="2" indent="44450">
              <a:lnSpc>
                <a:spcPct val="90000"/>
              </a:lnSpc>
              <a:buFontTx/>
              <a:buNone/>
            </a:pPr>
            <a:r>
              <a:rPr lang="en-US" sz="1600" i="1">
                <a:latin typeface="Times New Roman" pitchFamily="18" charset="0"/>
              </a:rPr>
              <a:t>	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676400"/>
          </a:xfrm>
        </p:spPr>
        <p:txBody>
          <a:bodyPr/>
          <a:lstStyle/>
          <a:p>
            <a:pPr algn="r"/>
            <a: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  <a:t>CDBG Eligible Activities – With Links to Brownfield Needs -- Include:  </a:t>
            </a:r>
            <a:br>
              <a:rPr lang="en-US" sz="4000" b="1" i="1">
                <a:solidFill>
                  <a:srgbClr val="663300"/>
                </a:solidFill>
                <a:latin typeface="Arial Unicode MS" pitchFamily="34" charset="-128"/>
              </a:rPr>
            </a:br>
            <a:endParaRPr lang="en-US" sz="4000" b="1" i="1">
              <a:solidFill>
                <a:srgbClr val="6633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3824</Words>
  <Application>Microsoft Office PowerPoint</Application>
  <PresentationFormat>On-screen Show (4:3)</PresentationFormat>
  <Paragraphs>506</Paragraphs>
  <Slides>60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Times New Roman</vt:lpstr>
      <vt:lpstr>Tahoma</vt:lpstr>
      <vt:lpstr>Times</vt:lpstr>
      <vt:lpstr>Arial Unicode MS</vt:lpstr>
      <vt:lpstr>Wingdings</vt:lpstr>
      <vt:lpstr>Monotype Sorts</vt:lpstr>
      <vt:lpstr>Default Design</vt:lpstr>
      <vt:lpstr>WordPerfect 9 Document</vt:lpstr>
      <vt:lpstr>Microsoft Graph Chart</vt:lpstr>
      <vt:lpstr>Community Resources for Brownfields Redevelopment   Tried, True, &amp; Unexpected Funding Sources to Promote Site Redevelopment in Indiana  </vt:lpstr>
      <vt:lpstr>What this discussion will cover…  </vt:lpstr>
      <vt:lpstr>Public Tools Are Being Used in a Variety of Ways to Promote Brownfield Reuse   </vt:lpstr>
      <vt:lpstr>Putting it all together today:  promoting brownfield reuse – the Pink Floyd strategy</vt:lpstr>
      <vt:lpstr>…Every Aspect of the Brownfield Reuse Process…  </vt:lpstr>
      <vt:lpstr>Financing Programs: A Federal “Laundry List”  </vt:lpstr>
      <vt:lpstr>Most commonly used (non-EPA) federal resources…especially in smaller communities </vt:lpstr>
      <vt:lpstr>HUD Supported Entitlement and State/Small Cities CDBG Programs  </vt:lpstr>
      <vt:lpstr>CDBG Eligible Activities – With Links to Brownfield Needs -- Include:   </vt:lpstr>
      <vt:lpstr>Indiana State/Small Cities CDBG</vt:lpstr>
      <vt:lpstr>CDBG:  Marsh Island Carry – Old Town, ME</vt:lpstr>
      <vt:lpstr>CDBG -- Small Business Incubator, Walthill, NE</vt:lpstr>
      <vt:lpstr>HUD/CDBG -- Jack Evans Police Station, Dallas TX</vt:lpstr>
      <vt:lpstr> Economic Development Administration</vt:lpstr>
      <vt:lpstr> Economic Development Administration</vt:lpstr>
      <vt:lpstr>EDA/public works -- Plainview Steel – Plainview AR </vt:lpstr>
      <vt:lpstr>EDA/planning -- Cimarron Center – Sand Springs, OK </vt:lpstr>
      <vt:lpstr>USDA Rural Development Programs</vt:lpstr>
      <vt:lpstr>How Can USDA Rural Development Funds Be Used For Activities that Also Support Brownfield Redevelopment ? </vt:lpstr>
      <vt:lpstr> USDA: Charleston Place – Seaford, DE</vt:lpstr>
      <vt:lpstr>USDA: Potosi Brewery, Potosi, WI</vt:lpstr>
      <vt:lpstr> </vt:lpstr>
      <vt:lpstr>DOT:  arterial road grid installation -- Moline, IL </vt:lpstr>
      <vt:lpstr>DOT:  infrastructure enhancements, old Montgomery Ward distribution center–  Fort Worth, TX</vt:lpstr>
      <vt:lpstr> Federal tax incentives that can be linked to brownfield redevelopment – at little or no cost to the community or project….</vt:lpstr>
      <vt:lpstr>Advantages of Using Tax Incentives in Brownfield Projects</vt:lpstr>
      <vt:lpstr>Rehabilitation Tax Credits</vt:lpstr>
      <vt:lpstr>Rehabilitation Tax Credits – caveats and “fine print” </vt:lpstr>
      <vt:lpstr>Old Northampton Fire Station -- Northampton, MA</vt:lpstr>
      <vt:lpstr>Thames Street Landing – Bristol, RI</vt:lpstr>
      <vt:lpstr>Low-Income Housing Tax Credits</vt:lpstr>
      <vt:lpstr>Low-Income Housing Tax Credits – fine print and caveats </vt:lpstr>
      <vt:lpstr>Slide 33</vt:lpstr>
      <vt:lpstr>Slide 34</vt:lpstr>
      <vt:lpstr>Brownfield Cleanup Expensing Tax  Incentive</vt:lpstr>
      <vt:lpstr>Brownfield Cleanup Expensing Tax  Incentive – caveats and fine print  </vt:lpstr>
      <vt:lpstr>Slide 37</vt:lpstr>
      <vt:lpstr>Slide 38</vt:lpstr>
      <vt:lpstr>“Low-Cost/No-Cost”  Brownfield Redevelopment Tools</vt:lpstr>
      <vt:lpstr>California Speedway – Fontana, CA</vt:lpstr>
      <vt:lpstr>Downtown retail, Williamsport, PA</vt:lpstr>
      <vt:lpstr>Victor Building – Camden, NJ </vt:lpstr>
      <vt:lpstr>Common Local Financing Tools </vt:lpstr>
      <vt:lpstr>Local Initiatives</vt:lpstr>
      <vt:lpstr>Johnson Street Quarry – Minneapolis, MN</vt:lpstr>
      <vt:lpstr>Local Initiatives</vt:lpstr>
      <vt:lpstr>Everett Ave. Urban Renewal District – Chelsea,  MA</vt:lpstr>
      <vt:lpstr>Local Initiatives</vt:lpstr>
      <vt:lpstr>Sherman Perk -- Milwaukee, WI </vt:lpstr>
      <vt:lpstr>Local Initiatives</vt:lpstr>
      <vt:lpstr>Slide 51</vt:lpstr>
      <vt:lpstr>Local Initiatives</vt:lpstr>
      <vt:lpstr>Waterfront Development – New Bedford, MA </vt:lpstr>
      <vt:lpstr>Local Initiatives</vt:lpstr>
      <vt:lpstr>Mills of Carthage – Cincinnati, OH</vt:lpstr>
      <vt:lpstr>Slide 56</vt:lpstr>
      <vt:lpstr>Yes, they can !!! </vt:lpstr>
      <vt:lpstr>Yes, they can!!  Rosalia, WA –  Locally driven public-private partnerships can stimulate innovative site financing in small communities</vt:lpstr>
      <vt:lpstr>Yes, they can!!  Rosalia, WA –  Locally driven public-private partnerships can stimulate innovative site financing in small  communities</vt:lpstr>
      <vt:lpstr>Charlie’s contact information</vt:lpstr>
    </vt:vector>
  </TitlesOfParts>
  <Company>Northeast-Midwest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Wells</dc:creator>
  <cp:lastModifiedBy>Sabine Martin</cp:lastModifiedBy>
  <cp:revision>336</cp:revision>
  <dcterms:created xsi:type="dcterms:W3CDTF">2004-04-27T19:14:59Z</dcterms:created>
  <dcterms:modified xsi:type="dcterms:W3CDTF">2010-05-07T12:29:55Z</dcterms:modified>
</cp:coreProperties>
</file>