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512" r:id="rId2"/>
    <p:sldId id="653" r:id="rId3"/>
    <p:sldId id="617" r:id="rId4"/>
    <p:sldId id="615" r:id="rId5"/>
    <p:sldId id="616" r:id="rId6"/>
    <p:sldId id="618" r:id="rId7"/>
    <p:sldId id="538" r:id="rId8"/>
    <p:sldId id="691" r:id="rId9"/>
    <p:sldId id="620" r:id="rId10"/>
    <p:sldId id="693" r:id="rId11"/>
    <p:sldId id="697" r:id="rId12"/>
    <p:sldId id="592" r:id="rId13"/>
    <p:sldId id="651" r:id="rId14"/>
    <p:sldId id="622" r:id="rId15"/>
    <p:sldId id="646" r:id="rId16"/>
    <p:sldId id="645" r:id="rId17"/>
    <p:sldId id="624" r:id="rId18"/>
    <p:sldId id="625" r:id="rId19"/>
    <p:sldId id="626" r:id="rId20"/>
    <p:sldId id="628" r:id="rId21"/>
    <p:sldId id="647" r:id="rId22"/>
    <p:sldId id="694" r:id="rId23"/>
    <p:sldId id="695" r:id="rId24"/>
    <p:sldId id="696" r:id="rId25"/>
    <p:sldId id="562" r:id="rId26"/>
    <p:sldId id="563" r:id="rId27"/>
    <p:sldId id="652" r:id="rId28"/>
    <p:sldId id="569" r:id="rId29"/>
    <p:sldId id="630" r:id="rId30"/>
    <p:sldId id="657" r:id="rId31"/>
    <p:sldId id="658" r:id="rId32"/>
    <p:sldId id="659" r:id="rId33"/>
    <p:sldId id="660" r:id="rId34"/>
    <p:sldId id="662" r:id="rId35"/>
    <p:sldId id="663" r:id="rId36"/>
    <p:sldId id="665" r:id="rId37"/>
    <p:sldId id="666" r:id="rId38"/>
    <p:sldId id="671" r:id="rId39"/>
    <p:sldId id="673" r:id="rId40"/>
    <p:sldId id="674" r:id="rId41"/>
    <p:sldId id="675" r:id="rId42"/>
    <p:sldId id="635" r:id="rId43"/>
    <p:sldId id="636" r:id="rId44"/>
    <p:sldId id="593" r:id="rId45"/>
    <p:sldId id="595" r:id="rId46"/>
    <p:sldId id="676" r:id="rId47"/>
    <p:sldId id="677" r:id="rId48"/>
    <p:sldId id="678" r:id="rId49"/>
    <p:sldId id="679" r:id="rId50"/>
    <p:sldId id="680" r:id="rId51"/>
    <p:sldId id="681" r:id="rId52"/>
    <p:sldId id="682" r:id="rId53"/>
    <p:sldId id="683" r:id="rId54"/>
    <p:sldId id="684" r:id="rId55"/>
    <p:sldId id="685" r:id="rId56"/>
    <p:sldId id="686" r:id="rId57"/>
    <p:sldId id="689" r:id="rId58"/>
    <p:sldId id="690" r:id="rId59"/>
    <p:sldId id="600" r:id="rId60"/>
    <p:sldId id="601" r:id="rId61"/>
    <p:sldId id="602" r:id="rId62"/>
    <p:sldId id="603" r:id="rId63"/>
    <p:sldId id="640" r:id="rId6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2294" autoAdjust="0"/>
  </p:normalViewPr>
  <p:slideViewPr>
    <p:cSldViewPr>
      <p:cViewPr varScale="1">
        <p:scale>
          <a:sx n="63" d="100"/>
          <a:sy n="63" d="100"/>
        </p:scale>
        <p:origin x="-73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222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22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CBF7598-A567-43A7-82B0-4066F046A1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CDCF3DA-BF20-4F5E-9232-1DEB5A1329C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4AD60-8EBB-496B-8DC1-E1164243268E}" type="slidenum">
              <a:rPr lang="en-US"/>
              <a:pPr/>
              <a:t>1</a:t>
            </a:fld>
            <a:endParaRPr lang="en-US"/>
          </a:p>
        </p:txBody>
      </p:sp>
      <p:sp>
        <p:nvSpPr>
          <p:cNvPr id="318466" name="Rectangle 2"/>
          <p:cNvSpPr>
            <a:spLocks noRot="1" noChangeArrowheads="1" noTextEdit="1"/>
          </p:cNvSpPr>
          <p:nvPr>
            <p:ph type="sldImg"/>
          </p:nvPr>
        </p:nvSpPr>
        <p:spPr>
          <a:xfrm>
            <a:off x="1104900" y="698500"/>
            <a:ext cx="4648200" cy="3486150"/>
          </a:xfrm>
          <a:ln/>
        </p:spPr>
      </p:sp>
      <p:sp>
        <p:nvSpPr>
          <p:cNvPr id="318467" name="Rectangle 3"/>
          <p:cNvSpPr>
            <a:spLocks noGrp="1" noChangeArrowheads="1"/>
          </p:cNvSpPr>
          <p:nvPr>
            <p:ph type="body" idx="1"/>
          </p:nvPr>
        </p:nvSpPr>
        <p:spPr>
          <a:xfrm>
            <a:off x="685800" y="4416425"/>
            <a:ext cx="5486400" cy="418147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EE4EE-8C02-4D97-ACA8-C8B8603BDB05}" type="slidenum">
              <a:rPr lang="en-US"/>
              <a:pPr/>
              <a:t>5</a:t>
            </a:fld>
            <a:endParaRPr lang="en-US"/>
          </a:p>
        </p:txBody>
      </p:sp>
      <p:sp>
        <p:nvSpPr>
          <p:cNvPr id="436226" name="Rectangle 2"/>
          <p:cNvSpPr>
            <a:spLocks noRo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AB23F-F14A-48C1-B338-B09A1A23E282}" type="slidenum">
              <a:rPr lang="en-US"/>
              <a:pPr/>
              <a:t>28</a:t>
            </a:fld>
            <a:endParaRPr lang="en-US"/>
          </a:p>
        </p:txBody>
      </p:sp>
      <p:sp>
        <p:nvSpPr>
          <p:cNvPr id="381954" name="Rectangle 2"/>
          <p:cNvSpPr>
            <a:spLocks noRo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13888-83A5-4921-A147-95A06CA566C5}" type="slidenum">
              <a:rPr lang="en-US"/>
              <a:pPr/>
              <a:t>42</a:t>
            </a:fld>
            <a:endParaRPr lang="en-US"/>
          </a:p>
        </p:txBody>
      </p:sp>
      <p:sp>
        <p:nvSpPr>
          <p:cNvPr id="457730" name="Rectangle 2"/>
          <p:cNvSpPr>
            <a:spLocks noRot="1" noChangeArrowheads="1" noTextEdit="1"/>
          </p:cNvSpPr>
          <p:nvPr>
            <p:ph type="sldImg"/>
          </p:nvPr>
        </p:nvSpPr>
        <p:spPr>
          <a:ln/>
        </p:spPr>
      </p:sp>
      <p:sp>
        <p:nvSpPr>
          <p:cNvPr id="457731" name="Rectangle 3"/>
          <p:cNvSpPr>
            <a:spLocks noGrp="1" noChangeArrowheads="1"/>
          </p:cNvSpPr>
          <p:nvPr>
            <p:ph type="body" idx="1"/>
          </p:nvPr>
        </p:nvSpPr>
        <p:spPr>
          <a:xfrm>
            <a:off x="914400" y="4416425"/>
            <a:ext cx="5029200" cy="4183063"/>
          </a:xfrm>
        </p:spPr>
        <p:txBody>
          <a:bodyPr lIns="89730" tIns="44865" rIns="89730" bIns="4486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E5DAC-EE6E-46BA-9591-5DEA2B5733FC}" type="slidenum">
              <a:rPr lang="en-US"/>
              <a:pPr/>
              <a:t>44</a:t>
            </a:fld>
            <a:endParaRPr lang="en-US"/>
          </a:p>
        </p:txBody>
      </p:sp>
      <p:sp>
        <p:nvSpPr>
          <p:cNvPr id="409602" name="Rectangle 2"/>
          <p:cNvSpPr>
            <a:spLocks noRo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D157D-21A7-4164-983B-CEAC59E2B22E}" type="slidenum">
              <a:rPr lang="en-US"/>
              <a:pPr/>
              <a:t>52</a:t>
            </a:fld>
            <a:endParaRPr lang="en-US"/>
          </a:p>
        </p:txBody>
      </p:sp>
      <p:sp>
        <p:nvSpPr>
          <p:cNvPr id="514050" name="Rectangle 2"/>
          <p:cNvSpPr>
            <a:spLocks noRo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a:t>Site – abandoned gas station, closed 10 years</a:t>
            </a:r>
          </a:p>
          <a:p>
            <a:r>
              <a:rPr lang="en-US"/>
              <a:t>Site – abandoned gas station, closed 10 years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7C8F57-F422-4865-B4F9-38DEFD145DB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984177-2BC9-4D2B-B116-4973C29FC1B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F3973A-A92E-48CB-85DC-E2965678454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EE51CC-8337-4F7A-A9F8-CE4784E8F49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873A376-35F0-482B-AE65-6B7A2F16F7A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FF39917-A0A4-4873-8FFD-6B22513C0F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22D25185-8F51-4B7B-A663-3F53E09AF57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4946814-53AC-4246-BF06-DCF4BA2224A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ECF4AE-1A15-422F-B003-3CA5D86396D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0B9AF1-09E3-4FA2-BBB2-5E64FD93CA5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07E6A9-94E0-4175-91FC-7D39D782B8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F79E205-9AE2-4F4C-90F2-169AD7B86E5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B27F7EF-394B-45D0-9D1C-0397FE11F5C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1A77BAC-76DD-4493-86C7-A5E1F04D08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1070BA-B0AC-4C9E-9333-4FE4BBED2E0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3CC5A7-AFD4-4595-9D41-00AF2499FC0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D50846D-66DE-4533-A1A4-62BB5BC2820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8.jpeg"/><Relationship Id="rId4" Type="http://schemas.openxmlformats.org/officeDocument/2006/relationships/hyperlink" Target="http://www.google.com/imgres?imgurl=http://sisterschoice.typepad.com/sisters_choice_quilts/images/2008/02/03/square_peg_in_round_hole_2.jpg&amp;imgrefurl=http://sisterschoice.typepad.com/sisters_choice_quilts/out_and_about/&amp;h=375&amp;w=500&amp;sz=209&amp;tbnid=MhBOZYmHP_PLAM::&amp;tbnh=98&amp;tbnw=130&amp;prev=/images%3Fq%3Dsquare%2Bpeg%2Bin%2Bround%2Bhole%2Bpicture&amp;usg=__Xh5jaFTDid0UB_o5Er3Mh1Kdk6s=&amp;ei=O1_7Sd2mDs-wmAf-2O2wBA&amp;sa=X&amp;oi=image_result&amp;resnum=3&amp;ct=imag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3" Type="http://schemas.openxmlformats.org/officeDocument/2006/relationships/hyperlink" Target="http://www.old-picture.com/old-west/Lumber-Mills.htm" TargetMode="External"/><Relationship Id="rId2" Type="http://schemas.openxmlformats.org/officeDocument/2006/relationships/image" Target="../media/image15.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www.potosibrewery.com/UserFiles/Image/lg_mid20th.jpg" TargetMode="External"/><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hyperlink" Target="http://www.potosibrewery.com/UserFiles/Image/lg_homefire.jpg" TargetMode="Externa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0.v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11.v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fortwortharchitecture.com/cd/wards.jpg" TargetMode="Externa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3.jpeg"/><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3.v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4.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5.vml"/></Relationships>
</file>

<file path=ppt/slides/_rels/slide32.xml.rels><?xml version="1.0" encoding="UTF-8" standalone="yes"?>
<Relationships xmlns="http://schemas.openxmlformats.org/package/2006/relationships"><Relationship Id="rId3" Type="http://schemas.openxmlformats.org/officeDocument/2006/relationships/hyperlink" Target="http://www.opacity.us/image1949.htm" TargetMode="External"/><Relationship Id="rId2" Type="http://schemas.openxmlformats.org/officeDocument/2006/relationships/image" Target="../media/image34.jpeg"/><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6.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7.v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8.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9.v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http://www.deltaone.com/images/WTTC_Photo_7.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20.v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image" Target="http://www.dep.state.pa.us/hosting/phoenixawards/Presentations/present_98/IMAGES/quarry6_lg.jpg" TargetMode="External"/><Relationship Id="rId5" Type="http://schemas.openxmlformats.org/officeDocument/2006/relationships/image" Target="../media/image54.jpeg"/><Relationship Id="rId4" Type="http://schemas.openxmlformats.org/officeDocument/2006/relationships/oleObject" Target="../embeddings/oleObject21.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22.v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23.v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24.v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architectureweek.com/cgi-bin/awimage?dir=2001/0627&amp;article=environment_1-2.html&amp;image=11451_image_3.jpg" TargetMode="External"/><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hyperlink" Target="http://www.architectureweek.com/cgi-bin/awimage?dir=2001/0620&amp;article=environment_1-2.html&amp;image=11451_image_4.jpg" TargetMode="Externa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25.vml"/></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26.vml"/></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5.xml"/><Relationship Id="rId5" Type="http://schemas.openxmlformats.org/officeDocument/2006/relationships/image" Target="../media/image67.jpeg"/><Relationship Id="rId4" Type="http://schemas.openxmlformats.org/officeDocument/2006/relationships/image" Target="../media/image66.jpe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vmlDrawing" Target="../drawings/vmlDrawing27.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6.xml"/><Relationship Id="rId1" Type="http://schemas.openxmlformats.org/officeDocument/2006/relationships/vmlDrawing" Target="../drawings/vmlDrawing28.v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hyperlink" Target="http://www.starpulse.com/Television/Bob_the_Builder/gallery/BOBTHEBUILDERPB03/"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hyperlink" Target="http://www.icfi.com/" TargetMode="External"/><Relationship Id="rId2" Type="http://schemas.openxmlformats.org/officeDocument/2006/relationships/hyperlink" Target="mailto:cbartsch@icfi.com" TargetMode="External"/><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ctrTitle"/>
          </p:nvPr>
        </p:nvSpPr>
        <p:spPr>
          <a:xfrm>
            <a:off x="533400" y="457200"/>
            <a:ext cx="8305800" cy="3505200"/>
          </a:xfrm>
          <a:noFill/>
          <a:ln/>
        </p:spPr>
        <p:txBody>
          <a:bodyPr/>
          <a:lstStyle/>
          <a:p>
            <a:pPr algn="l"/>
            <a:r>
              <a:rPr lang="en-US" b="1">
                <a:solidFill>
                  <a:srgbClr val="663300"/>
                </a:solidFill>
              </a:rPr>
              <a:t>Community Resources for Brownfields Redevelopment</a:t>
            </a:r>
            <a:r>
              <a:rPr lang="en-US" b="1" i="1">
                <a:solidFill>
                  <a:srgbClr val="663300"/>
                </a:solidFill>
                <a:latin typeface="Times New Roman" pitchFamily="18" charset="0"/>
              </a:rPr>
              <a:t> </a:t>
            </a:r>
            <a:r>
              <a:rPr lang="en-US" sz="1800" b="1" i="1">
                <a:solidFill>
                  <a:srgbClr val="663300"/>
                </a:solidFill>
                <a:latin typeface="Times New Roman" pitchFamily="18" charset="0"/>
              </a:rPr>
              <a:t/>
            </a:r>
            <a:br>
              <a:rPr lang="en-US" sz="1800" b="1" i="1">
                <a:solidFill>
                  <a:srgbClr val="663300"/>
                </a:solidFill>
                <a:latin typeface="Times New Roman" pitchFamily="18" charset="0"/>
              </a:rPr>
            </a:br>
            <a:r>
              <a:rPr lang="en-US" sz="1800" b="1" i="1">
                <a:solidFill>
                  <a:srgbClr val="663300"/>
                </a:solidFill>
                <a:latin typeface="Times New Roman" pitchFamily="18" charset="0"/>
              </a:rPr>
              <a:t/>
            </a:r>
            <a:br>
              <a:rPr lang="en-US" sz="1800" b="1" i="1">
                <a:solidFill>
                  <a:srgbClr val="663300"/>
                </a:solidFill>
                <a:latin typeface="Times New Roman" pitchFamily="18" charset="0"/>
              </a:rPr>
            </a:br>
            <a:r>
              <a:rPr lang="en-US" sz="3400" b="1" i="1">
                <a:solidFill>
                  <a:srgbClr val="663300"/>
                </a:solidFill>
                <a:latin typeface="Times New Roman" pitchFamily="18" charset="0"/>
              </a:rPr>
              <a:t>Tried, True, &amp; Unexpected Funding Sources to Promote Site Redevelopment in Indiana</a:t>
            </a:r>
            <a:r>
              <a:rPr lang="en-US" sz="3600" b="1">
                <a:solidFill>
                  <a:srgbClr val="663300"/>
                </a:solidFill>
                <a:latin typeface="Times New Roman" pitchFamily="18" charset="0"/>
              </a:rPr>
              <a:t> </a:t>
            </a:r>
            <a:r>
              <a:rPr lang="en-US" sz="3400" b="1">
                <a:solidFill>
                  <a:srgbClr val="663300"/>
                </a:solidFill>
                <a:latin typeface="Times New Roman" pitchFamily="18" charset="0"/>
              </a:rPr>
              <a:t/>
            </a:r>
            <a:br>
              <a:rPr lang="en-US" sz="3400" b="1">
                <a:solidFill>
                  <a:srgbClr val="663300"/>
                </a:solidFill>
                <a:latin typeface="Times New Roman" pitchFamily="18" charset="0"/>
              </a:rPr>
            </a:br>
            <a:endParaRPr lang="en-US" sz="5400">
              <a:solidFill>
                <a:srgbClr val="663300"/>
              </a:solidFill>
              <a:latin typeface="Times New Roman" pitchFamily="18" charset="0"/>
            </a:endParaRPr>
          </a:p>
        </p:txBody>
      </p:sp>
      <p:sp>
        <p:nvSpPr>
          <p:cNvPr id="317443" name="Rectangle 3"/>
          <p:cNvSpPr>
            <a:spLocks noGrp="1" noChangeArrowheads="1"/>
          </p:cNvSpPr>
          <p:nvPr>
            <p:ph type="subTitle" idx="1"/>
          </p:nvPr>
        </p:nvSpPr>
        <p:spPr>
          <a:xfrm>
            <a:off x="0" y="3352800"/>
            <a:ext cx="8991600" cy="1752600"/>
          </a:xfrm>
          <a:noFill/>
          <a:ln/>
        </p:spPr>
        <p:txBody>
          <a:bodyPr/>
          <a:lstStyle/>
          <a:p>
            <a:pPr algn="r">
              <a:lnSpc>
                <a:spcPct val="80000"/>
              </a:lnSpc>
            </a:pPr>
            <a:r>
              <a:rPr lang="en-US" sz="2800">
                <a:solidFill>
                  <a:srgbClr val="003366"/>
                </a:solidFill>
              </a:rPr>
              <a:t>Charlie Bartsch</a:t>
            </a:r>
          </a:p>
          <a:p>
            <a:pPr algn="r">
              <a:lnSpc>
                <a:spcPct val="80000"/>
              </a:lnSpc>
            </a:pPr>
            <a:r>
              <a:rPr lang="en-US" sz="2800">
                <a:solidFill>
                  <a:srgbClr val="003366"/>
                </a:solidFill>
              </a:rPr>
              <a:t>Senior Fellow/Vice President, ICF International  </a:t>
            </a:r>
          </a:p>
          <a:p>
            <a:pPr algn="r">
              <a:lnSpc>
                <a:spcPct val="80000"/>
              </a:lnSpc>
            </a:pPr>
            <a:r>
              <a:rPr lang="en-US" sz="2800">
                <a:solidFill>
                  <a:srgbClr val="003366"/>
                </a:solidFill>
              </a:rPr>
              <a:t>Clarksville, IN</a:t>
            </a:r>
          </a:p>
          <a:p>
            <a:pPr algn="r">
              <a:lnSpc>
                <a:spcPct val="80000"/>
              </a:lnSpc>
            </a:pPr>
            <a:r>
              <a:rPr lang="en-US" sz="2800">
                <a:solidFill>
                  <a:srgbClr val="003366"/>
                </a:solidFill>
              </a:rPr>
              <a:t>May 7, 2010</a:t>
            </a:r>
          </a:p>
        </p:txBody>
      </p:sp>
      <p:pic>
        <p:nvPicPr>
          <p:cNvPr id="317444" name="Picture 4" descr="bridge"/>
          <p:cNvPicPr>
            <a:picLocks noChangeAspect="1" noChangeArrowheads="1"/>
          </p:cNvPicPr>
          <p:nvPr/>
        </p:nvPicPr>
        <p:blipFill>
          <a:blip r:embed="rId3" cstate="print"/>
          <a:srcRect/>
          <a:stretch>
            <a:fillRect/>
          </a:stretch>
        </p:blipFill>
        <p:spPr bwMode="auto">
          <a:xfrm>
            <a:off x="0" y="5435600"/>
            <a:ext cx="9144000" cy="1204913"/>
          </a:xfrm>
          <a:prstGeom prst="rect">
            <a:avLst/>
          </a:prstGeom>
          <a:noFill/>
        </p:spPr>
      </p:pic>
      <p:sp>
        <p:nvSpPr>
          <p:cNvPr id="317445" name="Text Box 5"/>
          <p:cNvSpPr txBox="1">
            <a:spLocks noChangeArrowheads="1"/>
          </p:cNvSpPr>
          <p:nvPr/>
        </p:nvSpPr>
        <p:spPr bwMode="auto">
          <a:xfrm>
            <a:off x="3581400" y="6592888"/>
            <a:ext cx="2246313" cy="274637"/>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3399"/>
                </a:solidFill>
                <a:latin typeface="Tahoma" pitchFamily="34" charset="0"/>
              </a:rPr>
              <a:t>www.icfi.com</a:t>
            </a:r>
          </a:p>
        </p:txBody>
      </p:sp>
      <p:pic>
        <p:nvPicPr>
          <p:cNvPr id="317446" name="Picture 6" descr="ICFnewtagline_300"/>
          <p:cNvPicPr>
            <a:picLocks noChangeAspect="1" noChangeArrowheads="1"/>
          </p:cNvPicPr>
          <p:nvPr/>
        </p:nvPicPr>
        <p:blipFill>
          <a:blip r:embed="rId4" cstate="print"/>
          <a:srcRect/>
          <a:stretch>
            <a:fillRect/>
          </a:stretch>
        </p:blipFill>
        <p:spPr bwMode="auto">
          <a:xfrm>
            <a:off x="2971800" y="5181600"/>
            <a:ext cx="3365500" cy="268288"/>
          </a:xfrm>
          <a:prstGeom prst="rect">
            <a:avLst/>
          </a:prstGeom>
          <a:noFill/>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body" sz="half" idx="1"/>
          </p:nvPr>
        </p:nvSpPr>
        <p:spPr>
          <a:xfrm>
            <a:off x="381000" y="1219200"/>
            <a:ext cx="8534400" cy="5257800"/>
          </a:xfrm>
        </p:spPr>
        <p:txBody>
          <a:bodyPr/>
          <a:lstStyle/>
          <a:p>
            <a:pPr marL="406400" indent="-406400">
              <a:lnSpc>
                <a:spcPct val="90000"/>
              </a:lnSpc>
              <a:buFontTx/>
              <a:buNone/>
            </a:pPr>
            <a:r>
              <a:rPr lang="en-US" sz="2800" b="1">
                <a:latin typeface="Times New Roman" pitchFamily="18" charset="0"/>
              </a:rPr>
              <a:t>$ 31.3 million in FY 2009 – making </a:t>
            </a:r>
          </a:p>
          <a:p>
            <a:pPr marL="406400" indent="-406400">
              <a:lnSpc>
                <a:spcPct val="90000"/>
              </a:lnSpc>
              <a:buFontTx/>
              <a:buNone/>
            </a:pPr>
            <a:r>
              <a:rPr lang="en-US" sz="2800" b="1">
                <a:latin typeface="Times New Roman" pitchFamily="18" charset="0"/>
              </a:rPr>
              <a:t> the fit to brownfields: </a:t>
            </a:r>
          </a:p>
          <a:p>
            <a:pPr marL="406400" indent="-406400">
              <a:lnSpc>
                <a:spcPct val="90000"/>
              </a:lnSpc>
            </a:pPr>
            <a:endParaRPr lang="en-US" sz="1800" b="1">
              <a:latin typeface="Times New Roman" pitchFamily="18" charset="0"/>
            </a:endParaRPr>
          </a:p>
          <a:p>
            <a:pPr marL="406400" indent="-406400">
              <a:lnSpc>
                <a:spcPct val="90000"/>
              </a:lnSpc>
            </a:pPr>
            <a:r>
              <a:rPr lang="en-US" sz="2800" b="1">
                <a:latin typeface="Times New Roman" pitchFamily="18" charset="0"/>
              </a:rPr>
              <a:t>Community Focus Funds </a:t>
            </a:r>
          </a:p>
          <a:p>
            <a:pPr marL="700088" lvl="1" indent="-355600">
              <a:lnSpc>
                <a:spcPct val="90000"/>
              </a:lnSpc>
            </a:pPr>
            <a:r>
              <a:rPr lang="en-US" sz="2400">
                <a:latin typeface="Times New Roman" pitchFamily="18" charset="0"/>
              </a:rPr>
              <a:t>Eligible projects include – infrastructure, downtown revitalization, historic preservation, community centers </a:t>
            </a:r>
            <a:r>
              <a:rPr lang="en-US" sz="2400" b="1">
                <a:latin typeface="Times New Roman" pitchFamily="18" charset="0"/>
              </a:rPr>
              <a:t> </a:t>
            </a:r>
          </a:p>
          <a:p>
            <a:pPr marL="406400" indent="-406400">
              <a:lnSpc>
                <a:spcPct val="90000"/>
              </a:lnSpc>
            </a:pPr>
            <a:r>
              <a:rPr lang="en-US" sz="2800" b="1">
                <a:latin typeface="Times New Roman" pitchFamily="18" charset="0"/>
              </a:rPr>
              <a:t>Micro-enterprise assistance   </a:t>
            </a:r>
          </a:p>
          <a:p>
            <a:pPr marL="700088" lvl="1" indent="-355600">
              <a:lnSpc>
                <a:spcPct val="90000"/>
              </a:lnSpc>
            </a:pPr>
            <a:r>
              <a:rPr lang="en-US" sz="2400">
                <a:latin typeface="Times New Roman" pitchFamily="18" charset="0"/>
              </a:rPr>
              <a:t>Goal is long-term community development – </a:t>
            </a:r>
            <a:r>
              <a:rPr lang="en-US" sz="2400" i="1">
                <a:latin typeface="Times New Roman" pitchFamily="18" charset="0"/>
              </a:rPr>
              <a:t>why not focus on businesses on brownfield sites? </a:t>
            </a:r>
          </a:p>
          <a:p>
            <a:pPr marL="406400" indent="-406400">
              <a:lnSpc>
                <a:spcPct val="90000"/>
              </a:lnSpc>
            </a:pPr>
            <a:r>
              <a:rPr lang="en-US" sz="2800" b="1">
                <a:latin typeface="Times New Roman" pitchFamily="18" charset="0"/>
              </a:rPr>
              <a:t>Planning  </a:t>
            </a:r>
          </a:p>
          <a:p>
            <a:pPr marL="700088" lvl="1" indent="-355600">
              <a:lnSpc>
                <a:spcPct val="90000"/>
              </a:lnSpc>
            </a:pPr>
            <a:r>
              <a:rPr lang="en-US" sz="2400">
                <a:latin typeface="Times New Roman" pitchFamily="18" charset="0"/>
              </a:rPr>
              <a:t>Facilitate projects such as downtown revitalization and communitiy facilities – </a:t>
            </a:r>
            <a:r>
              <a:rPr lang="en-US" sz="2400" i="1">
                <a:latin typeface="Times New Roman" pitchFamily="18" charset="0"/>
              </a:rPr>
              <a:t>why not target to brownfield activities? </a:t>
            </a:r>
          </a:p>
        </p:txBody>
      </p:sp>
      <p:graphicFrame>
        <p:nvGraphicFramePr>
          <p:cNvPr id="526339" name="Rectangle 3"/>
          <p:cNvGraphicFramePr>
            <a:graphicFrameLocks/>
          </p:cNvGraphicFramePr>
          <p:nvPr/>
        </p:nvGraphicFramePr>
        <p:xfrm>
          <a:off x="1524000" y="1397000"/>
          <a:ext cx="6096000" cy="4064000"/>
        </p:xfrm>
        <a:graphic>
          <a:graphicData uri="http://schemas.openxmlformats.org/presentationml/2006/ole">
            <p:oleObj spid="_x0000_s526339" name="Document" r:id="rId3" imgW="0" imgH="0" progId="WP9Doc">
              <p:embed/>
            </p:oleObj>
          </a:graphicData>
        </a:graphic>
      </p:graphicFrame>
      <p:sp>
        <p:nvSpPr>
          <p:cNvPr id="526340" name="Rectangle 4"/>
          <p:cNvSpPr>
            <a:spLocks noGrp="1" noChangeArrowheads="1"/>
          </p:cNvSpPr>
          <p:nvPr>
            <p:ph type="title"/>
          </p:nvPr>
        </p:nvSpPr>
        <p:spPr>
          <a:xfrm>
            <a:off x="304800" y="228600"/>
            <a:ext cx="8458200" cy="762000"/>
          </a:xfrm>
          <a:noFill/>
          <a:ln/>
        </p:spPr>
        <p:txBody>
          <a:bodyPr anchor="b"/>
          <a:lstStyle/>
          <a:p>
            <a:pPr algn="r"/>
            <a:r>
              <a:rPr lang="en-US" sz="3600" b="1" i="1">
                <a:solidFill>
                  <a:srgbClr val="663300"/>
                </a:solidFill>
              </a:rPr>
              <a:t>Indiana State/Small Cities CDBG</a:t>
            </a:r>
            <a:endParaRPr lang="en-US" sz="4000" b="1" i="1"/>
          </a:p>
        </p:txBody>
      </p:sp>
      <p:sp>
        <p:nvSpPr>
          <p:cNvPr id="526341" name="Rectangle 5"/>
          <p:cNvSpPr>
            <a:spLocks noChangeArrowheads="1"/>
          </p:cNvSpPr>
          <p:nvPr/>
        </p:nvSpPr>
        <p:spPr bwMode="auto">
          <a:xfrm>
            <a:off x="8610600" y="4813300"/>
            <a:ext cx="184150" cy="2044700"/>
          </a:xfrm>
          <a:prstGeom prst="rect">
            <a:avLst/>
          </a:prstGeom>
          <a:noFill/>
          <a:ln w="9525">
            <a:noFill/>
            <a:miter lim="800000"/>
            <a:headEnd/>
            <a:tailEnd/>
          </a:ln>
          <a:effectLst/>
        </p:spPr>
        <p:txBody>
          <a:bodyPr>
            <a:spAutoFit/>
          </a:bodyPr>
          <a:lstStyle/>
          <a:p>
            <a:pPr marL="457200" indent="-457200"/>
            <a:endParaRPr lang="en-US" b="1" u="sng"/>
          </a:p>
          <a:p>
            <a:pPr marL="457200" indent="-457200">
              <a:buClr>
                <a:schemeClr val="accent1"/>
              </a:buClr>
              <a:buSzPct val="125000"/>
              <a:buFont typeface="Wingdings" pitchFamily="2" charset="2"/>
              <a:buNone/>
            </a:pPr>
            <a:endParaRPr lang="en-US" sz="2800" b="1"/>
          </a:p>
          <a:p>
            <a:pPr marL="457200" indent="-457200">
              <a:buClr>
                <a:schemeClr val="accent1"/>
              </a:buClr>
              <a:buSzPct val="125000"/>
              <a:buFont typeface="Wingdings" pitchFamily="2" charset="2"/>
              <a:buNone/>
            </a:pPr>
            <a:endParaRPr lang="en-US" sz="2800" b="1"/>
          </a:p>
          <a:p>
            <a:pPr marL="457200" indent="-457200"/>
            <a:r>
              <a:rPr lang="en-US" b="1"/>
              <a:t>			</a:t>
            </a:r>
          </a:p>
        </p:txBody>
      </p:sp>
      <p:pic>
        <p:nvPicPr>
          <p:cNvPr id="526342" name="Picture 6" descr="http://sisterschoice.typepad.com/sisters_choice_quilts/out_and_about/">
            <a:hlinkClick r:id="rId4"/>
          </p:cNvPr>
          <p:cNvPicPr>
            <a:picLocks noChangeAspect="1" noChangeArrowheads="1"/>
          </p:cNvPicPr>
          <p:nvPr/>
        </p:nvPicPr>
        <p:blipFill>
          <a:blip r:embed="rId5" cstate="print"/>
          <a:srcRect/>
          <a:stretch>
            <a:fillRect/>
          </a:stretch>
        </p:blipFill>
        <p:spPr bwMode="auto">
          <a:xfrm>
            <a:off x="6172200" y="1143000"/>
            <a:ext cx="2381250" cy="1524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152400" y="274638"/>
            <a:ext cx="8686800" cy="1096962"/>
          </a:xfrm>
        </p:spPr>
        <p:txBody>
          <a:bodyPr/>
          <a:lstStyle/>
          <a:p>
            <a:pPr algn="r"/>
            <a:r>
              <a:rPr lang="en-US" sz="4000" b="1" i="1">
                <a:solidFill>
                  <a:srgbClr val="663300"/>
                </a:solidFill>
                <a:latin typeface="Arial Unicode MS" pitchFamily="34" charset="-128"/>
              </a:rPr>
              <a:t>CDBG:  Paper Mill Island Park -- Baldwinville, NY</a:t>
            </a:r>
          </a:p>
        </p:txBody>
      </p:sp>
      <p:sp>
        <p:nvSpPr>
          <p:cNvPr id="530435" name="Rectangle 3"/>
          <p:cNvSpPr>
            <a:spLocks noGrp="1" noChangeArrowheads="1"/>
          </p:cNvSpPr>
          <p:nvPr>
            <p:ph type="body" sz="half" idx="1"/>
          </p:nvPr>
        </p:nvSpPr>
        <p:spPr>
          <a:xfrm>
            <a:off x="152400" y="1219200"/>
            <a:ext cx="8839200" cy="2971800"/>
          </a:xfrm>
        </p:spPr>
        <p:txBody>
          <a:bodyPr/>
          <a:lstStyle/>
          <a:p>
            <a:pPr>
              <a:lnSpc>
                <a:spcPct val="90000"/>
              </a:lnSpc>
            </a:pPr>
            <a:r>
              <a:rPr lang="en-US" sz="2800">
                <a:latin typeface="Times New Roman" pitchFamily="18" charset="0"/>
              </a:rPr>
              <a:t>100 year-old paper mill,                                      manufacturing site, long abandoned</a:t>
            </a:r>
          </a:p>
          <a:p>
            <a:pPr>
              <a:lnSpc>
                <a:spcPct val="90000"/>
              </a:lnSpc>
            </a:pPr>
            <a:r>
              <a:rPr lang="en-US" sz="2800">
                <a:latin typeface="Times New Roman" pitchFamily="18" charset="0"/>
              </a:rPr>
              <a:t>Town used $90,000 in small cities CDBG, local community development funds for site preparation, park design, and some construction</a:t>
            </a:r>
          </a:p>
          <a:p>
            <a:pPr>
              <a:lnSpc>
                <a:spcPct val="90000"/>
              </a:lnSpc>
            </a:pPr>
            <a:r>
              <a:rPr lang="en-US" sz="2800" b="1" i="1">
                <a:latin typeface="Times New Roman" pitchFamily="18" charset="0"/>
              </a:rPr>
              <a:t>Now…</a:t>
            </a:r>
            <a:r>
              <a:rPr lang="en-US" sz="2800">
                <a:latin typeface="Times New Roman" pitchFamily="18" charset="0"/>
              </a:rPr>
              <a:t>Paper Mill Island a popular municipal amphitheater and waterfront park, with boater access</a:t>
            </a:r>
          </a:p>
        </p:txBody>
      </p:sp>
      <p:pic>
        <p:nvPicPr>
          <p:cNvPr id="530436" name="Picture 4" descr="site after remediation"/>
          <p:cNvPicPr>
            <a:picLocks noChangeAspect="1" noChangeArrowheads="1"/>
          </p:cNvPicPr>
          <p:nvPr/>
        </p:nvPicPr>
        <p:blipFill>
          <a:blip r:embed="rId2" cstate="print"/>
          <a:srcRect/>
          <a:stretch>
            <a:fillRect/>
          </a:stretch>
        </p:blipFill>
        <p:spPr bwMode="auto">
          <a:xfrm>
            <a:off x="5029200" y="4343400"/>
            <a:ext cx="3810000" cy="2138363"/>
          </a:xfrm>
          <a:prstGeom prst="rect">
            <a:avLst/>
          </a:prstGeom>
          <a:noFill/>
        </p:spPr>
      </p:pic>
      <p:pic>
        <p:nvPicPr>
          <p:cNvPr id="530437" name="Picture 5" descr="site before remediation"/>
          <p:cNvPicPr>
            <a:picLocks noChangeAspect="1" noChangeArrowheads="1"/>
          </p:cNvPicPr>
          <p:nvPr/>
        </p:nvPicPr>
        <p:blipFill>
          <a:blip r:embed="rId3" cstate="print"/>
          <a:srcRect/>
          <a:stretch>
            <a:fillRect/>
          </a:stretch>
        </p:blipFill>
        <p:spPr bwMode="auto">
          <a:xfrm>
            <a:off x="762000" y="4191000"/>
            <a:ext cx="3886200" cy="2209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152400" y="0"/>
            <a:ext cx="8686800" cy="1371600"/>
          </a:xfrm>
        </p:spPr>
        <p:txBody>
          <a:bodyPr/>
          <a:lstStyle/>
          <a:p>
            <a:pPr algn="r"/>
            <a:r>
              <a:rPr lang="en-US" sz="4000" b="1" i="1">
                <a:solidFill>
                  <a:srgbClr val="663300"/>
                </a:solidFill>
                <a:latin typeface="Arial Unicode MS" pitchFamily="34" charset="-128"/>
              </a:rPr>
              <a:t>CDBG:  Marsh Island Carry – Old Town, ME</a:t>
            </a:r>
          </a:p>
        </p:txBody>
      </p:sp>
      <p:sp>
        <p:nvSpPr>
          <p:cNvPr id="407555" name="Rectangle 3"/>
          <p:cNvSpPr>
            <a:spLocks noGrp="1" noChangeArrowheads="1"/>
          </p:cNvSpPr>
          <p:nvPr>
            <p:ph type="body" sz="half" idx="1"/>
          </p:nvPr>
        </p:nvSpPr>
        <p:spPr>
          <a:xfrm>
            <a:off x="152400" y="1066800"/>
            <a:ext cx="5562600" cy="5486400"/>
          </a:xfrm>
        </p:spPr>
        <p:txBody>
          <a:bodyPr/>
          <a:lstStyle/>
          <a:p>
            <a:pPr>
              <a:lnSpc>
                <a:spcPct val="90000"/>
              </a:lnSpc>
              <a:spcBef>
                <a:spcPts val="500"/>
              </a:spcBef>
              <a:spcAft>
                <a:spcPts val="500"/>
              </a:spcAft>
            </a:pPr>
            <a:r>
              <a:rPr lang="en-US" sz="2200">
                <a:latin typeface="Times New Roman" pitchFamily="18" charset="0"/>
              </a:rPr>
              <a:t>Abandoned 3-acre Lily-Tulip paper plate manufacturing site on Penobscot River</a:t>
            </a:r>
          </a:p>
          <a:p>
            <a:pPr>
              <a:lnSpc>
                <a:spcPct val="90000"/>
              </a:lnSpc>
              <a:spcBef>
                <a:spcPts val="500"/>
              </a:spcBef>
              <a:spcAft>
                <a:spcPts val="500"/>
              </a:spcAft>
            </a:pPr>
            <a:r>
              <a:rPr lang="en-US" sz="2200">
                <a:latin typeface="Times New Roman" pitchFamily="18" charset="0"/>
              </a:rPr>
              <a:t>Converted into waterfront park, 2 commercial  buildings </a:t>
            </a:r>
          </a:p>
          <a:p>
            <a:pPr>
              <a:lnSpc>
                <a:spcPct val="90000"/>
              </a:lnSpc>
              <a:spcBef>
                <a:spcPts val="500"/>
              </a:spcBef>
              <a:spcAft>
                <a:spcPts val="500"/>
              </a:spcAft>
            </a:pPr>
            <a:r>
              <a:rPr lang="en-US" sz="2200">
                <a:latin typeface="Times New Roman" pitchFamily="18" charset="0"/>
              </a:rPr>
              <a:t>Key funding included $</a:t>
            </a:r>
            <a:r>
              <a:rPr lang="en-US" sz="2200" b="1">
                <a:latin typeface="Times New Roman" pitchFamily="18" charset="0"/>
              </a:rPr>
              <a:t>400,000 state/small cities CDBG grant for infrastructure around commercial buildings </a:t>
            </a:r>
          </a:p>
          <a:p>
            <a:pPr>
              <a:lnSpc>
                <a:spcPct val="90000"/>
              </a:lnSpc>
              <a:spcBef>
                <a:spcPts val="500"/>
              </a:spcBef>
              <a:spcAft>
                <a:spcPts val="500"/>
              </a:spcAft>
            </a:pPr>
            <a:r>
              <a:rPr lang="en-US" sz="2200">
                <a:latin typeface="Times New Roman" pitchFamily="18" charset="0"/>
              </a:rPr>
              <a:t>Other funding included:</a:t>
            </a:r>
            <a:r>
              <a:rPr lang="en-US" sz="2200" b="1">
                <a:latin typeface="Times New Roman" pitchFamily="18" charset="0"/>
              </a:rPr>
              <a:t> </a:t>
            </a:r>
          </a:p>
          <a:p>
            <a:pPr lvl="1">
              <a:lnSpc>
                <a:spcPct val="90000"/>
              </a:lnSpc>
              <a:spcBef>
                <a:spcPts val="500"/>
              </a:spcBef>
              <a:spcAft>
                <a:spcPts val="500"/>
              </a:spcAft>
            </a:pPr>
            <a:r>
              <a:rPr lang="en-US" sz="2200">
                <a:latin typeface="Times New Roman" pitchFamily="18" charset="0"/>
              </a:rPr>
              <a:t>$24,500 from the National Trails Recreation Act for trails, walkways, and river stabilization</a:t>
            </a:r>
          </a:p>
          <a:p>
            <a:pPr lvl="1">
              <a:lnSpc>
                <a:spcPct val="90000"/>
              </a:lnSpc>
              <a:spcBef>
                <a:spcPts val="500"/>
              </a:spcBef>
              <a:spcAft>
                <a:spcPts val="500"/>
              </a:spcAft>
            </a:pPr>
            <a:r>
              <a:rPr lang="en-US" sz="2200">
                <a:latin typeface="Times New Roman" pitchFamily="18" charset="0"/>
              </a:rPr>
              <a:t>$8,000 from ME Forest Service for trees </a:t>
            </a:r>
          </a:p>
          <a:p>
            <a:pPr lvl="1">
              <a:lnSpc>
                <a:spcPct val="90000"/>
              </a:lnSpc>
              <a:spcBef>
                <a:spcPts val="500"/>
              </a:spcBef>
              <a:spcAft>
                <a:spcPts val="500"/>
              </a:spcAft>
              <a:buFontTx/>
              <a:buNone/>
            </a:pPr>
            <a:r>
              <a:rPr lang="en-US" sz="2200" b="1" i="1">
                <a:latin typeface="Times New Roman" pitchFamily="18" charset="0"/>
              </a:rPr>
              <a:t>Leverage:</a:t>
            </a:r>
            <a:r>
              <a:rPr lang="en-US" sz="2200">
                <a:latin typeface="Times New Roman" pitchFamily="18" charset="0"/>
              </a:rPr>
              <a:t>  4 new businesses, 30 jobs, $18,000 in property tax revenues, open space</a:t>
            </a:r>
          </a:p>
        </p:txBody>
      </p:sp>
      <p:pic>
        <p:nvPicPr>
          <p:cNvPr id="407556" name="Picture 4" descr="Photo of commercial building at redeveloped site"/>
          <p:cNvPicPr>
            <a:picLocks noChangeAspect="1" noChangeArrowheads="1"/>
          </p:cNvPicPr>
          <p:nvPr>
            <p:ph sz="quarter" idx="3"/>
          </p:nvPr>
        </p:nvPicPr>
        <p:blipFill>
          <a:blip r:embed="rId2" cstate="print"/>
          <a:srcRect/>
          <a:stretch>
            <a:fillRect/>
          </a:stretch>
        </p:blipFill>
        <p:spPr>
          <a:xfrm>
            <a:off x="5715000" y="4116388"/>
            <a:ext cx="3048000" cy="2276475"/>
          </a:xfrm>
          <a:noFill/>
          <a:ln/>
        </p:spPr>
      </p:pic>
      <p:pic>
        <p:nvPicPr>
          <p:cNvPr id="407557" name="Picture 5" descr="Photo of former Lily-Tulip factory site before redevelopment"/>
          <p:cNvPicPr>
            <a:picLocks noChangeAspect="1" noChangeArrowheads="1"/>
          </p:cNvPicPr>
          <p:nvPr/>
        </p:nvPicPr>
        <p:blipFill>
          <a:blip r:embed="rId3" cstate="print"/>
          <a:srcRect/>
          <a:stretch>
            <a:fillRect/>
          </a:stretch>
        </p:blipFill>
        <p:spPr bwMode="auto">
          <a:xfrm>
            <a:off x="5715000" y="1371600"/>
            <a:ext cx="31242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Effect transition="in" filter="dissolve">
                                      <p:cBhvr>
                                        <p:cTn id="7" dur="500"/>
                                        <p:tgtEl>
                                          <p:spTgt spid="407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7555">
                                            <p:txEl>
                                              <p:pRg st="1" end="1"/>
                                            </p:txEl>
                                          </p:spTgt>
                                        </p:tgtEl>
                                        <p:attrNameLst>
                                          <p:attrName>style.visibility</p:attrName>
                                        </p:attrNameLst>
                                      </p:cBhvr>
                                      <p:to>
                                        <p:strVal val="visible"/>
                                      </p:to>
                                    </p:set>
                                    <p:animEffect transition="in" filter="dissolve">
                                      <p:cBhvr>
                                        <p:cTn id="12" dur="500"/>
                                        <p:tgtEl>
                                          <p:spTgt spid="407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7555">
                                            <p:txEl>
                                              <p:pRg st="2" end="2"/>
                                            </p:txEl>
                                          </p:spTgt>
                                        </p:tgtEl>
                                        <p:attrNameLst>
                                          <p:attrName>style.visibility</p:attrName>
                                        </p:attrNameLst>
                                      </p:cBhvr>
                                      <p:to>
                                        <p:strVal val="visible"/>
                                      </p:to>
                                    </p:set>
                                    <p:animEffect transition="in" filter="dissolve">
                                      <p:cBhvr>
                                        <p:cTn id="17" dur="500"/>
                                        <p:tgtEl>
                                          <p:spTgt spid="407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7555">
                                            <p:txEl>
                                              <p:pRg st="3" end="3"/>
                                            </p:txEl>
                                          </p:spTgt>
                                        </p:tgtEl>
                                        <p:attrNameLst>
                                          <p:attrName>style.visibility</p:attrName>
                                        </p:attrNameLst>
                                      </p:cBhvr>
                                      <p:to>
                                        <p:strVal val="visible"/>
                                      </p:to>
                                    </p:set>
                                    <p:animEffect transition="in" filter="dissolve">
                                      <p:cBhvr>
                                        <p:cTn id="22" dur="500"/>
                                        <p:tgtEl>
                                          <p:spTgt spid="407555">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7555">
                                            <p:txEl>
                                              <p:pRg st="4" end="4"/>
                                            </p:txEl>
                                          </p:spTgt>
                                        </p:tgtEl>
                                        <p:attrNameLst>
                                          <p:attrName>style.visibility</p:attrName>
                                        </p:attrNameLst>
                                      </p:cBhvr>
                                      <p:to>
                                        <p:strVal val="visible"/>
                                      </p:to>
                                    </p:set>
                                    <p:animEffect transition="in" filter="dissolve">
                                      <p:cBhvr>
                                        <p:cTn id="25" dur="500"/>
                                        <p:tgtEl>
                                          <p:spTgt spid="407555">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7555">
                                            <p:txEl>
                                              <p:pRg st="5" end="5"/>
                                            </p:txEl>
                                          </p:spTgt>
                                        </p:tgtEl>
                                        <p:attrNameLst>
                                          <p:attrName>style.visibility</p:attrName>
                                        </p:attrNameLst>
                                      </p:cBhvr>
                                      <p:to>
                                        <p:strVal val="visible"/>
                                      </p:to>
                                    </p:set>
                                    <p:animEffect transition="in" filter="dissolve">
                                      <p:cBhvr>
                                        <p:cTn id="28" dur="500"/>
                                        <p:tgtEl>
                                          <p:spTgt spid="407555">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7555">
                                            <p:txEl>
                                              <p:pRg st="6" end="6"/>
                                            </p:txEl>
                                          </p:spTgt>
                                        </p:tgtEl>
                                        <p:attrNameLst>
                                          <p:attrName>style.visibility</p:attrName>
                                        </p:attrNameLst>
                                      </p:cBhvr>
                                      <p:to>
                                        <p:strVal val="visible"/>
                                      </p:to>
                                    </p:set>
                                    <p:animEffect transition="in" filter="dissolve">
                                      <p:cBhvr>
                                        <p:cTn id="31" dur="500"/>
                                        <p:tgtEl>
                                          <p:spTgt spid="407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457200" y="274638"/>
            <a:ext cx="8382000" cy="1143000"/>
          </a:xfrm>
          <a:noFill/>
          <a:ln/>
        </p:spPr>
        <p:txBody>
          <a:bodyPr anchor="b"/>
          <a:lstStyle/>
          <a:p>
            <a:pPr algn="r"/>
            <a:r>
              <a:rPr lang="en-US" sz="4000" b="1" i="1">
                <a:solidFill>
                  <a:srgbClr val="663300"/>
                </a:solidFill>
                <a:latin typeface="Arial Unicode MS" pitchFamily="34" charset="-128"/>
              </a:rPr>
              <a:t>CDBG -- Small Business Incubator, Walthill, NE</a:t>
            </a:r>
            <a:endParaRPr lang="en-US" sz="4000" b="1">
              <a:latin typeface="Times New Roman" pitchFamily="18" charset="0"/>
            </a:endParaRPr>
          </a:p>
        </p:txBody>
      </p:sp>
      <p:sp>
        <p:nvSpPr>
          <p:cNvPr id="479235" name="Rectangle 3"/>
          <p:cNvSpPr>
            <a:spLocks noGrp="1" noChangeArrowheads="1"/>
          </p:cNvSpPr>
          <p:nvPr>
            <p:ph type="body" sz="half" idx="1"/>
          </p:nvPr>
        </p:nvSpPr>
        <p:spPr>
          <a:xfrm>
            <a:off x="228600" y="1371600"/>
            <a:ext cx="4572000" cy="5029200"/>
          </a:xfrm>
        </p:spPr>
        <p:txBody>
          <a:bodyPr/>
          <a:lstStyle/>
          <a:p>
            <a:pPr>
              <a:lnSpc>
                <a:spcPct val="90000"/>
              </a:lnSpc>
              <a:buFontTx/>
              <a:buNone/>
            </a:pPr>
            <a:endParaRPr lang="en-US" sz="1000">
              <a:latin typeface="Times New Roman" pitchFamily="18" charset="0"/>
            </a:endParaRPr>
          </a:p>
          <a:p>
            <a:pPr>
              <a:lnSpc>
                <a:spcPct val="90000"/>
              </a:lnSpc>
            </a:pPr>
            <a:r>
              <a:rPr lang="en-US" sz="2800">
                <a:latin typeface="Times New Roman" pitchFamily="18" charset="0"/>
              </a:rPr>
              <a:t>Small business incubator in Walthill (population 909)</a:t>
            </a:r>
          </a:p>
          <a:p>
            <a:pPr>
              <a:lnSpc>
                <a:spcPct val="90000"/>
              </a:lnSpc>
            </a:pPr>
            <a:endParaRPr lang="en-US" sz="900">
              <a:latin typeface="Times New Roman" pitchFamily="18" charset="0"/>
            </a:endParaRPr>
          </a:p>
          <a:p>
            <a:pPr>
              <a:lnSpc>
                <a:spcPct val="90000"/>
              </a:lnSpc>
            </a:pPr>
            <a:r>
              <a:rPr lang="en-US" sz="2800">
                <a:latin typeface="Times New Roman" pitchFamily="18" charset="0"/>
              </a:rPr>
              <a:t>Renovated and modernized  former 4,000 sq. ft. electric power plant site, built in 1910, abandoned 20+ years</a:t>
            </a:r>
          </a:p>
          <a:p>
            <a:pPr>
              <a:lnSpc>
                <a:spcPct val="90000"/>
              </a:lnSpc>
            </a:pPr>
            <a:endParaRPr lang="en-US" sz="900">
              <a:latin typeface="Times New Roman" pitchFamily="18" charset="0"/>
            </a:endParaRPr>
          </a:p>
          <a:p>
            <a:pPr>
              <a:lnSpc>
                <a:spcPct val="90000"/>
              </a:lnSpc>
            </a:pPr>
            <a:r>
              <a:rPr lang="en-US" sz="2800">
                <a:latin typeface="Times New Roman" pitchFamily="18" charset="0"/>
              </a:rPr>
              <a:t>Financing included – </a:t>
            </a:r>
          </a:p>
          <a:p>
            <a:pPr lvl="1">
              <a:lnSpc>
                <a:spcPct val="90000"/>
              </a:lnSpc>
            </a:pPr>
            <a:r>
              <a:rPr lang="en-US" b="1">
                <a:latin typeface="Times New Roman" pitchFamily="18" charset="0"/>
              </a:rPr>
              <a:t>$105,000 in state small/ cities CDBG</a:t>
            </a:r>
          </a:p>
          <a:p>
            <a:pPr lvl="1">
              <a:lnSpc>
                <a:spcPct val="90000"/>
              </a:lnSpc>
            </a:pPr>
            <a:r>
              <a:rPr lang="en-US">
                <a:latin typeface="Times New Roman" pitchFamily="18" charset="0"/>
              </a:rPr>
              <a:t>$150,000 local sources</a:t>
            </a:r>
          </a:p>
          <a:p>
            <a:pPr lvl="1">
              <a:lnSpc>
                <a:spcPct val="90000"/>
              </a:lnSpc>
            </a:pPr>
            <a:endParaRPr lang="en-US" sz="2000">
              <a:latin typeface="Times New Roman" pitchFamily="18" charset="0"/>
            </a:endParaRPr>
          </a:p>
          <a:p>
            <a:pPr>
              <a:lnSpc>
                <a:spcPct val="90000"/>
              </a:lnSpc>
            </a:pPr>
            <a:endParaRPr lang="en-US" sz="2400">
              <a:latin typeface="Times New Roman" pitchFamily="18" charset="0"/>
            </a:endParaRPr>
          </a:p>
          <a:p>
            <a:pPr>
              <a:lnSpc>
                <a:spcPct val="90000"/>
              </a:lnSpc>
            </a:pPr>
            <a:endParaRPr lang="en-US" sz="2400">
              <a:latin typeface="Times New Roman" pitchFamily="18" charset="0"/>
            </a:endParaRPr>
          </a:p>
        </p:txBody>
      </p:sp>
      <p:graphicFrame>
        <p:nvGraphicFramePr>
          <p:cNvPr id="479236" name="Rectangle 4"/>
          <p:cNvGraphicFramePr>
            <a:graphicFrameLocks/>
          </p:cNvGraphicFramePr>
          <p:nvPr/>
        </p:nvGraphicFramePr>
        <p:xfrm>
          <a:off x="1524000" y="1397000"/>
          <a:ext cx="6096000" cy="4064000"/>
        </p:xfrm>
        <a:graphic>
          <a:graphicData uri="http://schemas.openxmlformats.org/presentationml/2006/ole">
            <p:oleObj spid="_x0000_s479236" name="Document" r:id="rId3" imgW="0" imgH="0" progId="WP9Doc">
              <p:embed/>
            </p:oleObj>
          </a:graphicData>
        </a:graphic>
      </p:graphicFrame>
      <p:pic>
        <p:nvPicPr>
          <p:cNvPr id="479237" name="Picture 5" descr="Walthill-Buiness-Incubator-"/>
          <p:cNvPicPr>
            <a:picLocks noChangeAspect="1" noChangeArrowheads="1"/>
          </p:cNvPicPr>
          <p:nvPr>
            <p:ph sz="half" idx="2"/>
          </p:nvPr>
        </p:nvPicPr>
        <p:blipFill>
          <a:blip r:embed="rId4" cstate="print"/>
          <a:srcRect/>
          <a:stretch>
            <a:fillRect/>
          </a:stretch>
        </p:blipFill>
        <p:spPr>
          <a:xfrm>
            <a:off x="4953000" y="3657600"/>
            <a:ext cx="3686175" cy="2752725"/>
          </a:xfrm>
          <a:noFill/>
          <a:ln/>
        </p:spPr>
      </p:pic>
      <p:pic>
        <p:nvPicPr>
          <p:cNvPr id="479239" name="Picture 7" descr="77184628"/>
          <p:cNvPicPr>
            <a:picLocks noChangeAspect="1" noChangeArrowheads="1"/>
          </p:cNvPicPr>
          <p:nvPr/>
        </p:nvPicPr>
        <p:blipFill>
          <a:blip r:embed="rId5" cstate="print"/>
          <a:srcRect/>
          <a:stretch>
            <a:fillRect/>
          </a:stretch>
        </p:blipFill>
        <p:spPr bwMode="auto">
          <a:xfrm>
            <a:off x="4953000" y="1524000"/>
            <a:ext cx="3581400" cy="1905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body" sz="half" idx="1"/>
          </p:nvPr>
        </p:nvSpPr>
        <p:spPr>
          <a:xfrm>
            <a:off x="381000" y="1219200"/>
            <a:ext cx="8305800" cy="5638800"/>
          </a:xfrm>
        </p:spPr>
        <p:txBody>
          <a:bodyPr/>
          <a:lstStyle/>
          <a:p>
            <a:pPr>
              <a:buFontTx/>
              <a:buNone/>
            </a:pPr>
            <a:r>
              <a:rPr lang="en-US" b="1" i="1">
                <a:latin typeface="Times New Roman" pitchFamily="18" charset="0"/>
              </a:rPr>
              <a:t>Key EDA programs and initiatives include: </a:t>
            </a:r>
          </a:p>
          <a:p>
            <a:pPr>
              <a:buFontTx/>
              <a:buNone/>
            </a:pPr>
            <a:endParaRPr lang="en-US" sz="1000" b="1" i="1">
              <a:latin typeface="Times New Roman" pitchFamily="18" charset="0"/>
            </a:endParaRPr>
          </a:p>
          <a:p>
            <a:pPr>
              <a:buFont typeface="Wingdings" pitchFamily="2" charset="2"/>
              <a:buChar char="Ø"/>
            </a:pPr>
            <a:r>
              <a:rPr lang="en-US">
                <a:latin typeface="Times New Roman" pitchFamily="18" charset="0"/>
              </a:rPr>
              <a:t>Public works grants finance industrial development site and infrastructure preparation </a:t>
            </a:r>
          </a:p>
          <a:p>
            <a:pPr>
              <a:buFont typeface="Wingdings" pitchFamily="2" charset="2"/>
              <a:buChar char="Ø"/>
            </a:pPr>
            <a:r>
              <a:rPr lang="en-US">
                <a:latin typeface="Times New Roman" pitchFamily="18" charset="0"/>
              </a:rPr>
              <a:t>Economic dislocation program capitalizes RLFs for distressed areas</a:t>
            </a:r>
          </a:p>
          <a:p>
            <a:pPr>
              <a:buFont typeface="Wingdings" pitchFamily="2" charset="2"/>
              <a:buChar char="Ø"/>
            </a:pPr>
            <a:r>
              <a:rPr lang="en-US">
                <a:latin typeface="Times New Roman" pitchFamily="18" charset="0"/>
              </a:rPr>
              <a:t>Rural planning to support revitalization, through EDDs</a:t>
            </a:r>
          </a:p>
          <a:p>
            <a:pPr>
              <a:buFont typeface="Wingdings" pitchFamily="2" charset="2"/>
              <a:buChar char="Ø"/>
            </a:pPr>
            <a:endParaRPr lang="en-US" sz="1400">
              <a:latin typeface="Times New Roman" pitchFamily="18" charset="0"/>
            </a:endParaRPr>
          </a:p>
          <a:p>
            <a:pPr>
              <a:buFont typeface="Wingdings" pitchFamily="2" charset="2"/>
              <a:buNone/>
            </a:pPr>
            <a:r>
              <a:rPr lang="en-US" sz="3000" b="1">
                <a:latin typeface="Times New Roman" pitchFamily="18" charset="0"/>
              </a:rPr>
              <a:t>   Key EDA eligibility factor – high relative unemployment rate</a:t>
            </a:r>
            <a:r>
              <a:rPr lang="en-US">
                <a:latin typeface="Times New Roman" pitchFamily="18" charset="0"/>
              </a:rPr>
              <a:t> </a:t>
            </a:r>
          </a:p>
          <a:p>
            <a:pPr>
              <a:buFont typeface="Wingdings" pitchFamily="2" charset="2"/>
              <a:buNone/>
            </a:pPr>
            <a:endParaRPr lang="en-US" sz="800" b="1">
              <a:latin typeface="Times New Roman" pitchFamily="18" charset="0"/>
            </a:endParaRPr>
          </a:p>
          <a:p>
            <a:pPr marL="669925" lvl="1" indent="-325438">
              <a:buFont typeface="Wingdings" pitchFamily="2" charset="2"/>
              <a:buChar char="Ø"/>
            </a:pPr>
            <a:endParaRPr lang="en-US" sz="3100" b="1" i="1">
              <a:latin typeface="Times New Roman" pitchFamily="18" charset="0"/>
            </a:endParaRPr>
          </a:p>
          <a:p>
            <a:pPr marL="669925" lvl="1" indent="-325438">
              <a:buFont typeface="Wingdings" pitchFamily="2" charset="2"/>
              <a:buChar char="Ø"/>
            </a:pPr>
            <a:endParaRPr lang="en-US" sz="1600" b="1" i="1">
              <a:latin typeface="Times New Roman" pitchFamily="18" charset="0"/>
            </a:endParaRPr>
          </a:p>
          <a:p>
            <a:pPr>
              <a:buFont typeface="Wingdings" pitchFamily="2" charset="2"/>
              <a:buNone/>
            </a:pPr>
            <a:endParaRPr lang="en-US" sz="1600" i="1">
              <a:latin typeface="Times New Roman" pitchFamily="18" charset="0"/>
            </a:endParaRPr>
          </a:p>
        </p:txBody>
      </p:sp>
      <p:graphicFrame>
        <p:nvGraphicFramePr>
          <p:cNvPr id="443395" name="Rectangle 3"/>
          <p:cNvGraphicFramePr>
            <a:graphicFrameLocks/>
          </p:cNvGraphicFramePr>
          <p:nvPr/>
        </p:nvGraphicFramePr>
        <p:xfrm>
          <a:off x="1524000" y="1397000"/>
          <a:ext cx="6096000" cy="4064000"/>
        </p:xfrm>
        <a:graphic>
          <a:graphicData uri="http://schemas.openxmlformats.org/presentationml/2006/ole">
            <p:oleObj spid="_x0000_s443395" name="Document" r:id="rId3" imgW="0" imgH="0" progId="WP9Doc">
              <p:embed/>
            </p:oleObj>
          </a:graphicData>
        </a:graphic>
      </p:graphicFrame>
      <p:sp>
        <p:nvSpPr>
          <p:cNvPr id="443396" name="Rectangle 4"/>
          <p:cNvSpPr>
            <a:spLocks noGrp="1" noChangeArrowheads="1"/>
          </p:cNvSpPr>
          <p:nvPr>
            <p:ph type="title"/>
          </p:nvPr>
        </p:nvSpPr>
        <p:spPr>
          <a:xfrm>
            <a:off x="0" y="152400"/>
            <a:ext cx="8915400" cy="762000"/>
          </a:xfrm>
          <a:noFill/>
          <a:ln/>
        </p:spPr>
        <p:txBody>
          <a:bodyPr anchor="b"/>
          <a:lstStyle/>
          <a:p>
            <a:pPr algn="r"/>
            <a:r>
              <a:rPr lang="en-US" sz="3600" b="1" i="1">
                <a:solidFill>
                  <a:srgbClr val="663300"/>
                </a:solidFill>
              </a:rPr>
              <a:t> Economic Development Administration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body" sz="half" idx="1"/>
          </p:nvPr>
        </p:nvSpPr>
        <p:spPr>
          <a:xfrm>
            <a:off x="533400" y="1143000"/>
            <a:ext cx="8153400" cy="5715000"/>
          </a:xfrm>
        </p:spPr>
        <p:txBody>
          <a:bodyPr/>
          <a:lstStyle/>
          <a:p>
            <a:pPr>
              <a:buFontTx/>
              <a:buNone/>
            </a:pPr>
            <a:r>
              <a:rPr lang="en-US" sz="3400">
                <a:latin typeface="Times New Roman" pitchFamily="18" charset="0"/>
              </a:rPr>
              <a:t>EDA typically puts 50% + of its resources into small/mid-sized towns and rural areas</a:t>
            </a:r>
            <a:r>
              <a:rPr lang="en-US" b="1" i="1">
                <a:latin typeface="Times New Roman" pitchFamily="18" charset="0"/>
              </a:rPr>
              <a:t> </a:t>
            </a:r>
          </a:p>
          <a:p>
            <a:pPr>
              <a:buFontTx/>
              <a:buNone/>
            </a:pPr>
            <a:endParaRPr lang="en-US" sz="1200" b="1" i="1">
              <a:latin typeface="Times New Roman" pitchFamily="18" charset="0"/>
            </a:endParaRPr>
          </a:p>
          <a:p>
            <a:pPr>
              <a:buFontTx/>
              <a:buNone/>
            </a:pPr>
            <a:r>
              <a:rPr lang="en-US" b="1" i="1">
                <a:latin typeface="Times New Roman" pitchFamily="18" charset="0"/>
              </a:rPr>
              <a:t>EDA’s brownfields track record --  </a:t>
            </a:r>
          </a:p>
          <a:p>
            <a:r>
              <a:rPr lang="en-US">
                <a:latin typeface="Times New Roman" pitchFamily="18" charset="0"/>
              </a:rPr>
              <a:t> Since 2001, $225 million invested in 210  </a:t>
            </a:r>
          </a:p>
          <a:p>
            <a:pPr>
              <a:buFontTx/>
              <a:buNone/>
            </a:pPr>
            <a:r>
              <a:rPr lang="en-US">
                <a:latin typeface="Times New Roman" pitchFamily="18" charset="0"/>
              </a:rPr>
              <a:t>    brownfield projects</a:t>
            </a:r>
          </a:p>
          <a:p>
            <a:pPr marL="669925" lvl="1" indent="-325438">
              <a:buFont typeface="Wingdings" pitchFamily="2" charset="2"/>
              <a:buChar char="Ø"/>
            </a:pPr>
            <a:r>
              <a:rPr lang="en-US" sz="3200" i="1">
                <a:latin typeface="Times New Roman" pitchFamily="18" charset="0"/>
              </a:rPr>
              <a:t>  </a:t>
            </a:r>
            <a:r>
              <a:rPr lang="en-US" sz="3100" i="1">
                <a:latin typeface="Times New Roman" pitchFamily="18" charset="0"/>
              </a:rPr>
              <a:t>$50 million in rural areas </a:t>
            </a:r>
          </a:p>
          <a:p>
            <a:pPr marL="669925" lvl="1" indent="-325438">
              <a:buFont typeface="Wingdings" pitchFamily="2" charset="2"/>
              <a:buChar char="Ø"/>
            </a:pPr>
            <a:r>
              <a:rPr lang="en-US" sz="3100" i="1">
                <a:latin typeface="Times New Roman" pitchFamily="18" charset="0"/>
              </a:rPr>
              <a:t>  55% in public works</a:t>
            </a:r>
          </a:p>
          <a:p>
            <a:pPr marL="669925" lvl="1" indent="-325438">
              <a:buFont typeface="Wingdings" pitchFamily="2" charset="2"/>
              <a:buChar char="Ø"/>
            </a:pPr>
            <a:r>
              <a:rPr lang="en-US" sz="3100" i="1">
                <a:latin typeface="Times New Roman" pitchFamily="18" charset="0"/>
              </a:rPr>
              <a:t>  9% in planning</a:t>
            </a:r>
          </a:p>
          <a:p>
            <a:pPr marL="669925" lvl="1" indent="-325438">
              <a:buFont typeface="Wingdings" pitchFamily="2" charset="2"/>
              <a:buChar char="Ø"/>
            </a:pPr>
            <a:r>
              <a:rPr lang="en-US" sz="3100" i="1">
                <a:latin typeface="Times New Roman" pitchFamily="18" charset="0"/>
              </a:rPr>
              <a:t>  25% in economic adjustment</a:t>
            </a:r>
            <a:r>
              <a:rPr lang="en-US" sz="3200">
                <a:latin typeface="Times New Roman" pitchFamily="18" charset="0"/>
              </a:rPr>
              <a:t> </a:t>
            </a:r>
          </a:p>
          <a:p>
            <a:pPr>
              <a:buFont typeface="Wingdings" pitchFamily="2" charset="2"/>
              <a:buNone/>
            </a:pPr>
            <a:endParaRPr lang="en-US">
              <a:latin typeface="Times New Roman" pitchFamily="18" charset="0"/>
            </a:endParaRPr>
          </a:p>
          <a:p>
            <a:pPr marL="669925" lvl="1" indent="-325438">
              <a:buFont typeface="Wingdings" pitchFamily="2" charset="2"/>
              <a:buChar char="Ø"/>
            </a:pPr>
            <a:endParaRPr lang="en-US" sz="3100" b="1" i="1">
              <a:latin typeface="Times New Roman" pitchFamily="18" charset="0"/>
            </a:endParaRPr>
          </a:p>
          <a:p>
            <a:pPr marL="669925" lvl="1" indent="-325438">
              <a:buFont typeface="Wingdings" pitchFamily="2" charset="2"/>
              <a:buChar char="Ø"/>
            </a:pPr>
            <a:endParaRPr lang="en-US" sz="1600" b="1" i="1">
              <a:latin typeface="Times New Roman" pitchFamily="18" charset="0"/>
            </a:endParaRPr>
          </a:p>
          <a:p>
            <a:pPr>
              <a:buFont typeface="Wingdings" pitchFamily="2" charset="2"/>
              <a:buNone/>
            </a:pPr>
            <a:endParaRPr lang="en-US" sz="1600" i="1">
              <a:latin typeface="Times New Roman" pitchFamily="18" charset="0"/>
            </a:endParaRPr>
          </a:p>
        </p:txBody>
      </p:sp>
      <p:graphicFrame>
        <p:nvGraphicFramePr>
          <p:cNvPr id="473091" name="Rectangle 3"/>
          <p:cNvGraphicFramePr>
            <a:graphicFrameLocks/>
          </p:cNvGraphicFramePr>
          <p:nvPr/>
        </p:nvGraphicFramePr>
        <p:xfrm>
          <a:off x="1524000" y="1143000"/>
          <a:ext cx="6096000" cy="4064000"/>
        </p:xfrm>
        <a:graphic>
          <a:graphicData uri="http://schemas.openxmlformats.org/presentationml/2006/ole">
            <p:oleObj spid="_x0000_s473091" name="Document" r:id="rId3" imgW="0" imgH="0" progId="WP9Doc">
              <p:embed/>
            </p:oleObj>
          </a:graphicData>
        </a:graphic>
      </p:graphicFrame>
      <p:sp>
        <p:nvSpPr>
          <p:cNvPr id="473092" name="Rectangle 4"/>
          <p:cNvSpPr>
            <a:spLocks noGrp="1" noChangeArrowheads="1"/>
          </p:cNvSpPr>
          <p:nvPr>
            <p:ph type="title"/>
          </p:nvPr>
        </p:nvSpPr>
        <p:spPr>
          <a:xfrm>
            <a:off x="0" y="152400"/>
            <a:ext cx="8915400" cy="762000"/>
          </a:xfrm>
          <a:noFill/>
          <a:ln/>
        </p:spPr>
        <p:txBody>
          <a:bodyPr anchor="b"/>
          <a:lstStyle/>
          <a:p>
            <a:pPr algn="r"/>
            <a:r>
              <a:rPr lang="en-US" sz="3600" b="1" i="1">
                <a:solidFill>
                  <a:srgbClr val="663300"/>
                </a:solidFill>
              </a:rPr>
              <a:t> Economic Development Administration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228600" y="152400"/>
            <a:ext cx="8610600" cy="1371600"/>
          </a:xfrm>
        </p:spPr>
        <p:txBody>
          <a:bodyPr/>
          <a:lstStyle/>
          <a:p>
            <a:pPr algn="r"/>
            <a:r>
              <a:rPr lang="en-US" sz="4300" b="1" i="1">
                <a:solidFill>
                  <a:srgbClr val="663300"/>
                </a:solidFill>
                <a:latin typeface="Arial Unicode MS" pitchFamily="34" charset="-128"/>
              </a:rPr>
              <a:t>EDA/public works -- Plainview Steel – Plainview AR</a:t>
            </a:r>
            <a:r>
              <a:rPr lang="en-US" sz="4000" b="1" i="1">
                <a:solidFill>
                  <a:srgbClr val="663300"/>
                </a:solidFill>
                <a:latin typeface="Arial Unicode MS" pitchFamily="34" charset="-128"/>
              </a:rPr>
              <a:t> </a:t>
            </a:r>
          </a:p>
        </p:txBody>
      </p:sp>
      <p:sp>
        <p:nvSpPr>
          <p:cNvPr id="472067" name="Rectangle 3"/>
          <p:cNvSpPr>
            <a:spLocks noGrp="1" noChangeArrowheads="1"/>
          </p:cNvSpPr>
          <p:nvPr>
            <p:ph type="body" sz="half" idx="1"/>
          </p:nvPr>
        </p:nvSpPr>
        <p:spPr>
          <a:xfrm>
            <a:off x="228600" y="1447800"/>
            <a:ext cx="5029200" cy="5181600"/>
          </a:xfrm>
        </p:spPr>
        <p:txBody>
          <a:bodyPr/>
          <a:lstStyle/>
          <a:p>
            <a:r>
              <a:rPr lang="en-US" sz="2400">
                <a:latin typeface="Times New Roman" pitchFamily="18" charset="0"/>
              </a:rPr>
              <a:t>Lumber/pressure treating facility, shut down in 1986 after quarter-century of operations; declared superfund site in 1999 </a:t>
            </a:r>
          </a:p>
          <a:p>
            <a:r>
              <a:rPr lang="en-US" sz="2400">
                <a:latin typeface="Times New Roman" pitchFamily="18" charset="0"/>
              </a:rPr>
              <a:t>Cleaned, redeveloped as specialty steel plant </a:t>
            </a:r>
          </a:p>
          <a:p>
            <a:r>
              <a:rPr lang="en-US" sz="2400" b="1" i="1"/>
              <a:t>$763,000 in EDA public works funding</a:t>
            </a:r>
            <a:r>
              <a:rPr lang="en-US" sz="2400" b="1">
                <a:latin typeface="Times New Roman" pitchFamily="18" charset="0"/>
              </a:rPr>
              <a:t> </a:t>
            </a:r>
            <a:r>
              <a:rPr lang="en-US" sz="2400">
                <a:latin typeface="Times New Roman" pitchFamily="18" charset="0"/>
              </a:rPr>
              <a:t>supported site preparation, construction, infrastructure upgrading as part of $1.1 million financing package </a:t>
            </a:r>
          </a:p>
          <a:p>
            <a:r>
              <a:rPr lang="en-US" sz="2400" b="1" i="1">
                <a:latin typeface="Times New Roman" pitchFamily="18" charset="0"/>
              </a:rPr>
              <a:t>Today </a:t>
            </a:r>
            <a:r>
              <a:rPr lang="en-US" sz="2400">
                <a:latin typeface="Times New Roman" pitchFamily="18" charset="0"/>
              </a:rPr>
              <a:t>– 25 new jobs, significant tax revenues for community  </a:t>
            </a:r>
          </a:p>
          <a:p>
            <a:pPr>
              <a:buFontTx/>
              <a:buNone/>
            </a:pPr>
            <a:endParaRPr lang="en-US" sz="2400">
              <a:latin typeface="Times New Roman" pitchFamily="18" charset="0"/>
            </a:endParaRPr>
          </a:p>
        </p:txBody>
      </p:sp>
      <p:pic>
        <p:nvPicPr>
          <p:cNvPr id="472068" name="Picture 4" descr="Plainview Steel"/>
          <p:cNvPicPr>
            <a:picLocks noChangeAspect="1" noChangeArrowheads="1"/>
          </p:cNvPicPr>
          <p:nvPr>
            <p:ph sz="half" idx="2"/>
          </p:nvPr>
        </p:nvPicPr>
        <p:blipFill>
          <a:blip r:embed="rId2" cstate="print"/>
          <a:srcRect/>
          <a:stretch>
            <a:fillRect/>
          </a:stretch>
        </p:blipFill>
        <p:spPr>
          <a:xfrm>
            <a:off x="5181600" y="4191000"/>
            <a:ext cx="3733800" cy="2362200"/>
          </a:xfrm>
          <a:noFill/>
          <a:ln/>
        </p:spPr>
      </p:pic>
      <p:pic>
        <p:nvPicPr>
          <p:cNvPr id="472071" name="Picture 7" descr="Lumber Mills">
            <a:hlinkClick r:id="rId3"/>
          </p:cNvPr>
          <p:cNvPicPr>
            <a:picLocks noChangeAspect="1" noChangeArrowheads="1"/>
          </p:cNvPicPr>
          <p:nvPr/>
        </p:nvPicPr>
        <p:blipFill>
          <a:blip r:embed="rId4" cstate="print"/>
          <a:srcRect/>
          <a:stretch>
            <a:fillRect/>
          </a:stretch>
        </p:blipFill>
        <p:spPr bwMode="auto">
          <a:xfrm>
            <a:off x="5943600" y="1676400"/>
            <a:ext cx="2724150" cy="23145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228600" y="228600"/>
            <a:ext cx="8763000" cy="990600"/>
          </a:xfrm>
        </p:spPr>
        <p:txBody>
          <a:bodyPr/>
          <a:lstStyle/>
          <a:p>
            <a:pPr algn="l"/>
            <a:r>
              <a:rPr lang="en-US" sz="4000" b="1" i="1">
                <a:solidFill>
                  <a:srgbClr val="663300"/>
                </a:solidFill>
                <a:latin typeface="Arial Unicode MS" pitchFamily="34" charset="-128"/>
              </a:rPr>
              <a:t>EDA/planning -- Cimarron Center – Sand Springs, OK</a:t>
            </a:r>
            <a:r>
              <a:rPr lang="en-US" sz="3600" b="1">
                <a:latin typeface="Times New Roman" pitchFamily="18" charset="0"/>
              </a:rPr>
              <a:t> </a:t>
            </a:r>
            <a:endParaRPr lang="en-US" sz="3600">
              <a:latin typeface="Times New Roman" pitchFamily="18" charset="0"/>
            </a:endParaRPr>
          </a:p>
        </p:txBody>
      </p:sp>
      <p:sp>
        <p:nvSpPr>
          <p:cNvPr id="445443" name="Rectangle 3"/>
          <p:cNvSpPr>
            <a:spLocks noGrp="1" noChangeArrowheads="1"/>
          </p:cNvSpPr>
          <p:nvPr>
            <p:ph type="body" sz="half" idx="1"/>
          </p:nvPr>
        </p:nvSpPr>
        <p:spPr>
          <a:xfrm>
            <a:off x="152400" y="1447800"/>
            <a:ext cx="5562600" cy="5105400"/>
          </a:xfrm>
        </p:spPr>
        <p:txBody>
          <a:bodyPr/>
          <a:lstStyle/>
          <a:p>
            <a:pPr>
              <a:lnSpc>
                <a:spcPct val="80000"/>
              </a:lnSpc>
            </a:pPr>
            <a:r>
              <a:rPr lang="en-US" sz="2800">
                <a:latin typeface="Times New Roman" pitchFamily="18" charset="0"/>
              </a:rPr>
              <a:t>Former zinc smelter, abandoned rail spur in small Oklahoma town </a:t>
            </a:r>
          </a:p>
          <a:p>
            <a:pPr>
              <a:lnSpc>
                <a:spcPct val="80000"/>
              </a:lnSpc>
            </a:pPr>
            <a:r>
              <a:rPr lang="en-US" sz="2800">
                <a:latin typeface="Times New Roman" pitchFamily="18" charset="0"/>
              </a:rPr>
              <a:t>Challenge was structuring a cleanup plan that made the site economically competitive with nearby greenfield for big-box  retail</a:t>
            </a:r>
          </a:p>
          <a:p>
            <a:pPr>
              <a:lnSpc>
                <a:spcPct val="80000"/>
              </a:lnSpc>
            </a:pPr>
            <a:r>
              <a:rPr lang="en-US" sz="2800">
                <a:latin typeface="Times New Roman" pitchFamily="18" charset="0"/>
              </a:rPr>
              <a:t>Financing included </a:t>
            </a:r>
            <a:r>
              <a:rPr lang="en-US" sz="2800" b="1">
                <a:latin typeface="Times New Roman" pitchFamily="18" charset="0"/>
              </a:rPr>
              <a:t>EDA  planning resources</a:t>
            </a:r>
            <a:r>
              <a:rPr lang="en-US" sz="2800">
                <a:latin typeface="Times New Roman" pitchFamily="18" charset="0"/>
              </a:rPr>
              <a:t>, local TIF </a:t>
            </a:r>
          </a:p>
          <a:p>
            <a:pPr>
              <a:lnSpc>
                <a:spcPct val="80000"/>
              </a:lnSpc>
            </a:pPr>
            <a:r>
              <a:rPr lang="en-US" sz="2800" b="1" i="1">
                <a:latin typeface="Times New Roman" pitchFamily="18" charset="0"/>
              </a:rPr>
              <a:t>Leverage</a:t>
            </a:r>
            <a:r>
              <a:rPr lang="en-US" sz="2800">
                <a:latin typeface="Times New Roman" pitchFamily="18" charset="0"/>
              </a:rPr>
              <a:t> -- Cimarron Center,  with Wal-Mart Supercenter as anchor, has created 350 new jobs, added $3.5 million in annual city sales tax revenues</a:t>
            </a:r>
            <a:r>
              <a:rPr lang="en-US" sz="2400">
                <a:latin typeface="Times New Roman" pitchFamily="18" charset="0"/>
              </a:rPr>
              <a:t> </a:t>
            </a:r>
          </a:p>
          <a:p>
            <a:pPr>
              <a:lnSpc>
                <a:spcPct val="80000"/>
              </a:lnSpc>
            </a:pPr>
            <a:endParaRPr lang="en-US" sz="2400">
              <a:latin typeface="Times New Roman" pitchFamily="18" charset="0"/>
            </a:endParaRPr>
          </a:p>
        </p:txBody>
      </p:sp>
      <p:pic>
        <p:nvPicPr>
          <p:cNvPr id="445444" name="Picture 4" descr="Federated Metals, Sand Springs, Oklahoma "/>
          <p:cNvPicPr>
            <a:picLocks noChangeAspect="1" noChangeArrowheads="1"/>
          </p:cNvPicPr>
          <p:nvPr/>
        </p:nvPicPr>
        <p:blipFill>
          <a:blip r:embed="rId2" cstate="print"/>
          <a:srcRect/>
          <a:stretch>
            <a:fillRect/>
          </a:stretch>
        </p:blipFill>
        <p:spPr bwMode="auto">
          <a:xfrm>
            <a:off x="5562600" y="2895600"/>
            <a:ext cx="3276600" cy="1684338"/>
          </a:xfrm>
          <a:prstGeom prst="rect">
            <a:avLst/>
          </a:prstGeom>
          <a:noFill/>
        </p:spPr>
      </p:pic>
      <p:pic>
        <p:nvPicPr>
          <p:cNvPr id="445445" name="Picture 5" descr="Federated Metals, Sand Springs, Oklahoma "/>
          <p:cNvPicPr>
            <a:picLocks noChangeAspect="1" noChangeArrowheads="1"/>
          </p:cNvPicPr>
          <p:nvPr>
            <p:ph sz="half" idx="2"/>
          </p:nvPr>
        </p:nvPicPr>
        <p:blipFill>
          <a:blip r:embed="rId3" cstate="print"/>
          <a:srcRect/>
          <a:stretch>
            <a:fillRect/>
          </a:stretch>
        </p:blipFill>
        <p:spPr>
          <a:xfrm>
            <a:off x="5562600" y="4724400"/>
            <a:ext cx="3352800" cy="1885950"/>
          </a:xfrm>
          <a:noFill/>
          <a:ln/>
        </p:spPr>
      </p:pic>
      <p:pic>
        <p:nvPicPr>
          <p:cNvPr id="445446" name="Picture 6"/>
          <p:cNvPicPr>
            <a:picLocks noChangeAspect="1" noChangeArrowheads="1"/>
          </p:cNvPicPr>
          <p:nvPr/>
        </p:nvPicPr>
        <p:blipFill>
          <a:blip r:embed="rId4" cstate="print"/>
          <a:srcRect/>
          <a:stretch>
            <a:fillRect/>
          </a:stretch>
        </p:blipFill>
        <p:spPr bwMode="auto">
          <a:xfrm>
            <a:off x="5562600" y="914400"/>
            <a:ext cx="3276600" cy="1676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body" sz="half" idx="1"/>
          </p:nvPr>
        </p:nvSpPr>
        <p:spPr>
          <a:xfrm>
            <a:off x="533400" y="1143000"/>
            <a:ext cx="8077200" cy="5562600"/>
          </a:xfrm>
        </p:spPr>
        <p:txBody>
          <a:bodyPr/>
          <a:lstStyle/>
          <a:p>
            <a:pPr>
              <a:lnSpc>
                <a:spcPct val="90000"/>
              </a:lnSpc>
              <a:buFontTx/>
              <a:buNone/>
            </a:pPr>
            <a:r>
              <a:rPr lang="en-US" sz="2400" b="1">
                <a:latin typeface="Times New Roman" pitchFamily="18" charset="0"/>
              </a:rPr>
              <a:t>USDA rural development funds must meet broadly defined program objectives -- 4 key programs can do this within a brownfields context:</a:t>
            </a:r>
          </a:p>
          <a:p>
            <a:pPr>
              <a:lnSpc>
                <a:spcPct val="90000"/>
              </a:lnSpc>
              <a:buFontTx/>
              <a:buNone/>
            </a:pPr>
            <a:endParaRPr lang="en-US" sz="1000" b="1" i="1">
              <a:latin typeface="Times New Roman" pitchFamily="18" charset="0"/>
            </a:endParaRPr>
          </a:p>
          <a:p>
            <a:pPr>
              <a:lnSpc>
                <a:spcPct val="90000"/>
              </a:lnSpc>
            </a:pPr>
            <a:r>
              <a:rPr lang="en-US" sz="2600" b="1" i="1">
                <a:latin typeface="Times New Roman" pitchFamily="18" charset="0"/>
              </a:rPr>
              <a:t>Community facility loans and grants</a:t>
            </a:r>
            <a:r>
              <a:rPr lang="en-US" sz="2600">
                <a:latin typeface="Times New Roman" pitchFamily="18" charset="0"/>
              </a:rPr>
              <a:t> – for a range of development and community benefit projects </a:t>
            </a:r>
          </a:p>
          <a:p>
            <a:pPr>
              <a:lnSpc>
                <a:spcPct val="90000"/>
              </a:lnSpc>
            </a:pPr>
            <a:r>
              <a:rPr lang="en-US" sz="2600" b="1" i="1">
                <a:latin typeface="Times New Roman" pitchFamily="18" charset="0"/>
              </a:rPr>
              <a:t>Business and industry loans</a:t>
            </a:r>
            <a:r>
              <a:rPr lang="en-US" sz="2600">
                <a:latin typeface="Times New Roman" pitchFamily="18" charset="0"/>
              </a:rPr>
              <a:t> – to public or private organizations, for activities such as industrial park site development/rehabilitation or access ways</a:t>
            </a:r>
          </a:p>
          <a:p>
            <a:pPr>
              <a:lnSpc>
                <a:spcPct val="90000"/>
              </a:lnSpc>
            </a:pPr>
            <a:r>
              <a:rPr lang="en-US" sz="2600" b="1" i="1">
                <a:latin typeface="Times New Roman" pitchFamily="18" charset="0"/>
              </a:rPr>
              <a:t>Intermediary re-lending program</a:t>
            </a:r>
            <a:r>
              <a:rPr lang="en-US" sz="2600">
                <a:latin typeface="Times New Roman" pitchFamily="18" charset="0"/>
              </a:rPr>
              <a:t> – intermediaries such as local governments are loaned money to re-lend to companies, in order to finance business facilities  </a:t>
            </a:r>
          </a:p>
          <a:p>
            <a:pPr>
              <a:lnSpc>
                <a:spcPct val="90000"/>
              </a:lnSpc>
            </a:pPr>
            <a:r>
              <a:rPr lang="en-US" sz="2600" b="1" i="1">
                <a:latin typeface="Times New Roman" pitchFamily="18" charset="0"/>
              </a:rPr>
              <a:t>Rural development grants (RBEGs/RBOGs)</a:t>
            </a:r>
            <a:r>
              <a:rPr lang="en-US" sz="2600">
                <a:latin typeface="Times New Roman" pitchFamily="18" charset="0"/>
              </a:rPr>
              <a:t> – given to provide operating capital and finance emerging private business and industry </a:t>
            </a:r>
          </a:p>
        </p:txBody>
      </p:sp>
      <p:graphicFrame>
        <p:nvGraphicFramePr>
          <p:cNvPr id="446467" name="Rectangle 3"/>
          <p:cNvGraphicFramePr>
            <a:graphicFrameLocks/>
          </p:cNvGraphicFramePr>
          <p:nvPr/>
        </p:nvGraphicFramePr>
        <p:xfrm>
          <a:off x="1524000" y="1397000"/>
          <a:ext cx="6096000" cy="4064000"/>
        </p:xfrm>
        <a:graphic>
          <a:graphicData uri="http://schemas.openxmlformats.org/presentationml/2006/ole">
            <p:oleObj spid="_x0000_s446467" name="Document" r:id="rId3" imgW="0" imgH="0" progId="WP9Doc">
              <p:embed/>
            </p:oleObj>
          </a:graphicData>
        </a:graphic>
      </p:graphicFrame>
      <p:sp>
        <p:nvSpPr>
          <p:cNvPr id="446468" name="Rectangle 4"/>
          <p:cNvSpPr>
            <a:spLocks noGrp="1" noChangeArrowheads="1"/>
          </p:cNvSpPr>
          <p:nvPr>
            <p:ph type="title"/>
          </p:nvPr>
        </p:nvSpPr>
        <p:spPr>
          <a:xfrm>
            <a:off x="228600" y="228600"/>
            <a:ext cx="8534400" cy="762000"/>
          </a:xfrm>
          <a:noFill/>
          <a:ln/>
        </p:spPr>
        <p:txBody>
          <a:bodyPr anchor="b"/>
          <a:lstStyle/>
          <a:p>
            <a:pPr algn="r"/>
            <a:r>
              <a:rPr lang="en-US" sz="4000" b="1" i="1">
                <a:solidFill>
                  <a:srgbClr val="663300"/>
                </a:solidFill>
                <a:latin typeface="Arial Unicode MS" pitchFamily="34" charset="-128"/>
              </a:rPr>
              <a:t>USDA Rural Development Programs</a:t>
            </a:r>
            <a:endParaRPr lang="en-US" sz="4000" b="1">
              <a:solidFill>
                <a:srgbClr val="663300"/>
              </a:solidFill>
              <a:latin typeface="Arial Unicode MS"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body" sz="half" idx="1"/>
          </p:nvPr>
        </p:nvSpPr>
        <p:spPr>
          <a:xfrm>
            <a:off x="609600" y="1981200"/>
            <a:ext cx="8001000" cy="4495800"/>
          </a:xfrm>
        </p:spPr>
        <p:txBody>
          <a:bodyPr/>
          <a:lstStyle/>
          <a:p>
            <a:pPr>
              <a:lnSpc>
                <a:spcPct val="80000"/>
              </a:lnSpc>
              <a:buFontTx/>
              <a:buNone/>
            </a:pPr>
            <a:r>
              <a:rPr lang="en-US" b="1" i="1">
                <a:latin typeface="Times New Roman" pitchFamily="18" charset="0"/>
              </a:rPr>
              <a:t>Eligible activities often can include: </a:t>
            </a:r>
            <a:r>
              <a:rPr lang="en-US" sz="2000" i="1">
                <a:latin typeface="Times New Roman" pitchFamily="18" charset="0"/>
              </a:rPr>
              <a:t>:</a:t>
            </a:r>
            <a:r>
              <a:rPr lang="en-US" sz="2000">
                <a:latin typeface="Times New Roman" pitchFamily="18" charset="0"/>
              </a:rPr>
              <a:t> </a:t>
            </a:r>
          </a:p>
          <a:p>
            <a:pPr>
              <a:lnSpc>
                <a:spcPct val="80000"/>
              </a:lnSpc>
              <a:buFontTx/>
              <a:buNone/>
            </a:pPr>
            <a:endParaRPr lang="en-US" sz="1000">
              <a:latin typeface="Times New Roman" pitchFamily="18" charset="0"/>
            </a:endParaRPr>
          </a:p>
          <a:p>
            <a:pPr>
              <a:lnSpc>
                <a:spcPct val="80000"/>
              </a:lnSpc>
            </a:pPr>
            <a:r>
              <a:rPr lang="en-US" sz="2800" b="1">
                <a:latin typeface="Times New Roman" pitchFamily="18" charset="0"/>
              </a:rPr>
              <a:t>Planning </a:t>
            </a:r>
            <a:r>
              <a:rPr lang="en-US" sz="2800">
                <a:latin typeface="Times New Roman" pitchFamily="18" charset="0"/>
              </a:rPr>
              <a:t>for redevelopment or revitalization – for businesses and community facilities (</a:t>
            </a:r>
            <a:r>
              <a:rPr lang="en-US" sz="2800" i="1">
                <a:latin typeface="Times New Roman" pitchFamily="18" charset="0"/>
              </a:rPr>
              <a:t>which could include brownfield projects)</a:t>
            </a:r>
          </a:p>
          <a:p>
            <a:pPr>
              <a:lnSpc>
                <a:spcPct val="80000"/>
              </a:lnSpc>
            </a:pPr>
            <a:r>
              <a:rPr lang="en-US" sz="2800" b="1">
                <a:latin typeface="Times New Roman" pitchFamily="18" charset="0"/>
              </a:rPr>
              <a:t>Site clearance/preparation, </a:t>
            </a:r>
            <a:r>
              <a:rPr lang="en-US" sz="2800">
                <a:latin typeface="Times New Roman" pitchFamily="18" charset="0"/>
              </a:rPr>
              <a:t>including demolition – </a:t>
            </a:r>
            <a:r>
              <a:rPr lang="en-US" sz="2800" i="1">
                <a:latin typeface="Times New Roman" pitchFamily="18" charset="0"/>
              </a:rPr>
              <a:t>key brownfield reuse/redevelopment activities</a:t>
            </a:r>
            <a:r>
              <a:rPr lang="en-US" sz="2800" b="1">
                <a:latin typeface="Times New Roman" pitchFamily="18" charset="0"/>
              </a:rPr>
              <a:t>  </a:t>
            </a:r>
          </a:p>
          <a:p>
            <a:pPr>
              <a:lnSpc>
                <a:spcPct val="80000"/>
              </a:lnSpc>
            </a:pPr>
            <a:r>
              <a:rPr lang="en-US" sz="2800" b="1">
                <a:latin typeface="Times New Roman" pitchFamily="18" charset="0"/>
              </a:rPr>
              <a:t>Rehabilitation/improvement of sites or structures </a:t>
            </a:r>
            <a:r>
              <a:rPr lang="en-US" sz="2800">
                <a:latin typeface="Times New Roman" pitchFamily="18" charset="0"/>
              </a:rPr>
              <a:t>– </a:t>
            </a:r>
            <a:r>
              <a:rPr lang="en-US" sz="2800" i="1">
                <a:latin typeface="Times New Roman" pitchFamily="18" charset="0"/>
              </a:rPr>
              <a:t>which might need to include removal or remediation of contamination as part of project</a:t>
            </a:r>
          </a:p>
          <a:p>
            <a:pPr>
              <a:lnSpc>
                <a:spcPct val="80000"/>
              </a:lnSpc>
            </a:pPr>
            <a:r>
              <a:rPr lang="en-US" sz="2800" b="1">
                <a:latin typeface="Times New Roman" pitchFamily="18" charset="0"/>
              </a:rPr>
              <a:t>Construction </a:t>
            </a:r>
            <a:r>
              <a:rPr lang="en-US" sz="2800">
                <a:latin typeface="Times New Roman" pitchFamily="18" charset="0"/>
              </a:rPr>
              <a:t>of real estate improvements</a:t>
            </a:r>
          </a:p>
          <a:p>
            <a:pPr>
              <a:lnSpc>
                <a:spcPct val="80000"/>
              </a:lnSpc>
            </a:pPr>
            <a:r>
              <a:rPr lang="en-US" sz="2800" b="1">
                <a:latin typeface="Times New Roman" pitchFamily="18" charset="0"/>
              </a:rPr>
              <a:t>Installation </a:t>
            </a:r>
            <a:r>
              <a:rPr lang="en-US" sz="2800">
                <a:latin typeface="Times New Roman" pitchFamily="18" charset="0"/>
              </a:rPr>
              <a:t>of amenities to enhance development</a:t>
            </a:r>
            <a:r>
              <a:rPr lang="en-US" sz="2800" b="1">
                <a:latin typeface="Times New Roman" pitchFamily="18" charset="0"/>
              </a:rPr>
              <a:t>  </a:t>
            </a:r>
            <a:endParaRPr lang="en-US" sz="2400">
              <a:latin typeface="Times New Roman" pitchFamily="18" charset="0"/>
            </a:endParaRPr>
          </a:p>
          <a:p>
            <a:pPr>
              <a:lnSpc>
                <a:spcPct val="80000"/>
              </a:lnSpc>
            </a:pPr>
            <a:endParaRPr lang="en-US" sz="2400">
              <a:latin typeface="Times New Roman" pitchFamily="18" charset="0"/>
            </a:endParaRPr>
          </a:p>
        </p:txBody>
      </p:sp>
      <p:graphicFrame>
        <p:nvGraphicFramePr>
          <p:cNvPr id="447491" name="Rectangle 3"/>
          <p:cNvGraphicFramePr>
            <a:graphicFrameLocks/>
          </p:cNvGraphicFramePr>
          <p:nvPr/>
        </p:nvGraphicFramePr>
        <p:xfrm>
          <a:off x="1524000" y="1397000"/>
          <a:ext cx="6096000" cy="4064000"/>
        </p:xfrm>
        <a:graphic>
          <a:graphicData uri="http://schemas.openxmlformats.org/presentationml/2006/ole">
            <p:oleObj spid="_x0000_s447491" name="Document" r:id="rId3" imgW="0" imgH="0" progId="WP9Doc">
              <p:embed/>
            </p:oleObj>
          </a:graphicData>
        </a:graphic>
      </p:graphicFrame>
      <p:sp>
        <p:nvSpPr>
          <p:cNvPr id="447492" name="Rectangle 4"/>
          <p:cNvSpPr>
            <a:spLocks noGrp="1" noChangeArrowheads="1"/>
          </p:cNvSpPr>
          <p:nvPr>
            <p:ph type="title"/>
          </p:nvPr>
        </p:nvSpPr>
        <p:spPr>
          <a:xfrm>
            <a:off x="304800" y="228600"/>
            <a:ext cx="8382000" cy="1600200"/>
          </a:xfrm>
          <a:noFill/>
          <a:ln/>
        </p:spPr>
        <p:txBody>
          <a:bodyPr anchor="b"/>
          <a:lstStyle/>
          <a:p>
            <a:pPr algn="r"/>
            <a:r>
              <a:rPr lang="en-US" sz="3400" b="1" i="1">
                <a:solidFill>
                  <a:srgbClr val="663300"/>
                </a:solidFill>
                <a:latin typeface="Arial Unicode MS" pitchFamily="34" charset="-128"/>
              </a:rPr>
              <a:t>How Can USDA Rural Development Funds Be Used For Activities that Also Support Brownfield Redevelopment ?</a:t>
            </a:r>
            <a:r>
              <a:rPr lang="en-US" sz="3200" b="1">
                <a:latin typeface="Times New Roman"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body" sz="half" idx="1"/>
          </p:nvPr>
        </p:nvSpPr>
        <p:spPr>
          <a:xfrm>
            <a:off x="533400" y="1295400"/>
            <a:ext cx="8229600" cy="5257800"/>
          </a:xfrm>
        </p:spPr>
        <p:txBody>
          <a:bodyPr/>
          <a:lstStyle/>
          <a:p>
            <a:pPr>
              <a:lnSpc>
                <a:spcPct val="90000"/>
              </a:lnSpc>
            </a:pPr>
            <a:r>
              <a:rPr lang="en-US">
                <a:latin typeface="Times New Roman" pitchFamily="18" charset="0"/>
              </a:rPr>
              <a:t>Range of (non-EPA) federal                  program tools/tax incentives                         that can be put together in                                 a brownfield effort –  and                            what they can do </a:t>
            </a:r>
          </a:p>
          <a:p>
            <a:pPr>
              <a:lnSpc>
                <a:spcPct val="90000"/>
              </a:lnSpc>
            </a:pPr>
            <a:r>
              <a:rPr lang="en-US">
                <a:latin typeface="Times New Roman" pitchFamily="18" charset="0"/>
              </a:rPr>
              <a:t>Low cost/no cost strategies                               with important </a:t>
            </a:r>
            <a:r>
              <a:rPr lang="en-US" b="1" i="1">
                <a:latin typeface="Times New Roman" pitchFamily="18" charset="0"/>
              </a:rPr>
              <a:t>$$</a:t>
            </a:r>
            <a:r>
              <a:rPr lang="en-US">
                <a:latin typeface="Times New Roman" pitchFamily="18" charset="0"/>
              </a:rPr>
              <a:t> impacts </a:t>
            </a:r>
          </a:p>
          <a:p>
            <a:pPr>
              <a:lnSpc>
                <a:spcPct val="90000"/>
              </a:lnSpc>
            </a:pPr>
            <a:r>
              <a:rPr lang="en-US">
                <a:latin typeface="Times New Roman" pitchFamily="18" charset="0"/>
              </a:rPr>
              <a:t>Emerging local financing strategy innovations  that communities are exploring that can be linked to brownfield efforts</a:t>
            </a:r>
          </a:p>
          <a:p>
            <a:pPr>
              <a:lnSpc>
                <a:spcPct val="90000"/>
              </a:lnSpc>
              <a:spcBef>
                <a:spcPct val="0"/>
              </a:spcBef>
            </a:pPr>
            <a:r>
              <a:rPr lang="en-US">
                <a:latin typeface="Times New Roman" pitchFamily="18" charset="0"/>
              </a:rPr>
              <a:t>Examples of diverse resources in action…</a:t>
            </a:r>
          </a:p>
        </p:txBody>
      </p:sp>
      <p:graphicFrame>
        <p:nvGraphicFramePr>
          <p:cNvPr id="483331" name="Rectangle 3"/>
          <p:cNvGraphicFramePr>
            <a:graphicFrameLocks/>
          </p:cNvGraphicFramePr>
          <p:nvPr/>
        </p:nvGraphicFramePr>
        <p:xfrm>
          <a:off x="1524000" y="1371600"/>
          <a:ext cx="6096000" cy="4064000"/>
        </p:xfrm>
        <a:graphic>
          <a:graphicData uri="http://schemas.openxmlformats.org/presentationml/2006/ole">
            <p:oleObj spid="_x0000_s483331" name="Document" r:id="rId3" imgW="0" imgH="0" progId="WP9Doc">
              <p:embed/>
            </p:oleObj>
          </a:graphicData>
        </a:graphic>
      </p:graphicFrame>
      <p:sp>
        <p:nvSpPr>
          <p:cNvPr id="483332" name="Rectangle 4"/>
          <p:cNvSpPr>
            <a:spLocks noGrp="1" noChangeArrowheads="1"/>
          </p:cNvSpPr>
          <p:nvPr>
            <p:ph type="title"/>
          </p:nvPr>
        </p:nvSpPr>
        <p:spPr>
          <a:xfrm>
            <a:off x="152400" y="304800"/>
            <a:ext cx="8763000" cy="1371600"/>
          </a:xfrm>
          <a:noFill/>
          <a:ln/>
        </p:spPr>
        <p:txBody>
          <a:bodyPr anchor="b"/>
          <a:lstStyle/>
          <a:p>
            <a:pPr algn="l"/>
            <a:r>
              <a:rPr lang="en-US" b="1" i="1">
                <a:solidFill>
                  <a:srgbClr val="663300"/>
                </a:solidFill>
                <a:latin typeface="Arial Unicode MS" pitchFamily="34" charset="-128"/>
              </a:rPr>
              <a:t>What this discussion will cover… </a:t>
            </a:r>
            <a:br>
              <a:rPr lang="en-US" b="1" i="1">
                <a:solidFill>
                  <a:srgbClr val="663300"/>
                </a:solidFill>
                <a:latin typeface="Arial Unicode MS" pitchFamily="34" charset="-128"/>
              </a:rPr>
            </a:br>
            <a:endParaRPr lang="en-US" b="1" i="1">
              <a:solidFill>
                <a:srgbClr val="663300"/>
              </a:solidFill>
              <a:latin typeface="Arial Unicode MS" pitchFamily="34" charset="-128"/>
            </a:endParaRPr>
          </a:p>
        </p:txBody>
      </p:sp>
      <p:pic>
        <p:nvPicPr>
          <p:cNvPr id="483333" name="Picture 5" descr="thumbnail"/>
          <p:cNvPicPr>
            <a:picLocks noChangeAspect="1" noChangeArrowheads="1"/>
          </p:cNvPicPr>
          <p:nvPr/>
        </p:nvPicPr>
        <p:blipFill>
          <a:blip r:embed="rId4" cstate="print"/>
          <a:srcRect/>
          <a:stretch>
            <a:fillRect/>
          </a:stretch>
        </p:blipFill>
        <p:spPr bwMode="auto">
          <a:xfrm>
            <a:off x="6096000" y="1219200"/>
            <a:ext cx="2514600" cy="3124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body" sz="half" idx="1"/>
          </p:nvPr>
        </p:nvSpPr>
        <p:spPr>
          <a:xfrm>
            <a:off x="304800" y="914400"/>
            <a:ext cx="4724400" cy="5562600"/>
          </a:xfrm>
        </p:spPr>
        <p:txBody>
          <a:bodyPr/>
          <a:lstStyle/>
          <a:p>
            <a:pPr>
              <a:lnSpc>
                <a:spcPct val="90000"/>
              </a:lnSpc>
              <a:buFontTx/>
              <a:buNone/>
            </a:pPr>
            <a:endParaRPr lang="en-US" sz="1000">
              <a:latin typeface="Times New Roman" pitchFamily="18" charset="0"/>
            </a:endParaRPr>
          </a:p>
          <a:p>
            <a:pPr>
              <a:lnSpc>
                <a:spcPct val="90000"/>
              </a:lnSpc>
            </a:pPr>
            <a:r>
              <a:rPr lang="en-US">
                <a:latin typeface="Times New Roman" pitchFamily="18" charset="0"/>
              </a:rPr>
              <a:t>Abandoned sewing factory, built in 1920s </a:t>
            </a:r>
          </a:p>
          <a:p>
            <a:pPr>
              <a:lnSpc>
                <a:spcPct val="90000"/>
              </a:lnSpc>
            </a:pPr>
            <a:r>
              <a:rPr lang="en-US">
                <a:latin typeface="Times New Roman" pitchFamily="18" charset="0"/>
              </a:rPr>
              <a:t>Developed by non-profit Better Homes of Seaford </a:t>
            </a:r>
          </a:p>
          <a:p>
            <a:pPr>
              <a:lnSpc>
                <a:spcPct val="90000"/>
              </a:lnSpc>
            </a:pPr>
            <a:r>
              <a:rPr lang="en-US" b="1">
                <a:latin typeface="Times New Roman" pitchFamily="18" charset="0"/>
              </a:rPr>
              <a:t>$600,000 USDA rural development loan</a:t>
            </a:r>
            <a:r>
              <a:rPr lang="en-US">
                <a:latin typeface="Times New Roman" pitchFamily="18" charset="0"/>
              </a:rPr>
              <a:t>, plus DE Housing Authority and private bank participation </a:t>
            </a:r>
            <a:endParaRPr lang="en-US" b="1">
              <a:latin typeface="Times New Roman" pitchFamily="18" charset="0"/>
            </a:endParaRPr>
          </a:p>
          <a:p>
            <a:pPr>
              <a:lnSpc>
                <a:spcPct val="90000"/>
              </a:lnSpc>
            </a:pPr>
            <a:r>
              <a:rPr lang="en-US">
                <a:latin typeface="Times New Roman" pitchFamily="18" charset="0"/>
              </a:rPr>
              <a:t>Ribbon cutting 1/9/06; fully occupied by March</a:t>
            </a:r>
            <a:endParaRPr lang="en-US" b="1">
              <a:latin typeface="Times New Roman" pitchFamily="18" charset="0"/>
            </a:endParaRPr>
          </a:p>
        </p:txBody>
      </p:sp>
      <p:graphicFrame>
        <p:nvGraphicFramePr>
          <p:cNvPr id="449539" name="Rectangle 3"/>
          <p:cNvGraphicFramePr>
            <a:graphicFrameLocks/>
          </p:cNvGraphicFramePr>
          <p:nvPr/>
        </p:nvGraphicFramePr>
        <p:xfrm>
          <a:off x="1524000" y="1397000"/>
          <a:ext cx="6096000" cy="4064000"/>
        </p:xfrm>
        <a:graphic>
          <a:graphicData uri="http://schemas.openxmlformats.org/presentationml/2006/ole">
            <p:oleObj spid="_x0000_s449539" name="Document" r:id="rId3" imgW="0" imgH="0" progId="WP9Doc">
              <p:embed/>
            </p:oleObj>
          </a:graphicData>
        </a:graphic>
      </p:graphicFrame>
      <p:sp>
        <p:nvSpPr>
          <p:cNvPr id="449540" name="Rectangle 4"/>
          <p:cNvSpPr>
            <a:spLocks noGrp="1" noChangeArrowheads="1"/>
          </p:cNvSpPr>
          <p:nvPr>
            <p:ph type="title"/>
          </p:nvPr>
        </p:nvSpPr>
        <p:spPr>
          <a:xfrm>
            <a:off x="0" y="228600"/>
            <a:ext cx="8991600" cy="1371600"/>
          </a:xfrm>
          <a:noFill/>
          <a:ln/>
        </p:spPr>
        <p:txBody>
          <a:bodyPr anchor="b"/>
          <a:lstStyle/>
          <a:p>
            <a:pPr algn="r"/>
            <a:r>
              <a:rPr lang="en-US" sz="4200" b="1" i="1">
                <a:solidFill>
                  <a:srgbClr val="663300"/>
                </a:solidFill>
                <a:latin typeface="Arial Unicode MS" pitchFamily="34" charset="-128"/>
              </a:rPr>
              <a:t> USDA: Charleston Place – Seaford, DE</a:t>
            </a:r>
          </a:p>
        </p:txBody>
      </p:sp>
      <p:pic>
        <p:nvPicPr>
          <p:cNvPr id="449541" name="Picture 5" descr="the old factory after renovation"/>
          <p:cNvPicPr>
            <a:picLocks noChangeAspect="1" noChangeArrowheads="1"/>
          </p:cNvPicPr>
          <p:nvPr/>
        </p:nvPicPr>
        <p:blipFill>
          <a:blip r:embed="rId4" cstate="print"/>
          <a:srcRect/>
          <a:stretch>
            <a:fillRect/>
          </a:stretch>
        </p:blipFill>
        <p:spPr bwMode="auto">
          <a:xfrm>
            <a:off x="4953000" y="4114800"/>
            <a:ext cx="4000500" cy="2362200"/>
          </a:xfrm>
          <a:prstGeom prst="rect">
            <a:avLst/>
          </a:prstGeom>
          <a:noFill/>
        </p:spPr>
      </p:pic>
      <p:pic>
        <p:nvPicPr>
          <p:cNvPr id="449542" name="Picture 6" descr="the old sewing factory"/>
          <p:cNvPicPr>
            <a:picLocks noChangeAspect="1" noChangeArrowheads="1"/>
          </p:cNvPicPr>
          <p:nvPr/>
        </p:nvPicPr>
        <p:blipFill>
          <a:blip r:embed="rId5" cstate="print"/>
          <a:srcRect/>
          <a:stretch>
            <a:fillRect/>
          </a:stretch>
        </p:blipFill>
        <p:spPr bwMode="auto">
          <a:xfrm>
            <a:off x="5029200" y="1600200"/>
            <a:ext cx="3924300" cy="2286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76200" y="-457200"/>
            <a:ext cx="8915400" cy="1524000"/>
          </a:xfrm>
          <a:noFill/>
          <a:ln/>
        </p:spPr>
        <p:txBody>
          <a:bodyPr anchor="b"/>
          <a:lstStyle/>
          <a:p>
            <a:pPr algn="r"/>
            <a:r>
              <a:rPr lang="en-US" sz="4000" b="1" i="1">
                <a:solidFill>
                  <a:srgbClr val="663300"/>
                </a:solidFill>
              </a:rPr>
              <a:t>USDA: Potosi Brewery, Potosi, WI</a:t>
            </a:r>
          </a:p>
        </p:txBody>
      </p:sp>
      <p:sp>
        <p:nvSpPr>
          <p:cNvPr id="474115" name="Rectangle 3"/>
          <p:cNvSpPr>
            <a:spLocks noGrp="1" noChangeArrowheads="1"/>
          </p:cNvSpPr>
          <p:nvPr>
            <p:ph type="body" sz="half" idx="1"/>
          </p:nvPr>
        </p:nvSpPr>
        <p:spPr>
          <a:xfrm>
            <a:off x="228600" y="1143000"/>
            <a:ext cx="5486400" cy="5715000"/>
          </a:xfrm>
        </p:spPr>
        <p:txBody>
          <a:bodyPr/>
          <a:lstStyle/>
          <a:p>
            <a:pPr>
              <a:lnSpc>
                <a:spcPct val="90000"/>
              </a:lnSpc>
            </a:pPr>
            <a:r>
              <a:rPr lang="en-US" sz="2800">
                <a:latin typeface="Times New Roman" pitchFamily="18" charset="0"/>
              </a:rPr>
              <a:t>Brewery built 1852 in Potosi      (pop. 700), abandoned 1972</a:t>
            </a:r>
          </a:p>
          <a:p>
            <a:pPr>
              <a:lnSpc>
                <a:spcPct val="90000"/>
              </a:lnSpc>
            </a:pPr>
            <a:r>
              <a:rPr lang="en-US" sz="2800">
                <a:latin typeface="Times New Roman" pitchFamily="18" charset="0"/>
              </a:rPr>
              <a:t>Asbestos, lead paint, other </a:t>
            </a:r>
          </a:p>
          <a:p>
            <a:pPr>
              <a:lnSpc>
                <a:spcPct val="90000"/>
              </a:lnSpc>
              <a:buFontTx/>
              <a:buNone/>
            </a:pPr>
            <a:r>
              <a:rPr lang="en-US" sz="2800">
                <a:latin typeface="Times New Roman" pitchFamily="18" charset="0"/>
              </a:rPr>
              <a:t>    contaminants</a:t>
            </a:r>
          </a:p>
          <a:p>
            <a:pPr>
              <a:lnSpc>
                <a:spcPct val="90000"/>
              </a:lnSpc>
            </a:pPr>
            <a:r>
              <a:rPr lang="en-US" sz="2800" b="1">
                <a:latin typeface="Times New Roman" pitchFamily="18" charset="0"/>
              </a:rPr>
              <a:t>$3.3 million B&amp;I guaranteed             loan</a:t>
            </a:r>
            <a:r>
              <a:rPr lang="en-US" sz="2800">
                <a:latin typeface="Times New Roman" pitchFamily="18" charset="0"/>
              </a:rPr>
              <a:t> key to securing additional         $4.2 million in financing </a:t>
            </a:r>
          </a:p>
          <a:p>
            <a:pPr>
              <a:lnSpc>
                <a:spcPct val="90000"/>
              </a:lnSpc>
            </a:pPr>
            <a:r>
              <a:rPr lang="en-US" sz="2800">
                <a:latin typeface="Times New Roman" pitchFamily="18" charset="0"/>
              </a:rPr>
              <a:t>Transformed Potosi’s main street; community involvement key  </a:t>
            </a:r>
          </a:p>
          <a:p>
            <a:pPr>
              <a:lnSpc>
                <a:spcPct val="90000"/>
              </a:lnSpc>
            </a:pPr>
            <a:r>
              <a:rPr lang="en-US" sz="2800" b="1" i="1">
                <a:latin typeface="Times New Roman" pitchFamily="18" charset="0"/>
              </a:rPr>
              <a:t>Result:</a:t>
            </a:r>
            <a:r>
              <a:rPr lang="en-US" sz="2800">
                <a:latin typeface="Times New Roman" pitchFamily="18" charset="0"/>
              </a:rPr>
              <a:t>  Refurbished as micro-brewery, brewing museum and library, opened  June 2008 </a:t>
            </a:r>
          </a:p>
          <a:p>
            <a:pPr>
              <a:lnSpc>
                <a:spcPct val="90000"/>
              </a:lnSpc>
            </a:pPr>
            <a:r>
              <a:rPr lang="en-US" sz="2800">
                <a:latin typeface="Times New Roman" pitchFamily="18" charset="0"/>
              </a:rPr>
              <a:t>50 new jobs, 4 new beers</a:t>
            </a:r>
            <a:endParaRPr lang="en-US" sz="2400">
              <a:latin typeface="Times New Roman" pitchFamily="18" charset="0"/>
            </a:endParaRPr>
          </a:p>
        </p:txBody>
      </p:sp>
      <p:sp>
        <p:nvSpPr>
          <p:cNvPr id="474116" name="Rectangle 4"/>
          <p:cNvSpPr>
            <a:spLocks noChangeArrowheads="1"/>
          </p:cNvSpPr>
          <p:nvPr/>
        </p:nvSpPr>
        <p:spPr bwMode="auto">
          <a:xfrm>
            <a:off x="533400" y="4098925"/>
            <a:ext cx="2971800" cy="641350"/>
          </a:xfrm>
          <a:prstGeom prst="rect">
            <a:avLst/>
          </a:prstGeom>
          <a:noFill/>
          <a:ln w="9525">
            <a:noFill/>
            <a:miter lim="800000"/>
            <a:headEnd/>
            <a:tailEnd/>
          </a:ln>
          <a:effectLst/>
        </p:spPr>
        <p:txBody>
          <a:bodyPr anchor="ctr">
            <a:spAutoFit/>
          </a:bodyPr>
          <a:lstStyle/>
          <a:p>
            <a:r>
              <a:rPr lang="en-US"/>
              <a:t/>
            </a:r>
            <a:br>
              <a:rPr lang="en-US"/>
            </a:br>
            <a:endParaRPr lang="en-US"/>
          </a:p>
        </p:txBody>
      </p:sp>
      <p:pic>
        <p:nvPicPr>
          <p:cNvPr id="474119" name="Picture 7"/>
          <p:cNvPicPr>
            <a:picLocks noChangeAspect="1" noChangeArrowheads="1"/>
          </p:cNvPicPr>
          <p:nvPr/>
        </p:nvPicPr>
        <p:blipFill>
          <a:blip r:embed="rId2" cstate="print"/>
          <a:srcRect/>
          <a:stretch>
            <a:fillRect/>
          </a:stretch>
        </p:blipFill>
        <p:spPr bwMode="auto">
          <a:xfrm>
            <a:off x="5791200" y="3200400"/>
            <a:ext cx="3124200" cy="3429000"/>
          </a:xfrm>
          <a:prstGeom prst="rect">
            <a:avLst/>
          </a:prstGeom>
          <a:noFill/>
          <a:ln w="9525">
            <a:noFill/>
            <a:miter lim="800000"/>
            <a:headEnd/>
            <a:tailEnd/>
          </a:ln>
          <a:effectLst/>
        </p:spPr>
      </p:pic>
      <p:pic>
        <p:nvPicPr>
          <p:cNvPr id="474121" name="Picture 9" descr="lg_mid20th">
            <a:hlinkClick r:id="rId3" tooltip="Smokestack Under Repair"/>
          </p:cNvPr>
          <p:cNvPicPr>
            <a:picLocks noChangeAspect="1" noChangeArrowheads="1"/>
          </p:cNvPicPr>
          <p:nvPr/>
        </p:nvPicPr>
        <p:blipFill>
          <a:blip r:embed="rId4" cstate="print"/>
          <a:srcRect/>
          <a:stretch>
            <a:fillRect/>
          </a:stretch>
        </p:blipFill>
        <p:spPr bwMode="auto">
          <a:xfrm>
            <a:off x="5029200" y="1371600"/>
            <a:ext cx="2057400" cy="1752600"/>
          </a:xfrm>
          <a:prstGeom prst="rect">
            <a:avLst/>
          </a:prstGeom>
          <a:noFill/>
        </p:spPr>
      </p:pic>
      <p:pic>
        <p:nvPicPr>
          <p:cNvPr id="474123" name="Picture 11" descr="lg_homefire">
            <a:hlinkClick r:id="rId5" tooltip="Brewery Rock House on Fire"/>
          </p:cNvPr>
          <p:cNvPicPr>
            <a:picLocks noChangeAspect="1" noChangeArrowheads="1"/>
          </p:cNvPicPr>
          <p:nvPr/>
        </p:nvPicPr>
        <p:blipFill>
          <a:blip r:embed="rId6" cstate="print"/>
          <a:srcRect/>
          <a:stretch>
            <a:fillRect/>
          </a:stretch>
        </p:blipFill>
        <p:spPr bwMode="auto">
          <a:xfrm>
            <a:off x="7162800" y="1371600"/>
            <a:ext cx="1752600" cy="1752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body" sz="half" idx="1"/>
          </p:nvPr>
        </p:nvSpPr>
        <p:spPr>
          <a:xfrm>
            <a:off x="381000" y="838200"/>
            <a:ext cx="8458200" cy="6629400"/>
          </a:xfrm>
        </p:spPr>
        <p:txBody>
          <a:bodyPr/>
          <a:lstStyle/>
          <a:p>
            <a:pPr>
              <a:lnSpc>
                <a:spcPct val="80000"/>
              </a:lnSpc>
            </a:pPr>
            <a:r>
              <a:rPr lang="en-US" sz="2500">
                <a:latin typeface="Times New Roman" pitchFamily="18" charset="0"/>
              </a:rPr>
              <a:t>Can provide planning and technical support if you can make the brownfields/waterfront connection</a:t>
            </a:r>
          </a:p>
          <a:p>
            <a:pPr marL="669925" lvl="1" indent="-325438">
              <a:lnSpc>
                <a:spcPct val="80000"/>
              </a:lnSpc>
            </a:pPr>
            <a:r>
              <a:rPr lang="en-US" sz="2500" i="1">
                <a:latin typeface="Times New Roman" pitchFamily="18" charset="0"/>
              </a:rPr>
              <a:t>Expertise in flood control dredging, environmental restoration</a:t>
            </a:r>
          </a:p>
          <a:p>
            <a:pPr>
              <a:lnSpc>
                <a:spcPct val="80000"/>
              </a:lnSpc>
            </a:pPr>
            <a:r>
              <a:rPr lang="en-US" sz="2500">
                <a:latin typeface="Times New Roman" pitchFamily="18" charset="0"/>
              </a:rPr>
              <a:t>Support for brownfields under authorities involving civil works and water resources</a:t>
            </a:r>
          </a:p>
          <a:p>
            <a:pPr marL="669925" lvl="1" indent="-325438">
              <a:lnSpc>
                <a:spcPct val="80000"/>
              </a:lnSpc>
            </a:pPr>
            <a:r>
              <a:rPr lang="en-US" sz="2500" b="1" i="1">
                <a:latin typeface="Times New Roman" pitchFamily="18" charset="0"/>
              </a:rPr>
              <a:t>Continuing Authorities Program</a:t>
            </a:r>
            <a:r>
              <a:rPr lang="en-US" sz="2500" i="1">
                <a:latin typeface="Times New Roman" pitchFamily="18" charset="0"/>
              </a:rPr>
              <a:t> – planning and construction</a:t>
            </a:r>
          </a:p>
          <a:p>
            <a:pPr marL="669925" lvl="1" indent="-325438">
              <a:lnSpc>
                <a:spcPct val="80000"/>
              </a:lnSpc>
            </a:pPr>
            <a:r>
              <a:rPr lang="en-US" sz="2500" b="1" i="1">
                <a:latin typeface="Times New Roman" pitchFamily="18" charset="0"/>
              </a:rPr>
              <a:t>Support for Others Program</a:t>
            </a:r>
            <a:r>
              <a:rPr lang="en-US" sz="2500" i="1">
                <a:latin typeface="Times New Roman" pitchFamily="18" charset="0"/>
              </a:rPr>
              <a:t> – technical and engineering support to federal/state/local agencies on reimbursable basis </a:t>
            </a:r>
          </a:p>
          <a:p>
            <a:pPr marL="669925" lvl="1" indent="-325438">
              <a:lnSpc>
                <a:spcPct val="80000"/>
              </a:lnSpc>
            </a:pPr>
            <a:r>
              <a:rPr lang="en-US" sz="2500" b="1" i="1">
                <a:latin typeface="Times New Roman" pitchFamily="18" charset="0"/>
              </a:rPr>
              <a:t>Planning Assistance to States</a:t>
            </a:r>
            <a:r>
              <a:rPr lang="en-US" sz="2500" i="1">
                <a:latin typeface="Times New Roman" pitchFamily="18" charset="0"/>
              </a:rPr>
              <a:t> – comprehensive plans for development, use, and conservation of water and related resources, which may encompass brownfield sites</a:t>
            </a:r>
            <a:r>
              <a:rPr lang="en-US" sz="2500">
                <a:latin typeface="Times New Roman" pitchFamily="18" charset="0"/>
              </a:rPr>
              <a:t> </a:t>
            </a:r>
          </a:p>
          <a:p>
            <a:pPr>
              <a:lnSpc>
                <a:spcPct val="80000"/>
              </a:lnSpc>
            </a:pPr>
            <a:r>
              <a:rPr lang="en-US" sz="2500" b="1">
                <a:latin typeface="Times New Roman" pitchFamily="18" charset="0"/>
              </a:rPr>
              <a:t>Cost share and reimbursement requirements, Congressional authorization for water resource programs,  may constrain ACE value, participation</a:t>
            </a:r>
            <a:r>
              <a:rPr lang="en-US" sz="2100" b="1">
                <a:latin typeface="Times New Roman" pitchFamily="18" charset="0"/>
              </a:rPr>
              <a:t>   </a:t>
            </a:r>
          </a:p>
          <a:p>
            <a:pPr>
              <a:lnSpc>
                <a:spcPct val="80000"/>
              </a:lnSpc>
            </a:pPr>
            <a:endParaRPr lang="en-US" sz="2100" b="1">
              <a:latin typeface="Times New Roman" pitchFamily="18" charset="0"/>
            </a:endParaRPr>
          </a:p>
          <a:p>
            <a:pPr>
              <a:lnSpc>
                <a:spcPct val="80000"/>
              </a:lnSpc>
              <a:buFontTx/>
              <a:buNone/>
            </a:pPr>
            <a:r>
              <a:rPr lang="en-US" sz="2100" b="1">
                <a:latin typeface="Times New Roman" pitchFamily="18" charset="0"/>
              </a:rPr>
              <a:t>	</a:t>
            </a:r>
          </a:p>
        </p:txBody>
      </p:sp>
      <p:graphicFrame>
        <p:nvGraphicFramePr>
          <p:cNvPr id="527363" name="Rectangle 3"/>
          <p:cNvGraphicFramePr>
            <a:graphicFrameLocks/>
          </p:cNvGraphicFramePr>
          <p:nvPr/>
        </p:nvGraphicFramePr>
        <p:xfrm>
          <a:off x="1524000" y="1397000"/>
          <a:ext cx="6096000" cy="4064000"/>
        </p:xfrm>
        <a:graphic>
          <a:graphicData uri="http://schemas.openxmlformats.org/presentationml/2006/ole">
            <p:oleObj spid="_x0000_s527363" name="Document" r:id="rId3" imgW="0" imgH="0" progId="WP9Doc">
              <p:embed/>
            </p:oleObj>
          </a:graphicData>
        </a:graphic>
      </p:graphicFrame>
      <p:sp>
        <p:nvSpPr>
          <p:cNvPr id="527364" name="Rectangle 4"/>
          <p:cNvSpPr>
            <a:spLocks noGrp="1" noChangeArrowheads="1"/>
          </p:cNvSpPr>
          <p:nvPr>
            <p:ph type="title"/>
          </p:nvPr>
        </p:nvSpPr>
        <p:spPr>
          <a:xfrm>
            <a:off x="685800" y="381000"/>
            <a:ext cx="8077200" cy="990600"/>
          </a:xfrm>
          <a:noFill/>
          <a:ln/>
        </p:spPr>
        <p:txBody>
          <a:bodyPr anchor="b"/>
          <a:lstStyle/>
          <a:p>
            <a:pPr algn="r"/>
            <a:r>
              <a:rPr lang="en-US" sz="3800" b="1" i="1">
                <a:solidFill>
                  <a:srgbClr val="663300"/>
                </a:solidFill>
                <a:latin typeface="Arial Unicode MS" pitchFamily="34" charset="-128"/>
              </a:rPr>
              <a:t>Army Corps of Engineers </a:t>
            </a:r>
            <a:r>
              <a:rPr lang="en-US" sz="3800" b="1">
                <a:latin typeface="Times New Roman" pitchFamily="18" charset="0"/>
              </a:rPr>
              <a:t/>
            </a:r>
            <a:br>
              <a:rPr lang="en-US" sz="3800" b="1">
                <a:latin typeface="Times New Roman" pitchFamily="18" charset="0"/>
              </a:rPr>
            </a:br>
            <a:endParaRPr lang="en-US" sz="3800">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ChangeArrowheads="1"/>
          </p:cNvSpPr>
          <p:nvPr/>
        </p:nvSpPr>
        <p:spPr bwMode="auto">
          <a:xfrm>
            <a:off x="228600" y="228600"/>
            <a:ext cx="8610600" cy="685800"/>
          </a:xfrm>
          <a:prstGeom prst="rect">
            <a:avLst/>
          </a:prstGeom>
          <a:noFill/>
          <a:ln w="9525">
            <a:noFill/>
            <a:miter lim="800000"/>
            <a:headEnd/>
            <a:tailEnd/>
          </a:ln>
        </p:spPr>
        <p:txBody>
          <a:bodyPr anchor="b"/>
          <a:lstStyle/>
          <a:p>
            <a:pPr algn="r" eaLnBrk="0" hangingPunct="0"/>
            <a:r>
              <a:rPr lang="en-US" sz="3600" b="1" i="1">
                <a:solidFill>
                  <a:srgbClr val="663300"/>
                </a:solidFill>
                <a:latin typeface="Arial Unicode MS" pitchFamily="34" charset="-128"/>
              </a:rPr>
              <a:t>Old Mill District</a:t>
            </a:r>
            <a:r>
              <a:rPr lang="en-US" sz="3600" i="1">
                <a:solidFill>
                  <a:srgbClr val="663300"/>
                </a:solidFill>
                <a:latin typeface="Arial Unicode MS" pitchFamily="34" charset="-128"/>
              </a:rPr>
              <a:t> – Bend, OR</a:t>
            </a:r>
            <a:r>
              <a:rPr lang="en-US" sz="3600">
                <a:solidFill>
                  <a:srgbClr val="663300"/>
                </a:solidFill>
                <a:latin typeface="Arial Unicode MS" pitchFamily="34" charset="-128"/>
              </a:rPr>
              <a:t> </a:t>
            </a:r>
          </a:p>
        </p:txBody>
      </p:sp>
      <p:sp>
        <p:nvSpPr>
          <p:cNvPr id="528387" name="Rectangle 3"/>
          <p:cNvSpPr>
            <a:spLocks noChangeArrowheads="1"/>
          </p:cNvSpPr>
          <p:nvPr/>
        </p:nvSpPr>
        <p:spPr bwMode="auto">
          <a:xfrm>
            <a:off x="304800" y="1066800"/>
            <a:ext cx="5334000" cy="5410200"/>
          </a:xfrm>
          <a:prstGeom prst="rect">
            <a:avLst/>
          </a:prstGeom>
          <a:noFill/>
          <a:ln w="9525">
            <a:noFill/>
            <a:miter lim="800000"/>
            <a:headEnd/>
            <a:tailEnd/>
          </a:ln>
        </p:spPr>
        <p:txBody>
          <a:bodyPr/>
          <a:lstStyle/>
          <a:p>
            <a:pPr eaLnBrk="0" hangingPunct="0">
              <a:buFont typeface="Wingdings" pitchFamily="2" charset="2"/>
              <a:buChar char="Ø"/>
            </a:pPr>
            <a:r>
              <a:rPr lang="en-US" sz="2000">
                <a:latin typeface="Times New Roman" pitchFamily="18" charset="0"/>
              </a:rPr>
              <a:t>  </a:t>
            </a:r>
            <a:r>
              <a:rPr lang="en-US" sz="2400">
                <a:latin typeface="Times New Roman" pitchFamily="18" charset="0"/>
              </a:rPr>
              <a:t>Former sawmill operation (from 1922 to 1994) on 250 acre site </a:t>
            </a:r>
          </a:p>
          <a:p>
            <a:pPr eaLnBrk="0" hangingPunct="0">
              <a:buFont typeface="Wingdings" pitchFamily="2" charset="2"/>
              <a:buChar char="Ø"/>
            </a:pPr>
            <a:r>
              <a:rPr lang="en-US" sz="2400" b="1">
                <a:latin typeface="Times New Roman" pitchFamily="18" charset="0"/>
              </a:rPr>
              <a:t>  $250,000 in ACE</a:t>
            </a:r>
            <a:r>
              <a:rPr lang="en-US" sz="2400">
                <a:latin typeface="Times New Roman" pitchFamily="18" charset="0"/>
              </a:rPr>
              <a:t> funding under  the Planning Assistance for States program</a:t>
            </a:r>
          </a:p>
          <a:p>
            <a:pPr eaLnBrk="0" hangingPunct="0">
              <a:buFont typeface="Wingdings" pitchFamily="2" charset="2"/>
              <a:buChar char="Ø"/>
            </a:pPr>
            <a:r>
              <a:rPr lang="en-US" sz="2400">
                <a:latin typeface="Times New Roman" pitchFamily="18" charset="0"/>
              </a:rPr>
              <a:t>  Challenges included defining sections of the site for cleanup, as part of phased development plan, and changing land use from industrial to mixed use.  Oregon DEQ cleanup program facilitated process, using ACE-funded planning information</a:t>
            </a:r>
          </a:p>
          <a:p>
            <a:pPr eaLnBrk="0" hangingPunct="0">
              <a:buFont typeface="Wingdings" pitchFamily="2" charset="2"/>
              <a:buChar char="Ø"/>
            </a:pPr>
            <a:r>
              <a:rPr lang="en-US" sz="2400">
                <a:latin typeface="Times New Roman" pitchFamily="18" charset="0"/>
              </a:rPr>
              <a:t>  Currently, 15 commercial businesses now operate on the site; future plans call for expanded retail, residential units, and a sports arena.</a:t>
            </a:r>
            <a:r>
              <a:rPr lang="en-US" sz="2000">
                <a:latin typeface="Times New Roman" pitchFamily="18" charset="0"/>
              </a:rPr>
              <a:t> </a:t>
            </a:r>
          </a:p>
          <a:p>
            <a:pPr eaLnBrk="0" hangingPunct="0">
              <a:spcBef>
                <a:spcPts val="500"/>
              </a:spcBef>
              <a:spcAft>
                <a:spcPts val="500"/>
              </a:spcAft>
              <a:buClr>
                <a:schemeClr val="accent2"/>
              </a:buClr>
              <a:buFont typeface="CommonBullets" pitchFamily="34" charset="2"/>
              <a:buNone/>
            </a:pPr>
            <a:r>
              <a:rPr lang="en-US" sz="2000">
                <a:latin typeface="Times New Roman" pitchFamily="18" charset="0"/>
              </a:rPr>
              <a:t>                        </a:t>
            </a:r>
          </a:p>
        </p:txBody>
      </p:sp>
      <p:pic>
        <p:nvPicPr>
          <p:cNvPr id="528388" name="Picture 4" descr="Before Remediation"/>
          <p:cNvPicPr>
            <a:picLocks noChangeAspect="1" noChangeArrowheads="1"/>
          </p:cNvPicPr>
          <p:nvPr/>
        </p:nvPicPr>
        <p:blipFill>
          <a:blip r:embed="rId2" cstate="print"/>
          <a:srcRect/>
          <a:stretch>
            <a:fillRect/>
          </a:stretch>
        </p:blipFill>
        <p:spPr bwMode="auto">
          <a:xfrm>
            <a:off x="5791200" y="1066800"/>
            <a:ext cx="2895600" cy="2667000"/>
          </a:xfrm>
          <a:prstGeom prst="rect">
            <a:avLst/>
          </a:prstGeom>
          <a:noFill/>
        </p:spPr>
      </p:pic>
      <p:pic>
        <p:nvPicPr>
          <p:cNvPr id="528389" name="Picture 5" descr="After Remediation"/>
          <p:cNvPicPr>
            <a:picLocks noChangeAspect="1" noChangeArrowheads="1"/>
          </p:cNvPicPr>
          <p:nvPr/>
        </p:nvPicPr>
        <p:blipFill>
          <a:blip r:embed="rId3" cstate="print"/>
          <a:srcRect/>
          <a:stretch>
            <a:fillRect/>
          </a:stretch>
        </p:blipFill>
        <p:spPr bwMode="auto">
          <a:xfrm>
            <a:off x="5791200" y="3810000"/>
            <a:ext cx="2895600" cy="2667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ChangeArrowheads="1"/>
          </p:cNvSpPr>
          <p:nvPr/>
        </p:nvSpPr>
        <p:spPr bwMode="auto">
          <a:xfrm>
            <a:off x="0" y="-304800"/>
            <a:ext cx="9144000" cy="1600200"/>
          </a:xfrm>
          <a:prstGeom prst="rect">
            <a:avLst/>
          </a:prstGeom>
          <a:noFill/>
          <a:ln w="9525">
            <a:noFill/>
            <a:miter lim="800000"/>
            <a:headEnd/>
            <a:tailEnd/>
          </a:ln>
        </p:spPr>
        <p:txBody>
          <a:bodyPr anchor="b"/>
          <a:lstStyle/>
          <a:p>
            <a:pPr algn="r" eaLnBrk="0" hangingPunct="0"/>
            <a:endParaRPr lang="en-US" sz="3600" b="1">
              <a:latin typeface="Times New Roman" pitchFamily="18" charset="0"/>
            </a:endParaRPr>
          </a:p>
          <a:p>
            <a:pPr algn="r" eaLnBrk="0" hangingPunct="0"/>
            <a:r>
              <a:rPr lang="en-US" sz="4000" b="1" i="1">
                <a:solidFill>
                  <a:srgbClr val="663300"/>
                </a:solidFill>
                <a:latin typeface="Arial Unicode MS" pitchFamily="34" charset="-128"/>
              </a:rPr>
              <a:t>Chinatown River Front /Ping Tom Park– Chicago, IL</a:t>
            </a:r>
            <a:r>
              <a:rPr lang="en-US" sz="3600" b="1">
                <a:latin typeface="Times New Roman" pitchFamily="18" charset="0"/>
              </a:rPr>
              <a:t> </a:t>
            </a:r>
          </a:p>
        </p:txBody>
      </p:sp>
      <p:sp>
        <p:nvSpPr>
          <p:cNvPr id="529411" name="Rectangle 3"/>
          <p:cNvSpPr>
            <a:spLocks noChangeArrowheads="1"/>
          </p:cNvSpPr>
          <p:nvPr/>
        </p:nvSpPr>
        <p:spPr bwMode="auto">
          <a:xfrm>
            <a:off x="457200" y="1676400"/>
            <a:ext cx="4572000" cy="4800600"/>
          </a:xfrm>
          <a:prstGeom prst="rect">
            <a:avLst/>
          </a:prstGeom>
          <a:noFill/>
          <a:ln w="9525">
            <a:noFill/>
            <a:miter lim="800000"/>
            <a:headEnd/>
            <a:tailEnd/>
          </a:ln>
        </p:spPr>
        <p:txBody>
          <a:bodyPr/>
          <a:lstStyle/>
          <a:p>
            <a:pPr eaLnBrk="0" hangingPunct="0">
              <a:spcBef>
                <a:spcPts val="500"/>
              </a:spcBef>
              <a:spcAft>
                <a:spcPts val="500"/>
              </a:spcAft>
              <a:buClr>
                <a:schemeClr val="accent2"/>
              </a:buClr>
              <a:buFont typeface="CommonBullets" pitchFamily="34" charset="2"/>
              <a:buNone/>
            </a:pPr>
            <a:r>
              <a:rPr lang="en-US" sz="2000">
                <a:latin typeface="Times New Roman" pitchFamily="18" charset="0"/>
              </a:rPr>
              <a:t>                        </a:t>
            </a:r>
            <a:endParaRPr lang="en-US" sz="2000"/>
          </a:p>
        </p:txBody>
      </p:sp>
      <p:pic>
        <p:nvPicPr>
          <p:cNvPr id="529412" name="Picture 4" descr="chi_chinatwn_tracks"/>
          <p:cNvPicPr>
            <a:picLocks noChangeAspect="1" noChangeArrowheads="1"/>
          </p:cNvPicPr>
          <p:nvPr/>
        </p:nvPicPr>
        <p:blipFill>
          <a:blip r:embed="rId2" cstate="print"/>
          <a:srcRect/>
          <a:stretch>
            <a:fillRect/>
          </a:stretch>
        </p:blipFill>
        <p:spPr bwMode="auto">
          <a:xfrm>
            <a:off x="5334000" y="1447800"/>
            <a:ext cx="3657600" cy="2246313"/>
          </a:xfrm>
          <a:prstGeom prst="rect">
            <a:avLst/>
          </a:prstGeom>
          <a:noFill/>
        </p:spPr>
      </p:pic>
      <p:pic>
        <p:nvPicPr>
          <p:cNvPr id="529413" name="Picture 5" descr="chi_chinatwn_prk"/>
          <p:cNvPicPr>
            <a:picLocks noChangeAspect="1" noChangeArrowheads="1"/>
          </p:cNvPicPr>
          <p:nvPr/>
        </p:nvPicPr>
        <p:blipFill>
          <a:blip r:embed="rId3" cstate="print"/>
          <a:srcRect/>
          <a:stretch>
            <a:fillRect/>
          </a:stretch>
        </p:blipFill>
        <p:spPr bwMode="auto">
          <a:xfrm>
            <a:off x="5334000" y="4114800"/>
            <a:ext cx="3581400" cy="2438400"/>
          </a:xfrm>
          <a:prstGeom prst="rect">
            <a:avLst/>
          </a:prstGeom>
          <a:noFill/>
        </p:spPr>
      </p:pic>
      <p:sp>
        <p:nvSpPr>
          <p:cNvPr id="529414" name="Rectangle 6"/>
          <p:cNvSpPr>
            <a:spLocks noChangeArrowheads="1"/>
          </p:cNvSpPr>
          <p:nvPr/>
        </p:nvSpPr>
        <p:spPr bwMode="auto">
          <a:xfrm>
            <a:off x="381000" y="914400"/>
            <a:ext cx="4495800" cy="5943600"/>
          </a:xfrm>
          <a:prstGeom prst="rect">
            <a:avLst/>
          </a:prstGeom>
          <a:noFill/>
          <a:ln w="9525">
            <a:noFill/>
            <a:miter lim="800000"/>
            <a:headEnd/>
            <a:tailEnd/>
          </a:ln>
          <a:effectLst/>
        </p:spPr>
        <p:txBody>
          <a:bodyPr/>
          <a:lstStyle/>
          <a:p>
            <a:pPr marL="342900" indent="-342900" algn="ctr">
              <a:lnSpc>
                <a:spcPct val="80000"/>
              </a:lnSpc>
              <a:spcBef>
                <a:spcPct val="20000"/>
              </a:spcBef>
            </a:pPr>
            <a:endParaRPr lang="en-US" sz="1200"/>
          </a:p>
          <a:p>
            <a:pPr marL="342900" indent="-342900">
              <a:lnSpc>
                <a:spcPct val="80000"/>
              </a:lnSpc>
              <a:spcBef>
                <a:spcPct val="20000"/>
              </a:spcBef>
              <a:buFontTx/>
              <a:buChar char="•"/>
            </a:pPr>
            <a:r>
              <a:rPr lang="en-US" sz="2400">
                <a:latin typeface="Times New Roman" pitchFamily="18" charset="0"/>
              </a:rPr>
              <a:t>6 acre abandoned former Santa Fe rail yard, adjoining Chicago’s Chinatown</a:t>
            </a:r>
          </a:p>
          <a:p>
            <a:pPr marL="342900" indent="-342900">
              <a:lnSpc>
                <a:spcPct val="80000"/>
              </a:lnSpc>
              <a:spcBef>
                <a:spcPct val="20000"/>
              </a:spcBef>
              <a:buFontTx/>
              <a:buChar char="•"/>
            </a:pPr>
            <a:r>
              <a:rPr lang="en-US" sz="2400">
                <a:latin typeface="Times New Roman" pitchFamily="18" charset="0"/>
              </a:rPr>
              <a:t>Challenges</a:t>
            </a:r>
            <a:r>
              <a:rPr lang="en-US" sz="2400" b="1" i="1">
                <a:latin typeface="Times New Roman" pitchFamily="18" charset="0"/>
              </a:rPr>
              <a:t> </a:t>
            </a:r>
            <a:r>
              <a:rPr lang="en-US" sz="2400">
                <a:latin typeface="Times New Roman" pitchFamily="18" charset="0"/>
              </a:rPr>
              <a:t>– contamination, shoring up river bank </a:t>
            </a:r>
          </a:p>
          <a:p>
            <a:pPr marL="342900" indent="-342900">
              <a:lnSpc>
                <a:spcPct val="80000"/>
              </a:lnSpc>
              <a:spcBef>
                <a:spcPct val="20000"/>
              </a:spcBef>
              <a:buFontTx/>
              <a:buChar char="•"/>
            </a:pPr>
            <a:r>
              <a:rPr lang="en-US" sz="2400" b="1">
                <a:latin typeface="Times New Roman" pitchFamily="18" charset="0"/>
              </a:rPr>
              <a:t>ACE project funds</a:t>
            </a:r>
            <a:r>
              <a:rPr lang="en-US" sz="2400">
                <a:latin typeface="Times New Roman" pitchFamily="18" charset="0"/>
              </a:rPr>
              <a:t> part of coordinated effort with state and local agencies, non-profit organizations needed to meet diverse financing needs </a:t>
            </a:r>
          </a:p>
          <a:p>
            <a:pPr marL="342900" indent="-342900">
              <a:lnSpc>
                <a:spcPct val="80000"/>
              </a:lnSpc>
              <a:spcBef>
                <a:spcPct val="20000"/>
              </a:spcBef>
              <a:buFontTx/>
              <a:buChar char="•"/>
            </a:pPr>
            <a:r>
              <a:rPr lang="en-US" sz="2400">
                <a:latin typeface="Times New Roman" pitchFamily="18" charset="0"/>
              </a:rPr>
              <a:t>Today, Ping Tom Memorial Park is part of a 20-acre mixed use development, providing needed recreational space for adjoining Chinatown residential development, also undertaken on former Santa Fe property</a:t>
            </a:r>
            <a:r>
              <a:rPr lang="en-US" sz="2000">
                <a:latin typeface="Times New Roman" pitchFamily="18"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body" sz="half" idx="1"/>
          </p:nvPr>
        </p:nvSpPr>
        <p:spPr>
          <a:xfrm>
            <a:off x="152400" y="685800"/>
            <a:ext cx="8991600" cy="5943600"/>
          </a:xfrm>
        </p:spPr>
        <p:txBody>
          <a:bodyPr/>
          <a:lstStyle/>
          <a:p>
            <a:pPr algn="ctr">
              <a:buFontTx/>
              <a:buNone/>
            </a:pPr>
            <a:endParaRPr lang="en-US" sz="2200" b="1">
              <a:latin typeface="Times New Roman" pitchFamily="18" charset="0"/>
            </a:endParaRPr>
          </a:p>
          <a:p>
            <a:pPr>
              <a:buFont typeface="Wingdings" pitchFamily="2" charset="2"/>
              <a:buChar char="Ø"/>
            </a:pPr>
            <a:r>
              <a:rPr lang="en-US" sz="2800">
                <a:latin typeface="Times New Roman" pitchFamily="18" charset="0"/>
              </a:rPr>
              <a:t>Must work thru state MPOs, local transportation agencies</a:t>
            </a:r>
          </a:p>
          <a:p>
            <a:pPr>
              <a:buFont typeface="Wingdings" pitchFamily="2" charset="2"/>
              <a:buChar char="Ø"/>
            </a:pPr>
            <a:r>
              <a:rPr lang="en-US" sz="2800">
                <a:latin typeface="Times New Roman" pitchFamily="18" charset="0"/>
              </a:rPr>
              <a:t>In March 2009, DOT re-affirmed its brownfield policy </a:t>
            </a:r>
          </a:p>
          <a:p>
            <a:pPr marL="669925" lvl="1" indent="-325438">
              <a:buFont typeface="Wingdings" pitchFamily="2" charset="2"/>
              <a:buChar char="Ø"/>
            </a:pPr>
            <a:r>
              <a:rPr lang="en-US" i="1">
                <a:latin typeface="Times New Roman" pitchFamily="18" charset="0"/>
              </a:rPr>
              <a:t>Transportation funding can be used for cleanup at sites integral to transportation system development/upgrades</a:t>
            </a:r>
          </a:p>
          <a:p>
            <a:pPr>
              <a:buFont typeface="Wingdings" pitchFamily="2" charset="2"/>
              <a:buChar char="Ø"/>
            </a:pPr>
            <a:r>
              <a:rPr lang="en-US" sz="2800">
                <a:latin typeface="Times New Roman" pitchFamily="18" charset="0"/>
              </a:rPr>
              <a:t>DOT highway/transit construction programs can support related revitalization by: </a:t>
            </a:r>
          </a:p>
          <a:p>
            <a:pPr>
              <a:buFont typeface="Wingdings" pitchFamily="2" charset="2"/>
              <a:buChar char="Ø"/>
            </a:pPr>
            <a:endParaRPr lang="en-US" sz="900">
              <a:latin typeface="Times New Roman" pitchFamily="18" charset="0"/>
            </a:endParaRPr>
          </a:p>
          <a:p>
            <a:r>
              <a:rPr lang="en-US" sz="2800" i="1">
                <a:latin typeface="Times New Roman" pitchFamily="18" charset="0"/>
              </a:rPr>
              <a:t>(1) helping upgrade existing facilities </a:t>
            </a:r>
          </a:p>
          <a:p>
            <a:r>
              <a:rPr lang="en-US" sz="2800" i="1">
                <a:latin typeface="Times New Roman" pitchFamily="18" charset="0"/>
              </a:rPr>
              <a:t>(2) offer transportation amenities that improve access to – and marketability of – sites</a:t>
            </a:r>
          </a:p>
          <a:p>
            <a:r>
              <a:rPr lang="en-US" sz="2800" i="1">
                <a:latin typeface="Times New Roman" pitchFamily="18" charset="0"/>
              </a:rPr>
              <a:t>(3) fund facilities and structures that serve as part of the remedial solution</a:t>
            </a:r>
            <a:r>
              <a:rPr lang="en-US" sz="2800" b="1">
                <a:latin typeface="Times New Roman" pitchFamily="18" charset="0"/>
              </a:rPr>
              <a:t> </a:t>
            </a:r>
          </a:p>
        </p:txBody>
      </p:sp>
      <p:graphicFrame>
        <p:nvGraphicFramePr>
          <p:cNvPr id="373763" name="Rectangle 3"/>
          <p:cNvGraphicFramePr>
            <a:graphicFrameLocks/>
          </p:cNvGraphicFramePr>
          <p:nvPr/>
        </p:nvGraphicFramePr>
        <p:xfrm>
          <a:off x="1524000" y="1397000"/>
          <a:ext cx="6096000" cy="4064000"/>
        </p:xfrm>
        <a:graphic>
          <a:graphicData uri="http://schemas.openxmlformats.org/presentationml/2006/ole">
            <p:oleObj spid="_x0000_s373763" name="Document" r:id="rId3" imgW="0" imgH="0" progId="WP9Doc">
              <p:embed/>
            </p:oleObj>
          </a:graphicData>
        </a:graphic>
      </p:graphicFrame>
      <p:sp>
        <p:nvSpPr>
          <p:cNvPr id="373764" name="Rectangle 4"/>
          <p:cNvSpPr>
            <a:spLocks noGrp="1" noChangeArrowheads="1"/>
          </p:cNvSpPr>
          <p:nvPr>
            <p:ph type="title"/>
          </p:nvPr>
        </p:nvSpPr>
        <p:spPr>
          <a:xfrm>
            <a:off x="457200" y="304800"/>
            <a:ext cx="8305800" cy="1219200"/>
          </a:xfrm>
          <a:noFill/>
          <a:ln/>
        </p:spPr>
        <p:txBody>
          <a:bodyPr anchor="b"/>
          <a:lstStyle/>
          <a:p>
            <a:pPr algn="r"/>
            <a:r>
              <a:rPr lang="en-US" sz="3800" b="1">
                <a:latin typeface="Times New Roman" pitchFamily="18" charset="0"/>
              </a:rPr>
              <a:t/>
            </a:r>
            <a:br>
              <a:rPr lang="en-US" sz="3800" b="1">
                <a:latin typeface="Times New Roman" pitchFamily="18" charset="0"/>
              </a:rPr>
            </a:br>
            <a:endParaRPr lang="en-US" sz="3800">
              <a:latin typeface="Times New Roman" pitchFamily="18" charset="0"/>
            </a:endParaRPr>
          </a:p>
        </p:txBody>
      </p:sp>
      <p:sp>
        <p:nvSpPr>
          <p:cNvPr id="373765" name="Rectangle 5"/>
          <p:cNvSpPr>
            <a:spLocks noChangeArrowheads="1"/>
          </p:cNvSpPr>
          <p:nvPr/>
        </p:nvSpPr>
        <p:spPr bwMode="auto">
          <a:xfrm>
            <a:off x="228600" y="228600"/>
            <a:ext cx="8686800" cy="762000"/>
          </a:xfrm>
          <a:prstGeom prst="rect">
            <a:avLst/>
          </a:prstGeom>
          <a:noFill/>
          <a:ln w="9525">
            <a:noFill/>
            <a:miter lim="800000"/>
            <a:headEnd/>
            <a:tailEnd/>
          </a:ln>
          <a:effectLst/>
        </p:spPr>
        <p:txBody>
          <a:bodyPr>
            <a:spAutoFit/>
          </a:bodyPr>
          <a:lstStyle/>
          <a:p>
            <a:pPr algn="r"/>
            <a:r>
              <a:rPr lang="en-US" sz="4400" b="1" i="1">
                <a:solidFill>
                  <a:srgbClr val="663300"/>
                </a:solidFill>
              </a:rPr>
              <a:t>Transportation Programs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0" y="152400"/>
            <a:ext cx="8534400" cy="990600"/>
          </a:xfrm>
        </p:spPr>
        <p:txBody>
          <a:bodyPr/>
          <a:lstStyle/>
          <a:p>
            <a:pPr algn="r"/>
            <a:r>
              <a:rPr lang="en-US" sz="3600" b="1" i="1">
                <a:solidFill>
                  <a:srgbClr val="663300"/>
                </a:solidFill>
              </a:rPr>
              <a:t>DOT:  arterial road grid installation -- Moline, IL</a:t>
            </a:r>
            <a:r>
              <a:rPr lang="en-US" sz="4000"/>
              <a:t> </a:t>
            </a:r>
          </a:p>
        </p:txBody>
      </p:sp>
      <p:sp>
        <p:nvSpPr>
          <p:cNvPr id="374787" name="Rectangle 3"/>
          <p:cNvSpPr>
            <a:spLocks noGrp="1" noChangeArrowheads="1"/>
          </p:cNvSpPr>
          <p:nvPr>
            <p:ph type="body" sz="half" idx="1"/>
          </p:nvPr>
        </p:nvSpPr>
        <p:spPr/>
        <p:txBody>
          <a:bodyPr/>
          <a:lstStyle/>
          <a:p>
            <a:pPr>
              <a:buFontTx/>
              <a:buNone/>
            </a:pPr>
            <a:r>
              <a:rPr lang="en-US" sz="2000"/>
              <a:t> </a:t>
            </a:r>
            <a:endParaRPr lang="en-US" sz="2800" b="1"/>
          </a:p>
          <a:p>
            <a:pPr>
              <a:buFontTx/>
              <a:buNone/>
            </a:pPr>
            <a:endParaRPr lang="en-US" sz="1400"/>
          </a:p>
          <a:p>
            <a:pPr>
              <a:spcBef>
                <a:spcPts val="500"/>
              </a:spcBef>
              <a:spcAft>
                <a:spcPts val="500"/>
              </a:spcAft>
              <a:buFontTx/>
              <a:buNone/>
            </a:pPr>
            <a:endParaRPr lang="en-US" sz="2800"/>
          </a:p>
          <a:p>
            <a:pPr>
              <a:spcBef>
                <a:spcPts val="500"/>
              </a:spcBef>
              <a:spcAft>
                <a:spcPts val="500"/>
              </a:spcAft>
              <a:buFontTx/>
              <a:buNone/>
            </a:pPr>
            <a:r>
              <a:rPr lang="en-US" sz="2000"/>
              <a:t>    </a:t>
            </a:r>
            <a:endParaRPr lang="en-US" sz="2800"/>
          </a:p>
        </p:txBody>
      </p:sp>
      <p:sp>
        <p:nvSpPr>
          <p:cNvPr id="374788" name="Rectangle 4"/>
          <p:cNvSpPr>
            <a:spLocks noChangeArrowheads="1"/>
          </p:cNvSpPr>
          <p:nvPr/>
        </p:nvSpPr>
        <p:spPr bwMode="auto">
          <a:xfrm rot="10800000" flipV="1">
            <a:off x="4648200" y="1295400"/>
            <a:ext cx="4267200" cy="5181600"/>
          </a:xfrm>
          <a:prstGeom prst="rect">
            <a:avLst/>
          </a:prstGeom>
          <a:noFill/>
          <a:ln w="9525">
            <a:noFill/>
            <a:miter lim="800000"/>
            <a:headEnd/>
            <a:tailEnd/>
          </a:ln>
          <a:effectLst/>
        </p:spPr>
        <p:txBody>
          <a:bodyPr/>
          <a:lstStyle/>
          <a:p>
            <a:pPr eaLnBrk="0" hangingPunct="0">
              <a:buFontTx/>
              <a:buChar char="•"/>
            </a:pPr>
            <a:r>
              <a:rPr lang="en-US" sz="2000"/>
              <a:t> </a:t>
            </a:r>
            <a:r>
              <a:rPr lang="en-US" sz="2800">
                <a:latin typeface="Times New Roman" pitchFamily="18" charset="0"/>
              </a:rPr>
              <a:t>largely abandoned riverfront, former industrial/warehousing uses </a:t>
            </a:r>
          </a:p>
          <a:p>
            <a:pPr eaLnBrk="0" hangingPunct="0">
              <a:buFontTx/>
              <a:buChar char="•"/>
            </a:pPr>
            <a:r>
              <a:rPr lang="en-US" sz="2800">
                <a:latin typeface="Times New Roman" pitchFamily="18" charset="0"/>
              </a:rPr>
              <a:t> converted to residential  and marina/mixed use complex and commercial space</a:t>
            </a:r>
          </a:p>
          <a:p>
            <a:pPr eaLnBrk="0" hangingPunct="0">
              <a:buFontTx/>
              <a:buChar char="•"/>
            </a:pPr>
            <a:r>
              <a:rPr lang="en-US" sz="2800">
                <a:latin typeface="Times New Roman" pitchFamily="18" charset="0"/>
              </a:rPr>
              <a:t>  $3.2 million in state and federal funding included </a:t>
            </a:r>
            <a:r>
              <a:rPr lang="en-US" sz="2800" b="1">
                <a:latin typeface="Times New Roman" pitchFamily="18" charset="0"/>
              </a:rPr>
              <a:t>DOT funds for road grid and enhancements</a:t>
            </a:r>
            <a:r>
              <a:rPr lang="en-US" sz="2000"/>
              <a:t> </a:t>
            </a:r>
            <a:endParaRPr lang="en-US" sz="2400">
              <a:latin typeface="Times New Roman" pitchFamily="18" charset="0"/>
            </a:endParaRPr>
          </a:p>
        </p:txBody>
      </p:sp>
      <p:sp>
        <p:nvSpPr>
          <p:cNvPr id="374789" name="Rectangle 5"/>
          <p:cNvSpPr>
            <a:spLocks noChangeArrowheads="1"/>
          </p:cNvSpPr>
          <p:nvPr/>
        </p:nvSpPr>
        <p:spPr bwMode="auto">
          <a:xfrm>
            <a:off x="4191000" y="2362200"/>
            <a:ext cx="3962400" cy="3962400"/>
          </a:xfrm>
          <a:prstGeom prst="rect">
            <a:avLst/>
          </a:prstGeom>
          <a:noFill/>
          <a:ln w="9525">
            <a:noFill/>
            <a:miter lim="800000"/>
            <a:headEnd/>
            <a:tailEnd/>
          </a:ln>
          <a:effectLst/>
        </p:spPr>
        <p:txBody>
          <a:bodyPr/>
          <a:lstStyle/>
          <a:p>
            <a:pPr algn="ctr" eaLnBrk="0" hangingPunct="0"/>
            <a:endParaRPr lang="en-US" sz="2400">
              <a:latin typeface="Times New Roman" pitchFamily="18" charset="0"/>
            </a:endParaRPr>
          </a:p>
        </p:txBody>
      </p:sp>
      <p:sp>
        <p:nvSpPr>
          <p:cNvPr id="374790" name="Rectangle 6"/>
          <p:cNvSpPr>
            <a:spLocks noChangeArrowheads="1"/>
          </p:cNvSpPr>
          <p:nvPr/>
        </p:nvSpPr>
        <p:spPr bwMode="auto">
          <a:xfrm>
            <a:off x="4191000" y="2362200"/>
            <a:ext cx="3581400" cy="4038600"/>
          </a:xfrm>
          <a:prstGeom prst="rect">
            <a:avLst/>
          </a:prstGeom>
          <a:noFill/>
          <a:ln w="9525">
            <a:noFill/>
            <a:miter lim="800000"/>
            <a:headEnd/>
            <a:tailEnd/>
          </a:ln>
          <a:effectLst/>
        </p:spPr>
        <p:txBody>
          <a:bodyPr/>
          <a:lstStyle/>
          <a:p>
            <a:pPr eaLnBrk="0" hangingPunct="0"/>
            <a:r>
              <a:rPr lang="en-US" sz="2000"/>
              <a:t>  </a:t>
            </a:r>
            <a:endParaRPr lang="en-US" sz="2400">
              <a:latin typeface="Times New Roman" pitchFamily="18" charset="0"/>
            </a:endParaRPr>
          </a:p>
        </p:txBody>
      </p:sp>
      <p:pic>
        <p:nvPicPr>
          <p:cNvPr id="374791" name="Picture 7"/>
          <p:cNvPicPr>
            <a:picLocks noChangeAspect="1" noChangeArrowheads="1"/>
          </p:cNvPicPr>
          <p:nvPr/>
        </p:nvPicPr>
        <p:blipFill>
          <a:blip r:embed="rId2" cstate="print"/>
          <a:srcRect/>
          <a:stretch>
            <a:fillRect/>
          </a:stretch>
        </p:blipFill>
        <p:spPr bwMode="auto">
          <a:xfrm>
            <a:off x="838200" y="4114800"/>
            <a:ext cx="3657600" cy="2352675"/>
          </a:xfrm>
          <a:prstGeom prst="rect">
            <a:avLst/>
          </a:prstGeom>
          <a:noFill/>
          <a:ln w="9525">
            <a:noFill/>
            <a:miter lim="800000"/>
            <a:headEnd/>
            <a:tailEnd/>
          </a:ln>
          <a:effectLst/>
        </p:spPr>
      </p:pic>
      <p:pic>
        <p:nvPicPr>
          <p:cNvPr id="374792" name="Picture 8" descr="Picture1"/>
          <p:cNvPicPr>
            <a:picLocks noChangeAspect="1" noChangeArrowheads="1"/>
          </p:cNvPicPr>
          <p:nvPr/>
        </p:nvPicPr>
        <p:blipFill>
          <a:blip r:embed="rId3" cstate="print"/>
          <a:srcRect/>
          <a:stretch>
            <a:fillRect/>
          </a:stretch>
        </p:blipFill>
        <p:spPr bwMode="auto">
          <a:xfrm>
            <a:off x="838200" y="1219200"/>
            <a:ext cx="3657600" cy="2590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304800" y="228600"/>
            <a:ext cx="8686800" cy="1371600"/>
          </a:xfrm>
        </p:spPr>
        <p:txBody>
          <a:bodyPr/>
          <a:lstStyle/>
          <a:p>
            <a:pPr algn="r"/>
            <a:r>
              <a:rPr lang="en-US" sz="3600" b="1" i="1">
                <a:solidFill>
                  <a:srgbClr val="663300"/>
                </a:solidFill>
                <a:latin typeface="Arial Unicode MS" pitchFamily="34" charset="-128"/>
              </a:rPr>
              <a:t>DOT:  infrastructure enhancements, old Montgomery Ward distribution center– </a:t>
            </a:r>
            <a:br>
              <a:rPr lang="en-US" sz="3600" b="1" i="1">
                <a:solidFill>
                  <a:srgbClr val="663300"/>
                </a:solidFill>
                <a:latin typeface="Arial Unicode MS" pitchFamily="34" charset="-128"/>
              </a:rPr>
            </a:br>
            <a:r>
              <a:rPr lang="en-US" sz="3600" b="1" i="1">
                <a:solidFill>
                  <a:srgbClr val="663300"/>
                </a:solidFill>
                <a:latin typeface="Arial Unicode MS" pitchFamily="34" charset="-128"/>
              </a:rPr>
              <a:t>Fort Worth, TX</a:t>
            </a:r>
          </a:p>
        </p:txBody>
      </p:sp>
      <p:sp>
        <p:nvSpPr>
          <p:cNvPr id="480259" name="Rectangle 3"/>
          <p:cNvSpPr>
            <a:spLocks noGrp="1" noChangeArrowheads="1"/>
          </p:cNvSpPr>
          <p:nvPr>
            <p:ph type="body" sz="half" idx="1"/>
          </p:nvPr>
        </p:nvSpPr>
        <p:spPr>
          <a:xfrm>
            <a:off x="228600" y="1295400"/>
            <a:ext cx="4800600" cy="5216525"/>
          </a:xfrm>
        </p:spPr>
        <p:txBody>
          <a:bodyPr/>
          <a:lstStyle/>
          <a:p>
            <a:r>
              <a:rPr lang="en-US" sz="2800">
                <a:latin typeface="Times New Roman" pitchFamily="18" charset="0"/>
              </a:rPr>
              <a:t>Historic “white elephant” on a 45-acre site adjoining CBD</a:t>
            </a:r>
          </a:p>
          <a:p>
            <a:r>
              <a:rPr lang="en-US" sz="2800" b="1">
                <a:latin typeface="Times New Roman" pitchFamily="18" charset="0"/>
              </a:rPr>
              <a:t>DOT (CMAQ)</a:t>
            </a:r>
            <a:r>
              <a:rPr lang="en-US" sz="2800">
                <a:latin typeface="Times New Roman" pitchFamily="18" charset="0"/>
              </a:rPr>
              <a:t> </a:t>
            </a:r>
            <a:r>
              <a:rPr lang="en-US" sz="2800" b="1">
                <a:latin typeface="Times New Roman" pitchFamily="18" charset="0"/>
              </a:rPr>
              <a:t>for road and sidewalk</a:t>
            </a:r>
            <a:r>
              <a:rPr lang="en-US" sz="2800">
                <a:latin typeface="Times New Roman" pitchFamily="18" charset="0"/>
              </a:rPr>
              <a:t> infrastructure</a:t>
            </a:r>
          </a:p>
          <a:p>
            <a:r>
              <a:rPr lang="en-US" sz="2800">
                <a:latin typeface="Times New Roman" pitchFamily="18" charset="0"/>
              </a:rPr>
              <a:t>Other financing tools used</a:t>
            </a:r>
          </a:p>
          <a:p>
            <a:pPr marL="669925" lvl="1" indent="-325438"/>
            <a:r>
              <a:rPr lang="en-US">
                <a:latin typeface="Times New Roman" pitchFamily="18" charset="0"/>
              </a:rPr>
              <a:t>Historic rehab tax credits</a:t>
            </a:r>
          </a:p>
          <a:p>
            <a:pPr marL="669925" lvl="1" indent="-325438"/>
            <a:r>
              <a:rPr lang="en-US">
                <a:latin typeface="Times New Roman" pitchFamily="18" charset="0"/>
              </a:rPr>
              <a:t>State tax abatements, fee waivers</a:t>
            </a:r>
            <a:r>
              <a:rPr lang="en-US"/>
              <a:t> </a:t>
            </a:r>
          </a:p>
          <a:p>
            <a:r>
              <a:rPr lang="en-US" sz="2800" b="1" i="1">
                <a:latin typeface="Times New Roman" pitchFamily="18" charset="0"/>
              </a:rPr>
              <a:t>Today</a:t>
            </a:r>
            <a:r>
              <a:rPr lang="en-US" sz="2800">
                <a:latin typeface="Times New Roman" pitchFamily="18" charset="0"/>
              </a:rPr>
              <a:t> -- DOT mixed use commercial/ retail/office complex, CBD extension </a:t>
            </a:r>
          </a:p>
          <a:p>
            <a:endParaRPr lang="en-US" sz="2800">
              <a:latin typeface="Times New Roman" pitchFamily="18" charset="0"/>
            </a:endParaRPr>
          </a:p>
        </p:txBody>
      </p:sp>
      <p:pic>
        <p:nvPicPr>
          <p:cNvPr id="480260" name="Picture 4" descr="Montgomery Ward Store &amp; Warehouse">
            <a:hlinkClick r:id="rId2"/>
          </p:cNvPr>
          <p:cNvPicPr>
            <a:picLocks noChangeAspect="1" noChangeArrowheads="1"/>
          </p:cNvPicPr>
          <p:nvPr/>
        </p:nvPicPr>
        <p:blipFill>
          <a:blip r:embed="rId3" cstate="print"/>
          <a:srcRect/>
          <a:stretch>
            <a:fillRect/>
          </a:stretch>
        </p:blipFill>
        <p:spPr bwMode="auto">
          <a:xfrm>
            <a:off x="5029200" y="1828800"/>
            <a:ext cx="3810000" cy="2278063"/>
          </a:xfrm>
          <a:prstGeom prst="rect">
            <a:avLst/>
          </a:prstGeom>
          <a:noFill/>
        </p:spPr>
      </p:pic>
      <p:sp>
        <p:nvSpPr>
          <p:cNvPr id="480261" name="Rectangle 5"/>
          <p:cNvSpPr>
            <a:spLocks noGrp="1" noChangeArrowheads="1"/>
          </p:cNvSpPr>
          <p:nvPr>
            <p:ph sz="quarter" idx="3"/>
          </p:nvPr>
        </p:nvSpPr>
        <p:spPr>
          <a:xfrm flipH="1">
            <a:off x="8686800" y="5867400"/>
            <a:ext cx="76200" cy="258763"/>
          </a:xfrm>
        </p:spPr>
        <p:txBody>
          <a:bodyPr/>
          <a:lstStyle/>
          <a:p>
            <a:endParaRPr lang="en-US" sz="2400"/>
          </a:p>
        </p:txBody>
      </p:sp>
      <p:pic>
        <p:nvPicPr>
          <p:cNvPr id="480262" name="Picture 6" descr="Montgomery Plaza artist's rendering"/>
          <p:cNvPicPr>
            <a:picLocks noChangeAspect="1" noChangeArrowheads="1"/>
          </p:cNvPicPr>
          <p:nvPr/>
        </p:nvPicPr>
        <p:blipFill>
          <a:blip r:embed="rId4" cstate="print"/>
          <a:srcRect/>
          <a:stretch>
            <a:fillRect/>
          </a:stretch>
        </p:blipFill>
        <p:spPr bwMode="auto">
          <a:xfrm>
            <a:off x="5029200" y="4267200"/>
            <a:ext cx="3876675" cy="2362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body" sz="half" idx="1"/>
          </p:nvPr>
        </p:nvSpPr>
        <p:spPr>
          <a:xfrm>
            <a:off x="381000" y="2057400"/>
            <a:ext cx="8534400" cy="4191000"/>
          </a:xfrm>
        </p:spPr>
        <p:txBody>
          <a:bodyPr/>
          <a:lstStyle/>
          <a:p>
            <a:pPr>
              <a:buFontTx/>
              <a:buNone/>
            </a:pPr>
            <a:r>
              <a:rPr lang="en-US" sz="3600" b="1">
                <a:latin typeface="Times New Roman" pitchFamily="18" charset="0"/>
              </a:rPr>
              <a:t>3 with particular relevance to smaller cities and smaller sites –</a:t>
            </a:r>
            <a:r>
              <a:rPr lang="en-US" sz="1000">
                <a:latin typeface="Times New Roman" pitchFamily="18" charset="0"/>
              </a:rPr>
              <a:t> </a:t>
            </a:r>
          </a:p>
          <a:p>
            <a:pPr>
              <a:buFontTx/>
              <a:buNone/>
            </a:pPr>
            <a:endParaRPr lang="en-US" sz="1000">
              <a:latin typeface="Times New Roman" pitchFamily="18" charset="0"/>
            </a:endParaRPr>
          </a:p>
          <a:p>
            <a:r>
              <a:rPr lang="en-US">
                <a:latin typeface="Times New Roman" pitchFamily="18" charset="0"/>
              </a:rPr>
              <a:t>Rehabilitation tax credits </a:t>
            </a:r>
          </a:p>
          <a:p>
            <a:endParaRPr lang="en-US" sz="1000">
              <a:latin typeface="Times New Roman" pitchFamily="18" charset="0"/>
            </a:endParaRPr>
          </a:p>
          <a:p>
            <a:r>
              <a:rPr lang="en-US">
                <a:latin typeface="Times New Roman" pitchFamily="18" charset="0"/>
              </a:rPr>
              <a:t>Low income housing tax credits</a:t>
            </a:r>
          </a:p>
          <a:p>
            <a:endParaRPr lang="en-US" sz="1000">
              <a:latin typeface="Times New Roman" pitchFamily="18" charset="0"/>
            </a:endParaRPr>
          </a:p>
          <a:p>
            <a:r>
              <a:rPr lang="en-US">
                <a:latin typeface="Times New Roman" pitchFamily="18" charset="0"/>
              </a:rPr>
              <a:t>Brownfield cleanup expensing</a:t>
            </a:r>
          </a:p>
          <a:p>
            <a:endParaRPr lang="en-US" sz="1200">
              <a:latin typeface="Times New Roman" pitchFamily="18" charset="0"/>
            </a:endParaRPr>
          </a:p>
        </p:txBody>
      </p:sp>
      <p:graphicFrame>
        <p:nvGraphicFramePr>
          <p:cNvPr id="380931" name="Rectangle 3"/>
          <p:cNvGraphicFramePr>
            <a:graphicFrameLocks/>
          </p:cNvGraphicFramePr>
          <p:nvPr/>
        </p:nvGraphicFramePr>
        <p:xfrm>
          <a:off x="1524000" y="1397000"/>
          <a:ext cx="6096000" cy="4064000"/>
        </p:xfrm>
        <a:graphic>
          <a:graphicData uri="http://schemas.openxmlformats.org/presentationml/2006/ole">
            <p:oleObj spid="_x0000_s380931" name="Document" r:id="rId4" imgW="0" imgH="0" progId="WP9Doc">
              <p:embed/>
            </p:oleObj>
          </a:graphicData>
        </a:graphic>
      </p:graphicFrame>
      <p:sp>
        <p:nvSpPr>
          <p:cNvPr id="380932" name="Rectangle 4"/>
          <p:cNvSpPr>
            <a:spLocks noGrp="1" noChangeArrowheads="1"/>
          </p:cNvSpPr>
          <p:nvPr>
            <p:ph type="title"/>
          </p:nvPr>
        </p:nvSpPr>
        <p:spPr>
          <a:xfrm>
            <a:off x="228600" y="152400"/>
            <a:ext cx="8534400" cy="1676400"/>
          </a:xfrm>
          <a:noFill/>
          <a:ln/>
        </p:spPr>
        <p:txBody>
          <a:bodyPr anchor="b"/>
          <a:lstStyle/>
          <a:p>
            <a:pPr algn="r"/>
            <a:r>
              <a:rPr lang="en-US" sz="3600" b="1" i="1">
                <a:solidFill>
                  <a:srgbClr val="663300"/>
                </a:solidFill>
                <a:latin typeface="Arial Unicode MS" pitchFamily="34" charset="-128"/>
              </a:rPr>
              <a:t> Federal tax incentives that can be linked to brownfield redevelopment – at little or no cost to the community or project….</a:t>
            </a:r>
            <a:endParaRPr lang="en-US" sz="3200" b="1">
              <a:latin typeface="Times New Roman" pitchFamily="18" charset="0"/>
            </a:endParaRPr>
          </a:p>
        </p:txBody>
      </p:sp>
      <p:pic>
        <p:nvPicPr>
          <p:cNvPr id="380933" name="Picture 5" descr="1040 Form "/>
          <p:cNvPicPr>
            <a:picLocks noChangeAspect="1" noChangeArrowheads="1"/>
          </p:cNvPicPr>
          <p:nvPr/>
        </p:nvPicPr>
        <p:blipFill>
          <a:blip r:embed="rId5" cstate="print"/>
          <a:srcRect/>
          <a:stretch>
            <a:fillRect/>
          </a:stretch>
        </p:blipFill>
        <p:spPr bwMode="auto">
          <a:xfrm>
            <a:off x="6400800" y="3200400"/>
            <a:ext cx="2286000" cy="2743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body" sz="half" idx="1"/>
          </p:nvPr>
        </p:nvSpPr>
        <p:spPr>
          <a:xfrm>
            <a:off x="685800" y="1600200"/>
            <a:ext cx="7924800" cy="5029200"/>
          </a:xfrm>
        </p:spPr>
        <p:txBody>
          <a:bodyPr/>
          <a:lstStyle/>
          <a:p>
            <a:pPr>
              <a:buFontTx/>
              <a:buNone/>
            </a:pPr>
            <a:endParaRPr lang="en-US" sz="900">
              <a:latin typeface="Times New Roman" pitchFamily="18" charset="0"/>
            </a:endParaRPr>
          </a:p>
          <a:p>
            <a:pPr>
              <a:buFontTx/>
              <a:buNone/>
            </a:pPr>
            <a:endParaRPr lang="en-US" sz="900">
              <a:latin typeface="Times New Roman" pitchFamily="18" charset="0"/>
            </a:endParaRPr>
          </a:p>
          <a:p>
            <a:pPr>
              <a:buFont typeface="Wingdings" pitchFamily="2" charset="2"/>
              <a:buChar char="Ø"/>
            </a:pPr>
            <a:r>
              <a:rPr lang="en-US">
                <a:latin typeface="Times New Roman" pitchFamily="18" charset="0"/>
              </a:rPr>
              <a:t> </a:t>
            </a:r>
            <a:r>
              <a:rPr lang="en-US" sz="3400">
                <a:latin typeface="Times New Roman" pitchFamily="18" charset="0"/>
              </a:rPr>
              <a:t>Increase project’s internal rate of return</a:t>
            </a:r>
          </a:p>
          <a:p>
            <a:pPr>
              <a:buFont typeface="Wingdings" pitchFamily="2" charset="2"/>
              <a:buChar char="Ø"/>
            </a:pPr>
            <a:r>
              <a:rPr lang="en-US" sz="3400">
                <a:latin typeface="Times New Roman" pitchFamily="18" charset="0"/>
              </a:rPr>
              <a:t> Ease borrower’s cash flow by freeing up cash ordinarily needed for tax payments  </a:t>
            </a:r>
          </a:p>
          <a:p>
            <a:pPr>
              <a:buFont typeface="Wingdings" pitchFamily="2" charset="2"/>
              <a:buChar char="Ø"/>
            </a:pPr>
            <a:r>
              <a:rPr lang="en-US" sz="3400">
                <a:latin typeface="Times New Roman" pitchFamily="18" charset="0"/>
              </a:rPr>
              <a:t> Some credits can be sold for cash, or syndicated to attract additional investment</a:t>
            </a:r>
          </a:p>
          <a:p>
            <a:pPr>
              <a:buFont typeface="Wingdings" pitchFamily="2" charset="2"/>
              <a:buChar char="Ø"/>
            </a:pPr>
            <a:r>
              <a:rPr lang="en-US" sz="3400">
                <a:latin typeface="Times New Roman" pitchFamily="18" charset="0"/>
              </a:rPr>
              <a:t> Not subject to competitive public grant process – </a:t>
            </a:r>
            <a:r>
              <a:rPr lang="en-US" sz="3400" b="1" i="1">
                <a:latin typeface="Times New Roman" pitchFamily="18" charset="0"/>
              </a:rPr>
              <a:t>you qualify, you win!</a:t>
            </a:r>
          </a:p>
        </p:txBody>
      </p:sp>
      <p:graphicFrame>
        <p:nvGraphicFramePr>
          <p:cNvPr id="451587" name="Rectangle 3"/>
          <p:cNvGraphicFramePr>
            <a:graphicFrameLocks/>
          </p:cNvGraphicFramePr>
          <p:nvPr/>
        </p:nvGraphicFramePr>
        <p:xfrm>
          <a:off x="1524000" y="1397000"/>
          <a:ext cx="6096000" cy="4064000"/>
        </p:xfrm>
        <a:graphic>
          <a:graphicData uri="http://schemas.openxmlformats.org/presentationml/2006/ole">
            <p:oleObj spid="_x0000_s451587" name="Document" r:id="rId3" imgW="0" imgH="0" progId="WP9Doc">
              <p:embed/>
            </p:oleObj>
          </a:graphicData>
        </a:graphic>
      </p:graphicFrame>
      <p:sp>
        <p:nvSpPr>
          <p:cNvPr id="451588" name="Rectangle 4"/>
          <p:cNvSpPr>
            <a:spLocks noGrp="1" noChangeArrowheads="1"/>
          </p:cNvSpPr>
          <p:nvPr>
            <p:ph type="title"/>
          </p:nvPr>
        </p:nvSpPr>
        <p:spPr>
          <a:xfrm>
            <a:off x="228600" y="228600"/>
            <a:ext cx="8686800" cy="1295400"/>
          </a:xfrm>
          <a:noFill/>
          <a:ln/>
        </p:spPr>
        <p:txBody>
          <a:bodyPr anchor="b"/>
          <a:lstStyle/>
          <a:p>
            <a:pPr algn="r"/>
            <a:r>
              <a:rPr lang="en-US" sz="4000" b="1" i="1">
                <a:solidFill>
                  <a:srgbClr val="663300"/>
                </a:solidFill>
                <a:latin typeface="Arial Unicode MS" pitchFamily="34" charset="-128"/>
              </a:rPr>
              <a:t>Advantages of Using Tax Incentives in Brownfield Projects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228600"/>
            <a:ext cx="8915400" cy="1295400"/>
          </a:xfrm>
        </p:spPr>
        <p:txBody>
          <a:bodyPr/>
          <a:lstStyle/>
          <a:p>
            <a:pPr algn="r"/>
            <a:r>
              <a:rPr lang="en-US" sz="3500" b="1" i="1">
                <a:solidFill>
                  <a:srgbClr val="663300"/>
                </a:solidFill>
                <a:latin typeface="Arial Unicode MS" pitchFamily="34" charset="-128"/>
              </a:rPr>
              <a:t>Public Tools Are Being Used in a Variety of Ways to Promote Brownfield Reuse</a:t>
            </a:r>
            <a:r>
              <a:rPr lang="en-US" sz="4000" b="1" i="1">
                <a:solidFill>
                  <a:srgbClr val="663300"/>
                </a:solidFill>
                <a:latin typeface="Arial Unicode MS" pitchFamily="34" charset="-128"/>
              </a:rPr>
              <a:t>  </a:t>
            </a:r>
            <a:r>
              <a:rPr lang="en-US" sz="3200" b="1">
                <a:solidFill>
                  <a:srgbClr val="663300"/>
                </a:solidFill>
                <a:latin typeface="Arial Unicode MS" pitchFamily="34" charset="-128"/>
              </a:rPr>
              <a:t> </a:t>
            </a:r>
            <a:endParaRPr lang="en-US" sz="4800"/>
          </a:p>
        </p:txBody>
      </p:sp>
      <p:sp>
        <p:nvSpPr>
          <p:cNvPr id="437251" name="Rectangle 3"/>
          <p:cNvSpPr>
            <a:spLocks noGrp="1" noChangeArrowheads="1"/>
          </p:cNvSpPr>
          <p:nvPr>
            <p:ph type="body" idx="1"/>
          </p:nvPr>
        </p:nvSpPr>
        <p:spPr>
          <a:xfrm>
            <a:off x="381000" y="1524000"/>
            <a:ext cx="8534400" cy="5029200"/>
          </a:xfrm>
        </p:spPr>
        <p:txBody>
          <a:bodyPr/>
          <a:lstStyle/>
          <a:p>
            <a:pPr>
              <a:lnSpc>
                <a:spcPct val="90000"/>
              </a:lnSpc>
              <a:buClr>
                <a:schemeClr val="tx1"/>
              </a:buClr>
              <a:buFont typeface="Wingdings" pitchFamily="2" charset="2"/>
              <a:buChar char="Ø"/>
            </a:pPr>
            <a:r>
              <a:rPr lang="en-US" sz="2400" b="1">
                <a:latin typeface="Times New Roman" pitchFamily="18" charset="0"/>
              </a:rPr>
              <a:t>To provide resources directly</a:t>
            </a:r>
          </a:p>
          <a:p>
            <a:pPr lvl="1">
              <a:lnSpc>
                <a:spcPct val="90000"/>
              </a:lnSpc>
              <a:buClr>
                <a:schemeClr val="tx1"/>
              </a:buClr>
              <a:buFont typeface="Wingdings" pitchFamily="2" charset="2"/>
              <a:buChar char="Ø"/>
            </a:pPr>
            <a:r>
              <a:rPr lang="en-US" sz="2400" b="1" i="1">
                <a:latin typeface="Times New Roman" pitchFamily="18" charset="0"/>
              </a:rPr>
              <a:t>Grants; forgivable loans                                                </a:t>
            </a:r>
          </a:p>
          <a:p>
            <a:pPr>
              <a:lnSpc>
                <a:spcPct val="90000"/>
              </a:lnSpc>
              <a:buClr>
                <a:schemeClr val="tx1"/>
              </a:buClr>
              <a:buFont typeface="Wingdings" pitchFamily="2" charset="2"/>
              <a:buNone/>
            </a:pPr>
            <a:r>
              <a:rPr lang="en-US" b="1" i="1"/>
              <a:t>But also to…</a:t>
            </a:r>
          </a:p>
          <a:p>
            <a:pPr>
              <a:lnSpc>
                <a:spcPct val="90000"/>
              </a:lnSpc>
              <a:buClr>
                <a:schemeClr val="tx1"/>
              </a:buClr>
              <a:buFont typeface="Wingdings" pitchFamily="2" charset="2"/>
              <a:buChar char="Ø"/>
            </a:pPr>
            <a:r>
              <a:rPr lang="en-US" sz="2400" b="1">
                <a:latin typeface="Times New Roman" pitchFamily="18" charset="0"/>
              </a:rPr>
              <a:t>Reduce lender’s risk</a:t>
            </a:r>
          </a:p>
          <a:p>
            <a:pPr lvl="1">
              <a:lnSpc>
                <a:spcPct val="90000"/>
              </a:lnSpc>
              <a:buClr>
                <a:schemeClr val="tx1"/>
              </a:buClr>
              <a:buFont typeface="Wingdings" pitchFamily="2" charset="2"/>
              <a:buChar char="Ø"/>
            </a:pPr>
            <a:r>
              <a:rPr lang="en-US" sz="2400" b="1" i="1">
                <a:latin typeface="Times New Roman" pitchFamily="18" charset="0"/>
              </a:rPr>
              <a:t>loan guarantees; companion loans</a:t>
            </a:r>
          </a:p>
          <a:p>
            <a:pPr>
              <a:lnSpc>
                <a:spcPct val="90000"/>
              </a:lnSpc>
              <a:buClr>
                <a:schemeClr val="tx1"/>
              </a:buClr>
              <a:buFont typeface="Wingdings" pitchFamily="2" charset="2"/>
              <a:buChar char="Ø"/>
            </a:pPr>
            <a:r>
              <a:rPr lang="en-US" sz="2400" b="1">
                <a:latin typeface="Times New Roman" pitchFamily="18" charset="0"/>
              </a:rPr>
              <a:t>Reduce borrower’s costs </a:t>
            </a:r>
          </a:p>
          <a:p>
            <a:pPr lvl="1">
              <a:lnSpc>
                <a:spcPct val="90000"/>
              </a:lnSpc>
              <a:buClr>
                <a:schemeClr val="tx1"/>
              </a:buClr>
              <a:buFontTx/>
              <a:buChar char="•"/>
            </a:pPr>
            <a:r>
              <a:rPr lang="en-US" sz="2400" b="1" i="1">
                <a:latin typeface="Times New Roman" pitchFamily="18" charset="0"/>
              </a:rPr>
              <a:t>interest-rate reductions/subsidies; due diligence assistance</a:t>
            </a:r>
          </a:p>
          <a:p>
            <a:pPr>
              <a:lnSpc>
                <a:spcPct val="90000"/>
              </a:lnSpc>
              <a:buClr>
                <a:schemeClr val="tx1"/>
              </a:buClr>
              <a:buFont typeface="Wingdings" pitchFamily="2" charset="2"/>
              <a:buChar char="Ø"/>
            </a:pPr>
            <a:r>
              <a:rPr lang="en-US" sz="2400" b="1">
                <a:latin typeface="Times New Roman" pitchFamily="18" charset="0"/>
              </a:rPr>
              <a:t>Improve the borrower’s financial situation </a:t>
            </a:r>
          </a:p>
          <a:p>
            <a:pPr lvl="1">
              <a:lnSpc>
                <a:spcPct val="90000"/>
              </a:lnSpc>
              <a:buClr>
                <a:schemeClr val="tx1"/>
              </a:buClr>
              <a:buFontTx/>
              <a:buChar char="•"/>
            </a:pPr>
            <a:r>
              <a:rPr lang="en-US" sz="2400" b="1" i="1">
                <a:latin typeface="Times New Roman" pitchFamily="18" charset="0"/>
              </a:rPr>
              <a:t>re-payment grace periods; tax abatements and incentives; technical assistance help</a:t>
            </a:r>
          </a:p>
          <a:p>
            <a:pPr>
              <a:lnSpc>
                <a:spcPct val="90000"/>
              </a:lnSpc>
              <a:buClr>
                <a:schemeClr val="tx1"/>
              </a:buClr>
              <a:buFont typeface="Wingdings" pitchFamily="2" charset="2"/>
              <a:buChar char="Ø"/>
            </a:pPr>
            <a:r>
              <a:rPr lang="en-US" sz="2400" b="1">
                <a:latin typeface="Times New Roman" pitchFamily="18" charset="0"/>
              </a:rPr>
              <a:t>Provide comfort to lenders or investors</a:t>
            </a:r>
          </a:p>
          <a:p>
            <a:pPr lvl="1">
              <a:lnSpc>
                <a:spcPct val="90000"/>
              </a:lnSpc>
              <a:buClr>
                <a:schemeClr val="tx1"/>
              </a:buClr>
              <a:buFontTx/>
              <a:buChar char="•"/>
            </a:pPr>
            <a:r>
              <a:rPr lang="en-US" sz="2400" b="1" i="1">
                <a:latin typeface="Times New Roman" pitchFamily="18" charset="0"/>
              </a:rPr>
              <a:t>performance data, risk management/corroboration</a:t>
            </a:r>
          </a:p>
          <a:p>
            <a:pPr lvl="1">
              <a:lnSpc>
                <a:spcPct val="90000"/>
              </a:lnSpc>
              <a:buClr>
                <a:schemeClr val="tx1"/>
              </a:buClr>
              <a:buFontTx/>
              <a:buNone/>
            </a:pPr>
            <a:endParaRPr lang="en-US" sz="800" b="1" i="1">
              <a:latin typeface="Times New Roman" pitchFamily="18" charset="0"/>
            </a:endParaRPr>
          </a:p>
        </p:txBody>
      </p:sp>
      <p:pic>
        <p:nvPicPr>
          <p:cNvPr id="437252" name="Picture 4" descr="front10k"/>
          <p:cNvPicPr>
            <a:picLocks noChangeAspect="1" noChangeArrowheads="1"/>
          </p:cNvPicPr>
          <p:nvPr/>
        </p:nvPicPr>
        <p:blipFill>
          <a:blip r:embed="rId2" cstate="print"/>
          <a:srcRect/>
          <a:stretch>
            <a:fillRect/>
          </a:stretch>
        </p:blipFill>
        <p:spPr bwMode="auto">
          <a:xfrm>
            <a:off x="5334000" y="1600200"/>
            <a:ext cx="3200400" cy="1524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body" sz="half" idx="1"/>
          </p:nvPr>
        </p:nvSpPr>
        <p:spPr>
          <a:xfrm>
            <a:off x="304800" y="1295400"/>
            <a:ext cx="8534400" cy="5410200"/>
          </a:xfrm>
        </p:spPr>
        <p:txBody>
          <a:bodyPr/>
          <a:lstStyle/>
          <a:p>
            <a:pPr>
              <a:lnSpc>
                <a:spcPct val="90000"/>
              </a:lnSpc>
              <a:buFontTx/>
              <a:buNone/>
            </a:pPr>
            <a:endParaRPr lang="en-US" sz="1800">
              <a:latin typeface="Times New Roman" pitchFamily="18" charset="0"/>
            </a:endParaRPr>
          </a:p>
          <a:p>
            <a:pPr>
              <a:lnSpc>
                <a:spcPct val="90000"/>
              </a:lnSpc>
              <a:buFont typeface="Wingdings" pitchFamily="2" charset="2"/>
              <a:buChar char="Ø"/>
            </a:pPr>
            <a:r>
              <a:rPr lang="en-US" sz="3000">
                <a:latin typeface="Times New Roman" pitchFamily="18" charset="0"/>
              </a:rPr>
              <a:t>Taken the year renovated building is put into service</a:t>
            </a:r>
          </a:p>
          <a:p>
            <a:pPr>
              <a:lnSpc>
                <a:spcPct val="90000"/>
              </a:lnSpc>
              <a:buFont typeface="Wingdings" pitchFamily="2" charset="2"/>
              <a:buChar char="Ø"/>
            </a:pPr>
            <a:r>
              <a:rPr lang="en-US" sz="3000">
                <a:latin typeface="Times New Roman" pitchFamily="18" charset="0"/>
              </a:rPr>
              <a:t>20% credit for work done on historic structures, with rehab work certified by state </a:t>
            </a:r>
          </a:p>
          <a:p>
            <a:pPr>
              <a:lnSpc>
                <a:spcPct val="90000"/>
              </a:lnSpc>
              <a:buFont typeface="Wingdings" pitchFamily="2" charset="2"/>
              <a:buChar char="Ø"/>
            </a:pPr>
            <a:r>
              <a:rPr lang="en-US" sz="3000">
                <a:latin typeface="Times New Roman" pitchFamily="18" charset="0"/>
              </a:rPr>
              <a:t>10% credit for work on “non-historic” structures build before 1936; no certification required</a:t>
            </a:r>
          </a:p>
          <a:p>
            <a:pPr>
              <a:lnSpc>
                <a:spcPct val="90000"/>
              </a:lnSpc>
              <a:buFont typeface="Wingdings" pitchFamily="2" charset="2"/>
              <a:buNone/>
            </a:pPr>
            <a:r>
              <a:rPr lang="en-US" sz="3000" b="1" i="1">
                <a:latin typeface="Times New Roman" pitchFamily="18" charset="0"/>
              </a:rPr>
              <a:t>In 2008</a:t>
            </a:r>
            <a:r>
              <a:rPr lang="en-US" sz="3000">
                <a:latin typeface="Times New Roman" pitchFamily="18" charset="0"/>
              </a:rPr>
              <a:t> – </a:t>
            </a:r>
            <a:r>
              <a:rPr lang="en-US" sz="3000" b="1">
                <a:latin typeface="Times New Roman" pitchFamily="18" charset="0"/>
              </a:rPr>
              <a:t>1,231 projects, $1.12 billion in credits</a:t>
            </a:r>
            <a:r>
              <a:rPr lang="en-US" sz="3000">
                <a:latin typeface="Times New Roman" pitchFamily="18" charset="0"/>
              </a:rPr>
              <a:t> </a:t>
            </a:r>
          </a:p>
          <a:p>
            <a:pPr>
              <a:lnSpc>
                <a:spcPct val="90000"/>
              </a:lnSpc>
              <a:buFont typeface="Wingdings" pitchFamily="2" charset="2"/>
              <a:buChar char="Ø"/>
            </a:pPr>
            <a:r>
              <a:rPr lang="en-US" sz="3000">
                <a:latin typeface="Times New Roman" pitchFamily="18" charset="0"/>
              </a:rPr>
              <a:t> leveraged $5.64 billion in private investment </a:t>
            </a:r>
          </a:p>
          <a:p>
            <a:pPr>
              <a:lnSpc>
                <a:spcPct val="90000"/>
              </a:lnSpc>
              <a:buFont typeface="Wingdings" pitchFamily="2" charset="2"/>
              <a:buChar char="Ø"/>
            </a:pPr>
            <a:r>
              <a:rPr lang="en-US" sz="3000">
                <a:latin typeface="Times New Roman" pitchFamily="18" charset="0"/>
              </a:rPr>
              <a:t> led to nearly 68,000 jobs</a:t>
            </a:r>
          </a:p>
          <a:p>
            <a:pPr>
              <a:lnSpc>
                <a:spcPct val="90000"/>
              </a:lnSpc>
              <a:buFont typeface="Wingdings" pitchFamily="2" charset="2"/>
              <a:buChar char="Ø"/>
            </a:pPr>
            <a:r>
              <a:rPr lang="en-US" sz="3000">
                <a:latin typeface="Times New Roman" pitchFamily="18" charset="0"/>
              </a:rPr>
              <a:t> resulted in 17,051 housing units – 5,200 affordable</a:t>
            </a:r>
            <a:r>
              <a:rPr lang="en-US" sz="2800">
                <a:latin typeface="Times New Roman" pitchFamily="18" charset="0"/>
              </a:rPr>
              <a:t>  </a:t>
            </a:r>
          </a:p>
          <a:p>
            <a:pPr>
              <a:lnSpc>
                <a:spcPct val="90000"/>
              </a:lnSpc>
              <a:buFont typeface="Wingdings" pitchFamily="2" charset="2"/>
              <a:buNone/>
            </a:pPr>
            <a:endParaRPr lang="en-US" sz="2800">
              <a:latin typeface="Times New Roman" pitchFamily="18" charset="0"/>
            </a:endParaRPr>
          </a:p>
        </p:txBody>
      </p:sp>
      <p:graphicFrame>
        <p:nvGraphicFramePr>
          <p:cNvPr id="487427" name="Rectangle 3"/>
          <p:cNvGraphicFramePr>
            <a:graphicFrameLocks/>
          </p:cNvGraphicFramePr>
          <p:nvPr/>
        </p:nvGraphicFramePr>
        <p:xfrm>
          <a:off x="1524000" y="1397000"/>
          <a:ext cx="6096000" cy="4064000"/>
        </p:xfrm>
        <a:graphic>
          <a:graphicData uri="http://schemas.openxmlformats.org/presentationml/2006/ole">
            <p:oleObj spid="_x0000_s487427" name="Document" r:id="rId3" imgW="0" imgH="0" progId="WP9Doc">
              <p:embed/>
            </p:oleObj>
          </a:graphicData>
        </a:graphic>
      </p:graphicFrame>
      <p:sp>
        <p:nvSpPr>
          <p:cNvPr id="487428" name="Rectangle 4"/>
          <p:cNvSpPr>
            <a:spLocks noGrp="1" noChangeArrowheads="1"/>
          </p:cNvSpPr>
          <p:nvPr>
            <p:ph type="title"/>
          </p:nvPr>
        </p:nvSpPr>
        <p:spPr>
          <a:xfrm>
            <a:off x="228600" y="228600"/>
            <a:ext cx="8686800" cy="990600"/>
          </a:xfrm>
          <a:noFill/>
          <a:ln/>
        </p:spPr>
        <p:txBody>
          <a:bodyPr anchor="b"/>
          <a:lstStyle/>
          <a:p>
            <a:pPr algn="r"/>
            <a:r>
              <a:rPr lang="en-US" b="1" i="1">
                <a:solidFill>
                  <a:srgbClr val="663300"/>
                </a:solidFill>
                <a:latin typeface="Arial Unicode MS" pitchFamily="34" charset="-128"/>
              </a:rPr>
              <a:t>Rehabilitation Tax Credits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body" sz="half" idx="1"/>
          </p:nvPr>
        </p:nvSpPr>
        <p:spPr>
          <a:xfrm>
            <a:off x="304800" y="1066800"/>
            <a:ext cx="8534400" cy="5791200"/>
          </a:xfrm>
        </p:spPr>
        <p:txBody>
          <a:bodyPr/>
          <a:lstStyle/>
          <a:p>
            <a:pPr>
              <a:lnSpc>
                <a:spcPct val="90000"/>
              </a:lnSpc>
              <a:buFontTx/>
              <a:buNone/>
            </a:pPr>
            <a:endParaRPr lang="en-US" sz="1800">
              <a:latin typeface="Times New Roman" pitchFamily="18" charset="0"/>
            </a:endParaRPr>
          </a:p>
          <a:p>
            <a:pPr>
              <a:lnSpc>
                <a:spcPct val="90000"/>
              </a:lnSpc>
              <a:buFont typeface="Wingdings" pitchFamily="2" charset="2"/>
              <a:buChar char="Ø"/>
            </a:pPr>
            <a:r>
              <a:rPr lang="en-US" sz="3000">
                <a:latin typeface="Times New Roman" pitchFamily="18" charset="0"/>
              </a:rPr>
              <a:t>Rehabilitation costs must be </a:t>
            </a:r>
            <a:r>
              <a:rPr lang="en-US" sz="3000" b="1" i="1">
                <a:latin typeface="Times New Roman" pitchFamily="18" charset="0"/>
              </a:rPr>
              <a:t>“substantial”  </a:t>
            </a:r>
            <a:r>
              <a:rPr lang="en-US" sz="3000">
                <a:latin typeface="Times New Roman" pitchFamily="18" charset="0"/>
              </a:rPr>
              <a:t>–       i.e., exceed minimum of $5,000 or the building’s adjusted basis </a:t>
            </a:r>
          </a:p>
          <a:p>
            <a:pPr>
              <a:lnSpc>
                <a:spcPct val="90000"/>
              </a:lnSpc>
              <a:buFont typeface="Wingdings" pitchFamily="2" charset="2"/>
              <a:buChar char="Ø"/>
            </a:pPr>
            <a:r>
              <a:rPr lang="en-US" sz="3000">
                <a:latin typeface="Times New Roman" pitchFamily="18" charset="0"/>
              </a:rPr>
              <a:t>Property must be “income-producing” – multi-family rental housing </a:t>
            </a:r>
            <a:r>
              <a:rPr lang="en-US" sz="2900" u="sng">
                <a:latin typeface="Times New Roman" pitchFamily="18" charset="0"/>
              </a:rPr>
              <a:t>can</a:t>
            </a:r>
            <a:r>
              <a:rPr lang="en-US" sz="3000">
                <a:latin typeface="Times New Roman" pitchFamily="18" charset="0"/>
              </a:rPr>
              <a:t> claim the 20% credit, but not the 10% credit </a:t>
            </a:r>
          </a:p>
          <a:p>
            <a:pPr>
              <a:lnSpc>
                <a:spcPct val="90000"/>
              </a:lnSpc>
              <a:buFont typeface="Wingdings" pitchFamily="2" charset="2"/>
              <a:buChar char="Ø"/>
            </a:pPr>
            <a:r>
              <a:rPr lang="en-US" sz="3000">
                <a:latin typeface="Times New Roman" pitchFamily="18" charset="0"/>
              </a:rPr>
              <a:t>Rehab work </a:t>
            </a:r>
            <a:r>
              <a:rPr lang="en-US" sz="2900" u="sng">
                <a:latin typeface="Times New Roman" pitchFamily="18" charset="0"/>
              </a:rPr>
              <a:t>must</a:t>
            </a:r>
            <a:r>
              <a:rPr lang="en-US" sz="3000">
                <a:latin typeface="Times New Roman" pitchFamily="18" charset="0"/>
              </a:rPr>
              <a:t> conform to state historic preservation standards – which can deter integration of “green” technologies </a:t>
            </a:r>
          </a:p>
          <a:p>
            <a:pPr>
              <a:lnSpc>
                <a:spcPct val="90000"/>
              </a:lnSpc>
              <a:buFont typeface="Wingdings" pitchFamily="2" charset="2"/>
              <a:buChar char="Ø"/>
            </a:pPr>
            <a:r>
              <a:rPr lang="en-US" sz="3000">
                <a:latin typeface="Times New Roman" pitchFamily="18" charset="0"/>
              </a:rPr>
              <a:t>Credit is recaptured on a sliding scale (20% annually) if owner  disposes of the building within five years of completing renovation </a:t>
            </a:r>
          </a:p>
          <a:p>
            <a:pPr>
              <a:lnSpc>
                <a:spcPct val="90000"/>
              </a:lnSpc>
              <a:buFont typeface="Wingdings" pitchFamily="2" charset="2"/>
              <a:buNone/>
            </a:pPr>
            <a:endParaRPr lang="en-US" sz="2800">
              <a:latin typeface="Times New Roman" pitchFamily="18" charset="0"/>
            </a:endParaRPr>
          </a:p>
          <a:p>
            <a:pPr>
              <a:lnSpc>
                <a:spcPct val="90000"/>
              </a:lnSpc>
              <a:buFont typeface="Wingdings" pitchFamily="2" charset="2"/>
              <a:buNone/>
            </a:pPr>
            <a:endParaRPr lang="en-US" sz="2800">
              <a:latin typeface="Times New Roman" pitchFamily="18" charset="0"/>
            </a:endParaRPr>
          </a:p>
        </p:txBody>
      </p:sp>
      <p:graphicFrame>
        <p:nvGraphicFramePr>
          <p:cNvPr id="488451" name="Rectangle 3"/>
          <p:cNvGraphicFramePr>
            <a:graphicFrameLocks/>
          </p:cNvGraphicFramePr>
          <p:nvPr/>
        </p:nvGraphicFramePr>
        <p:xfrm>
          <a:off x="1524000" y="1397000"/>
          <a:ext cx="6096000" cy="4064000"/>
        </p:xfrm>
        <a:graphic>
          <a:graphicData uri="http://schemas.openxmlformats.org/presentationml/2006/ole">
            <p:oleObj spid="_x0000_s488451" name="Document" r:id="rId3" imgW="0" imgH="0" progId="WP9Doc">
              <p:embed/>
            </p:oleObj>
          </a:graphicData>
        </a:graphic>
      </p:graphicFrame>
      <p:sp>
        <p:nvSpPr>
          <p:cNvPr id="488452" name="Rectangle 4"/>
          <p:cNvSpPr>
            <a:spLocks noGrp="1" noChangeArrowheads="1"/>
          </p:cNvSpPr>
          <p:nvPr>
            <p:ph type="title"/>
          </p:nvPr>
        </p:nvSpPr>
        <p:spPr>
          <a:xfrm>
            <a:off x="228600" y="152400"/>
            <a:ext cx="8686800" cy="1447800"/>
          </a:xfrm>
          <a:noFill/>
          <a:ln/>
        </p:spPr>
        <p:txBody>
          <a:bodyPr anchor="b"/>
          <a:lstStyle/>
          <a:p>
            <a:pPr algn="r"/>
            <a:r>
              <a:rPr lang="en-US" sz="3600" b="1" i="1">
                <a:solidFill>
                  <a:srgbClr val="663300"/>
                </a:solidFill>
                <a:latin typeface="Arial Unicode MS" pitchFamily="34" charset="-128"/>
              </a:rPr>
              <a:t>Rehabilitation Tax Credits – caveats and “fine print”</a:t>
            </a:r>
            <a:r>
              <a:rPr lang="en-US" b="1" i="1">
                <a:solidFill>
                  <a:srgbClr val="663300"/>
                </a:solidFill>
                <a:latin typeface="Arial Unicode MS" pitchFamily="34" charset="-128"/>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pPr algn="r"/>
            <a:r>
              <a:rPr lang="en-US" sz="4000" b="1" i="1">
                <a:solidFill>
                  <a:srgbClr val="996633"/>
                </a:solidFill>
                <a:latin typeface="Arial Unicode MS" pitchFamily="34" charset="-128"/>
              </a:rPr>
              <a:t>Old Northampton Fire Station -- Northampton, MA</a:t>
            </a:r>
          </a:p>
        </p:txBody>
      </p:sp>
      <p:sp>
        <p:nvSpPr>
          <p:cNvPr id="489475" name="Rectangle 3"/>
          <p:cNvSpPr>
            <a:spLocks noGrp="1" noChangeArrowheads="1"/>
          </p:cNvSpPr>
          <p:nvPr>
            <p:ph type="body" sz="half" idx="1"/>
          </p:nvPr>
        </p:nvSpPr>
        <p:spPr>
          <a:xfrm>
            <a:off x="228600" y="1143000"/>
            <a:ext cx="5181600" cy="5410200"/>
          </a:xfrm>
        </p:spPr>
        <p:txBody>
          <a:bodyPr/>
          <a:lstStyle/>
          <a:p>
            <a:pPr>
              <a:spcBef>
                <a:spcPts val="500"/>
              </a:spcBef>
              <a:spcAft>
                <a:spcPts val="500"/>
              </a:spcAft>
            </a:pPr>
            <a:r>
              <a:rPr lang="en-US" sz="2400">
                <a:latin typeface="Times New Roman" pitchFamily="18" charset="0"/>
              </a:rPr>
              <a:t>Old Northampton Fire Station,     built in 1872, shut down in 1999</a:t>
            </a:r>
          </a:p>
          <a:p>
            <a:pPr>
              <a:spcBef>
                <a:spcPts val="500"/>
              </a:spcBef>
              <a:spcAft>
                <a:spcPts val="500"/>
              </a:spcAft>
            </a:pPr>
            <a:r>
              <a:rPr lang="en-US" sz="2400">
                <a:latin typeface="Times New Roman" pitchFamily="18" charset="0"/>
              </a:rPr>
              <a:t>13,000 sq. ft. building redeveloped into downtown office space, café, small scale retail</a:t>
            </a:r>
          </a:p>
          <a:p>
            <a:pPr>
              <a:spcBef>
                <a:spcPts val="500"/>
              </a:spcBef>
              <a:spcAft>
                <a:spcPts val="500"/>
              </a:spcAft>
            </a:pPr>
            <a:r>
              <a:rPr lang="en-US" sz="2400">
                <a:latin typeface="Times New Roman" pitchFamily="18" charset="0"/>
              </a:rPr>
              <a:t>Adjoining property, used by the fire department for maintenance activities, being  redeveloped into a residential and studio space</a:t>
            </a:r>
          </a:p>
          <a:p>
            <a:pPr>
              <a:spcBef>
                <a:spcPts val="500"/>
              </a:spcBef>
              <a:spcAft>
                <a:spcPts val="500"/>
              </a:spcAft>
            </a:pPr>
            <a:r>
              <a:rPr lang="en-US" sz="2400">
                <a:latin typeface="Times New Roman" pitchFamily="18" charset="0"/>
              </a:rPr>
              <a:t>Total project costs -- $1.6 million </a:t>
            </a:r>
          </a:p>
          <a:p>
            <a:pPr>
              <a:spcBef>
                <a:spcPts val="500"/>
              </a:spcBef>
              <a:spcAft>
                <a:spcPts val="500"/>
              </a:spcAft>
            </a:pPr>
            <a:r>
              <a:rPr lang="en-US" sz="2400" b="1">
                <a:latin typeface="Times New Roman" pitchFamily="18" charset="0"/>
              </a:rPr>
              <a:t>Cash flow impacts of rehab tax credits a key part of the economic viability of this project</a:t>
            </a:r>
            <a:r>
              <a:rPr lang="en-US" sz="2400">
                <a:latin typeface="Times New Roman" pitchFamily="18" charset="0"/>
              </a:rPr>
              <a:t>  </a:t>
            </a:r>
          </a:p>
        </p:txBody>
      </p:sp>
      <p:pic>
        <p:nvPicPr>
          <p:cNvPr id="489476" name="Picture 4" descr="New Cafe in renovated Old Fire Station in Northampton, MA "/>
          <p:cNvPicPr>
            <a:picLocks noChangeAspect="1" noChangeArrowheads="1"/>
          </p:cNvPicPr>
          <p:nvPr>
            <p:ph sz="quarter" idx="3"/>
          </p:nvPr>
        </p:nvPicPr>
        <p:blipFill>
          <a:blip r:embed="rId2" cstate="print"/>
          <a:srcRect/>
          <a:stretch>
            <a:fillRect/>
          </a:stretch>
        </p:blipFill>
        <p:spPr>
          <a:xfrm>
            <a:off x="5410200" y="4038600"/>
            <a:ext cx="3429000" cy="2514600"/>
          </a:xfrm>
          <a:noFill/>
          <a:ln/>
        </p:spPr>
      </p:pic>
      <p:pic>
        <p:nvPicPr>
          <p:cNvPr id="489477" name="Picture 5" descr="Surgical">
            <a:hlinkClick r:id="rId3" tooltip="next image in gallery"/>
          </p:cNvPr>
          <p:cNvPicPr>
            <a:picLocks noChangeAspect="1" noChangeArrowheads="1"/>
          </p:cNvPicPr>
          <p:nvPr/>
        </p:nvPicPr>
        <p:blipFill>
          <a:blip r:embed="rId4" cstate="print"/>
          <a:srcRect/>
          <a:stretch>
            <a:fillRect/>
          </a:stretch>
        </p:blipFill>
        <p:spPr bwMode="auto">
          <a:xfrm>
            <a:off x="5562600" y="1524000"/>
            <a:ext cx="3267075" cy="2362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sz="quarter"/>
          </p:nvPr>
        </p:nvSpPr>
        <p:spPr>
          <a:xfrm>
            <a:off x="457200" y="274638"/>
            <a:ext cx="8229600" cy="792162"/>
          </a:xfrm>
          <a:noFill/>
          <a:ln/>
        </p:spPr>
        <p:txBody>
          <a:bodyPr anchor="b"/>
          <a:lstStyle/>
          <a:p>
            <a:pPr algn="r"/>
            <a:r>
              <a:rPr lang="en-US" sz="4000" b="1" i="1">
                <a:solidFill>
                  <a:srgbClr val="996633"/>
                </a:solidFill>
                <a:latin typeface="Arial Unicode MS" pitchFamily="34" charset="-128"/>
              </a:rPr>
              <a:t>Thames Street Landing – Bristol, RI</a:t>
            </a:r>
          </a:p>
        </p:txBody>
      </p:sp>
      <p:sp>
        <p:nvSpPr>
          <p:cNvPr id="490499" name="Rectangle 3"/>
          <p:cNvSpPr>
            <a:spLocks noGrp="1" noChangeArrowheads="1"/>
          </p:cNvSpPr>
          <p:nvPr>
            <p:ph sz="quarter" idx="1"/>
          </p:nvPr>
        </p:nvSpPr>
        <p:spPr>
          <a:xfrm>
            <a:off x="228600" y="1066800"/>
            <a:ext cx="5105400" cy="5562600"/>
          </a:xfrm>
        </p:spPr>
        <p:txBody>
          <a:bodyPr/>
          <a:lstStyle/>
          <a:p>
            <a:r>
              <a:rPr lang="en-US" sz="2200">
                <a:latin typeface="Times New Roman" pitchFamily="18" charset="0"/>
              </a:rPr>
              <a:t>$8.3 million mixed-use redevelopment, including housing, hotel, and offices at  a  vacant downtown site</a:t>
            </a:r>
          </a:p>
          <a:p>
            <a:r>
              <a:rPr lang="en-US" sz="2200">
                <a:latin typeface="Times New Roman" pitchFamily="18" charset="0"/>
              </a:rPr>
              <a:t>200-year history – buildings included original Bank of Bristol (1797), Taylor Store (1798) and DeWolf Warehouse (1818); industrial uses started in 1861</a:t>
            </a:r>
          </a:p>
          <a:p>
            <a:r>
              <a:rPr lang="en-US" sz="2200">
                <a:latin typeface="Times New Roman" pitchFamily="18" charset="0"/>
              </a:rPr>
              <a:t>Developed in phases; banks unwilling to provide follow-on financing until 1</a:t>
            </a:r>
            <a:r>
              <a:rPr lang="en-US" sz="2200" baseline="30000">
                <a:latin typeface="Times New Roman" pitchFamily="18" charset="0"/>
              </a:rPr>
              <a:t>st</a:t>
            </a:r>
            <a:r>
              <a:rPr lang="en-US" sz="2200">
                <a:latin typeface="Times New Roman" pitchFamily="18" charset="0"/>
              </a:rPr>
              <a:t> phase generated a positive cash flow</a:t>
            </a:r>
          </a:p>
          <a:p>
            <a:r>
              <a:rPr lang="en-US" sz="2200" b="1">
                <a:latin typeface="Times New Roman" pitchFamily="18" charset="0"/>
              </a:rPr>
              <a:t>Rehab tax credits key to generating positive cash flow, attracting additional private capital </a:t>
            </a:r>
          </a:p>
          <a:p>
            <a:r>
              <a:rPr lang="en-US" sz="2200">
                <a:latin typeface="Times New Roman" pitchFamily="18" charset="0"/>
              </a:rPr>
              <a:t>Today, project is cornerstone for historic revitalization of Bristol waterfront</a:t>
            </a:r>
          </a:p>
        </p:txBody>
      </p:sp>
      <p:pic>
        <p:nvPicPr>
          <p:cNvPr id="490500" name="Picture 4" descr="r1-aerial-before"/>
          <p:cNvPicPr>
            <a:picLocks noGrp="1" noChangeAspect="1" noChangeArrowheads="1"/>
          </p:cNvPicPr>
          <p:nvPr>
            <p:ph sz="quarter" idx="2"/>
          </p:nvPr>
        </p:nvPicPr>
        <p:blipFill>
          <a:blip r:embed="rId2" cstate="print"/>
          <a:srcRect/>
          <a:stretch>
            <a:fillRect/>
          </a:stretch>
        </p:blipFill>
        <p:spPr>
          <a:xfrm>
            <a:off x="5486400" y="1524000"/>
            <a:ext cx="3276600" cy="2209800"/>
          </a:xfrm>
          <a:ln/>
        </p:spPr>
      </p:pic>
      <p:sp>
        <p:nvSpPr>
          <p:cNvPr id="490501" name="Rectangle 5"/>
          <p:cNvSpPr>
            <a:spLocks noChangeArrowheads="1"/>
          </p:cNvSpPr>
          <p:nvPr/>
        </p:nvSpPr>
        <p:spPr bwMode="auto">
          <a:xfrm>
            <a:off x="533400" y="4098925"/>
            <a:ext cx="2971800" cy="641350"/>
          </a:xfrm>
          <a:prstGeom prst="rect">
            <a:avLst/>
          </a:prstGeom>
          <a:noFill/>
          <a:ln w="9525">
            <a:noFill/>
            <a:miter lim="800000"/>
            <a:headEnd/>
            <a:tailEnd/>
          </a:ln>
          <a:effectLst/>
        </p:spPr>
        <p:txBody>
          <a:bodyPr anchor="ctr">
            <a:spAutoFit/>
          </a:bodyPr>
          <a:lstStyle/>
          <a:p>
            <a:r>
              <a:rPr lang="en-US">
                <a:cs typeface="Arial" charset="0"/>
              </a:rPr>
              <a:t/>
            </a:r>
            <a:br>
              <a:rPr lang="en-US">
                <a:cs typeface="Arial" charset="0"/>
              </a:rPr>
            </a:br>
            <a:endParaRPr lang="en-US">
              <a:cs typeface="Arial" charset="0"/>
            </a:endParaRPr>
          </a:p>
        </p:txBody>
      </p:sp>
      <p:pic>
        <p:nvPicPr>
          <p:cNvPr id="490502" name="Picture 6" descr="sunset_230"/>
          <p:cNvPicPr>
            <a:picLocks noChangeAspect="1" noChangeArrowheads="1"/>
          </p:cNvPicPr>
          <p:nvPr>
            <p:ph sz="quarter" idx="3"/>
          </p:nvPr>
        </p:nvPicPr>
        <p:blipFill>
          <a:blip r:embed="rId3" cstate="print"/>
          <a:srcRect/>
          <a:stretch>
            <a:fillRect/>
          </a:stretch>
        </p:blipFill>
        <p:spPr>
          <a:xfrm>
            <a:off x="5486400" y="3962400"/>
            <a:ext cx="3289300" cy="2568575"/>
          </a:xfrm>
          <a:noFill/>
          <a:ln/>
        </p:spPr>
      </p:pic>
      <p:sp>
        <p:nvSpPr>
          <p:cNvPr id="490503" name="Rectangle 7"/>
          <p:cNvSpPr>
            <a:spLocks noGrp="1" noChangeArrowheads="1"/>
          </p:cNvSpPr>
          <p:nvPr>
            <p:ph sz="quarter" idx="4"/>
          </p:nvPr>
        </p:nvSpPr>
        <p:spPr>
          <a:xfrm flipH="1" flipV="1">
            <a:off x="8686800" y="6126163"/>
            <a:ext cx="76200" cy="122237"/>
          </a:xfrm>
        </p:spPr>
        <p:txBody>
          <a:bodyPr/>
          <a:lstStyle/>
          <a:p>
            <a:endParaRPr 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body" sz="half" idx="1"/>
          </p:nvPr>
        </p:nvSpPr>
        <p:spPr>
          <a:xfrm>
            <a:off x="304800" y="914400"/>
            <a:ext cx="8382000" cy="5791200"/>
          </a:xfrm>
        </p:spPr>
        <p:txBody>
          <a:bodyPr/>
          <a:lstStyle/>
          <a:p>
            <a:pPr>
              <a:buFontTx/>
              <a:buNone/>
            </a:pPr>
            <a:endParaRPr lang="en-US" sz="300" b="1">
              <a:latin typeface="Times New Roman" pitchFamily="18" charset="0"/>
            </a:endParaRPr>
          </a:p>
          <a:p>
            <a:pPr>
              <a:buFont typeface="Wingdings" pitchFamily="2" charset="2"/>
              <a:buChar char="Ø"/>
            </a:pPr>
            <a:r>
              <a:rPr lang="en-US" sz="2500">
                <a:latin typeface="Times New Roman" pitchFamily="18" charset="0"/>
              </a:rPr>
              <a:t>Can encourage capital investment in affordable housing/target investment to certain areas – vacant properties, brownfields, infill locations, other priority sites</a:t>
            </a:r>
          </a:p>
          <a:p>
            <a:pPr marL="669925" lvl="1" indent="-325438">
              <a:buFont typeface="Wingdings" pitchFamily="2" charset="2"/>
              <a:buChar char="Ø"/>
            </a:pPr>
            <a:r>
              <a:rPr lang="en-US" sz="2500" i="1">
                <a:latin typeface="Times New Roman" pitchFamily="18" charset="0"/>
              </a:rPr>
              <a:t>States get annual  population-based allocation for distribution to communities and non-profits – approx.    $1.75 per capita </a:t>
            </a:r>
          </a:p>
          <a:p>
            <a:pPr>
              <a:buFont typeface="Wingdings" pitchFamily="2" charset="2"/>
              <a:buChar char="Ø"/>
            </a:pPr>
            <a:r>
              <a:rPr lang="en-US" sz="2500">
                <a:latin typeface="Times New Roman" pitchFamily="18" charset="0"/>
              </a:rPr>
              <a:t>Investors can get 9% annual credit for 10 years for qualified new construction/rehabilitation costs  (i.e. 90% of total) for projects not financed with federal subsidy </a:t>
            </a:r>
          </a:p>
          <a:p>
            <a:pPr marL="669925" lvl="1" indent="-325438">
              <a:buFont typeface="Wingdings" pitchFamily="2" charset="2"/>
              <a:buChar char="Ø"/>
            </a:pPr>
            <a:r>
              <a:rPr lang="en-US" sz="2500" i="1">
                <a:latin typeface="Times New Roman" pitchFamily="18" charset="0"/>
              </a:rPr>
              <a:t>Federal subsidy limits credit to 4%  </a:t>
            </a:r>
          </a:p>
          <a:p>
            <a:pPr>
              <a:buFont typeface="Wingdings" pitchFamily="2" charset="2"/>
              <a:buChar char="Ø"/>
            </a:pPr>
            <a:r>
              <a:rPr lang="en-US" sz="2500">
                <a:latin typeface="Times New Roman" pitchFamily="18" charset="0"/>
              </a:rPr>
              <a:t>Credits can be used for new construction, rehabilitation, or acquisition and rehabilitation </a:t>
            </a:r>
          </a:p>
        </p:txBody>
      </p:sp>
      <p:graphicFrame>
        <p:nvGraphicFramePr>
          <p:cNvPr id="492547" name="Rectangle 3"/>
          <p:cNvGraphicFramePr>
            <a:graphicFrameLocks/>
          </p:cNvGraphicFramePr>
          <p:nvPr/>
        </p:nvGraphicFramePr>
        <p:xfrm>
          <a:off x="1524000" y="1397000"/>
          <a:ext cx="6096000" cy="4064000"/>
        </p:xfrm>
        <a:graphic>
          <a:graphicData uri="http://schemas.openxmlformats.org/presentationml/2006/ole">
            <p:oleObj spid="_x0000_s492547" name="Document" r:id="rId3" imgW="0" imgH="0" progId="WP9Doc">
              <p:embed/>
            </p:oleObj>
          </a:graphicData>
        </a:graphic>
      </p:graphicFrame>
      <p:sp>
        <p:nvSpPr>
          <p:cNvPr id="492548" name="Rectangle 4"/>
          <p:cNvSpPr>
            <a:spLocks noGrp="1" noChangeArrowheads="1"/>
          </p:cNvSpPr>
          <p:nvPr>
            <p:ph type="title"/>
          </p:nvPr>
        </p:nvSpPr>
        <p:spPr>
          <a:xfrm>
            <a:off x="228600" y="381000"/>
            <a:ext cx="8534400" cy="533400"/>
          </a:xfrm>
          <a:noFill/>
          <a:ln/>
        </p:spPr>
        <p:txBody>
          <a:bodyPr anchor="b"/>
          <a:lstStyle/>
          <a:p>
            <a:pPr algn="r"/>
            <a:r>
              <a:rPr lang="en-US" sz="4000" b="1" i="1">
                <a:solidFill>
                  <a:srgbClr val="663300"/>
                </a:solidFill>
                <a:latin typeface="Arial Unicode MS" pitchFamily="34" charset="-128"/>
              </a:rPr>
              <a:t>Low-Income Housing Tax Credits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body" sz="half" idx="1"/>
          </p:nvPr>
        </p:nvSpPr>
        <p:spPr>
          <a:xfrm>
            <a:off x="304800" y="1143000"/>
            <a:ext cx="8382000" cy="5562600"/>
          </a:xfrm>
        </p:spPr>
        <p:txBody>
          <a:bodyPr/>
          <a:lstStyle/>
          <a:p>
            <a:pPr>
              <a:lnSpc>
                <a:spcPct val="90000"/>
              </a:lnSpc>
              <a:buFontTx/>
              <a:buNone/>
            </a:pPr>
            <a:endParaRPr lang="en-US" sz="400" b="1">
              <a:latin typeface="Times New Roman" pitchFamily="18" charset="0"/>
            </a:endParaRPr>
          </a:p>
          <a:p>
            <a:pPr>
              <a:lnSpc>
                <a:spcPct val="90000"/>
              </a:lnSpc>
              <a:buFont typeface="Wingdings" pitchFamily="2" charset="2"/>
              <a:buChar char="Ø"/>
            </a:pPr>
            <a:r>
              <a:rPr lang="en-US" sz="2600" b="1">
                <a:latin typeface="Times New Roman" pitchFamily="18" charset="0"/>
              </a:rPr>
              <a:t>New wrinkles…</a:t>
            </a:r>
          </a:p>
          <a:p>
            <a:pPr marL="669925" lvl="1" indent="-325438">
              <a:lnSpc>
                <a:spcPct val="90000"/>
              </a:lnSpc>
              <a:buFont typeface="Wingdings" pitchFamily="2" charset="2"/>
              <a:buChar char="Ø"/>
            </a:pPr>
            <a:r>
              <a:rPr lang="en-US" sz="2600" i="1">
                <a:latin typeface="Times New Roman" pitchFamily="18" charset="0"/>
              </a:rPr>
              <a:t>Loss of  tax incentive value on secondary market – from about 95 cents/$ to about 65 cents/$ now – impacts syndication value  </a:t>
            </a:r>
          </a:p>
          <a:p>
            <a:pPr marL="669925" lvl="1" indent="-325438">
              <a:lnSpc>
                <a:spcPct val="90000"/>
              </a:lnSpc>
              <a:buFont typeface="Wingdings" pitchFamily="2" charset="2"/>
              <a:buChar char="Ø"/>
            </a:pPr>
            <a:r>
              <a:rPr lang="en-US" sz="2600" i="1">
                <a:latin typeface="Times New Roman" pitchFamily="18" charset="0"/>
              </a:rPr>
              <a:t>“Green” priority for credit allocations within states</a:t>
            </a:r>
            <a:r>
              <a:rPr lang="en-US" sz="2600">
                <a:latin typeface="Times New Roman" pitchFamily="18" charset="0"/>
              </a:rPr>
              <a:t> </a:t>
            </a:r>
          </a:p>
          <a:p>
            <a:pPr marL="669925" lvl="1" indent="-325438">
              <a:lnSpc>
                <a:spcPct val="90000"/>
              </a:lnSpc>
              <a:buFont typeface="Wingdings" pitchFamily="2" charset="2"/>
              <a:buChar char="Ø"/>
            </a:pPr>
            <a:endParaRPr lang="en-US" sz="1000">
              <a:latin typeface="Times New Roman" pitchFamily="18" charset="0"/>
            </a:endParaRPr>
          </a:p>
          <a:p>
            <a:pPr>
              <a:lnSpc>
                <a:spcPct val="90000"/>
              </a:lnSpc>
              <a:buFont typeface="Wingdings" pitchFamily="2" charset="2"/>
              <a:buChar char="Ø"/>
            </a:pPr>
            <a:r>
              <a:rPr lang="en-US" sz="2600">
                <a:latin typeface="Times New Roman" pitchFamily="18" charset="0"/>
              </a:rPr>
              <a:t>Credits support a wide range of housing types/situations </a:t>
            </a:r>
          </a:p>
          <a:p>
            <a:pPr marL="669925" lvl="1" indent="-325438">
              <a:lnSpc>
                <a:spcPct val="90000"/>
              </a:lnSpc>
              <a:buFont typeface="Wingdings" pitchFamily="2" charset="2"/>
              <a:buChar char="Ø"/>
            </a:pPr>
            <a:r>
              <a:rPr lang="en-US" sz="2600" i="1">
                <a:latin typeface="Times New Roman" pitchFamily="18" charset="0"/>
              </a:rPr>
              <a:t>Urban, suburban, rural projects </a:t>
            </a:r>
          </a:p>
          <a:p>
            <a:pPr marL="669925" lvl="1" indent="-325438">
              <a:lnSpc>
                <a:spcPct val="90000"/>
              </a:lnSpc>
              <a:buFont typeface="Wingdings" pitchFamily="2" charset="2"/>
              <a:buChar char="Ø"/>
            </a:pPr>
            <a:r>
              <a:rPr lang="en-US" sz="2600" i="1">
                <a:latin typeface="Times New Roman" pitchFamily="18" charset="0"/>
              </a:rPr>
              <a:t>Housing for families, special needs tenants, elderly  </a:t>
            </a:r>
          </a:p>
          <a:p>
            <a:pPr marL="669925" lvl="1" indent="-325438">
              <a:lnSpc>
                <a:spcPct val="90000"/>
              </a:lnSpc>
              <a:buFont typeface="Wingdings" pitchFamily="2" charset="2"/>
              <a:buNone/>
            </a:pPr>
            <a:endParaRPr lang="en-US" sz="800" i="1">
              <a:latin typeface="Times New Roman" pitchFamily="18" charset="0"/>
            </a:endParaRPr>
          </a:p>
          <a:p>
            <a:pPr>
              <a:lnSpc>
                <a:spcPct val="90000"/>
              </a:lnSpc>
              <a:buFont typeface="Wingdings" pitchFamily="2" charset="2"/>
              <a:buNone/>
            </a:pPr>
            <a:r>
              <a:rPr lang="en-US" sz="2600" i="1">
                <a:latin typeface="Times New Roman" pitchFamily="18" charset="0"/>
              </a:rPr>
              <a:t> </a:t>
            </a:r>
            <a:r>
              <a:rPr lang="en-US" sz="2800" b="1" i="1">
                <a:latin typeface="Times New Roman" pitchFamily="18" charset="0"/>
              </a:rPr>
              <a:t>$3.85 billion in credits issued in fiscal year 2008, supporting 1/3 of all new construction that year </a:t>
            </a:r>
          </a:p>
          <a:p>
            <a:pPr>
              <a:lnSpc>
                <a:spcPct val="90000"/>
              </a:lnSpc>
              <a:buFont typeface="Wingdings" pitchFamily="2" charset="2"/>
              <a:buNone/>
            </a:pPr>
            <a:r>
              <a:rPr lang="en-US" sz="2800" b="1" i="1">
                <a:latin typeface="Times New Roman" pitchFamily="18" charset="0"/>
              </a:rPr>
              <a:t>Indiana has received $159 million from 1987-2005, supporting 33,300 units </a:t>
            </a:r>
          </a:p>
        </p:txBody>
      </p:sp>
      <p:graphicFrame>
        <p:nvGraphicFramePr>
          <p:cNvPr id="493571" name="Rectangle 3"/>
          <p:cNvGraphicFramePr>
            <a:graphicFrameLocks/>
          </p:cNvGraphicFramePr>
          <p:nvPr/>
        </p:nvGraphicFramePr>
        <p:xfrm>
          <a:off x="1524000" y="1397000"/>
          <a:ext cx="6096000" cy="4064000"/>
        </p:xfrm>
        <a:graphic>
          <a:graphicData uri="http://schemas.openxmlformats.org/presentationml/2006/ole">
            <p:oleObj spid="_x0000_s493571" name="Document" r:id="rId3" imgW="0" imgH="0" progId="WP9Doc">
              <p:embed/>
            </p:oleObj>
          </a:graphicData>
        </a:graphic>
      </p:graphicFrame>
      <p:sp>
        <p:nvSpPr>
          <p:cNvPr id="493572" name="Rectangle 4"/>
          <p:cNvSpPr>
            <a:spLocks noGrp="1" noChangeArrowheads="1"/>
          </p:cNvSpPr>
          <p:nvPr>
            <p:ph type="title"/>
          </p:nvPr>
        </p:nvSpPr>
        <p:spPr>
          <a:xfrm>
            <a:off x="228600" y="381000"/>
            <a:ext cx="8534400" cy="1295400"/>
          </a:xfrm>
          <a:noFill/>
          <a:ln/>
        </p:spPr>
        <p:txBody>
          <a:bodyPr anchor="b"/>
          <a:lstStyle/>
          <a:p>
            <a:pPr algn="r"/>
            <a:r>
              <a:rPr lang="en-US" sz="4000" b="1" i="1">
                <a:solidFill>
                  <a:srgbClr val="663300"/>
                </a:solidFill>
                <a:latin typeface="Arial Unicode MS" pitchFamily="34" charset="-128"/>
              </a:rPr>
              <a:t>Low-Income Housing Tax Credits – fine print and caveats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ChangeArrowheads="1"/>
          </p:cNvSpPr>
          <p:nvPr/>
        </p:nvSpPr>
        <p:spPr bwMode="auto">
          <a:xfrm>
            <a:off x="304800" y="381000"/>
            <a:ext cx="8610600" cy="609600"/>
          </a:xfrm>
          <a:prstGeom prst="rect">
            <a:avLst/>
          </a:prstGeom>
          <a:noFill/>
          <a:ln w="9525">
            <a:noFill/>
            <a:miter lim="800000"/>
            <a:headEnd/>
            <a:tailEnd/>
          </a:ln>
        </p:spPr>
        <p:txBody>
          <a:bodyPr anchor="b"/>
          <a:lstStyle/>
          <a:p>
            <a:pPr algn="r" eaLnBrk="0" hangingPunct="0"/>
            <a:r>
              <a:rPr lang="en-US" sz="3600" b="1" i="1">
                <a:solidFill>
                  <a:srgbClr val="663300"/>
                </a:solidFill>
                <a:latin typeface="Arial Unicode MS" pitchFamily="34" charset="-128"/>
              </a:rPr>
              <a:t>Brian J. Honan Apartments – Allston, MA</a:t>
            </a:r>
          </a:p>
        </p:txBody>
      </p:sp>
      <p:sp>
        <p:nvSpPr>
          <p:cNvPr id="495619" name="Rectangle 3"/>
          <p:cNvSpPr>
            <a:spLocks noChangeArrowheads="1"/>
          </p:cNvSpPr>
          <p:nvPr/>
        </p:nvSpPr>
        <p:spPr bwMode="auto">
          <a:xfrm>
            <a:off x="228600" y="1066800"/>
            <a:ext cx="5029200" cy="5410200"/>
          </a:xfrm>
          <a:prstGeom prst="rect">
            <a:avLst/>
          </a:prstGeom>
          <a:noFill/>
          <a:ln w="9525">
            <a:noFill/>
            <a:miter lim="800000"/>
            <a:headEnd/>
            <a:tailEnd/>
          </a:ln>
        </p:spPr>
        <p:txBody>
          <a:bodyPr/>
          <a:lstStyle/>
          <a:p>
            <a:pPr eaLnBrk="0" hangingPunct="0">
              <a:buFontTx/>
              <a:buChar char="•"/>
            </a:pPr>
            <a:r>
              <a:rPr lang="en-US" sz="2400">
                <a:latin typeface="Times New Roman" pitchFamily="18" charset="0"/>
              </a:rPr>
              <a:t>  </a:t>
            </a:r>
            <a:r>
              <a:rPr lang="en-US" sz="1400">
                <a:latin typeface="Times New Roman" pitchFamily="18" charset="0"/>
              </a:rPr>
              <a:t>  </a:t>
            </a:r>
            <a:r>
              <a:rPr lang="en-US" sz="2400">
                <a:latin typeface="Times New Roman" pitchFamily="18" charset="0"/>
              </a:rPr>
              <a:t> </a:t>
            </a:r>
            <a:r>
              <a:rPr lang="en-US" sz="2600">
                <a:latin typeface="Times New Roman" pitchFamily="18" charset="0"/>
              </a:rPr>
              <a:t>Allston-Brighton CDC saw an opportunity to develop former Legal Seafoods fish processing plant into affordable housing </a:t>
            </a:r>
          </a:p>
          <a:p>
            <a:pPr eaLnBrk="0" hangingPunct="0">
              <a:buFontTx/>
              <a:buChar char="•"/>
            </a:pPr>
            <a:r>
              <a:rPr lang="en-US" sz="2600" b="1">
                <a:latin typeface="Times New Roman" pitchFamily="18" charset="0"/>
              </a:rPr>
              <a:t> Low-income housing tax credits </a:t>
            </a:r>
            <a:r>
              <a:rPr lang="en-US" sz="2600">
                <a:latin typeface="Times New Roman" pitchFamily="18" charset="0"/>
              </a:rPr>
              <a:t>key parts of financing incentive package needed to attract capital, convince funders that the project would work</a:t>
            </a:r>
          </a:p>
          <a:p>
            <a:pPr eaLnBrk="0" hangingPunct="0">
              <a:buFontTx/>
              <a:buChar char="•"/>
            </a:pPr>
            <a:r>
              <a:rPr lang="en-US" sz="2600" b="1" i="1">
                <a:latin typeface="Times New Roman" pitchFamily="18" charset="0"/>
              </a:rPr>
              <a:t>  Result</a:t>
            </a:r>
            <a:r>
              <a:rPr lang="en-US" sz="2600">
                <a:latin typeface="Times New Roman" pitchFamily="18" charset="0"/>
              </a:rPr>
              <a:t> – affordable units in a  sustainable development:  green energy, pedestrian access to groceries, shops, transit</a:t>
            </a:r>
            <a:r>
              <a:rPr lang="en-US" sz="2000">
                <a:latin typeface="Times New Roman" pitchFamily="18" charset="0"/>
              </a:rPr>
              <a:t>  </a:t>
            </a:r>
          </a:p>
        </p:txBody>
      </p:sp>
      <p:pic>
        <p:nvPicPr>
          <p:cNvPr id="495620" name="Picture 4"/>
          <p:cNvPicPr>
            <a:picLocks noChangeAspect="1" noChangeArrowheads="1"/>
          </p:cNvPicPr>
          <p:nvPr/>
        </p:nvPicPr>
        <p:blipFill>
          <a:blip r:embed="rId2" cstate="print"/>
          <a:srcRect/>
          <a:stretch>
            <a:fillRect/>
          </a:stretch>
        </p:blipFill>
        <p:spPr bwMode="auto">
          <a:xfrm>
            <a:off x="5181600" y="3886200"/>
            <a:ext cx="3781425" cy="2597150"/>
          </a:xfrm>
          <a:prstGeom prst="rect">
            <a:avLst/>
          </a:prstGeom>
          <a:noFill/>
          <a:ln w="9525">
            <a:noFill/>
            <a:miter lim="800000"/>
            <a:headEnd/>
            <a:tailEnd/>
          </a:ln>
          <a:effectLst/>
        </p:spPr>
      </p:pic>
      <p:pic>
        <p:nvPicPr>
          <p:cNvPr id="495621" name="Picture 5" descr="everett-hano_before2"/>
          <p:cNvPicPr>
            <a:picLocks noChangeAspect="1" noChangeArrowheads="1"/>
          </p:cNvPicPr>
          <p:nvPr/>
        </p:nvPicPr>
        <p:blipFill>
          <a:blip r:embed="rId3" cstate="print"/>
          <a:srcRect/>
          <a:stretch>
            <a:fillRect/>
          </a:stretch>
        </p:blipFill>
        <p:spPr bwMode="auto">
          <a:xfrm>
            <a:off x="5562600" y="1447800"/>
            <a:ext cx="3276600" cy="20574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ChangeArrowheads="1"/>
          </p:cNvSpPr>
          <p:nvPr/>
        </p:nvSpPr>
        <p:spPr bwMode="auto">
          <a:xfrm>
            <a:off x="304800" y="381000"/>
            <a:ext cx="8610600" cy="685800"/>
          </a:xfrm>
          <a:prstGeom prst="rect">
            <a:avLst/>
          </a:prstGeom>
          <a:noFill/>
          <a:ln w="9525">
            <a:noFill/>
            <a:miter lim="800000"/>
            <a:headEnd/>
            <a:tailEnd/>
          </a:ln>
        </p:spPr>
        <p:txBody>
          <a:bodyPr anchor="b"/>
          <a:lstStyle/>
          <a:p>
            <a:pPr algn="r" eaLnBrk="0" hangingPunct="0"/>
            <a:r>
              <a:rPr lang="en-US" sz="3600" b="1" i="1">
                <a:solidFill>
                  <a:srgbClr val="663300"/>
                </a:solidFill>
                <a:latin typeface="Arial Unicode MS" pitchFamily="34" charset="-128"/>
              </a:rPr>
              <a:t>Mifflin Mills – Lebanon, PA</a:t>
            </a:r>
          </a:p>
        </p:txBody>
      </p:sp>
      <p:sp>
        <p:nvSpPr>
          <p:cNvPr id="496643" name="Rectangle 3"/>
          <p:cNvSpPr>
            <a:spLocks noChangeArrowheads="1"/>
          </p:cNvSpPr>
          <p:nvPr/>
        </p:nvSpPr>
        <p:spPr bwMode="auto">
          <a:xfrm>
            <a:off x="228600" y="1066800"/>
            <a:ext cx="5410200" cy="5410200"/>
          </a:xfrm>
          <a:prstGeom prst="rect">
            <a:avLst/>
          </a:prstGeom>
          <a:noFill/>
          <a:ln w="9525">
            <a:noFill/>
            <a:miter lim="800000"/>
            <a:headEnd/>
            <a:tailEnd/>
          </a:ln>
        </p:spPr>
        <p:txBody>
          <a:bodyPr/>
          <a:lstStyle/>
          <a:p>
            <a:pPr eaLnBrk="0" hangingPunct="0">
              <a:buFontTx/>
              <a:buChar char="•"/>
            </a:pPr>
            <a:r>
              <a:rPr lang="en-US" sz="2600">
                <a:latin typeface="Times New Roman" pitchFamily="18" charset="0"/>
              </a:rPr>
              <a:t>  PA’s first affordable “rent-to-own” townhouse community </a:t>
            </a:r>
          </a:p>
          <a:p>
            <a:pPr eaLnBrk="0" hangingPunct="0">
              <a:buFontTx/>
              <a:buChar char="•"/>
            </a:pPr>
            <a:r>
              <a:rPr lang="en-US" sz="2600">
                <a:latin typeface="Times New Roman" pitchFamily="18" charset="0"/>
              </a:rPr>
              <a:t>  Former vacant, blighted city block near downtown</a:t>
            </a:r>
          </a:p>
          <a:p>
            <a:pPr eaLnBrk="0" hangingPunct="0">
              <a:buFontTx/>
              <a:buChar char="•"/>
            </a:pPr>
            <a:r>
              <a:rPr lang="en-US" sz="2600">
                <a:latin typeface="Times New Roman" pitchFamily="18" charset="0"/>
              </a:rPr>
              <a:t>  Energy efficient construction, designed to blend into existing residential neighborhood </a:t>
            </a:r>
          </a:p>
          <a:p>
            <a:pPr eaLnBrk="0" hangingPunct="0">
              <a:buFontTx/>
              <a:buChar char="•"/>
            </a:pPr>
            <a:r>
              <a:rPr lang="en-US" sz="2600">
                <a:latin typeface="Times New Roman" pitchFamily="18" charset="0"/>
              </a:rPr>
              <a:t>  20 units, completed Nov. 2009 </a:t>
            </a:r>
          </a:p>
          <a:p>
            <a:pPr eaLnBrk="0" hangingPunct="0">
              <a:buFontTx/>
              <a:buChar char="•"/>
            </a:pPr>
            <a:r>
              <a:rPr lang="en-US" sz="2600">
                <a:latin typeface="Times New Roman" pitchFamily="18" charset="0"/>
              </a:rPr>
              <a:t>  </a:t>
            </a:r>
            <a:r>
              <a:rPr lang="en-US" sz="2600" b="1">
                <a:latin typeface="Times New Roman" pitchFamily="18" charset="0"/>
              </a:rPr>
              <a:t> $1.5 million in low-income housing tax credits </a:t>
            </a:r>
            <a:r>
              <a:rPr lang="en-US" sz="2600">
                <a:latin typeface="Times New Roman" pitchFamily="18" charset="0"/>
              </a:rPr>
              <a:t>key part               of financing package needed                to attract investors to rent-to-own project structure </a:t>
            </a:r>
          </a:p>
        </p:txBody>
      </p:sp>
      <p:pic>
        <p:nvPicPr>
          <p:cNvPr id="496644" name="Picture 4" descr="MifflinMillsRendering.jpg"/>
          <p:cNvPicPr>
            <a:picLocks noChangeAspect="1" noChangeArrowheads="1"/>
          </p:cNvPicPr>
          <p:nvPr/>
        </p:nvPicPr>
        <p:blipFill>
          <a:blip r:embed="rId2" cstate="print"/>
          <a:srcRect/>
          <a:stretch>
            <a:fillRect/>
          </a:stretch>
        </p:blipFill>
        <p:spPr bwMode="auto">
          <a:xfrm>
            <a:off x="4953000" y="4114800"/>
            <a:ext cx="3962400" cy="2438400"/>
          </a:xfrm>
          <a:prstGeom prst="rect">
            <a:avLst/>
          </a:prstGeom>
          <a:noFill/>
        </p:spPr>
      </p:pic>
      <p:pic>
        <p:nvPicPr>
          <p:cNvPr id="496645" name="Picture 5" descr="thumbnail"/>
          <p:cNvPicPr>
            <a:picLocks noChangeAspect="1" noChangeArrowheads="1"/>
          </p:cNvPicPr>
          <p:nvPr/>
        </p:nvPicPr>
        <p:blipFill>
          <a:blip r:embed="rId3" cstate="print"/>
          <a:srcRect/>
          <a:stretch>
            <a:fillRect/>
          </a:stretch>
        </p:blipFill>
        <p:spPr bwMode="auto">
          <a:xfrm>
            <a:off x="5638800" y="1447800"/>
            <a:ext cx="3124200" cy="22098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body" sz="half" idx="1"/>
          </p:nvPr>
        </p:nvSpPr>
        <p:spPr>
          <a:xfrm>
            <a:off x="381000" y="1600200"/>
            <a:ext cx="8458200" cy="5257800"/>
          </a:xfrm>
        </p:spPr>
        <p:txBody>
          <a:bodyPr/>
          <a:lstStyle/>
          <a:p>
            <a:pPr>
              <a:lnSpc>
                <a:spcPct val="90000"/>
              </a:lnSpc>
            </a:pPr>
            <a:r>
              <a:rPr lang="en-US" sz="2600" b="1">
                <a:latin typeface="Times New Roman" pitchFamily="18" charset="0"/>
              </a:rPr>
              <a:t>Deduction pegged to cleanup costs, which allows       new owners to recover cleanup costs in the year incurred; only incentive targeted to private site owners</a:t>
            </a:r>
          </a:p>
          <a:p>
            <a:pPr>
              <a:lnSpc>
                <a:spcPct val="90000"/>
              </a:lnSpc>
            </a:pPr>
            <a:endParaRPr lang="en-US" sz="800" b="1">
              <a:latin typeface="Times New Roman" pitchFamily="18" charset="0"/>
            </a:endParaRPr>
          </a:p>
          <a:p>
            <a:pPr>
              <a:lnSpc>
                <a:spcPct val="90000"/>
              </a:lnSpc>
            </a:pPr>
            <a:r>
              <a:rPr lang="en-US" sz="2600" b="1">
                <a:latin typeface="Times New Roman" pitchFamily="18" charset="0"/>
              </a:rPr>
              <a:t>Can include: </a:t>
            </a:r>
          </a:p>
          <a:p>
            <a:pPr marL="669925" lvl="1" indent="-325438">
              <a:lnSpc>
                <a:spcPct val="90000"/>
              </a:lnSpc>
            </a:pPr>
            <a:r>
              <a:rPr lang="en-US" sz="2600" b="1" i="1">
                <a:latin typeface="Times New Roman" pitchFamily="18" charset="0"/>
              </a:rPr>
              <a:t>Site assessment, cleanup, monitoring costs</a:t>
            </a:r>
          </a:p>
          <a:p>
            <a:pPr marL="669925" lvl="1" indent="-325438">
              <a:lnSpc>
                <a:spcPct val="90000"/>
              </a:lnSpc>
            </a:pPr>
            <a:r>
              <a:rPr lang="en-US" sz="2600" b="1" i="1">
                <a:latin typeface="Times New Roman" pitchFamily="18" charset="0"/>
              </a:rPr>
              <a:t>Costs related to install/monitor institutional controls   </a:t>
            </a:r>
          </a:p>
          <a:p>
            <a:pPr marL="669925" lvl="1" indent="-325438">
              <a:lnSpc>
                <a:spcPct val="90000"/>
              </a:lnSpc>
            </a:pPr>
            <a:r>
              <a:rPr lang="en-US" sz="2600" b="1" i="1">
                <a:latin typeface="Times New Roman" pitchFamily="18" charset="0"/>
              </a:rPr>
              <a:t>State VCP fees and associated costs</a:t>
            </a:r>
            <a:r>
              <a:rPr lang="en-US" sz="2600" b="1">
                <a:latin typeface="Times New Roman" pitchFamily="18" charset="0"/>
              </a:rPr>
              <a:t> </a:t>
            </a:r>
          </a:p>
          <a:p>
            <a:pPr marL="669925" lvl="1" indent="-325438">
              <a:lnSpc>
                <a:spcPct val="90000"/>
              </a:lnSpc>
            </a:pPr>
            <a:r>
              <a:rPr lang="en-US" sz="2600" b="1" i="1">
                <a:latin typeface="Times New Roman" pitchFamily="18" charset="0"/>
              </a:rPr>
              <a:t>Removal of demolition debris</a:t>
            </a:r>
          </a:p>
          <a:p>
            <a:pPr marL="669925" lvl="1" indent="-325438">
              <a:lnSpc>
                <a:spcPct val="90000"/>
              </a:lnSpc>
            </a:pPr>
            <a:endParaRPr lang="en-US" sz="800" b="1" i="1">
              <a:latin typeface="Times New Roman" pitchFamily="18" charset="0"/>
            </a:endParaRPr>
          </a:p>
          <a:p>
            <a:pPr>
              <a:lnSpc>
                <a:spcPct val="90000"/>
              </a:lnSpc>
            </a:pPr>
            <a:r>
              <a:rPr lang="en-US" sz="2600" b="1">
                <a:latin typeface="Times New Roman" pitchFamily="18" charset="0"/>
              </a:rPr>
              <a:t>No long term authorization in place; most recently extended until 12/31/09 (retroactive to 1/1/08)</a:t>
            </a:r>
          </a:p>
          <a:p>
            <a:pPr marL="669925" lvl="1" indent="-325438">
              <a:lnSpc>
                <a:spcPct val="90000"/>
              </a:lnSpc>
            </a:pPr>
            <a:r>
              <a:rPr lang="en-US" sz="2600" b="1" i="1">
                <a:latin typeface="Times New Roman" pitchFamily="18" charset="0"/>
              </a:rPr>
              <a:t>Petroleum sites made eligible in 2007 extension</a:t>
            </a:r>
          </a:p>
        </p:txBody>
      </p:sp>
      <p:graphicFrame>
        <p:nvGraphicFramePr>
          <p:cNvPr id="501763" name="Rectangle 3"/>
          <p:cNvGraphicFramePr>
            <a:graphicFrameLocks/>
          </p:cNvGraphicFramePr>
          <p:nvPr/>
        </p:nvGraphicFramePr>
        <p:xfrm>
          <a:off x="1524000" y="1397000"/>
          <a:ext cx="6096000" cy="4064000"/>
        </p:xfrm>
        <a:graphic>
          <a:graphicData uri="http://schemas.openxmlformats.org/presentationml/2006/ole">
            <p:oleObj spid="_x0000_s501763" name="Document" r:id="rId3" imgW="0" imgH="0" progId="WP9Doc">
              <p:embed/>
            </p:oleObj>
          </a:graphicData>
        </a:graphic>
      </p:graphicFrame>
      <p:sp>
        <p:nvSpPr>
          <p:cNvPr id="501764" name="Rectangle 4"/>
          <p:cNvSpPr>
            <a:spLocks noGrp="1" noChangeArrowheads="1"/>
          </p:cNvSpPr>
          <p:nvPr>
            <p:ph type="title"/>
          </p:nvPr>
        </p:nvSpPr>
        <p:spPr>
          <a:xfrm>
            <a:off x="304800" y="0"/>
            <a:ext cx="8305800" cy="1600200"/>
          </a:xfrm>
          <a:noFill/>
          <a:ln/>
        </p:spPr>
        <p:txBody>
          <a:bodyPr anchor="b"/>
          <a:lstStyle/>
          <a:p>
            <a:pPr algn="r"/>
            <a:r>
              <a:rPr lang="en-US" b="1" i="1">
                <a:solidFill>
                  <a:srgbClr val="663300"/>
                </a:solidFill>
                <a:latin typeface="Arial Unicode MS" pitchFamily="34" charset="-128"/>
              </a:rPr>
              <a:t>Brownfield Cleanup Expensing Tax  Incentive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body" sz="half" idx="1"/>
          </p:nvPr>
        </p:nvSpPr>
        <p:spPr>
          <a:xfrm>
            <a:off x="381000" y="1600200"/>
            <a:ext cx="8610600" cy="5257800"/>
          </a:xfrm>
        </p:spPr>
        <p:txBody>
          <a:bodyPr/>
          <a:lstStyle/>
          <a:p>
            <a:r>
              <a:rPr lang="en-US" sz="2600">
                <a:latin typeface="Times New Roman" pitchFamily="18" charset="0"/>
              </a:rPr>
              <a:t>“Stealth incentive” – less than 2 dozen projects annually</a:t>
            </a:r>
          </a:p>
          <a:p>
            <a:r>
              <a:rPr lang="en-US" sz="2600">
                <a:latin typeface="Times New Roman" pitchFamily="18" charset="0"/>
              </a:rPr>
              <a:t>Little understanding of what it is, what it does, how it works </a:t>
            </a:r>
          </a:p>
          <a:p>
            <a:pPr marL="669925" lvl="1" indent="-325438"/>
            <a:r>
              <a:rPr lang="en-US" sz="2600" i="1">
                <a:latin typeface="Times New Roman" pitchFamily="18" charset="0"/>
              </a:rPr>
              <a:t>On the part of Treasury (no regs/guidance), developers, transaction support professionals, state agencies who certify </a:t>
            </a:r>
            <a:endParaRPr lang="en-US" sz="2600">
              <a:latin typeface="Times New Roman" pitchFamily="18" charset="0"/>
            </a:endParaRPr>
          </a:p>
          <a:p>
            <a:r>
              <a:rPr lang="en-US" sz="2600">
                <a:latin typeface="Times New Roman" pitchFamily="18" charset="0"/>
              </a:rPr>
              <a:t>Process not well articulated at state level    </a:t>
            </a:r>
          </a:p>
          <a:p>
            <a:r>
              <a:rPr lang="en-US" sz="2600">
                <a:latin typeface="Times New Roman" pitchFamily="18" charset="0"/>
              </a:rPr>
              <a:t>Authorized in “fits and starts”</a:t>
            </a:r>
          </a:p>
          <a:p>
            <a:pPr marL="669925" lvl="1" indent="-325438"/>
            <a:r>
              <a:rPr lang="en-US" sz="2600" i="1">
                <a:latin typeface="Times New Roman" pitchFamily="18" charset="0"/>
              </a:rPr>
              <a:t>Makes long-term, larger projects hard to plan</a:t>
            </a:r>
            <a:r>
              <a:rPr lang="en-US" sz="2600">
                <a:latin typeface="Times New Roman" pitchFamily="18" charset="0"/>
              </a:rPr>
              <a:t> </a:t>
            </a:r>
          </a:p>
          <a:p>
            <a:r>
              <a:rPr lang="en-US" sz="2600">
                <a:latin typeface="Times New Roman" pitchFamily="18" charset="0"/>
              </a:rPr>
              <a:t>Subject to recapture on transfer</a:t>
            </a:r>
          </a:p>
          <a:p>
            <a:pPr marL="669925" lvl="1" indent="-325438"/>
            <a:r>
              <a:rPr lang="en-US" sz="2600" i="1">
                <a:latin typeface="Times New Roman" pitchFamily="18" charset="0"/>
              </a:rPr>
              <a:t>Vague Treasury interpretation deters use</a:t>
            </a:r>
            <a:r>
              <a:rPr lang="en-US" sz="2600">
                <a:latin typeface="Times New Roman" pitchFamily="18" charset="0"/>
              </a:rPr>
              <a:t> </a:t>
            </a:r>
          </a:p>
          <a:p>
            <a:endParaRPr lang="en-US" sz="2600" i="1">
              <a:latin typeface="Times New Roman" pitchFamily="18" charset="0"/>
            </a:endParaRPr>
          </a:p>
        </p:txBody>
      </p:sp>
      <p:graphicFrame>
        <p:nvGraphicFramePr>
          <p:cNvPr id="503811" name="Rectangle 3"/>
          <p:cNvGraphicFramePr>
            <a:graphicFrameLocks/>
          </p:cNvGraphicFramePr>
          <p:nvPr/>
        </p:nvGraphicFramePr>
        <p:xfrm>
          <a:off x="1524000" y="1397000"/>
          <a:ext cx="6096000" cy="4064000"/>
        </p:xfrm>
        <a:graphic>
          <a:graphicData uri="http://schemas.openxmlformats.org/presentationml/2006/ole">
            <p:oleObj spid="_x0000_s503811" name="Document" r:id="rId3" imgW="0" imgH="0" progId="WP9Doc">
              <p:embed/>
            </p:oleObj>
          </a:graphicData>
        </a:graphic>
      </p:graphicFrame>
      <p:sp>
        <p:nvSpPr>
          <p:cNvPr id="503812" name="Rectangle 4"/>
          <p:cNvSpPr>
            <a:spLocks noGrp="1" noChangeArrowheads="1"/>
          </p:cNvSpPr>
          <p:nvPr>
            <p:ph type="title"/>
          </p:nvPr>
        </p:nvSpPr>
        <p:spPr>
          <a:xfrm>
            <a:off x="304800" y="0"/>
            <a:ext cx="8305800" cy="1600200"/>
          </a:xfrm>
          <a:noFill/>
          <a:ln/>
        </p:spPr>
        <p:txBody>
          <a:bodyPr anchor="b"/>
          <a:lstStyle/>
          <a:p>
            <a:pPr algn="r"/>
            <a:r>
              <a:rPr lang="en-US" sz="4000" b="1" i="1">
                <a:solidFill>
                  <a:srgbClr val="663300"/>
                </a:solidFill>
                <a:latin typeface="Arial Unicode MS" pitchFamily="34" charset="-128"/>
              </a:rPr>
              <a:t>Brownfield Cleanup Expensing Tax  Incentive – caveats and fine print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152400"/>
            <a:ext cx="8839200" cy="1447800"/>
          </a:xfrm>
        </p:spPr>
        <p:txBody>
          <a:bodyPr/>
          <a:lstStyle/>
          <a:p>
            <a:pPr algn="r"/>
            <a:r>
              <a:rPr lang="en-US" sz="3500" b="1" i="1">
                <a:solidFill>
                  <a:srgbClr val="996633"/>
                </a:solidFill>
                <a:latin typeface="Arial Unicode MS" pitchFamily="34" charset="-128"/>
              </a:rPr>
              <a:t>Putting it all together </a:t>
            </a:r>
            <a:r>
              <a:rPr lang="en-US" sz="3500" b="1" i="1" u="sng">
                <a:solidFill>
                  <a:srgbClr val="996633"/>
                </a:solidFill>
                <a:latin typeface="Arial Unicode MS" pitchFamily="34" charset="-128"/>
              </a:rPr>
              <a:t>today</a:t>
            </a:r>
            <a:r>
              <a:rPr lang="en-US" sz="3500" b="1" i="1">
                <a:solidFill>
                  <a:srgbClr val="996633"/>
                </a:solidFill>
                <a:latin typeface="Arial Unicode MS" pitchFamily="34" charset="-128"/>
              </a:rPr>
              <a:t>:  promoting brownfield reuse – the </a:t>
            </a:r>
            <a:r>
              <a:rPr lang="en-US" sz="3500" b="1">
                <a:solidFill>
                  <a:srgbClr val="FF33CC"/>
                </a:solidFill>
                <a:latin typeface="Arial Unicode MS" pitchFamily="34" charset="-128"/>
              </a:rPr>
              <a:t>Pink Floyd</a:t>
            </a:r>
            <a:r>
              <a:rPr lang="en-US" sz="3500" b="1" i="1">
                <a:solidFill>
                  <a:srgbClr val="996633"/>
                </a:solidFill>
                <a:latin typeface="Arial Unicode MS" pitchFamily="34" charset="-128"/>
              </a:rPr>
              <a:t> strategy</a:t>
            </a:r>
          </a:p>
        </p:txBody>
      </p:sp>
      <p:sp>
        <p:nvSpPr>
          <p:cNvPr id="434179" name="Rectangle 3"/>
          <p:cNvSpPr>
            <a:spLocks noGrp="1" noChangeArrowheads="1"/>
          </p:cNvSpPr>
          <p:nvPr>
            <p:ph type="body" sz="half" idx="1"/>
          </p:nvPr>
        </p:nvSpPr>
        <p:spPr>
          <a:xfrm>
            <a:off x="457200" y="1676400"/>
            <a:ext cx="5029200" cy="5181600"/>
          </a:xfrm>
        </p:spPr>
        <p:txBody>
          <a:bodyPr/>
          <a:lstStyle/>
          <a:p>
            <a:pPr marL="0" indent="0" algn="ctr">
              <a:lnSpc>
                <a:spcPct val="80000"/>
              </a:lnSpc>
              <a:buFontTx/>
              <a:buNone/>
            </a:pPr>
            <a:r>
              <a:rPr lang="en-US" sz="2400" b="1">
                <a:solidFill>
                  <a:srgbClr val="006600"/>
                </a:solidFill>
              </a:rPr>
              <a:t>Money, it’s a crime.</a:t>
            </a:r>
            <a:br>
              <a:rPr lang="en-US" sz="2400" b="1">
                <a:solidFill>
                  <a:srgbClr val="006600"/>
                </a:solidFill>
              </a:rPr>
            </a:br>
            <a:r>
              <a:rPr lang="en-US" sz="2400" b="1">
                <a:solidFill>
                  <a:srgbClr val="006600"/>
                </a:solidFill>
              </a:rPr>
              <a:t>Share it fairly but don’t take a slice of my pie</a:t>
            </a:r>
            <a:r>
              <a:rPr lang="en-US" sz="1900">
                <a:solidFill>
                  <a:srgbClr val="006600"/>
                </a:solidFill>
              </a:rPr>
              <a:t>.</a:t>
            </a:r>
          </a:p>
          <a:p>
            <a:pPr marL="0" indent="0" algn="ctr">
              <a:lnSpc>
                <a:spcPct val="80000"/>
              </a:lnSpc>
              <a:buFontTx/>
              <a:buNone/>
            </a:pPr>
            <a:endParaRPr lang="en-US" sz="1200">
              <a:solidFill>
                <a:srgbClr val="006600"/>
              </a:solidFill>
            </a:endParaRPr>
          </a:p>
          <a:p>
            <a:pPr marL="0" indent="0" algn="ctr">
              <a:lnSpc>
                <a:spcPct val="80000"/>
              </a:lnSpc>
              <a:buFontTx/>
              <a:buNone/>
            </a:pPr>
            <a:endParaRPr lang="en-US" sz="900"/>
          </a:p>
          <a:p>
            <a:pPr marL="0" indent="0">
              <a:lnSpc>
                <a:spcPct val="80000"/>
              </a:lnSpc>
              <a:buFontTx/>
              <a:buNone/>
            </a:pPr>
            <a:r>
              <a:rPr lang="en-US" sz="3000" b="1" i="1">
                <a:latin typeface="Times New Roman" pitchFamily="18" charset="0"/>
              </a:rPr>
              <a:t>It’s all about leveraging and partnerships….</a:t>
            </a:r>
            <a:r>
              <a:rPr lang="en-US" sz="2200" b="1" i="1">
                <a:latin typeface="Times New Roman" pitchFamily="18" charset="0"/>
              </a:rPr>
              <a:t> </a:t>
            </a:r>
          </a:p>
          <a:p>
            <a:pPr marL="0" indent="0">
              <a:lnSpc>
                <a:spcPct val="80000"/>
              </a:lnSpc>
              <a:buFontTx/>
              <a:buNone/>
            </a:pPr>
            <a:endParaRPr lang="en-US" sz="800" b="1" i="1">
              <a:latin typeface="Times New Roman" pitchFamily="18" charset="0"/>
            </a:endParaRPr>
          </a:p>
          <a:p>
            <a:pPr marL="0" indent="0">
              <a:lnSpc>
                <a:spcPct val="80000"/>
              </a:lnSpc>
              <a:buFontTx/>
              <a:buNone/>
            </a:pPr>
            <a:r>
              <a:rPr lang="en-US" sz="2800">
                <a:latin typeface="Times New Roman" pitchFamily="18" charset="0"/>
              </a:rPr>
              <a:t>Creatively using development </a:t>
            </a:r>
            <a:r>
              <a:rPr lang="en-US" sz="2800" u="sng">
                <a:latin typeface="Times New Roman" pitchFamily="18" charset="0"/>
              </a:rPr>
              <a:t>and </a:t>
            </a:r>
            <a:r>
              <a:rPr lang="en-US" sz="2800">
                <a:latin typeface="Times New Roman" pitchFamily="18" charset="0"/>
              </a:rPr>
              <a:t>environmental procedures and funding to meet the range of site redevelopment needs, attract </a:t>
            </a:r>
          </a:p>
          <a:p>
            <a:pPr marL="0" indent="0">
              <a:lnSpc>
                <a:spcPct val="80000"/>
              </a:lnSpc>
              <a:buFontTx/>
              <a:buNone/>
            </a:pPr>
            <a:r>
              <a:rPr lang="en-US" sz="2800">
                <a:latin typeface="Times New Roman" pitchFamily="18" charset="0"/>
              </a:rPr>
              <a:t>attract private financing for  –</a:t>
            </a:r>
          </a:p>
          <a:p>
            <a:pPr marL="0" indent="0">
              <a:lnSpc>
                <a:spcPct val="80000"/>
              </a:lnSpc>
            </a:pPr>
            <a:endParaRPr lang="en-US" sz="1000">
              <a:latin typeface="Times New Roman" pitchFamily="18" charset="0"/>
            </a:endParaRPr>
          </a:p>
          <a:p>
            <a:pPr marL="0" indent="0">
              <a:lnSpc>
                <a:spcPct val="80000"/>
              </a:lnSpc>
              <a:buFontTx/>
              <a:buNone/>
            </a:pPr>
            <a:endParaRPr lang="en-US" sz="1000">
              <a:latin typeface="Times New Roman" pitchFamily="18" charset="0"/>
            </a:endParaRPr>
          </a:p>
          <a:p>
            <a:pPr marL="0" indent="0">
              <a:lnSpc>
                <a:spcPct val="80000"/>
              </a:lnSpc>
              <a:buFontTx/>
              <a:buNone/>
            </a:pPr>
            <a:endParaRPr lang="en-US" sz="1000">
              <a:latin typeface="Times New Roman" pitchFamily="18" charset="0"/>
            </a:endParaRPr>
          </a:p>
          <a:p>
            <a:pPr marL="0" indent="0">
              <a:lnSpc>
                <a:spcPct val="80000"/>
              </a:lnSpc>
              <a:buFontTx/>
              <a:buNone/>
            </a:pPr>
            <a:r>
              <a:rPr lang="en-US" sz="1000">
                <a:latin typeface="Times New Roman" pitchFamily="18" charset="0"/>
              </a:rPr>
              <a:t>                                          </a:t>
            </a:r>
            <a:r>
              <a:rPr lang="en-US" sz="1300">
                <a:latin typeface="Times New Roman" pitchFamily="18" charset="0"/>
              </a:rPr>
              <a:t>Animals, 1977 – 1</a:t>
            </a:r>
            <a:r>
              <a:rPr lang="en-US" sz="1300" baseline="30000">
                <a:latin typeface="Times New Roman" pitchFamily="18" charset="0"/>
              </a:rPr>
              <a:t>st</a:t>
            </a:r>
            <a:r>
              <a:rPr lang="en-US" sz="1300">
                <a:latin typeface="Times New Roman" pitchFamily="18" charset="0"/>
              </a:rPr>
              <a:t> ever brownfield album cover!</a:t>
            </a:r>
          </a:p>
        </p:txBody>
      </p:sp>
      <p:pic>
        <p:nvPicPr>
          <p:cNvPr id="434180" name="Picture 4" descr="picframe_mojoprog"/>
          <p:cNvPicPr>
            <a:picLocks noChangeAspect="1" noChangeArrowheads="1"/>
          </p:cNvPicPr>
          <p:nvPr>
            <p:ph sz="half" idx="2"/>
          </p:nvPr>
        </p:nvPicPr>
        <p:blipFill>
          <a:blip r:embed="rId2" cstate="print"/>
          <a:srcRect/>
          <a:stretch>
            <a:fillRect/>
          </a:stretch>
        </p:blipFill>
        <p:spPr>
          <a:xfrm>
            <a:off x="5638800" y="1524000"/>
            <a:ext cx="3048000" cy="2895600"/>
          </a:xfrm>
          <a:noFill/>
          <a:ln/>
        </p:spPr>
      </p:pic>
      <p:pic>
        <p:nvPicPr>
          <p:cNvPr id="434181" name="Picture 5" descr="200_1"/>
          <p:cNvPicPr>
            <a:picLocks noChangeAspect="1" noChangeArrowheads="1"/>
          </p:cNvPicPr>
          <p:nvPr/>
        </p:nvPicPr>
        <p:blipFill>
          <a:blip r:embed="rId3" cstate="print"/>
          <a:srcRect/>
          <a:stretch>
            <a:fillRect/>
          </a:stretch>
        </p:blipFill>
        <p:spPr bwMode="auto">
          <a:xfrm>
            <a:off x="5715000" y="4343400"/>
            <a:ext cx="2895600" cy="2286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subTitle" idx="1"/>
          </p:nvPr>
        </p:nvSpPr>
        <p:spPr>
          <a:xfrm>
            <a:off x="381000" y="1447800"/>
            <a:ext cx="4191000" cy="4953000"/>
          </a:xfrm>
        </p:spPr>
        <p:txBody>
          <a:bodyPr/>
          <a:lstStyle/>
          <a:p>
            <a:pPr algn="l">
              <a:lnSpc>
                <a:spcPct val="90000"/>
              </a:lnSpc>
              <a:buFontTx/>
              <a:buChar char="•"/>
            </a:pPr>
            <a:r>
              <a:rPr lang="en-US" sz="2000"/>
              <a:t>  </a:t>
            </a:r>
            <a:r>
              <a:rPr lang="en-US" sz="2400">
                <a:latin typeface="Times New Roman" pitchFamily="18" charset="0"/>
              </a:rPr>
              <a:t>8.5 acre former pharmaceutical property and dump site in economically distressed area</a:t>
            </a:r>
          </a:p>
          <a:p>
            <a:pPr algn="l">
              <a:lnSpc>
                <a:spcPct val="90000"/>
              </a:lnSpc>
              <a:buFontTx/>
              <a:buChar char="•"/>
            </a:pPr>
            <a:r>
              <a:rPr lang="en-US" sz="2400">
                <a:latin typeface="Times New Roman" pitchFamily="18" charset="0"/>
              </a:rPr>
              <a:t>  Cleaned and redeveloped by Alliance Environmental</a:t>
            </a:r>
          </a:p>
          <a:p>
            <a:pPr algn="l">
              <a:lnSpc>
                <a:spcPct val="90000"/>
              </a:lnSpc>
              <a:buFontTx/>
              <a:buChar char="•"/>
            </a:pPr>
            <a:r>
              <a:rPr lang="en-US" sz="2400">
                <a:latin typeface="Times New Roman" pitchFamily="18" charset="0"/>
              </a:rPr>
              <a:t>  Now, location of Good Will Business Park:  100,000 sq. ft. of retail, public service facilities including fire department and district court  </a:t>
            </a:r>
          </a:p>
          <a:p>
            <a:pPr algn="l">
              <a:lnSpc>
                <a:spcPct val="90000"/>
              </a:lnSpc>
              <a:buFontTx/>
              <a:buChar char="•"/>
            </a:pPr>
            <a:r>
              <a:rPr lang="en-US" sz="2400">
                <a:latin typeface="Times New Roman" pitchFamily="18" charset="0"/>
              </a:rPr>
              <a:t>  Incentive provided Alliance with nearly $800,000 in tax relief</a:t>
            </a:r>
          </a:p>
        </p:txBody>
      </p:sp>
      <p:sp>
        <p:nvSpPr>
          <p:cNvPr id="504835" name="Rectangle 3"/>
          <p:cNvSpPr>
            <a:spLocks noChangeArrowheads="1"/>
          </p:cNvSpPr>
          <p:nvPr/>
        </p:nvSpPr>
        <p:spPr bwMode="auto">
          <a:xfrm>
            <a:off x="228600" y="228600"/>
            <a:ext cx="8686800" cy="1219200"/>
          </a:xfrm>
          <a:prstGeom prst="rect">
            <a:avLst/>
          </a:prstGeom>
          <a:noFill/>
          <a:ln w="9525">
            <a:noFill/>
            <a:miter lim="800000"/>
            <a:headEnd/>
            <a:tailEnd/>
          </a:ln>
          <a:effectLst/>
        </p:spPr>
        <p:txBody>
          <a:bodyPr anchor="ctr"/>
          <a:lstStyle/>
          <a:p>
            <a:pPr algn="r"/>
            <a:r>
              <a:rPr lang="en-US" sz="3600" b="1" i="1">
                <a:solidFill>
                  <a:srgbClr val="996633"/>
                </a:solidFill>
                <a:latin typeface="Arial Unicode MS" pitchFamily="34" charset="-128"/>
              </a:rPr>
              <a:t>Alliance Environmental/Goodwill Fire Department – West Chester, PA</a:t>
            </a:r>
          </a:p>
        </p:txBody>
      </p:sp>
      <p:sp>
        <p:nvSpPr>
          <p:cNvPr id="504836" name="Rectangle 4"/>
          <p:cNvSpPr>
            <a:spLocks noGrp="1" noChangeArrowheads="1"/>
          </p:cNvSpPr>
          <p:nvPr>
            <p:ph type="ctrTitle"/>
          </p:nvPr>
        </p:nvSpPr>
        <p:spPr>
          <a:xfrm flipH="1" flipV="1">
            <a:off x="8458200" y="3600450"/>
            <a:ext cx="76200" cy="74613"/>
          </a:xfrm>
        </p:spPr>
        <p:txBody>
          <a:bodyPr/>
          <a:lstStyle/>
          <a:p>
            <a:endParaRPr lang="en-US" sz="4000"/>
          </a:p>
        </p:txBody>
      </p:sp>
      <p:pic>
        <p:nvPicPr>
          <p:cNvPr id="504837" name="Picture 5"/>
          <p:cNvPicPr>
            <a:picLocks noChangeAspect="1" noChangeArrowheads="1"/>
          </p:cNvPicPr>
          <p:nvPr/>
        </p:nvPicPr>
        <p:blipFill>
          <a:blip r:embed="rId2" cstate="print"/>
          <a:srcRect/>
          <a:stretch>
            <a:fillRect/>
          </a:stretch>
        </p:blipFill>
        <p:spPr bwMode="auto">
          <a:xfrm>
            <a:off x="4572000" y="4191000"/>
            <a:ext cx="4314825" cy="2266950"/>
          </a:xfrm>
          <a:prstGeom prst="rect">
            <a:avLst/>
          </a:prstGeom>
          <a:noFill/>
          <a:ln w="9525">
            <a:noFill/>
            <a:miter lim="800000"/>
            <a:headEnd/>
            <a:tailEnd/>
          </a:ln>
        </p:spPr>
      </p:pic>
      <p:pic>
        <p:nvPicPr>
          <p:cNvPr id="504838" name="Picture 6"/>
          <p:cNvPicPr>
            <a:picLocks noChangeAspect="1" noChangeArrowheads="1"/>
          </p:cNvPicPr>
          <p:nvPr/>
        </p:nvPicPr>
        <p:blipFill>
          <a:blip r:embed="rId3" cstate="print"/>
          <a:srcRect/>
          <a:stretch>
            <a:fillRect/>
          </a:stretch>
        </p:blipFill>
        <p:spPr bwMode="auto">
          <a:xfrm>
            <a:off x="4648200" y="1524000"/>
            <a:ext cx="4114800" cy="23622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subTitle" idx="1"/>
          </p:nvPr>
        </p:nvSpPr>
        <p:spPr>
          <a:xfrm>
            <a:off x="381000" y="1143000"/>
            <a:ext cx="4191000" cy="5486400"/>
          </a:xfrm>
        </p:spPr>
        <p:txBody>
          <a:bodyPr/>
          <a:lstStyle/>
          <a:p>
            <a:pPr algn="l">
              <a:lnSpc>
                <a:spcPct val="80000"/>
              </a:lnSpc>
              <a:buFontTx/>
              <a:buChar char="•"/>
            </a:pPr>
            <a:r>
              <a:rPr lang="en-US" sz="2400"/>
              <a:t>  </a:t>
            </a:r>
            <a:r>
              <a:rPr lang="en-US" sz="2800">
                <a:latin typeface="Times New Roman" pitchFamily="18" charset="0"/>
              </a:rPr>
              <a:t>Former recycling center with foundry waste </a:t>
            </a:r>
          </a:p>
          <a:p>
            <a:pPr algn="l">
              <a:lnSpc>
                <a:spcPct val="80000"/>
              </a:lnSpc>
              <a:buFontTx/>
              <a:buChar char="•"/>
            </a:pPr>
            <a:r>
              <a:rPr lang="en-US" sz="2800">
                <a:latin typeface="Times New Roman" pitchFamily="18" charset="0"/>
              </a:rPr>
              <a:t>  Project spearheaded by environmental consulting firm familiar with tax incentive</a:t>
            </a:r>
          </a:p>
          <a:p>
            <a:pPr algn="l">
              <a:lnSpc>
                <a:spcPct val="80000"/>
              </a:lnSpc>
              <a:buFontTx/>
              <a:buChar char="•"/>
            </a:pPr>
            <a:r>
              <a:rPr lang="en-US" sz="2800">
                <a:latin typeface="Times New Roman" pitchFamily="18" charset="0"/>
              </a:rPr>
              <a:t>  </a:t>
            </a:r>
            <a:r>
              <a:rPr lang="en-US" sz="2800" b="1">
                <a:latin typeface="Times New Roman" pitchFamily="18" charset="0"/>
              </a:rPr>
              <a:t>Incentive saved about $80,000 in tax liability</a:t>
            </a:r>
            <a:r>
              <a:rPr lang="en-US" sz="2800">
                <a:latin typeface="Times New Roman" pitchFamily="18" charset="0"/>
              </a:rPr>
              <a:t>,   used to support cash flow until redevelopment  occurred</a:t>
            </a:r>
          </a:p>
          <a:p>
            <a:pPr algn="l">
              <a:lnSpc>
                <a:spcPct val="80000"/>
              </a:lnSpc>
              <a:buFontTx/>
              <a:buChar char="•"/>
            </a:pPr>
            <a:r>
              <a:rPr lang="en-US" sz="2800">
                <a:latin typeface="Times New Roman" pitchFamily="18" charset="0"/>
              </a:rPr>
              <a:t>  </a:t>
            </a:r>
            <a:r>
              <a:rPr lang="en-US" sz="2800" b="1" i="1">
                <a:latin typeface="Times New Roman" pitchFamily="18" charset="0"/>
              </a:rPr>
              <a:t>Result </a:t>
            </a:r>
            <a:r>
              <a:rPr lang="en-US" sz="2800">
                <a:latin typeface="Times New Roman" pitchFamily="18" charset="0"/>
              </a:rPr>
              <a:t>-- Site leased by T.R. Thickston Glass Company; created 3 jobs</a:t>
            </a:r>
          </a:p>
        </p:txBody>
      </p:sp>
      <p:sp>
        <p:nvSpPr>
          <p:cNvPr id="505859" name="Rectangle 3"/>
          <p:cNvSpPr>
            <a:spLocks noChangeArrowheads="1"/>
          </p:cNvSpPr>
          <p:nvPr/>
        </p:nvSpPr>
        <p:spPr bwMode="auto">
          <a:xfrm>
            <a:off x="228600" y="228600"/>
            <a:ext cx="8534400" cy="1219200"/>
          </a:xfrm>
          <a:prstGeom prst="rect">
            <a:avLst/>
          </a:prstGeom>
          <a:noFill/>
          <a:ln w="9525">
            <a:noFill/>
            <a:miter lim="800000"/>
            <a:headEnd/>
            <a:tailEnd/>
          </a:ln>
          <a:effectLst/>
        </p:spPr>
        <p:txBody>
          <a:bodyPr anchor="ctr"/>
          <a:lstStyle/>
          <a:p>
            <a:pPr algn="r"/>
            <a:r>
              <a:rPr lang="en-US" sz="3600" b="1" i="1">
                <a:solidFill>
                  <a:srgbClr val="996633"/>
                </a:solidFill>
                <a:latin typeface="Arial Unicode MS" pitchFamily="34" charset="-128"/>
              </a:rPr>
              <a:t>T.R. Thickston Glass Company, Bloomington, IN</a:t>
            </a:r>
          </a:p>
        </p:txBody>
      </p:sp>
      <p:pic>
        <p:nvPicPr>
          <p:cNvPr id="505860" name="Picture 4" descr="1"/>
          <p:cNvPicPr>
            <a:picLocks noChangeAspect="1" noChangeArrowheads="1"/>
          </p:cNvPicPr>
          <p:nvPr/>
        </p:nvPicPr>
        <p:blipFill>
          <a:blip r:embed="rId2" cstate="print"/>
          <a:srcRect/>
          <a:stretch>
            <a:fillRect/>
          </a:stretch>
        </p:blipFill>
        <p:spPr bwMode="auto">
          <a:xfrm>
            <a:off x="4876800" y="1524000"/>
            <a:ext cx="3962400" cy="2130425"/>
          </a:xfrm>
          <a:prstGeom prst="rect">
            <a:avLst/>
          </a:prstGeom>
          <a:noFill/>
        </p:spPr>
      </p:pic>
      <p:sp>
        <p:nvSpPr>
          <p:cNvPr id="505861" name="Rectangle 5"/>
          <p:cNvSpPr>
            <a:spLocks noGrp="1" noChangeArrowheads="1"/>
          </p:cNvSpPr>
          <p:nvPr>
            <p:ph type="ctrTitle"/>
          </p:nvPr>
        </p:nvSpPr>
        <p:spPr>
          <a:xfrm flipH="1" flipV="1">
            <a:off x="8458200" y="3600450"/>
            <a:ext cx="76200" cy="74613"/>
          </a:xfrm>
        </p:spPr>
        <p:txBody>
          <a:bodyPr/>
          <a:lstStyle/>
          <a:p>
            <a:endParaRPr lang="en-US" sz="4000"/>
          </a:p>
        </p:txBody>
      </p:sp>
      <p:pic>
        <p:nvPicPr>
          <p:cNvPr id="505862" name="Picture 6"/>
          <p:cNvPicPr>
            <a:picLocks noChangeAspect="1" noChangeArrowheads="1"/>
          </p:cNvPicPr>
          <p:nvPr/>
        </p:nvPicPr>
        <p:blipFill>
          <a:blip r:embed="rId3" cstate="print"/>
          <a:srcRect/>
          <a:stretch>
            <a:fillRect/>
          </a:stretch>
        </p:blipFill>
        <p:spPr bwMode="auto">
          <a:xfrm>
            <a:off x="4572000" y="3962400"/>
            <a:ext cx="4286250" cy="25241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ChangeArrowheads="1"/>
          </p:cNvSpPr>
          <p:nvPr/>
        </p:nvSpPr>
        <p:spPr bwMode="auto">
          <a:xfrm>
            <a:off x="1066800" y="228600"/>
            <a:ext cx="7772400" cy="1143000"/>
          </a:xfrm>
          <a:prstGeom prst="rect">
            <a:avLst/>
          </a:prstGeom>
          <a:noFill/>
          <a:ln w="9525">
            <a:noFill/>
            <a:miter lim="800000"/>
            <a:headEnd/>
            <a:tailEnd/>
          </a:ln>
        </p:spPr>
        <p:txBody>
          <a:bodyPr anchor="b"/>
          <a:lstStyle/>
          <a:p>
            <a:pPr algn="r" eaLnBrk="0" hangingPunct="0"/>
            <a:r>
              <a:rPr lang="en-US" sz="3600" b="1">
                <a:latin typeface="Times New Roman" pitchFamily="18" charset="0"/>
              </a:rPr>
              <a:t> </a:t>
            </a:r>
            <a:endParaRPr lang="en-US" sz="2400">
              <a:latin typeface="Times New Roman" pitchFamily="18" charset="0"/>
            </a:endParaRPr>
          </a:p>
        </p:txBody>
      </p:sp>
      <p:sp>
        <p:nvSpPr>
          <p:cNvPr id="456707" name="Rectangle 3"/>
          <p:cNvSpPr>
            <a:spLocks noChangeArrowheads="1"/>
          </p:cNvSpPr>
          <p:nvPr/>
        </p:nvSpPr>
        <p:spPr bwMode="auto">
          <a:xfrm>
            <a:off x="533400" y="1600200"/>
            <a:ext cx="8255000" cy="4953000"/>
          </a:xfrm>
          <a:prstGeom prst="rect">
            <a:avLst/>
          </a:prstGeom>
          <a:noFill/>
          <a:ln w="9525">
            <a:noFill/>
            <a:miter lim="800000"/>
            <a:headEnd/>
            <a:tailEnd/>
          </a:ln>
        </p:spPr>
        <p:txBody>
          <a:bodyPr/>
          <a:lstStyle/>
          <a:p>
            <a:pPr algn="ctr" eaLnBrk="0" hangingPunct="0"/>
            <a:r>
              <a:rPr lang="en-US" sz="2000">
                <a:latin typeface="Times New Roman" pitchFamily="18" charset="0"/>
              </a:rPr>
              <a:t> </a:t>
            </a:r>
            <a:r>
              <a:rPr lang="en-US" sz="1000">
                <a:latin typeface="Times New Roman" pitchFamily="18" charset="0"/>
              </a:rPr>
              <a:t>                                                                                                       </a:t>
            </a:r>
            <a:r>
              <a:rPr lang="en-US" sz="1000" b="1">
                <a:latin typeface="Times New Roman" pitchFamily="18" charset="0"/>
              </a:rPr>
              <a:t> </a:t>
            </a:r>
            <a:endParaRPr lang="en-US" sz="1000">
              <a:latin typeface="Times New Roman" pitchFamily="18" charset="0"/>
            </a:endParaRPr>
          </a:p>
        </p:txBody>
      </p:sp>
      <p:sp>
        <p:nvSpPr>
          <p:cNvPr id="456708" name="Rectangle 4"/>
          <p:cNvSpPr>
            <a:spLocks noGrp="1" noChangeArrowheads="1"/>
          </p:cNvSpPr>
          <p:nvPr>
            <p:ph type="title"/>
          </p:nvPr>
        </p:nvSpPr>
        <p:spPr>
          <a:xfrm>
            <a:off x="228600" y="228600"/>
            <a:ext cx="8686800" cy="1219200"/>
          </a:xfrm>
        </p:spPr>
        <p:txBody>
          <a:bodyPr/>
          <a:lstStyle/>
          <a:p>
            <a:pPr algn="r"/>
            <a:r>
              <a:rPr lang="en-US" sz="3600" b="1" i="1">
                <a:solidFill>
                  <a:srgbClr val="663300"/>
                </a:solidFill>
                <a:latin typeface="Arial Unicode MS" pitchFamily="34" charset="-128"/>
              </a:rPr>
              <a:t>“Low-Cost/No-Cost”  Brownfield Redevelopment Tools</a:t>
            </a:r>
          </a:p>
        </p:txBody>
      </p:sp>
      <p:sp>
        <p:nvSpPr>
          <p:cNvPr id="456709" name="Rectangle 5"/>
          <p:cNvSpPr>
            <a:spLocks noGrp="1" noChangeArrowheads="1"/>
          </p:cNvSpPr>
          <p:nvPr>
            <p:ph type="body" sz="half" idx="1"/>
          </p:nvPr>
        </p:nvSpPr>
        <p:spPr>
          <a:xfrm>
            <a:off x="381000" y="1524000"/>
            <a:ext cx="8305800" cy="4495800"/>
          </a:xfrm>
        </p:spPr>
        <p:txBody>
          <a:bodyPr/>
          <a:lstStyle/>
          <a:p>
            <a:pPr>
              <a:buFontTx/>
              <a:buNone/>
            </a:pPr>
            <a:r>
              <a:rPr lang="en-US" b="1">
                <a:latin typeface="Arial Unicode MS" pitchFamily="34" charset="-128"/>
              </a:rPr>
              <a:t>Tools that enhance redevelopment financing – </a:t>
            </a:r>
            <a:r>
              <a:rPr lang="en-US" b="1" i="1">
                <a:latin typeface="Arial Unicode MS" pitchFamily="34" charset="-128"/>
              </a:rPr>
              <a:t>with little or no additional cash outlay</a:t>
            </a:r>
            <a:r>
              <a:rPr lang="en-US" sz="2400" b="1" i="1">
                <a:solidFill>
                  <a:srgbClr val="663300"/>
                </a:solidFill>
                <a:latin typeface="Arial Unicode MS" pitchFamily="34" charset="-128"/>
              </a:rPr>
              <a:t> </a:t>
            </a:r>
          </a:p>
          <a:p>
            <a:pPr>
              <a:buFontTx/>
              <a:buNone/>
            </a:pPr>
            <a:endParaRPr lang="en-US" sz="800" b="1" i="1">
              <a:solidFill>
                <a:srgbClr val="663300"/>
              </a:solidFill>
              <a:latin typeface="Arial Unicode MS" pitchFamily="34" charset="-128"/>
            </a:endParaRPr>
          </a:p>
          <a:p>
            <a:r>
              <a:rPr lang="en-US" b="1">
                <a:latin typeface="Times New Roman" pitchFamily="18" charset="0"/>
              </a:rPr>
              <a:t>Institutional controls</a:t>
            </a:r>
          </a:p>
          <a:p>
            <a:pPr lvl="1"/>
            <a:r>
              <a:rPr lang="en-US">
                <a:latin typeface="Times New Roman" pitchFamily="18" charset="0"/>
              </a:rPr>
              <a:t>Can reduce site preparation, cleanup costs</a:t>
            </a:r>
          </a:p>
          <a:p>
            <a:r>
              <a:rPr lang="en-US" b="1">
                <a:latin typeface="Times New Roman" pitchFamily="18" charset="0"/>
              </a:rPr>
              <a:t>Innovative remedial technologies</a:t>
            </a:r>
          </a:p>
          <a:p>
            <a:pPr lvl="1"/>
            <a:r>
              <a:rPr lang="en-US">
                <a:latin typeface="Times New Roman" pitchFamily="18" charset="0"/>
              </a:rPr>
              <a:t>Can lead to big reductions in cleanup costs</a:t>
            </a:r>
          </a:p>
          <a:p>
            <a:r>
              <a:rPr lang="en-US" b="1">
                <a:latin typeface="Times New Roman" pitchFamily="18" charset="0"/>
              </a:rPr>
              <a:t>Cost saving technical assistance and project support</a:t>
            </a:r>
          </a:p>
          <a:p>
            <a:pPr lvl="1"/>
            <a:r>
              <a:rPr lang="en-US">
                <a:latin typeface="Times New Roman" pitchFamily="18" charset="0"/>
              </a:rPr>
              <a:t>Can save time, money, other development costs</a:t>
            </a:r>
          </a:p>
          <a:p>
            <a:endParaRPr lang="en-US" sz="3600">
              <a:latin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ChangeArrowheads="1"/>
          </p:cNvSpPr>
          <p:nvPr/>
        </p:nvSpPr>
        <p:spPr bwMode="auto">
          <a:xfrm>
            <a:off x="1066800" y="228600"/>
            <a:ext cx="7772400" cy="1143000"/>
          </a:xfrm>
          <a:prstGeom prst="rect">
            <a:avLst/>
          </a:prstGeom>
          <a:noFill/>
          <a:ln w="9525">
            <a:noFill/>
            <a:miter lim="800000"/>
            <a:headEnd/>
            <a:tailEnd/>
          </a:ln>
        </p:spPr>
        <p:txBody>
          <a:bodyPr anchor="b"/>
          <a:lstStyle/>
          <a:p>
            <a:pPr algn="r" eaLnBrk="0" hangingPunct="0"/>
            <a:r>
              <a:rPr lang="en-US" sz="3600" b="1">
                <a:latin typeface="Times New Roman" pitchFamily="18" charset="0"/>
              </a:rPr>
              <a:t> </a:t>
            </a:r>
            <a:endParaRPr lang="en-US" sz="2400">
              <a:latin typeface="Times New Roman" pitchFamily="18" charset="0"/>
            </a:endParaRPr>
          </a:p>
        </p:txBody>
      </p:sp>
      <p:sp>
        <p:nvSpPr>
          <p:cNvPr id="458755" name="Rectangle 3"/>
          <p:cNvSpPr>
            <a:spLocks noChangeArrowheads="1"/>
          </p:cNvSpPr>
          <p:nvPr/>
        </p:nvSpPr>
        <p:spPr bwMode="auto">
          <a:xfrm>
            <a:off x="457200" y="914400"/>
            <a:ext cx="5181600" cy="5562600"/>
          </a:xfrm>
          <a:prstGeom prst="rect">
            <a:avLst/>
          </a:prstGeom>
          <a:noFill/>
          <a:ln w="9525">
            <a:noFill/>
            <a:miter lim="800000"/>
            <a:headEnd/>
            <a:tailEnd/>
          </a:ln>
        </p:spPr>
        <p:txBody>
          <a:bodyPr/>
          <a:lstStyle/>
          <a:p>
            <a:pPr algn="ctr" eaLnBrk="0" hangingPunct="0">
              <a:buFont typeface="Wingdings" pitchFamily="2" charset="2"/>
              <a:buNone/>
            </a:pPr>
            <a:r>
              <a:rPr lang="en-US" sz="2400" b="1" i="1">
                <a:latin typeface="Times New Roman" pitchFamily="18" charset="0"/>
              </a:rPr>
              <a:t>Institutional controls</a:t>
            </a:r>
            <a:r>
              <a:rPr lang="en-US" sz="2400">
                <a:latin typeface="Times New Roman" pitchFamily="18" charset="0"/>
              </a:rPr>
              <a:t> </a:t>
            </a:r>
          </a:p>
          <a:p>
            <a:pPr algn="ctr" eaLnBrk="0" hangingPunct="0">
              <a:buFont typeface="Wingdings" pitchFamily="2" charset="2"/>
              <a:buNone/>
            </a:pPr>
            <a:endParaRPr lang="en-US" sz="800">
              <a:latin typeface="Times New Roman" pitchFamily="18" charset="0"/>
            </a:endParaRPr>
          </a:p>
          <a:p>
            <a:pPr eaLnBrk="0" hangingPunct="0">
              <a:buFont typeface="Wingdings" pitchFamily="2" charset="2"/>
              <a:buChar char="§"/>
            </a:pPr>
            <a:r>
              <a:rPr lang="en-US" sz="2400">
                <a:latin typeface="Times New Roman" pitchFamily="18" charset="0"/>
              </a:rPr>
              <a:t>  </a:t>
            </a:r>
            <a:r>
              <a:rPr lang="en-US" sz="2600">
                <a:latin typeface="Times New Roman" pitchFamily="18" charset="0"/>
              </a:rPr>
              <a:t>Speedway on a portion of 23-acre former Kaiser Steel Mill site (from 1942 to 1983) in rural CA</a:t>
            </a:r>
          </a:p>
          <a:p>
            <a:pPr eaLnBrk="0" hangingPunct="0">
              <a:buFont typeface="Wingdings" pitchFamily="2" charset="2"/>
              <a:buChar char="§"/>
            </a:pPr>
            <a:r>
              <a:rPr lang="en-US" sz="2600">
                <a:latin typeface="Times New Roman" pitchFamily="18" charset="0"/>
              </a:rPr>
              <a:t>  Raceway and interior facilities  used as an environmental cap, saving nearly $500,000 in cleanup costs, reducing  redevelopment time </a:t>
            </a:r>
          </a:p>
          <a:p>
            <a:pPr eaLnBrk="0" hangingPunct="0">
              <a:spcBef>
                <a:spcPts val="500"/>
              </a:spcBef>
              <a:spcAft>
                <a:spcPts val="500"/>
              </a:spcAft>
              <a:buClr>
                <a:schemeClr val="accent2"/>
              </a:buClr>
              <a:buFont typeface="Wingdings" pitchFamily="2" charset="2"/>
              <a:buChar char="§"/>
            </a:pPr>
            <a:r>
              <a:rPr lang="en-US" sz="2600">
                <a:latin typeface="Times New Roman" pitchFamily="18" charset="0"/>
              </a:rPr>
              <a:t>  In 2008, Speedway generated  $12.5 million in economic activity, $2.5 million in                                new tax revenues,                         1200 new jobs.</a:t>
            </a:r>
          </a:p>
        </p:txBody>
      </p:sp>
      <p:sp>
        <p:nvSpPr>
          <p:cNvPr id="458756" name="Rectangle 4"/>
          <p:cNvSpPr>
            <a:spLocks noGrp="1" noChangeArrowheads="1"/>
          </p:cNvSpPr>
          <p:nvPr>
            <p:ph type="title"/>
          </p:nvPr>
        </p:nvSpPr>
        <p:spPr>
          <a:xfrm>
            <a:off x="304800" y="0"/>
            <a:ext cx="8305800" cy="1143000"/>
          </a:xfrm>
        </p:spPr>
        <p:txBody>
          <a:bodyPr/>
          <a:lstStyle/>
          <a:p>
            <a:pPr algn="r"/>
            <a:r>
              <a:rPr lang="en-US" sz="3600" b="1" i="1">
                <a:solidFill>
                  <a:srgbClr val="663300"/>
                </a:solidFill>
                <a:latin typeface="Arial Unicode MS" pitchFamily="34" charset="-128"/>
              </a:rPr>
              <a:t>California Speedway – Fontana, CA</a:t>
            </a:r>
          </a:p>
        </p:txBody>
      </p:sp>
      <p:sp>
        <p:nvSpPr>
          <p:cNvPr id="458757" name="Rectangle 5"/>
          <p:cNvSpPr>
            <a:spLocks noGrp="1" noChangeArrowheads="1"/>
          </p:cNvSpPr>
          <p:nvPr>
            <p:ph type="body" sz="half" idx="1"/>
          </p:nvPr>
        </p:nvSpPr>
        <p:spPr/>
        <p:txBody>
          <a:bodyPr/>
          <a:lstStyle/>
          <a:p>
            <a:pPr algn="ctr">
              <a:buFontTx/>
              <a:buNone/>
            </a:pPr>
            <a:r>
              <a:rPr lang="en-US" sz="2000" b="1">
                <a:latin typeface="Times New Roman" pitchFamily="18" charset="0"/>
              </a:rPr>
              <a:t> </a:t>
            </a:r>
            <a:endParaRPr lang="en-US" sz="2800">
              <a:solidFill>
                <a:srgbClr val="000000"/>
              </a:solidFill>
            </a:endParaRPr>
          </a:p>
        </p:txBody>
      </p:sp>
      <p:pic>
        <p:nvPicPr>
          <p:cNvPr id="458758" name="Picture 6" descr="brownf16"/>
          <p:cNvPicPr>
            <a:picLocks noChangeAspect="1" noChangeArrowheads="1"/>
          </p:cNvPicPr>
          <p:nvPr/>
        </p:nvPicPr>
        <p:blipFill>
          <a:blip r:embed="rId2" cstate="print"/>
          <a:srcRect/>
          <a:stretch>
            <a:fillRect/>
          </a:stretch>
        </p:blipFill>
        <p:spPr bwMode="auto">
          <a:xfrm>
            <a:off x="5638800" y="1219200"/>
            <a:ext cx="3124200" cy="2362200"/>
          </a:xfrm>
          <a:prstGeom prst="rect">
            <a:avLst/>
          </a:prstGeom>
          <a:noFill/>
        </p:spPr>
      </p:pic>
      <p:pic>
        <p:nvPicPr>
          <p:cNvPr id="458759" name="Picture 7" descr="brownf17"/>
          <p:cNvPicPr>
            <a:picLocks noChangeAspect="1" noChangeArrowheads="1"/>
          </p:cNvPicPr>
          <p:nvPr/>
        </p:nvPicPr>
        <p:blipFill>
          <a:blip r:embed="rId3" cstate="print"/>
          <a:srcRect/>
          <a:stretch>
            <a:fillRect/>
          </a:stretch>
        </p:blipFill>
        <p:spPr bwMode="auto">
          <a:xfrm>
            <a:off x="5562600" y="4343400"/>
            <a:ext cx="3276600" cy="2216150"/>
          </a:xfrm>
          <a:prstGeom prst="rect">
            <a:avLst/>
          </a:prstGeom>
          <a:noFill/>
        </p:spPr>
      </p:pic>
      <p:pic>
        <p:nvPicPr>
          <p:cNvPr id="458760" name="Picture 8" descr="4401"/>
          <p:cNvPicPr>
            <a:picLocks noChangeAspect="1" noChangeArrowheads="1"/>
          </p:cNvPicPr>
          <p:nvPr>
            <p:ph sz="half" idx="2"/>
          </p:nvPr>
        </p:nvPicPr>
        <p:blipFill>
          <a:blip r:embed="rId4" cstate="print"/>
          <a:srcRect/>
          <a:stretch>
            <a:fillRect/>
          </a:stretch>
        </p:blipFill>
        <p:spPr>
          <a:xfrm>
            <a:off x="3200400" y="5334000"/>
            <a:ext cx="2133600" cy="1219200"/>
          </a:xfrm>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a:xfrm>
            <a:off x="228600" y="228600"/>
            <a:ext cx="8686800" cy="609600"/>
          </a:xfrm>
        </p:spPr>
        <p:txBody>
          <a:bodyPr/>
          <a:lstStyle/>
          <a:p>
            <a:pPr algn="r"/>
            <a:r>
              <a:rPr lang="en-US" sz="4000" b="1" i="1">
                <a:solidFill>
                  <a:srgbClr val="663300"/>
                </a:solidFill>
                <a:latin typeface="Arial Unicode MS" pitchFamily="34" charset="-128"/>
              </a:rPr>
              <a:t>Downtown retail, Williamsport, PA</a:t>
            </a:r>
          </a:p>
        </p:txBody>
      </p:sp>
      <p:pic>
        <p:nvPicPr>
          <p:cNvPr id="408579" name="Picture 3" descr="Williamsport Trade &amp; Transit Centre"/>
          <p:cNvPicPr>
            <a:picLocks noChangeAspect="1" noChangeArrowheads="1"/>
          </p:cNvPicPr>
          <p:nvPr>
            <p:ph type="subTitle" idx="1"/>
          </p:nvPr>
        </p:nvPicPr>
        <p:blipFill>
          <a:blip r:embed="rId3" r:link="rId4" cstate="print"/>
          <a:srcRect/>
          <a:stretch>
            <a:fillRect/>
          </a:stretch>
        </p:blipFill>
        <p:spPr>
          <a:xfrm>
            <a:off x="5029200" y="3505200"/>
            <a:ext cx="3886200" cy="3048000"/>
          </a:xfrm>
          <a:noFill/>
          <a:ln w="12700">
            <a:solidFill>
              <a:schemeClr val="accent1"/>
            </a:solidFill>
          </a:ln>
        </p:spPr>
      </p:pic>
      <p:sp>
        <p:nvSpPr>
          <p:cNvPr id="408580" name="Rectangle 4"/>
          <p:cNvSpPr>
            <a:spLocks noChangeArrowheads="1"/>
          </p:cNvSpPr>
          <p:nvPr/>
        </p:nvSpPr>
        <p:spPr bwMode="auto">
          <a:xfrm>
            <a:off x="381000" y="990600"/>
            <a:ext cx="4565650" cy="6013450"/>
          </a:xfrm>
          <a:prstGeom prst="rect">
            <a:avLst/>
          </a:prstGeom>
          <a:noFill/>
          <a:ln w="9525">
            <a:noFill/>
            <a:miter lim="800000"/>
            <a:headEnd/>
            <a:tailEnd/>
          </a:ln>
          <a:effectLst/>
        </p:spPr>
        <p:txBody>
          <a:bodyPr>
            <a:spAutoFit/>
          </a:bodyPr>
          <a:lstStyle/>
          <a:p>
            <a:r>
              <a:rPr lang="en-US" sz="2400" b="1" i="1">
                <a:latin typeface="Times New Roman" pitchFamily="18" charset="0"/>
              </a:rPr>
              <a:t>Innovative cleanup technologies</a:t>
            </a:r>
            <a:r>
              <a:rPr lang="en-US" sz="2400">
                <a:latin typeface="Times New Roman" pitchFamily="18" charset="0"/>
              </a:rPr>
              <a:t> </a:t>
            </a:r>
          </a:p>
          <a:p>
            <a:pPr>
              <a:buFontTx/>
              <a:buChar char="•"/>
            </a:pPr>
            <a:r>
              <a:rPr lang="en-US" sz="2400">
                <a:latin typeface="Times New Roman" pitchFamily="18" charset="0"/>
              </a:rPr>
              <a:t>  </a:t>
            </a:r>
            <a:r>
              <a:rPr lang="en-US" sz="2600">
                <a:latin typeface="Times New Roman" pitchFamily="18" charset="0"/>
              </a:rPr>
              <a:t>former airplane engine factory, abandoned nearly 50 years, with groundwater contamination that proved too costly to treat by conventional means</a:t>
            </a:r>
          </a:p>
          <a:p>
            <a:pPr>
              <a:buFontTx/>
              <a:buChar char="•"/>
            </a:pPr>
            <a:r>
              <a:rPr lang="en-US" sz="2600">
                <a:latin typeface="Times New Roman" pitchFamily="18" charset="0"/>
              </a:rPr>
              <a:t>  state and local governments worked with developer to identify </a:t>
            </a:r>
            <a:r>
              <a:rPr lang="en-US" sz="2600" b="1">
                <a:latin typeface="Times New Roman" pitchFamily="18" charset="0"/>
              </a:rPr>
              <a:t>innovative cleanup technology – molasses injection</a:t>
            </a:r>
            <a:r>
              <a:rPr lang="en-US" sz="2600">
                <a:latin typeface="Times New Roman" pitchFamily="18" charset="0"/>
              </a:rPr>
              <a:t> -- that would work within standards of VCP  </a:t>
            </a:r>
          </a:p>
          <a:p>
            <a:pPr>
              <a:buFontTx/>
              <a:buChar char="•"/>
            </a:pPr>
            <a:r>
              <a:rPr lang="en-US" sz="2600" b="1" i="1">
                <a:latin typeface="Times New Roman" pitchFamily="18" charset="0"/>
              </a:rPr>
              <a:t>  Now…</a:t>
            </a:r>
            <a:r>
              <a:rPr lang="en-US" sz="2600">
                <a:latin typeface="Times New Roman" pitchFamily="18" charset="0"/>
              </a:rPr>
              <a:t>retail complex and parking facility </a:t>
            </a:r>
          </a:p>
          <a:p>
            <a:endParaRPr lang="en-US" sz="2600">
              <a:latin typeface="Times New Roman" pitchFamily="18" charset="0"/>
            </a:endParaRPr>
          </a:p>
        </p:txBody>
      </p:sp>
      <p:pic>
        <p:nvPicPr>
          <p:cNvPr id="408581" name="Picture 5" descr="Anitec%20Site"/>
          <p:cNvPicPr>
            <a:picLocks noChangeAspect="1" noChangeArrowheads="1"/>
          </p:cNvPicPr>
          <p:nvPr/>
        </p:nvPicPr>
        <p:blipFill>
          <a:blip r:embed="rId5" cstate="print"/>
          <a:srcRect/>
          <a:stretch>
            <a:fillRect/>
          </a:stretch>
        </p:blipFill>
        <p:spPr bwMode="auto">
          <a:xfrm>
            <a:off x="5105400" y="1295400"/>
            <a:ext cx="3857625" cy="1905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533400" y="304800"/>
            <a:ext cx="8229600" cy="609600"/>
          </a:xfrm>
          <a:noFill/>
          <a:ln/>
        </p:spPr>
        <p:txBody>
          <a:bodyPr anchor="b"/>
          <a:lstStyle/>
          <a:p>
            <a:pPr algn="r"/>
            <a:r>
              <a:rPr lang="en-US" sz="4000" b="1" i="1">
                <a:solidFill>
                  <a:srgbClr val="663300"/>
                </a:solidFill>
                <a:latin typeface="Arial Unicode MS" pitchFamily="34" charset="-128"/>
              </a:rPr>
              <a:t>Victor Building – Camden, NJ</a:t>
            </a:r>
            <a:r>
              <a:rPr lang="en-US" sz="3600" b="1">
                <a:latin typeface="Times New Roman" pitchFamily="18" charset="0"/>
              </a:rPr>
              <a:t> </a:t>
            </a:r>
          </a:p>
        </p:txBody>
      </p:sp>
      <p:sp>
        <p:nvSpPr>
          <p:cNvPr id="411651" name="Rectangle 3"/>
          <p:cNvSpPr>
            <a:spLocks noGrp="1" noChangeArrowheads="1"/>
          </p:cNvSpPr>
          <p:nvPr>
            <p:ph type="body" sz="half" idx="1"/>
          </p:nvPr>
        </p:nvSpPr>
        <p:spPr>
          <a:xfrm>
            <a:off x="152400" y="1066800"/>
            <a:ext cx="5715000" cy="5791200"/>
          </a:xfrm>
        </p:spPr>
        <p:txBody>
          <a:bodyPr/>
          <a:lstStyle/>
          <a:p>
            <a:pPr algn="ctr">
              <a:lnSpc>
                <a:spcPct val="90000"/>
              </a:lnSpc>
              <a:buFontTx/>
              <a:buNone/>
            </a:pPr>
            <a:r>
              <a:rPr lang="en-US" sz="2400" b="1" i="1">
                <a:latin typeface="Times New Roman" pitchFamily="18" charset="0"/>
              </a:rPr>
              <a:t>Cost saving t.a. and project support</a:t>
            </a:r>
          </a:p>
          <a:p>
            <a:pPr algn="ctr">
              <a:lnSpc>
                <a:spcPct val="90000"/>
              </a:lnSpc>
              <a:buFontTx/>
              <a:buNone/>
            </a:pPr>
            <a:endParaRPr lang="en-US" sz="500" b="1" i="1">
              <a:latin typeface="Times New Roman" pitchFamily="18" charset="0"/>
            </a:endParaRPr>
          </a:p>
          <a:p>
            <a:pPr>
              <a:lnSpc>
                <a:spcPct val="90000"/>
              </a:lnSpc>
            </a:pPr>
            <a:r>
              <a:rPr lang="en-US" sz="2300">
                <a:latin typeface="Times New Roman" pitchFamily="18" charset="0"/>
              </a:rPr>
              <a:t>Abandoned former RCA Victor Building on Camden’s waterfront, with pervasive PCBs</a:t>
            </a:r>
          </a:p>
          <a:p>
            <a:pPr>
              <a:lnSpc>
                <a:spcPct val="90000"/>
              </a:lnSpc>
            </a:pPr>
            <a:r>
              <a:rPr lang="en-US" sz="2300">
                <a:latin typeface="Times New Roman" pitchFamily="18" charset="0"/>
              </a:rPr>
              <a:t>Site intended for residential re-use; challenge was keeping $7 million cleanup manageable </a:t>
            </a:r>
          </a:p>
          <a:p>
            <a:pPr>
              <a:lnSpc>
                <a:spcPct val="90000"/>
              </a:lnSpc>
            </a:pPr>
            <a:r>
              <a:rPr lang="en-US" sz="2300">
                <a:latin typeface="Times New Roman" pitchFamily="18" charset="0"/>
              </a:rPr>
              <a:t>NJDEP provided t.a. to developer – on remedial and monitoring applications,     ICs, entombment of residual PCBs –  </a:t>
            </a:r>
            <a:r>
              <a:rPr lang="en-US" sz="2300" b="1">
                <a:latin typeface="Times New Roman" pitchFamily="18" charset="0"/>
              </a:rPr>
              <a:t>strategies that allowed cleanup and redevelopment to go forward concurrently</a:t>
            </a:r>
            <a:r>
              <a:rPr lang="en-US" sz="2300">
                <a:latin typeface="Times New Roman" pitchFamily="18" charset="0"/>
              </a:rPr>
              <a:t>, with big cost savings</a:t>
            </a:r>
          </a:p>
          <a:p>
            <a:pPr>
              <a:lnSpc>
                <a:spcPct val="90000"/>
              </a:lnSpc>
            </a:pPr>
            <a:r>
              <a:rPr lang="en-US" sz="2300" b="1" i="1">
                <a:latin typeface="Times New Roman" pitchFamily="18" charset="0"/>
              </a:rPr>
              <a:t>Now…</a:t>
            </a:r>
            <a:r>
              <a:rPr lang="en-US" sz="2300">
                <a:latin typeface="Times New Roman" pitchFamily="18" charset="0"/>
              </a:rPr>
              <a:t> $60 million private investment       in 341 units, 1</a:t>
            </a:r>
            <a:r>
              <a:rPr lang="en-US" sz="2300" baseline="30000">
                <a:latin typeface="Times New Roman" pitchFamily="18" charset="0"/>
              </a:rPr>
              <a:t>st</a:t>
            </a:r>
            <a:r>
              <a:rPr lang="en-US" sz="2300">
                <a:latin typeface="Times New Roman" pitchFamily="18" charset="0"/>
              </a:rPr>
              <a:t> market rate housing       built in Camden in 40  years, landmark “Nipper Tower” saved</a:t>
            </a:r>
          </a:p>
          <a:p>
            <a:pPr>
              <a:lnSpc>
                <a:spcPct val="90000"/>
              </a:lnSpc>
            </a:pPr>
            <a:endParaRPr lang="en-US" sz="2300">
              <a:latin typeface="Times New Roman" pitchFamily="18" charset="0"/>
            </a:endParaRPr>
          </a:p>
          <a:p>
            <a:pPr>
              <a:lnSpc>
                <a:spcPct val="90000"/>
              </a:lnSpc>
            </a:pPr>
            <a:endParaRPr lang="en-US" sz="900">
              <a:latin typeface="Times New Roman" pitchFamily="18" charset="0"/>
            </a:endParaRPr>
          </a:p>
        </p:txBody>
      </p:sp>
      <p:pic>
        <p:nvPicPr>
          <p:cNvPr id="411652" name="Picture 4" descr="victor_before"/>
          <p:cNvPicPr>
            <a:picLocks noChangeAspect="1" noChangeArrowheads="1"/>
          </p:cNvPicPr>
          <p:nvPr>
            <p:ph sz="quarter" idx="3"/>
          </p:nvPr>
        </p:nvPicPr>
        <p:blipFill>
          <a:blip r:embed="rId2" cstate="print"/>
          <a:srcRect/>
          <a:stretch>
            <a:fillRect/>
          </a:stretch>
        </p:blipFill>
        <p:spPr>
          <a:xfrm>
            <a:off x="5943600" y="1447800"/>
            <a:ext cx="2971800" cy="1981200"/>
          </a:xfrm>
          <a:noFill/>
          <a:ln/>
        </p:spPr>
      </p:pic>
      <p:sp>
        <p:nvSpPr>
          <p:cNvPr id="411653" name="Rectangle 5"/>
          <p:cNvSpPr>
            <a:spLocks noChangeArrowheads="1"/>
          </p:cNvSpPr>
          <p:nvPr/>
        </p:nvSpPr>
        <p:spPr bwMode="auto">
          <a:xfrm>
            <a:off x="533400" y="4098925"/>
            <a:ext cx="2971800" cy="641350"/>
          </a:xfrm>
          <a:prstGeom prst="rect">
            <a:avLst/>
          </a:prstGeom>
          <a:noFill/>
          <a:ln w="9525">
            <a:noFill/>
            <a:miter lim="800000"/>
            <a:headEnd/>
            <a:tailEnd/>
          </a:ln>
          <a:effectLst/>
        </p:spPr>
        <p:txBody>
          <a:bodyPr anchor="ctr">
            <a:spAutoFit/>
          </a:bodyPr>
          <a:lstStyle/>
          <a:p>
            <a:r>
              <a:rPr lang="en-US"/>
              <a:t/>
            </a:r>
            <a:br>
              <a:rPr lang="en-US"/>
            </a:br>
            <a:endParaRPr lang="en-US"/>
          </a:p>
        </p:txBody>
      </p:sp>
      <p:pic>
        <p:nvPicPr>
          <p:cNvPr id="411654" name="Picture 6" descr="main"/>
          <p:cNvPicPr>
            <a:picLocks noChangeAspect="1" noChangeArrowheads="1"/>
          </p:cNvPicPr>
          <p:nvPr/>
        </p:nvPicPr>
        <p:blipFill>
          <a:blip r:embed="rId3" cstate="print"/>
          <a:srcRect/>
          <a:stretch>
            <a:fillRect/>
          </a:stretch>
        </p:blipFill>
        <p:spPr bwMode="auto">
          <a:xfrm>
            <a:off x="5410200" y="3733800"/>
            <a:ext cx="3505200" cy="260985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304800" y="228600"/>
            <a:ext cx="8305800" cy="1143000"/>
          </a:xfrm>
        </p:spPr>
        <p:txBody>
          <a:bodyPr/>
          <a:lstStyle/>
          <a:p>
            <a:pPr algn="r"/>
            <a:r>
              <a:rPr lang="en-US" b="1" i="1">
                <a:solidFill>
                  <a:srgbClr val="996633"/>
                </a:solidFill>
                <a:latin typeface="Arial Unicode MS" pitchFamily="34" charset="-128"/>
              </a:rPr>
              <a:t>Common Local Financing Tools</a:t>
            </a:r>
            <a:r>
              <a:rPr lang="en-US"/>
              <a:t> </a:t>
            </a:r>
          </a:p>
        </p:txBody>
      </p:sp>
      <p:sp>
        <p:nvSpPr>
          <p:cNvPr id="506883" name="Rectangle 3"/>
          <p:cNvSpPr>
            <a:spLocks noGrp="1" noChangeArrowheads="1"/>
          </p:cNvSpPr>
          <p:nvPr>
            <p:ph type="body" idx="1"/>
          </p:nvPr>
        </p:nvSpPr>
        <p:spPr>
          <a:xfrm>
            <a:off x="381000" y="1371600"/>
            <a:ext cx="8407400" cy="5334000"/>
          </a:xfrm>
        </p:spPr>
        <p:txBody>
          <a:bodyPr/>
          <a:lstStyle/>
          <a:p>
            <a:pPr algn="ctr">
              <a:lnSpc>
                <a:spcPct val="90000"/>
              </a:lnSpc>
              <a:buFontTx/>
              <a:buNone/>
            </a:pPr>
            <a:r>
              <a:rPr lang="en-US" sz="2800" b="1">
                <a:solidFill>
                  <a:srgbClr val="663300"/>
                </a:solidFill>
              </a:rPr>
              <a:t>Putting a Brownfields “Spin” on the Local Tried-and-True – Making them Work for Site Cleanup and Reuse</a:t>
            </a:r>
            <a:r>
              <a:rPr lang="en-US" sz="3900">
                <a:latin typeface="Times New Roman" pitchFamily="18" charset="0"/>
              </a:rPr>
              <a:t> </a:t>
            </a:r>
          </a:p>
          <a:p>
            <a:pPr lvl="2">
              <a:lnSpc>
                <a:spcPct val="90000"/>
              </a:lnSpc>
            </a:pPr>
            <a:r>
              <a:rPr lang="en-US" sz="3200">
                <a:latin typeface="Times New Roman" pitchFamily="18" charset="0"/>
              </a:rPr>
              <a:t>Tax increment financing/TIF-style financing</a:t>
            </a:r>
          </a:p>
          <a:p>
            <a:pPr lvl="2">
              <a:lnSpc>
                <a:spcPct val="90000"/>
              </a:lnSpc>
            </a:pPr>
            <a:r>
              <a:rPr lang="en-US" sz="3200">
                <a:latin typeface="Times New Roman" pitchFamily="18" charset="0"/>
              </a:rPr>
              <a:t>Tax abatements</a:t>
            </a:r>
          </a:p>
          <a:p>
            <a:pPr lvl="2">
              <a:lnSpc>
                <a:spcPct val="90000"/>
              </a:lnSpc>
            </a:pPr>
            <a:r>
              <a:rPr lang="en-US" sz="3200">
                <a:latin typeface="Times New Roman" pitchFamily="18" charset="0"/>
              </a:rPr>
              <a:t>Tax forgiveness</a:t>
            </a:r>
          </a:p>
          <a:p>
            <a:pPr lvl="2">
              <a:lnSpc>
                <a:spcPct val="90000"/>
              </a:lnSpc>
            </a:pPr>
            <a:r>
              <a:rPr lang="en-US" sz="3200">
                <a:latin typeface="Times New Roman" pitchFamily="18" charset="0"/>
              </a:rPr>
              <a:t>Special service areas or taxing districts</a:t>
            </a:r>
          </a:p>
          <a:p>
            <a:pPr lvl="2">
              <a:lnSpc>
                <a:spcPct val="90000"/>
              </a:lnSpc>
            </a:pPr>
            <a:r>
              <a:rPr lang="en-US" sz="3200">
                <a:latin typeface="Times New Roman" pitchFamily="18" charset="0"/>
              </a:rPr>
              <a:t>Revolving loan funds (RLFs)</a:t>
            </a:r>
          </a:p>
          <a:p>
            <a:pPr lvl="2">
              <a:lnSpc>
                <a:spcPct val="90000"/>
              </a:lnSpc>
            </a:pPr>
            <a:r>
              <a:rPr lang="en-US" sz="3200">
                <a:latin typeface="Times New Roman" pitchFamily="18" charset="0"/>
              </a:rPr>
              <a:t>Property transfers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body" sz="half" idx="1"/>
          </p:nvPr>
        </p:nvSpPr>
        <p:spPr>
          <a:xfrm>
            <a:off x="381000" y="1371600"/>
            <a:ext cx="8458200" cy="4724400"/>
          </a:xfrm>
        </p:spPr>
        <p:txBody>
          <a:bodyPr/>
          <a:lstStyle/>
          <a:p>
            <a:pPr algn="ctr">
              <a:buFontTx/>
              <a:buNone/>
            </a:pPr>
            <a:r>
              <a:rPr lang="en-US" sz="2600" b="1" i="1"/>
              <a:t>	</a:t>
            </a:r>
            <a:r>
              <a:rPr lang="en-US" sz="2600" b="1"/>
              <a:t>	</a:t>
            </a:r>
            <a:r>
              <a:rPr lang="en-US" sz="3600" b="1">
                <a:latin typeface="Times New Roman" pitchFamily="18" charset="0"/>
              </a:rPr>
              <a:t>TAX INCREMENT FINANCING</a:t>
            </a:r>
          </a:p>
          <a:p>
            <a:pPr algn="ctr">
              <a:buFontTx/>
              <a:buNone/>
            </a:pPr>
            <a:endParaRPr lang="en-US" sz="1200" b="1">
              <a:latin typeface="Times New Roman" pitchFamily="18" charset="0"/>
            </a:endParaRPr>
          </a:p>
          <a:p>
            <a:r>
              <a:rPr lang="en-US" sz="4000">
                <a:latin typeface="Times New Roman" pitchFamily="18" charset="0"/>
              </a:rPr>
              <a:t>Uses the anticipated growth in property taxes generated by a development to finance it; most common local financing tool supporting brownfield cleanup and reuse </a:t>
            </a:r>
          </a:p>
          <a:p>
            <a:endParaRPr lang="en-US" sz="4000">
              <a:latin typeface="Times New Roman" pitchFamily="18" charset="0"/>
            </a:endParaRPr>
          </a:p>
        </p:txBody>
      </p:sp>
      <p:graphicFrame>
        <p:nvGraphicFramePr>
          <p:cNvPr id="507907" name="Rectangle 3"/>
          <p:cNvGraphicFramePr>
            <a:graphicFrameLocks/>
          </p:cNvGraphicFramePr>
          <p:nvPr/>
        </p:nvGraphicFramePr>
        <p:xfrm>
          <a:off x="1524000" y="1397000"/>
          <a:ext cx="6096000" cy="4064000"/>
        </p:xfrm>
        <a:graphic>
          <a:graphicData uri="http://schemas.openxmlformats.org/presentationml/2006/ole">
            <p:oleObj spid="_x0000_s507907" name="Document" r:id="rId3" imgW="0" imgH="0" progId="WP9Doc">
              <p:embed/>
            </p:oleObj>
          </a:graphicData>
        </a:graphic>
      </p:graphicFrame>
      <p:sp>
        <p:nvSpPr>
          <p:cNvPr id="507908" name="Rectangle 4"/>
          <p:cNvSpPr>
            <a:spLocks noGrp="1" noChangeArrowheads="1"/>
          </p:cNvSpPr>
          <p:nvPr>
            <p:ph type="title"/>
          </p:nvPr>
        </p:nvSpPr>
        <p:spPr>
          <a:xfrm>
            <a:off x="228600" y="381000"/>
            <a:ext cx="8534400" cy="685800"/>
          </a:xfrm>
          <a:noFill/>
          <a:ln/>
        </p:spPr>
        <p:txBody>
          <a:bodyPr anchor="b"/>
          <a:lstStyle/>
          <a:p>
            <a:pPr algn="r"/>
            <a:r>
              <a:rPr lang="en-US" b="1" i="1">
                <a:solidFill>
                  <a:srgbClr val="996633"/>
                </a:solidFill>
                <a:latin typeface="Arial Unicode MS" pitchFamily="34" charset="-128"/>
              </a:rPr>
              <a:t>Local Initiatives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1066800" y="228600"/>
            <a:ext cx="7772400" cy="1143000"/>
          </a:xfrm>
          <a:prstGeom prst="rect">
            <a:avLst/>
          </a:prstGeom>
          <a:noFill/>
          <a:ln w="9525">
            <a:noFill/>
            <a:miter lim="800000"/>
            <a:headEnd/>
            <a:tailEnd/>
          </a:ln>
        </p:spPr>
        <p:txBody>
          <a:bodyPr anchor="b"/>
          <a:lstStyle/>
          <a:p>
            <a:pPr algn="r" eaLnBrk="0" hangingPunct="0"/>
            <a:r>
              <a:rPr lang="en-US" sz="3600" b="1">
                <a:latin typeface="Times New Roman" pitchFamily="18" charset="0"/>
              </a:rPr>
              <a:t> </a:t>
            </a:r>
            <a:endParaRPr lang="en-US" sz="2400">
              <a:latin typeface="Times New Roman" pitchFamily="18" charset="0"/>
            </a:endParaRPr>
          </a:p>
        </p:txBody>
      </p:sp>
      <p:sp>
        <p:nvSpPr>
          <p:cNvPr id="508931" name="Rectangle 3"/>
          <p:cNvSpPr>
            <a:spLocks noChangeArrowheads="1"/>
          </p:cNvSpPr>
          <p:nvPr/>
        </p:nvSpPr>
        <p:spPr bwMode="auto">
          <a:xfrm>
            <a:off x="457200" y="1676400"/>
            <a:ext cx="8178800" cy="4800600"/>
          </a:xfrm>
          <a:prstGeom prst="rect">
            <a:avLst/>
          </a:prstGeom>
          <a:noFill/>
          <a:ln w="9525">
            <a:noFill/>
            <a:miter lim="800000"/>
            <a:headEnd/>
            <a:tailEnd/>
          </a:ln>
        </p:spPr>
        <p:txBody>
          <a:bodyPr/>
          <a:lstStyle/>
          <a:p>
            <a:pPr algn="ctr" eaLnBrk="0" hangingPunct="0"/>
            <a:r>
              <a:rPr lang="en-US" sz="2000">
                <a:latin typeface="Times New Roman" pitchFamily="18" charset="0"/>
              </a:rPr>
              <a:t> </a:t>
            </a:r>
            <a:r>
              <a:rPr lang="en-US" sz="1000"/>
              <a:t>                                                                                                       </a:t>
            </a:r>
            <a:r>
              <a:rPr lang="en-US" sz="1000" b="1"/>
              <a:t> </a:t>
            </a:r>
            <a:endParaRPr lang="en-US" sz="1000"/>
          </a:p>
        </p:txBody>
      </p:sp>
      <p:sp>
        <p:nvSpPr>
          <p:cNvPr id="508932" name="Rectangle 4"/>
          <p:cNvSpPr>
            <a:spLocks noGrp="1" noChangeArrowheads="1"/>
          </p:cNvSpPr>
          <p:nvPr>
            <p:ph type="title"/>
          </p:nvPr>
        </p:nvSpPr>
        <p:spPr>
          <a:xfrm>
            <a:off x="228600" y="228600"/>
            <a:ext cx="8763000" cy="914400"/>
          </a:xfrm>
        </p:spPr>
        <p:txBody>
          <a:bodyPr/>
          <a:lstStyle/>
          <a:p>
            <a:pPr algn="r"/>
            <a:r>
              <a:rPr lang="it-IT" sz="3600" b="1" i="1">
                <a:solidFill>
                  <a:srgbClr val="996633"/>
                </a:solidFill>
                <a:latin typeface="Arial Unicode MS" pitchFamily="34" charset="-128"/>
              </a:rPr>
              <a:t>Johnson Street Quarry – Minneapolis, MN</a:t>
            </a:r>
            <a:endParaRPr lang="en-US" sz="3600" b="1" i="1">
              <a:solidFill>
                <a:srgbClr val="996633"/>
              </a:solidFill>
              <a:latin typeface="Arial Unicode MS" pitchFamily="34" charset="-128"/>
            </a:endParaRPr>
          </a:p>
        </p:txBody>
      </p:sp>
      <p:sp>
        <p:nvSpPr>
          <p:cNvPr id="508933" name="Rectangle 5"/>
          <p:cNvSpPr>
            <a:spLocks noGrp="1" noChangeArrowheads="1"/>
          </p:cNvSpPr>
          <p:nvPr>
            <p:ph type="body" sz="half" idx="1"/>
          </p:nvPr>
        </p:nvSpPr>
        <p:spPr>
          <a:xfrm>
            <a:off x="4191000" y="1066800"/>
            <a:ext cx="4648200" cy="5562600"/>
          </a:xfrm>
        </p:spPr>
        <p:txBody>
          <a:bodyPr/>
          <a:lstStyle/>
          <a:p>
            <a:pPr>
              <a:lnSpc>
                <a:spcPct val="80000"/>
              </a:lnSpc>
              <a:buFont typeface="Wingdings" pitchFamily="2" charset="2"/>
              <a:buChar char="§"/>
            </a:pPr>
            <a:r>
              <a:rPr lang="en-US" sz="2200">
                <a:latin typeface="Times New Roman" pitchFamily="18" charset="0"/>
              </a:rPr>
              <a:t>Johnson Street Quarry was a blighted, under-utilized property</a:t>
            </a:r>
          </a:p>
          <a:p>
            <a:pPr>
              <a:lnSpc>
                <a:spcPct val="80000"/>
              </a:lnSpc>
              <a:buFont typeface="Wingdings" pitchFamily="2" charset="2"/>
              <a:buChar char="§"/>
            </a:pPr>
            <a:r>
              <a:rPr lang="en-US" sz="2200">
                <a:latin typeface="Times New Roman" pitchFamily="18" charset="0"/>
              </a:rPr>
              <a:t>A local developer wanted to build a 420,000-sq. ft shopping mall  </a:t>
            </a:r>
          </a:p>
          <a:p>
            <a:pPr>
              <a:lnSpc>
                <a:spcPct val="80000"/>
              </a:lnSpc>
              <a:buFont typeface="Wingdings" pitchFamily="2" charset="2"/>
              <a:buChar char="§"/>
            </a:pPr>
            <a:r>
              <a:rPr lang="en-US" sz="2200">
                <a:latin typeface="Times New Roman" pitchFamily="18" charset="0"/>
              </a:rPr>
              <a:t>After extensive community involvement, as well as strong public/private cooperation, several major national retailers located in the retail center, including Target, Pet Smart, and Rainbow Foods</a:t>
            </a:r>
          </a:p>
          <a:p>
            <a:pPr>
              <a:lnSpc>
                <a:spcPct val="80000"/>
              </a:lnSpc>
              <a:buFont typeface="Wingdings" pitchFamily="2" charset="2"/>
              <a:buChar char="§"/>
            </a:pPr>
            <a:r>
              <a:rPr lang="en-US" sz="2200" b="1">
                <a:latin typeface="Times New Roman" pitchFamily="18" charset="0"/>
              </a:rPr>
              <a:t>TIF was key to financing site preparation </a:t>
            </a:r>
          </a:p>
          <a:p>
            <a:pPr>
              <a:lnSpc>
                <a:spcPct val="80000"/>
              </a:lnSpc>
              <a:buFont typeface="Wingdings" pitchFamily="2" charset="2"/>
              <a:buChar char="§"/>
            </a:pPr>
            <a:r>
              <a:rPr lang="en-US" sz="2200">
                <a:latin typeface="Times New Roman" pitchFamily="18" charset="0"/>
              </a:rPr>
              <a:t>Redevelopment of this property has spurred redevelopment in the surrounding area, created over 2,000 new jobs (much above original estimates) and increased property and sales tax revenues in excess of $3 million a year.</a:t>
            </a:r>
          </a:p>
        </p:txBody>
      </p:sp>
      <p:pic>
        <p:nvPicPr>
          <p:cNvPr id="508934" name="Picture 6"/>
          <p:cNvPicPr>
            <a:picLocks noChangeAspect="1" noChangeArrowheads="1"/>
          </p:cNvPicPr>
          <p:nvPr>
            <p:ph sz="quarter" idx="2"/>
          </p:nvPr>
        </p:nvPicPr>
        <p:blipFill>
          <a:blip r:embed="rId3" cstate="print"/>
          <a:srcRect/>
          <a:stretch>
            <a:fillRect/>
          </a:stretch>
        </p:blipFill>
        <p:spPr>
          <a:xfrm>
            <a:off x="304800" y="1219200"/>
            <a:ext cx="3733800" cy="2209800"/>
          </a:xfrm>
          <a:noFill/>
          <a:ln/>
        </p:spPr>
      </p:pic>
      <p:graphicFrame>
        <p:nvGraphicFramePr>
          <p:cNvPr id="508935" name="Rectangle 7"/>
          <p:cNvGraphicFramePr>
            <a:graphicFrameLocks/>
          </p:cNvGraphicFramePr>
          <p:nvPr/>
        </p:nvGraphicFramePr>
        <p:xfrm>
          <a:off x="1524000" y="1397000"/>
          <a:ext cx="6096000" cy="4064000"/>
        </p:xfrm>
        <a:graphic>
          <a:graphicData uri="http://schemas.openxmlformats.org/presentationml/2006/ole">
            <p:oleObj spid="_x0000_s508935" name="Document" r:id="rId4" imgW="0" imgH="0" progId="WP9Doc">
              <p:embed/>
            </p:oleObj>
          </a:graphicData>
        </a:graphic>
      </p:graphicFrame>
      <p:pic>
        <p:nvPicPr>
          <p:cNvPr id="508936" name="Picture 8" descr=" "/>
          <p:cNvPicPr>
            <a:picLocks noChangeAspect="1" noChangeArrowheads="1"/>
          </p:cNvPicPr>
          <p:nvPr/>
        </p:nvPicPr>
        <p:blipFill>
          <a:blip r:embed="rId5" r:link="rId6" cstate="print"/>
          <a:srcRect/>
          <a:stretch>
            <a:fillRect/>
          </a:stretch>
        </p:blipFill>
        <p:spPr bwMode="auto">
          <a:xfrm>
            <a:off x="304800" y="3657600"/>
            <a:ext cx="3886200" cy="2830513"/>
          </a:xfrm>
          <a:prstGeom prst="rect">
            <a:avLst/>
          </a:prstGeom>
          <a:noFill/>
          <a:ln w="12700">
            <a:solidFill>
              <a:schemeClr val="accent1"/>
            </a:solid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body" sz="half" idx="1"/>
          </p:nvPr>
        </p:nvSpPr>
        <p:spPr>
          <a:xfrm>
            <a:off x="381000" y="1676400"/>
            <a:ext cx="8458200" cy="4419600"/>
          </a:xfrm>
        </p:spPr>
        <p:txBody>
          <a:bodyPr/>
          <a:lstStyle/>
          <a:p>
            <a:pPr algn="ctr">
              <a:buFontTx/>
              <a:buNone/>
            </a:pPr>
            <a:r>
              <a:rPr lang="en-US" sz="3000" b="1" i="1"/>
              <a:t>	</a:t>
            </a:r>
            <a:r>
              <a:rPr lang="en-US" sz="3000" b="1"/>
              <a:t>	</a:t>
            </a:r>
            <a:r>
              <a:rPr lang="en-US" sz="3600" b="1">
                <a:latin typeface="Times New Roman" pitchFamily="18" charset="0"/>
              </a:rPr>
              <a:t>TAX ABATEMENTS</a:t>
            </a:r>
          </a:p>
          <a:p>
            <a:pPr algn="ctr">
              <a:buFontTx/>
              <a:buNone/>
            </a:pPr>
            <a:endParaRPr lang="en-US">
              <a:latin typeface="Times New Roman" pitchFamily="18" charset="0"/>
            </a:endParaRPr>
          </a:p>
          <a:p>
            <a:r>
              <a:rPr lang="en-US" sz="3600">
                <a:latin typeface="Times New Roman" pitchFamily="18" charset="0"/>
              </a:rPr>
              <a:t>Reductions or forgiveness from tax liabilities, granted for a specific period of time (typically 5, 10, or 20 years); helps project cash flow</a:t>
            </a:r>
          </a:p>
          <a:p>
            <a:endParaRPr lang="en-US" sz="3600">
              <a:latin typeface="Times New Roman" pitchFamily="18" charset="0"/>
            </a:endParaRPr>
          </a:p>
        </p:txBody>
      </p:sp>
      <p:graphicFrame>
        <p:nvGraphicFramePr>
          <p:cNvPr id="509955" name="Rectangle 3"/>
          <p:cNvGraphicFramePr>
            <a:graphicFrameLocks/>
          </p:cNvGraphicFramePr>
          <p:nvPr/>
        </p:nvGraphicFramePr>
        <p:xfrm>
          <a:off x="1524000" y="1397000"/>
          <a:ext cx="6096000" cy="4064000"/>
        </p:xfrm>
        <a:graphic>
          <a:graphicData uri="http://schemas.openxmlformats.org/presentationml/2006/ole">
            <p:oleObj spid="_x0000_s509955" name="Document" r:id="rId3" imgW="0" imgH="0" progId="WP9Doc">
              <p:embed/>
            </p:oleObj>
          </a:graphicData>
        </a:graphic>
      </p:graphicFrame>
      <p:sp>
        <p:nvSpPr>
          <p:cNvPr id="509956" name="Rectangle 4"/>
          <p:cNvSpPr>
            <a:spLocks noGrp="1" noChangeArrowheads="1"/>
          </p:cNvSpPr>
          <p:nvPr>
            <p:ph type="title"/>
          </p:nvPr>
        </p:nvSpPr>
        <p:spPr>
          <a:xfrm>
            <a:off x="1295400" y="381000"/>
            <a:ext cx="7467600" cy="685800"/>
          </a:xfrm>
          <a:noFill/>
          <a:ln/>
        </p:spPr>
        <p:txBody>
          <a:bodyPr anchor="b"/>
          <a:lstStyle/>
          <a:p>
            <a:pPr algn="r"/>
            <a:r>
              <a:rPr lang="en-US" b="1" i="1">
                <a:solidFill>
                  <a:srgbClr val="996633"/>
                </a:solidFill>
                <a:latin typeface="Arial Unicode MS" pitchFamily="34" charset="-128"/>
              </a:rPr>
              <a:t>Local Initiatives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body" sz="half" idx="1"/>
          </p:nvPr>
        </p:nvSpPr>
        <p:spPr>
          <a:xfrm>
            <a:off x="533400" y="1143000"/>
            <a:ext cx="8305800" cy="5562600"/>
          </a:xfrm>
        </p:spPr>
        <p:txBody>
          <a:bodyPr/>
          <a:lstStyle/>
          <a:p>
            <a:pPr>
              <a:lnSpc>
                <a:spcPct val="90000"/>
              </a:lnSpc>
              <a:buFontTx/>
              <a:buNone/>
            </a:pPr>
            <a:endParaRPr lang="en-US" sz="700">
              <a:latin typeface="Times New Roman" pitchFamily="18" charset="0"/>
            </a:endParaRPr>
          </a:p>
          <a:p>
            <a:pPr>
              <a:lnSpc>
                <a:spcPct val="90000"/>
              </a:lnSpc>
            </a:pPr>
            <a:r>
              <a:rPr lang="en-US">
                <a:latin typeface="Times New Roman" pitchFamily="18" charset="0"/>
              </a:rPr>
              <a:t>brownfield reuse/redevelopment planning </a:t>
            </a:r>
          </a:p>
          <a:p>
            <a:pPr>
              <a:lnSpc>
                <a:spcPct val="90000"/>
              </a:lnSpc>
            </a:pPr>
            <a:r>
              <a:rPr lang="en-US">
                <a:latin typeface="Times New Roman" pitchFamily="18" charset="0"/>
              </a:rPr>
              <a:t>site acquisition </a:t>
            </a:r>
          </a:p>
          <a:p>
            <a:pPr>
              <a:lnSpc>
                <a:spcPct val="90000"/>
              </a:lnSpc>
            </a:pPr>
            <a:r>
              <a:rPr lang="en-US">
                <a:latin typeface="Times New Roman" pitchFamily="18" charset="0"/>
              </a:rPr>
              <a:t>environmental assessment</a:t>
            </a:r>
          </a:p>
          <a:p>
            <a:pPr>
              <a:lnSpc>
                <a:spcPct val="90000"/>
              </a:lnSpc>
            </a:pPr>
            <a:r>
              <a:rPr lang="en-US">
                <a:latin typeface="Times New Roman" pitchFamily="18" charset="0"/>
              </a:rPr>
              <a:t>removal or remediation of contamination  </a:t>
            </a:r>
          </a:p>
          <a:p>
            <a:pPr>
              <a:lnSpc>
                <a:spcPct val="90000"/>
              </a:lnSpc>
            </a:pPr>
            <a:r>
              <a:rPr lang="en-US">
                <a:latin typeface="Times New Roman" pitchFamily="18" charset="0"/>
              </a:rPr>
              <a:t>installation of institutional controls </a:t>
            </a:r>
          </a:p>
          <a:p>
            <a:pPr>
              <a:lnSpc>
                <a:spcPct val="90000"/>
              </a:lnSpc>
            </a:pPr>
            <a:r>
              <a:rPr lang="en-US">
                <a:latin typeface="Times New Roman" pitchFamily="18" charset="0"/>
              </a:rPr>
              <a:t>site clearance, demolition, and debris removal </a:t>
            </a:r>
          </a:p>
          <a:p>
            <a:pPr>
              <a:lnSpc>
                <a:spcPct val="90000"/>
              </a:lnSpc>
            </a:pPr>
            <a:r>
              <a:rPr lang="en-US">
                <a:latin typeface="Times New Roman" pitchFamily="18" charset="0"/>
              </a:rPr>
              <a:t>rehabilitation of buildings </a:t>
            </a:r>
          </a:p>
          <a:p>
            <a:pPr>
              <a:lnSpc>
                <a:spcPct val="90000"/>
              </a:lnSpc>
            </a:pPr>
            <a:r>
              <a:rPr lang="en-US">
                <a:latin typeface="Times New Roman" pitchFamily="18" charset="0"/>
              </a:rPr>
              <a:t>construction of infrastructure, related improvements that enhance contaminated property value</a:t>
            </a:r>
            <a:r>
              <a:rPr lang="en-US" sz="2400" b="1">
                <a:latin typeface="Times New Roman" pitchFamily="18" charset="0"/>
              </a:rPr>
              <a:t> </a:t>
            </a:r>
            <a:r>
              <a:rPr lang="en-US" sz="2000">
                <a:latin typeface="Times New Roman" pitchFamily="18" charset="0"/>
              </a:rPr>
              <a:t> </a:t>
            </a:r>
          </a:p>
          <a:p>
            <a:pPr>
              <a:lnSpc>
                <a:spcPct val="90000"/>
              </a:lnSpc>
            </a:pPr>
            <a:endParaRPr lang="en-US" sz="800">
              <a:latin typeface="Times New Roman" pitchFamily="18" charset="0"/>
            </a:endParaRPr>
          </a:p>
        </p:txBody>
      </p:sp>
      <p:graphicFrame>
        <p:nvGraphicFramePr>
          <p:cNvPr id="435203" name="Rectangle 3"/>
          <p:cNvGraphicFramePr>
            <a:graphicFrameLocks/>
          </p:cNvGraphicFramePr>
          <p:nvPr/>
        </p:nvGraphicFramePr>
        <p:xfrm>
          <a:off x="1524000" y="1397000"/>
          <a:ext cx="6096000" cy="4064000"/>
        </p:xfrm>
        <a:graphic>
          <a:graphicData uri="http://schemas.openxmlformats.org/presentationml/2006/ole">
            <p:oleObj spid="_x0000_s435203" name="Document" r:id="rId4" imgW="0" imgH="0" progId="WP9Doc">
              <p:embed/>
            </p:oleObj>
          </a:graphicData>
        </a:graphic>
      </p:graphicFrame>
      <p:sp>
        <p:nvSpPr>
          <p:cNvPr id="435204" name="Rectangle 4"/>
          <p:cNvSpPr>
            <a:spLocks noGrp="1" noChangeArrowheads="1"/>
          </p:cNvSpPr>
          <p:nvPr>
            <p:ph type="title"/>
          </p:nvPr>
        </p:nvSpPr>
        <p:spPr>
          <a:xfrm>
            <a:off x="228600" y="152400"/>
            <a:ext cx="8534400" cy="1676400"/>
          </a:xfrm>
          <a:noFill/>
          <a:ln/>
        </p:spPr>
        <p:txBody>
          <a:bodyPr anchor="b"/>
          <a:lstStyle/>
          <a:p>
            <a:pPr algn="r"/>
            <a:r>
              <a:rPr lang="en-US" sz="3600" b="1" i="1">
                <a:solidFill>
                  <a:srgbClr val="663300"/>
                </a:solidFill>
                <a:latin typeface="Arial Unicode MS" pitchFamily="34" charset="-128"/>
              </a:rPr>
              <a:t>…</a:t>
            </a:r>
            <a:r>
              <a:rPr lang="en-US" sz="3600" b="1" i="1" u="sng">
                <a:solidFill>
                  <a:srgbClr val="663300"/>
                </a:solidFill>
                <a:latin typeface="Arial Unicode MS" pitchFamily="34" charset="-128"/>
              </a:rPr>
              <a:t>Every </a:t>
            </a:r>
            <a:r>
              <a:rPr lang="en-US" sz="3600" b="1" i="1">
                <a:solidFill>
                  <a:srgbClr val="663300"/>
                </a:solidFill>
                <a:latin typeface="Arial Unicode MS" pitchFamily="34" charset="-128"/>
              </a:rPr>
              <a:t>Aspect of the Brownfield Reuse Process…</a:t>
            </a:r>
            <a:br>
              <a:rPr lang="en-US" sz="3600" b="1" i="1">
                <a:solidFill>
                  <a:srgbClr val="663300"/>
                </a:solidFill>
                <a:latin typeface="Arial Unicode MS" pitchFamily="34" charset="-128"/>
              </a:rPr>
            </a:br>
            <a:r>
              <a:rPr lang="en-US" sz="3600" b="1" i="1">
                <a:solidFill>
                  <a:srgbClr val="663300"/>
                </a:solidFill>
                <a:latin typeface="Arial Unicode MS" pitchFamily="34" charset="-128"/>
              </a:rPr>
              <a:t> </a:t>
            </a:r>
            <a:endParaRPr lang="en-US" sz="3200" b="1">
              <a:latin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0" y="274638"/>
            <a:ext cx="8839200" cy="563562"/>
          </a:xfrm>
        </p:spPr>
        <p:txBody>
          <a:bodyPr/>
          <a:lstStyle/>
          <a:p>
            <a:pPr algn="r"/>
            <a:r>
              <a:rPr lang="en-US" sz="2800" b="1" i="1">
                <a:solidFill>
                  <a:srgbClr val="663300"/>
                </a:solidFill>
                <a:latin typeface="Arial Unicode MS" pitchFamily="34" charset="-128"/>
              </a:rPr>
              <a:t>Everett Ave. Urban Renewal District – Chelsea,  MA</a:t>
            </a:r>
          </a:p>
        </p:txBody>
      </p:sp>
      <p:sp>
        <p:nvSpPr>
          <p:cNvPr id="510979" name="Rectangle 3"/>
          <p:cNvSpPr>
            <a:spLocks noGrp="1" noChangeArrowheads="1"/>
          </p:cNvSpPr>
          <p:nvPr>
            <p:ph type="body" sz="half" idx="1"/>
          </p:nvPr>
        </p:nvSpPr>
        <p:spPr>
          <a:xfrm>
            <a:off x="228600" y="1066800"/>
            <a:ext cx="5105400" cy="5562600"/>
          </a:xfrm>
        </p:spPr>
        <p:txBody>
          <a:bodyPr/>
          <a:lstStyle/>
          <a:p>
            <a:pPr>
              <a:spcBef>
                <a:spcPts val="500"/>
              </a:spcBef>
              <a:spcAft>
                <a:spcPts val="500"/>
              </a:spcAft>
            </a:pPr>
            <a:r>
              <a:rPr lang="en-US" sz="2400">
                <a:latin typeface="Times New Roman" pitchFamily="18" charset="0"/>
              </a:rPr>
              <a:t>Blighted 10-acre outdoor storage yard for  junk cars and equipment.  </a:t>
            </a:r>
          </a:p>
          <a:p>
            <a:pPr>
              <a:spcBef>
                <a:spcPts val="500"/>
              </a:spcBef>
              <a:spcAft>
                <a:spcPts val="500"/>
              </a:spcAft>
            </a:pPr>
            <a:r>
              <a:rPr lang="en-US" sz="2400">
                <a:latin typeface="Times New Roman" pitchFamily="18" charset="0"/>
              </a:rPr>
              <a:t>Developer purchased 2 acres for $1.2 million to construct a $17 million, 180-room, full-service hotel</a:t>
            </a:r>
          </a:p>
          <a:p>
            <a:pPr>
              <a:spcBef>
                <a:spcPts val="500"/>
              </a:spcBef>
              <a:spcAft>
                <a:spcPts val="500"/>
              </a:spcAft>
            </a:pPr>
            <a:r>
              <a:rPr lang="en-US" sz="2400" b="1">
                <a:latin typeface="Times New Roman" pitchFamily="18" charset="0"/>
              </a:rPr>
              <a:t>10-year property tax abatement key incentive,</a:t>
            </a:r>
            <a:r>
              <a:rPr lang="en-US" sz="2400">
                <a:latin typeface="Times New Roman" pitchFamily="18" charset="0"/>
              </a:rPr>
              <a:t> used to offset site cleanup and preparation costs </a:t>
            </a:r>
          </a:p>
          <a:p>
            <a:pPr>
              <a:spcBef>
                <a:spcPts val="500"/>
              </a:spcBef>
              <a:spcAft>
                <a:spcPts val="500"/>
              </a:spcAft>
            </a:pPr>
            <a:r>
              <a:rPr lang="en-US" sz="2400">
                <a:latin typeface="Times New Roman" pitchFamily="18" charset="0"/>
              </a:rPr>
              <a:t>Hotel now employs 100 workers, generates approximately $400,000  in sales and income tax revenue annually – </a:t>
            </a:r>
            <a:r>
              <a:rPr lang="en-US" sz="2400" b="1" i="1">
                <a:latin typeface="Times New Roman" pitchFamily="18" charset="0"/>
              </a:rPr>
              <a:t>even with the abatement in place.</a:t>
            </a:r>
            <a:endParaRPr lang="en-US" sz="4400" b="1" i="1">
              <a:latin typeface="Times New Roman" pitchFamily="18" charset="0"/>
            </a:endParaRPr>
          </a:p>
        </p:txBody>
      </p:sp>
      <p:pic>
        <p:nvPicPr>
          <p:cNvPr id="510980" name="Picture 4"/>
          <p:cNvPicPr>
            <a:picLocks noChangeAspect="1" noChangeArrowheads="1"/>
          </p:cNvPicPr>
          <p:nvPr>
            <p:ph sz="quarter" idx="2"/>
          </p:nvPr>
        </p:nvPicPr>
        <p:blipFill>
          <a:blip r:embed="rId2" cstate="print"/>
          <a:srcRect/>
          <a:stretch>
            <a:fillRect/>
          </a:stretch>
        </p:blipFill>
        <p:spPr>
          <a:xfrm>
            <a:off x="5334000" y="914400"/>
            <a:ext cx="3581400" cy="2565400"/>
          </a:xfrm>
        </p:spPr>
      </p:pic>
      <p:sp>
        <p:nvSpPr>
          <p:cNvPr id="510981" name="Rectangle 5"/>
          <p:cNvSpPr>
            <a:spLocks noGrp="1" noChangeArrowheads="1"/>
          </p:cNvSpPr>
          <p:nvPr>
            <p:ph sz="quarter" idx="3"/>
          </p:nvPr>
        </p:nvSpPr>
        <p:spPr>
          <a:xfrm flipV="1">
            <a:off x="7848600" y="6126163"/>
            <a:ext cx="838200" cy="350837"/>
          </a:xfrm>
        </p:spPr>
        <p:txBody>
          <a:bodyPr/>
          <a:lstStyle/>
          <a:p>
            <a:endParaRPr lang="en-US" sz="2400"/>
          </a:p>
        </p:txBody>
      </p:sp>
      <p:pic>
        <p:nvPicPr>
          <p:cNvPr id="510982" name="Picture 6" descr="Exterior of the Wyndham Boston Chelsea"/>
          <p:cNvPicPr>
            <a:picLocks noChangeAspect="1" noChangeArrowheads="1"/>
          </p:cNvPicPr>
          <p:nvPr/>
        </p:nvPicPr>
        <p:blipFill>
          <a:blip r:embed="rId3" cstate="print"/>
          <a:srcRect/>
          <a:stretch>
            <a:fillRect/>
          </a:stretch>
        </p:blipFill>
        <p:spPr bwMode="auto">
          <a:xfrm>
            <a:off x="5334000" y="4038600"/>
            <a:ext cx="3581400" cy="237172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body" sz="half" idx="1"/>
          </p:nvPr>
        </p:nvSpPr>
        <p:spPr>
          <a:xfrm>
            <a:off x="304800" y="1524000"/>
            <a:ext cx="8458200" cy="4648200"/>
          </a:xfrm>
        </p:spPr>
        <p:txBody>
          <a:bodyPr/>
          <a:lstStyle/>
          <a:p>
            <a:pPr algn="ctr">
              <a:lnSpc>
                <a:spcPct val="80000"/>
              </a:lnSpc>
              <a:buFontTx/>
              <a:buNone/>
            </a:pPr>
            <a:r>
              <a:rPr lang="en-US" sz="2200" b="1" i="1"/>
              <a:t>	</a:t>
            </a:r>
            <a:r>
              <a:rPr lang="en-US" sz="2200" b="1"/>
              <a:t>	</a:t>
            </a:r>
            <a:r>
              <a:rPr lang="en-US" sz="3600" b="1">
                <a:latin typeface="Times New Roman" pitchFamily="18" charset="0"/>
              </a:rPr>
              <a:t>TAX FORGIVENESS</a:t>
            </a:r>
          </a:p>
          <a:p>
            <a:pPr algn="ctr">
              <a:lnSpc>
                <a:spcPct val="80000"/>
              </a:lnSpc>
              <a:buFontTx/>
              <a:buNone/>
            </a:pPr>
            <a:endParaRPr lang="en-US" sz="2800">
              <a:latin typeface="Times New Roman" pitchFamily="18" charset="0"/>
            </a:endParaRPr>
          </a:p>
          <a:p>
            <a:pPr>
              <a:lnSpc>
                <a:spcPct val="80000"/>
              </a:lnSpc>
            </a:pPr>
            <a:r>
              <a:rPr lang="en-US">
                <a:latin typeface="Times New Roman" pitchFamily="18" charset="0"/>
              </a:rPr>
              <a:t>Authorizes local governments to forgive back taxes on delinquent properties</a:t>
            </a:r>
          </a:p>
          <a:p>
            <a:pPr>
              <a:lnSpc>
                <a:spcPct val="80000"/>
              </a:lnSpc>
            </a:pPr>
            <a:r>
              <a:rPr lang="en-US">
                <a:latin typeface="Times New Roman" pitchFamily="18" charset="0"/>
              </a:rPr>
              <a:t>In a brownfield context, these new tax forgiveness programs typically:</a:t>
            </a:r>
          </a:p>
          <a:p>
            <a:pPr marL="669925" lvl="1" indent="-325438">
              <a:lnSpc>
                <a:spcPct val="80000"/>
              </a:lnSpc>
            </a:pPr>
            <a:r>
              <a:rPr lang="en-US" sz="3200">
                <a:latin typeface="Times New Roman" pitchFamily="18" charset="0"/>
              </a:rPr>
              <a:t>Are linked to new owners or prospective purchasers</a:t>
            </a:r>
          </a:p>
          <a:p>
            <a:pPr marL="669925" lvl="1" indent="-325438">
              <a:lnSpc>
                <a:spcPct val="80000"/>
              </a:lnSpc>
            </a:pPr>
            <a:r>
              <a:rPr lang="en-US" sz="3200">
                <a:latin typeface="Times New Roman" pitchFamily="18" charset="0"/>
              </a:rPr>
              <a:t>Require agreement to clean up and reuse site</a:t>
            </a:r>
          </a:p>
          <a:p>
            <a:pPr marL="669925" lvl="1" indent="-325438">
              <a:lnSpc>
                <a:spcPct val="80000"/>
              </a:lnSpc>
            </a:pPr>
            <a:r>
              <a:rPr lang="en-US" sz="3200">
                <a:latin typeface="Times New Roman" pitchFamily="18" charset="0"/>
              </a:rPr>
              <a:t>Require purchaser to enter state VCP</a:t>
            </a:r>
          </a:p>
          <a:p>
            <a:pPr>
              <a:lnSpc>
                <a:spcPct val="80000"/>
              </a:lnSpc>
              <a:buFontTx/>
              <a:buNone/>
            </a:pPr>
            <a:endParaRPr lang="en-US">
              <a:latin typeface="Times New Roman" pitchFamily="18" charset="0"/>
            </a:endParaRPr>
          </a:p>
          <a:p>
            <a:pPr>
              <a:lnSpc>
                <a:spcPct val="80000"/>
              </a:lnSpc>
            </a:pPr>
            <a:endParaRPr lang="en-US" sz="2400">
              <a:latin typeface="Times New Roman" pitchFamily="18" charset="0"/>
            </a:endParaRPr>
          </a:p>
        </p:txBody>
      </p:sp>
      <p:graphicFrame>
        <p:nvGraphicFramePr>
          <p:cNvPr id="512003" name="Rectangle 3"/>
          <p:cNvGraphicFramePr>
            <a:graphicFrameLocks/>
          </p:cNvGraphicFramePr>
          <p:nvPr/>
        </p:nvGraphicFramePr>
        <p:xfrm>
          <a:off x="1524000" y="1397000"/>
          <a:ext cx="6096000" cy="4064000"/>
        </p:xfrm>
        <a:graphic>
          <a:graphicData uri="http://schemas.openxmlformats.org/presentationml/2006/ole">
            <p:oleObj spid="_x0000_s512003" name="Document" r:id="rId3" imgW="0" imgH="0" progId="WP9Doc">
              <p:embed/>
            </p:oleObj>
          </a:graphicData>
        </a:graphic>
      </p:graphicFrame>
      <p:sp>
        <p:nvSpPr>
          <p:cNvPr id="512004" name="Rectangle 4"/>
          <p:cNvSpPr>
            <a:spLocks noGrp="1" noChangeArrowheads="1"/>
          </p:cNvSpPr>
          <p:nvPr>
            <p:ph type="title"/>
          </p:nvPr>
        </p:nvSpPr>
        <p:spPr>
          <a:xfrm>
            <a:off x="3886200" y="381000"/>
            <a:ext cx="4876800" cy="685800"/>
          </a:xfrm>
          <a:noFill/>
          <a:ln/>
        </p:spPr>
        <p:txBody>
          <a:bodyPr anchor="b"/>
          <a:lstStyle/>
          <a:p>
            <a:pPr algn="r"/>
            <a:r>
              <a:rPr lang="en-US" b="1" i="1">
                <a:solidFill>
                  <a:srgbClr val="996633"/>
                </a:solidFill>
                <a:latin typeface="Arial Unicode MS" pitchFamily="34" charset="-128"/>
              </a:rPr>
              <a:t>Local Initiatives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228600" y="152400"/>
            <a:ext cx="8382000" cy="762000"/>
          </a:xfrm>
        </p:spPr>
        <p:txBody>
          <a:bodyPr/>
          <a:lstStyle/>
          <a:p>
            <a:pPr algn="r"/>
            <a:r>
              <a:rPr lang="en-US" sz="4000" b="1" i="1">
                <a:solidFill>
                  <a:srgbClr val="663300"/>
                </a:solidFill>
                <a:latin typeface="Arial Unicode MS" pitchFamily="34" charset="-128"/>
              </a:rPr>
              <a:t>Sherman Perk -- Milwaukee, WI</a:t>
            </a:r>
            <a:r>
              <a:rPr lang="en-US"/>
              <a:t> </a:t>
            </a:r>
          </a:p>
        </p:txBody>
      </p:sp>
      <p:pic>
        <p:nvPicPr>
          <p:cNvPr id="513027" name="Picture 3" descr="sherman"/>
          <p:cNvPicPr>
            <a:picLocks noChangeAspect="1" noChangeArrowheads="1"/>
          </p:cNvPicPr>
          <p:nvPr/>
        </p:nvPicPr>
        <p:blipFill>
          <a:blip r:embed="rId3" cstate="print"/>
          <a:srcRect/>
          <a:stretch>
            <a:fillRect/>
          </a:stretch>
        </p:blipFill>
        <p:spPr bwMode="auto">
          <a:xfrm>
            <a:off x="5105400" y="4038600"/>
            <a:ext cx="3835400" cy="2505075"/>
          </a:xfrm>
          <a:prstGeom prst="rect">
            <a:avLst/>
          </a:prstGeom>
          <a:noFill/>
        </p:spPr>
      </p:pic>
      <p:pic>
        <p:nvPicPr>
          <p:cNvPr id="513028" name="Picture 4" descr="ShermanPerkbefore"/>
          <p:cNvPicPr>
            <a:picLocks noChangeAspect="1" noChangeArrowheads="1"/>
          </p:cNvPicPr>
          <p:nvPr/>
        </p:nvPicPr>
        <p:blipFill>
          <a:blip r:embed="rId4" cstate="print"/>
          <a:srcRect/>
          <a:stretch>
            <a:fillRect/>
          </a:stretch>
        </p:blipFill>
        <p:spPr bwMode="auto">
          <a:xfrm>
            <a:off x="5029200" y="1066800"/>
            <a:ext cx="3886200" cy="2590800"/>
          </a:xfrm>
          <a:prstGeom prst="rect">
            <a:avLst/>
          </a:prstGeom>
          <a:noFill/>
        </p:spPr>
      </p:pic>
      <p:sp>
        <p:nvSpPr>
          <p:cNvPr id="513029" name="Text Box 5"/>
          <p:cNvSpPr txBox="1">
            <a:spLocks noChangeArrowheads="1"/>
          </p:cNvSpPr>
          <p:nvPr/>
        </p:nvSpPr>
        <p:spPr bwMode="auto">
          <a:xfrm>
            <a:off x="685800" y="1600200"/>
            <a:ext cx="4191000" cy="336550"/>
          </a:xfrm>
          <a:prstGeom prst="rect">
            <a:avLst/>
          </a:prstGeom>
          <a:noFill/>
          <a:ln w="9525">
            <a:noFill/>
            <a:miter lim="800000"/>
            <a:headEnd/>
            <a:tailEnd/>
          </a:ln>
          <a:effectLst/>
        </p:spPr>
        <p:txBody>
          <a:bodyPr>
            <a:spAutoFit/>
          </a:bodyPr>
          <a:lstStyle/>
          <a:p>
            <a:endParaRPr lang="en-US" sz="1600"/>
          </a:p>
        </p:txBody>
      </p:sp>
      <p:sp>
        <p:nvSpPr>
          <p:cNvPr id="513030" name="Text Box 6"/>
          <p:cNvSpPr txBox="1">
            <a:spLocks noChangeArrowheads="1"/>
          </p:cNvSpPr>
          <p:nvPr/>
        </p:nvSpPr>
        <p:spPr bwMode="auto">
          <a:xfrm>
            <a:off x="5334000" y="2590800"/>
            <a:ext cx="762000" cy="336550"/>
          </a:xfrm>
          <a:prstGeom prst="rect">
            <a:avLst/>
          </a:prstGeom>
          <a:noFill/>
          <a:ln w="9525">
            <a:noFill/>
            <a:miter lim="800000"/>
            <a:headEnd/>
            <a:tailEnd/>
          </a:ln>
          <a:effectLst/>
        </p:spPr>
        <p:txBody>
          <a:bodyPr>
            <a:spAutoFit/>
          </a:bodyPr>
          <a:lstStyle/>
          <a:p>
            <a:r>
              <a:rPr lang="en-US" sz="1600"/>
              <a:t>After</a:t>
            </a:r>
          </a:p>
        </p:txBody>
      </p:sp>
      <p:sp>
        <p:nvSpPr>
          <p:cNvPr id="513031" name="Text Box 7"/>
          <p:cNvSpPr txBox="1">
            <a:spLocks noChangeArrowheads="1"/>
          </p:cNvSpPr>
          <p:nvPr/>
        </p:nvSpPr>
        <p:spPr bwMode="auto">
          <a:xfrm>
            <a:off x="403225" y="1668463"/>
            <a:ext cx="4549775" cy="366712"/>
          </a:xfrm>
          <a:prstGeom prst="rect">
            <a:avLst/>
          </a:prstGeom>
          <a:noFill/>
          <a:ln w="9525">
            <a:noFill/>
            <a:miter lim="800000"/>
            <a:headEnd/>
            <a:tailEnd/>
          </a:ln>
          <a:effectLst/>
        </p:spPr>
        <p:txBody>
          <a:bodyPr>
            <a:spAutoFit/>
          </a:bodyPr>
          <a:lstStyle/>
          <a:p>
            <a:pPr>
              <a:spcBef>
                <a:spcPct val="50000"/>
              </a:spcBef>
            </a:pPr>
            <a:endParaRPr lang="en-US"/>
          </a:p>
        </p:txBody>
      </p:sp>
      <p:sp>
        <p:nvSpPr>
          <p:cNvPr id="513032" name="Text Box 8"/>
          <p:cNvSpPr txBox="1">
            <a:spLocks noChangeArrowheads="1"/>
          </p:cNvSpPr>
          <p:nvPr/>
        </p:nvSpPr>
        <p:spPr bwMode="auto">
          <a:xfrm>
            <a:off x="288925" y="1219200"/>
            <a:ext cx="4587875" cy="4840288"/>
          </a:xfrm>
          <a:prstGeom prst="rect">
            <a:avLst/>
          </a:prstGeom>
          <a:noFill/>
          <a:ln w="9525">
            <a:noFill/>
            <a:miter lim="800000"/>
            <a:headEnd/>
            <a:tailEnd/>
          </a:ln>
          <a:effectLst/>
        </p:spPr>
        <p:txBody>
          <a:bodyPr>
            <a:spAutoFit/>
          </a:bodyPr>
          <a:lstStyle/>
          <a:p>
            <a:pPr>
              <a:buFontTx/>
              <a:buChar char="•"/>
            </a:pPr>
            <a:r>
              <a:rPr lang="en-US" sz="2400">
                <a:latin typeface="Times New Roman" pitchFamily="18" charset="0"/>
              </a:rPr>
              <a:t>  Abandoned gas station, closed since 1989</a:t>
            </a:r>
          </a:p>
          <a:p>
            <a:pPr>
              <a:buFontTx/>
              <a:buChar char="•"/>
            </a:pPr>
            <a:endParaRPr lang="en-US" sz="800">
              <a:latin typeface="Times New Roman" pitchFamily="18" charset="0"/>
            </a:endParaRPr>
          </a:p>
          <a:p>
            <a:pPr>
              <a:buFontTx/>
              <a:buChar char="•"/>
            </a:pPr>
            <a:r>
              <a:rPr lang="en-US" sz="2400">
                <a:latin typeface="Times New Roman" pitchFamily="18" charset="0"/>
              </a:rPr>
              <a:t>Issues of financing/addressing cost of petroleum contamination; 9 years tax delinquency </a:t>
            </a:r>
          </a:p>
          <a:p>
            <a:pPr>
              <a:buFontTx/>
              <a:buChar char="•"/>
            </a:pPr>
            <a:endParaRPr lang="en-US" sz="800">
              <a:latin typeface="Times New Roman" pitchFamily="18" charset="0"/>
            </a:endParaRPr>
          </a:p>
          <a:p>
            <a:pPr>
              <a:buFontTx/>
              <a:buChar char="•"/>
            </a:pPr>
            <a:r>
              <a:rPr lang="en-US" sz="2400">
                <a:latin typeface="Times New Roman" pitchFamily="18" charset="0"/>
              </a:rPr>
              <a:t>Financing included </a:t>
            </a:r>
            <a:r>
              <a:rPr lang="en-US" sz="2400" b="1">
                <a:latin typeface="Times New Roman" pitchFamily="18" charset="0"/>
              </a:rPr>
              <a:t>state forgiveness of back taxes linked to VCP participation,</a:t>
            </a:r>
            <a:r>
              <a:rPr lang="en-US" sz="2400">
                <a:latin typeface="Times New Roman" pitchFamily="18" charset="0"/>
              </a:rPr>
              <a:t> rehabilitation tax credits</a:t>
            </a:r>
            <a:r>
              <a:rPr lang="en-US" sz="2400" b="1">
                <a:latin typeface="Times New Roman" pitchFamily="18" charset="0"/>
              </a:rPr>
              <a:t> </a:t>
            </a:r>
          </a:p>
          <a:p>
            <a:pPr>
              <a:buFontTx/>
              <a:buChar char="•"/>
            </a:pPr>
            <a:endParaRPr lang="en-US" sz="800" b="1">
              <a:latin typeface="Times New Roman" pitchFamily="18" charset="0"/>
            </a:endParaRPr>
          </a:p>
          <a:p>
            <a:pPr>
              <a:buFontTx/>
              <a:buChar char="•"/>
            </a:pPr>
            <a:r>
              <a:rPr lang="en-US" sz="2400">
                <a:latin typeface="Times New Roman" pitchFamily="18" charset="0"/>
              </a:rPr>
              <a:t>  Result -- reuse of historically significant building as successful neighborhood retail anchor</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body" sz="half" idx="1"/>
          </p:nvPr>
        </p:nvSpPr>
        <p:spPr>
          <a:xfrm>
            <a:off x="228600" y="1524000"/>
            <a:ext cx="8686800" cy="4953000"/>
          </a:xfrm>
        </p:spPr>
        <p:txBody>
          <a:bodyPr/>
          <a:lstStyle/>
          <a:p>
            <a:pPr algn="ctr">
              <a:lnSpc>
                <a:spcPct val="90000"/>
              </a:lnSpc>
              <a:buFontTx/>
              <a:buNone/>
            </a:pPr>
            <a:r>
              <a:rPr lang="en-US" b="1">
                <a:latin typeface="Times New Roman" pitchFamily="18" charset="0"/>
              </a:rPr>
              <a:t>SPECIAL SERVICE AREAS OR </a:t>
            </a:r>
          </a:p>
          <a:p>
            <a:pPr algn="ctr">
              <a:lnSpc>
                <a:spcPct val="90000"/>
              </a:lnSpc>
              <a:buFontTx/>
              <a:buNone/>
            </a:pPr>
            <a:r>
              <a:rPr lang="en-US" b="1">
                <a:latin typeface="Times New Roman" pitchFamily="18" charset="0"/>
              </a:rPr>
              <a:t>TAXING DISTRICTS</a:t>
            </a:r>
          </a:p>
          <a:p>
            <a:pPr algn="ctr">
              <a:lnSpc>
                <a:spcPct val="90000"/>
              </a:lnSpc>
              <a:buFontTx/>
              <a:buNone/>
            </a:pPr>
            <a:endParaRPr lang="en-US" sz="1800">
              <a:latin typeface="Times New Roman" pitchFamily="18" charset="0"/>
            </a:endParaRPr>
          </a:p>
          <a:p>
            <a:pPr>
              <a:lnSpc>
                <a:spcPct val="90000"/>
              </a:lnSpc>
            </a:pPr>
            <a:r>
              <a:rPr lang="en-US" sz="2800">
                <a:latin typeface="Times New Roman" pitchFamily="18" charset="0"/>
              </a:rPr>
              <a:t>Cities can use a “special service area” designation to raise cash for activities, facilities, or bond servicing needed by the target area.</a:t>
            </a:r>
          </a:p>
          <a:p>
            <a:pPr>
              <a:lnSpc>
                <a:spcPct val="90000"/>
              </a:lnSpc>
            </a:pPr>
            <a:r>
              <a:rPr lang="en-US" sz="2800">
                <a:latin typeface="Times New Roman" pitchFamily="18" charset="0"/>
              </a:rPr>
              <a:t>Property owners agree to the special levy or fee, based on its use in their area to finance maintenance or improvements.</a:t>
            </a:r>
          </a:p>
          <a:p>
            <a:pPr>
              <a:lnSpc>
                <a:spcPct val="90000"/>
              </a:lnSpc>
            </a:pPr>
            <a:r>
              <a:rPr lang="en-US" sz="2800">
                <a:latin typeface="Times New Roman" pitchFamily="18" charset="0"/>
              </a:rPr>
              <a:t>Property owners may “self-impose” fees as part of a redevelopment agreement.</a:t>
            </a:r>
          </a:p>
        </p:txBody>
      </p:sp>
      <p:graphicFrame>
        <p:nvGraphicFramePr>
          <p:cNvPr id="515075" name="Rectangle 3"/>
          <p:cNvGraphicFramePr>
            <a:graphicFrameLocks/>
          </p:cNvGraphicFramePr>
          <p:nvPr/>
        </p:nvGraphicFramePr>
        <p:xfrm>
          <a:off x="1524000" y="1397000"/>
          <a:ext cx="6096000" cy="4064000"/>
        </p:xfrm>
        <a:graphic>
          <a:graphicData uri="http://schemas.openxmlformats.org/presentationml/2006/ole">
            <p:oleObj spid="_x0000_s515075" name="Document" r:id="rId3" imgW="0" imgH="0" progId="WP9Doc">
              <p:embed/>
            </p:oleObj>
          </a:graphicData>
        </a:graphic>
      </p:graphicFrame>
      <p:sp>
        <p:nvSpPr>
          <p:cNvPr id="515076" name="Rectangle 4"/>
          <p:cNvSpPr>
            <a:spLocks noGrp="1" noChangeArrowheads="1"/>
          </p:cNvSpPr>
          <p:nvPr>
            <p:ph type="title"/>
          </p:nvPr>
        </p:nvSpPr>
        <p:spPr>
          <a:xfrm>
            <a:off x="3886200" y="381000"/>
            <a:ext cx="4876800" cy="685800"/>
          </a:xfrm>
          <a:noFill/>
          <a:ln/>
        </p:spPr>
        <p:txBody>
          <a:bodyPr anchor="b"/>
          <a:lstStyle/>
          <a:p>
            <a:pPr algn="r"/>
            <a:r>
              <a:rPr lang="en-US" b="1" i="1">
                <a:solidFill>
                  <a:srgbClr val="996633"/>
                </a:solidFill>
                <a:latin typeface="Arial Unicode MS" pitchFamily="34" charset="-128"/>
              </a:rPr>
              <a:t>Local Initiatives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body" sz="half" idx="1"/>
          </p:nvPr>
        </p:nvSpPr>
        <p:spPr>
          <a:xfrm>
            <a:off x="152400" y="990600"/>
            <a:ext cx="4343400" cy="5410200"/>
          </a:xfrm>
        </p:spPr>
        <p:txBody>
          <a:bodyPr/>
          <a:lstStyle/>
          <a:p>
            <a:r>
              <a:rPr lang="en-US" sz="2400">
                <a:latin typeface="Times New Roman" pitchFamily="18" charset="0"/>
              </a:rPr>
              <a:t>166-acre former garbage dump, across the street from Ikea Center – Elizabeth’s    first big brownfield success </a:t>
            </a:r>
          </a:p>
          <a:p>
            <a:r>
              <a:rPr lang="en-US" sz="2400">
                <a:latin typeface="Times New Roman" pitchFamily="18" charset="0"/>
              </a:rPr>
              <a:t>$320 million investment –    1.5 million square feet of retail space, resulting in 5,200 jobs and $4.2 million annual tax revenue increase</a:t>
            </a:r>
          </a:p>
          <a:p>
            <a:r>
              <a:rPr lang="en-US" sz="2400" b="1">
                <a:latin typeface="Times New Roman" pitchFamily="18" charset="0"/>
              </a:rPr>
              <a:t>Bonds being paid off through franchise fees levied within a “landfill reclamation district” </a:t>
            </a:r>
            <a:r>
              <a:rPr lang="en-US" sz="2400">
                <a:latin typeface="Times New Roman" pitchFamily="18" charset="0"/>
              </a:rPr>
              <a:t>established for this project, paid by mall tenants as part of their rent</a:t>
            </a:r>
            <a:r>
              <a:rPr lang="en-US" sz="2000">
                <a:latin typeface="Times New Roman" pitchFamily="18" charset="0"/>
              </a:rPr>
              <a:t> </a:t>
            </a:r>
          </a:p>
        </p:txBody>
      </p:sp>
      <p:pic>
        <p:nvPicPr>
          <p:cNvPr id="516099" name="Picture 3" descr="ArchWeek Photo">
            <a:hlinkClick r:id="rId2"/>
          </p:cNvPr>
          <p:cNvPicPr>
            <a:picLocks noGrp="1" noChangeAspect="1" noChangeArrowheads="1"/>
          </p:cNvPicPr>
          <p:nvPr>
            <p:ph sz="quarter" idx="2"/>
          </p:nvPr>
        </p:nvPicPr>
        <p:blipFill>
          <a:blip r:embed="rId3" cstate="print"/>
          <a:srcRect/>
          <a:stretch>
            <a:fillRect/>
          </a:stretch>
        </p:blipFill>
        <p:spPr>
          <a:xfrm>
            <a:off x="7086600" y="1752600"/>
            <a:ext cx="1905000" cy="1905000"/>
          </a:xfrm>
        </p:spPr>
      </p:pic>
      <p:sp>
        <p:nvSpPr>
          <p:cNvPr id="516100" name="Rectangle 4"/>
          <p:cNvSpPr>
            <a:spLocks noChangeArrowheads="1"/>
          </p:cNvSpPr>
          <p:nvPr/>
        </p:nvSpPr>
        <p:spPr bwMode="auto">
          <a:xfrm>
            <a:off x="228600" y="228600"/>
            <a:ext cx="8915400" cy="806450"/>
          </a:xfrm>
          <a:prstGeom prst="rect">
            <a:avLst/>
          </a:prstGeom>
          <a:noFill/>
          <a:ln w="9525">
            <a:noFill/>
            <a:miter lim="800000"/>
            <a:headEnd/>
            <a:tailEnd/>
          </a:ln>
          <a:effectLst/>
        </p:spPr>
        <p:txBody>
          <a:bodyPr>
            <a:spAutoFit/>
          </a:bodyPr>
          <a:lstStyle/>
          <a:p>
            <a:pPr algn="r">
              <a:lnSpc>
                <a:spcPct val="80000"/>
              </a:lnSpc>
              <a:spcBef>
                <a:spcPct val="20000"/>
              </a:spcBef>
              <a:buClr>
                <a:schemeClr val="accent1"/>
              </a:buClr>
              <a:buSzPct val="65000"/>
              <a:buFont typeface="Wingdings" pitchFamily="2" charset="2"/>
              <a:buNone/>
            </a:pPr>
            <a:r>
              <a:rPr lang="en-US" sz="3600" b="1" i="1">
                <a:solidFill>
                  <a:srgbClr val="663300"/>
                </a:solidFill>
                <a:latin typeface="Arial Unicode MS" pitchFamily="34" charset="-128"/>
              </a:rPr>
              <a:t>Jersey Gardens Metro Mall – Elizabeth, NJ</a:t>
            </a:r>
          </a:p>
          <a:p>
            <a:pPr algn="r">
              <a:lnSpc>
                <a:spcPct val="80000"/>
              </a:lnSpc>
              <a:spcBef>
                <a:spcPct val="20000"/>
              </a:spcBef>
              <a:buClr>
                <a:schemeClr val="accent1"/>
              </a:buClr>
              <a:buSzPct val="65000"/>
              <a:buFont typeface="Wingdings" pitchFamily="2" charset="2"/>
              <a:buNone/>
            </a:pPr>
            <a:endParaRPr lang="en-US"/>
          </a:p>
        </p:txBody>
      </p:sp>
      <p:sp>
        <p:nvSpPr>
          <p:cNvPr id="516101" name="Rectangle 5"/>
          <p:cNvSpPr>
            <a:spLocks noChangeArrowheads="1"/>
          </p:cNvSpPr>
          <p:nvPr/>
        </p:nvSpPr>
        <p:spPr bwMode="auto">
          <a:xfrm>
            <a:off x="533400" y="4098925"/>
            <a:ext cx="2971800" cy="641350"/>
          </a:xfrm>
          <a:prstGeom prst="rect">
            <a:avLst/>
          </a:prstGeom>
          <a:noFill/>
          <a:ln w="9525">
            <a:noFill/>
            <a:miter lim="800000"/>
            <a:headEnd/>
            <a:tailEnd/>
          </a:ln>
          <a:effectLst/>
        </p:spPr>
        <p:txBody>
          <a:bodyPr anchor="ctr">
            <a:spAutoFit/>
          </a:bodyPr>
          <a:lstStyle/>
          <a:p>
            <a:r>
              <a:rPr lang="en-US"/>
              <a:t/>
            </a:r>
            <a:br>
              <a:rPr lang="en-US"/>
            </a:br>
            <a:endParaRPr lang="en-US"/>
          </a:p>
        </p:txBody>
      </p:sp>
      <p:pic>
        <p:nvPicPr>
          <p:cNvPr id="516102" name="Picture 6" descr="ArchWeek Photo">
            <a:hlinkClick r:id="rId4"/>
          </p:cNvPr>
          <p:cNvPicPr>
            <a:picLocks noChangeAspect="1" noChangeArrowheads="1"/>
          </p:cNvPicPr>
          <p:nvPr/>
        </p:nvPicPr>
        <p:blipFill>
          <a:blip r:embed="rId5" cstate="print"/>
          <a:srcRect/>
          <a:stretch>
            <a:fillRect/>
          </a:stretch>
        </p:blipFill>
        <p:spPr bwMode="auto">
          <a:xfrm>
            <a:off x="5181600" y="3733800"/>
            <a:ext cx="2971800" cy="2971800"/>
          </a:xfrm>
          <a:prstGeom prst="rect">
            <a:avLst/>
          </a:prstGeom>
          <a:noFill/>
        </p:spPr>
      </p:pic>
      <p:pic>
        <p:nvPicPr>
          <p:cNvPr id="516103" name="Picture 7"/>
          <p:cNvPicPr>
            <a:picLocks noChangeAspect="1" noChangeArrowheads="1"/>
          </p:cNvPicPr>
          <p:nvPr>
            <p:ph sz="quarter" idx="3"/>
          </p:nvPr>
        </p:nvPicPr>
        <p:blipFill>
          <a:blip r:embed="rId6" cstate="print"/>
          <a:srcRect/>
          <a:stretch>
            <a:fillRect/>
          </a:stretch>
        </p:blipFill>
        <p:spPr>
          <a:xfrm>
            <a:off x="4343400" y="838200"/>
            <a:ext cx="2590800" cy="1828800"/>
          </a:xfrm>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body" sz="half" idx="1"/>
          </p:nvPr>
        </p:nvSpPr>
        <p:spPr>
          <a:xfrm>
            <a:off x="381000" y="1066800"/>
            <a:ext cx="8458200" cy="5486400"/>
          </a:xfrm>
        </p:spPr>
        <p:txBody>
          <a:bodyPr/>
          <a:lstStyle/>
          <a:p>
            <a:pPr>
              <a:lnSpc>
                <a:spcPct val="80000"/>
              </a:lnSpc>
              <a:buFontTx/>
              <a:buNone/>
            </a:pPr>
            <a:r>
              <a:rPr lang="en-US" sz="900" b="1" i="1"/>
              <a:t>	</a:t>
            </a:r>
            <a:r>
              <a:rPr lang="en-US" sz="900" b="1"/>
              <a:t>	</a:t>
            </a:r>
          </a:p>
          <a:p>
            <a:pPr algn="ctr">
              <a:lnSpc>
                <a:spcPct val="80000"/>
              </a:lnSpc>
              <a:buFontTx/>
              <a:buNone/>
            </a:pPr>
            <a:r>
              <a:rPr lang="en-US" sz="1200" b="1">
                <a:latin typeface="Times New Roman" pitchFamily="18" charset="0"/>
              </a:rPr>
              <a:t>	</a:t>
            </a:r>
            <a:r>
              <a:rPr lang="en-US" b="1">
                <a:latin typeface="Times New Roman" pitchFamily="18" charset="0"/>
              </a:rPr>
              <a:t>LOCALLY CAPITALIZED </a:t>
            </a:r>
          </a:p>
          <a:p>
            <a:pPr algn="ctr">
              <a:lnSpc>
                <a:spcPct val="80000"/>
              </a:lnSpc>
              <a:buFontTx/>
              <a:buNone/>
            </a:pPr>
            <a:r>
              <a:rPr lang="en-US" b="1">
                <a:latin typeface="Times New Roman" pitchFamily="18" charset="0"/>
              </a:rPr>
              <a:t>REVOLVING LOAN FUNDS (RLFs)</a:t>
            </a:r>
          </a:p>
          <a:p>
            <a:pPr>
              <a:lnSpc>
                <a:spcPct val="80000"/>
              </a:lnSpc>
              <a:buFontTx/>
              <a:buNone/>
            </a:pPr>
            <a:r>
              <a:rPr lang="en-US" sz="900" b="1">
                <a:latin typeface="Times New Roman" pitchFamily="18" charset="0"/>
              </a:rPr>
              <a:t>		</a:t>
            </a:r>
          </a:p>
          <a:p>
            <a:pPr>
              <a:lnSpc>
                <a:spcPct val="80000"/>
              </a:lnSpc>
            </a:pPr>
            <a:r>
              <a:rPr lang="en-US">
                <a:latin typeface="Times New Roman" pitchFamily="18" charset="0"/>
              </a:rPr>
              <a:t>A growing number of communities are establishing their own RLFs targeted to redevelopment and brownfield-related projects; similar to state or federal RLFs, but </a:t>
            </a:r>
            <a:r>
              <a:rPr lang="en-US" u="sng">
                <a:latin typeface="Times New Roman" pitchFamily="18" charset="0"/>
              </a:rPr>
              <a:t>they write the rules</a:t>
            </a:r>
            <a:r>
              <a:rPr lang="en-US">
                <a:latin typeface="Times New Roman" pitchFamily="18" charset="0"/>
              </a:rPr>
              <a:t>. </a:t>
            </a:r>
          </a:p>
          <a:p>
            <a:pPr>
              <a:lnSpc>
                <a:spcPct val="80000"/>
              </a:lnSpc>
            </a:pPr>
            <a:r>
              <a:rPr lang="en-US">
                <a:latin typeface="Times New Roman" pitchFamily="18" charset="0"/>
              </a:rPr>
              <a:t>They use a wide variety of sources for capitalization – general revenue appropriations, bank contributions, philanthropic donations, fees or fines, repayments from CDBG projects, etc.  </a:t>
            </a:r>
          </a:p>
        </p:txBody>
      </p:sp>
      <p:graphicFrame>
        <p:nvGraphicFramePr>
          <p:cNvPr id="517123" name="Rectangle 3"/>
          <p:cNvGraphicFramePr>
            <a:graphicFrameLocks/>
          </p:cNvGraphicFramePr>
          <p:nvPr/>
        </p:nvGraphicFramePr>
        <p:xfrm>
          <a:off x="1524000" y="1397000"/>
          <a:ext cx="6096000" cy="4064000"/>
        </p:xfrm>
        <a:graphic>
          <a:graphicData uri="http://schemas.openxmlformats.org/presentationml/2006/ole">
            <p:oleObj spid="_x0000_s517123" name="Document" r:id="rId3" imgW="0" imgH="0" progId="WP9Doc">
              <p:embed/>
            </p:oleObj>
          </a:graphicData>
        </a:graphic>
      </p:graphicFrame>
      <p:sp>
        <p:nvSpPr>
          <p:cNvPr id="517124" name="Rectangle 4"/>
          <p:cNvSpPr>
            <a:spLocks noGrp="1" noChangeArrowheads="1"/>
          </p:cNvSpPr>
          <p:nvPr>
            <p:ph type="title"/>
          </p:nvPr>
        </p:nvSpPr>
        <p:spPr>
          <a:xfrm>
            <a:off x="3886200" y="381000"/>
            <a:ext cx="4876800" cy="685800"/>
          </a:xfrm>
          <a:noFill/>
          <a:ln/>
        </p:spPr>
        <p:txBody>
          <a:bodyPr anchor="b"/>
          <a:lstStyle/>
          <a:p>
            <a:pPr algn="r"/>
            <a:r>
              <a:rPr lang="en-US" b="1" i="1">
                <a:solidFill>
                  <a:srgbClr val="996633"/>
                </a:solidFill>
                <a:latin typeface="Arial Unicode MS" pitchFamily="34" charset="-128"/>
              </a:rPr>
              <a:t>Local Initiatives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228600" y="457200"/>
            <a:ext cx="8763000" cy="1143000"/>
          </a:xfrm>
        </p:spPr>
        <p:txBody>
          <a:bodyPr/>
          <a:lstStyle/>
          <a:p>
            <a:pPr algn="r"/>
            <a:r>
              <a:rPr lang="en-US" sz="3600" b="1" i="1">
                <a:solidFill>
                  <a:srgbClr val="996633"/>
                </a:solidFill>
                <a:latin typeface="Arial Unicode MS" pitchFamily="34" charset="-128"/>
              </a:rPr>
              <a:t>Waterfront Development – New Bedford, MA</a:t>
            </a:r>
            <a:r>
              <a:rPr lang="en-US" sz="3600" b="1">
                <a:solidFill>
                  <a:schemeClr val="tx1"/>
                </a:solidFill>
                <a:latin typeface="Times New Roman" pitchFamily="18" charset="0"/>
              </a:rPr>
              <a:t/>
            </a:r>
            <a:br>
              <a:rPr lang="en-US" sz="3600" b="1">
                <a:solidFill>
                  <a:schemeClr val="tx1"/>
                </a:solidFill>
                <a:latin typeface="Times New Roman" pitchFamily="18" charset="0"/>
              </a:rPr>
            </a:br>
            <a:endParaRPr lang="en-US" sz="4000">
              <a:solidFill>
                <a:schemeClr val="tx1"/>
              </a:solidFill>
            </a:endParaRPr>
          </a:p>
        </p:txBody>
      </p:sp>
      <p:sp>
        <p:nvSpPr>
          <p:cNvPr id="518147" name="Rectangle 3"/>
          <p:cNvSpPr>
            <a:spLocks noGrp="1" noChangeArrowheads="1"/>
          </p:cNvSpPr>
          <p:nvPr>
            <p:ph type="body" sz="half" idx="1"/>
          </p:nvPr>
        </p:nvSpPr>
        <p:spPr>
          <a:xfrm>
            <a:off x="304800" y="1066800"/>
            <a:ext cx="3733800" cy="5410200"/>
          </a:xfrm>
        </p:spPr>
        <p:txBody>
          <a:bodyPr/>
          <a:lstStyle/>
          <a:p>
            <a:r>
              <a:rPr lang="en-US" sz="2800" b="1">
                <a:latin typeface="Times New Roman" pitchFamily="18" charset="0"/>
              </a:rPr>
              <a:t>Locally capitalized RLF used to pay for Phase I site assessments</a:t>
            </a:r>
            <a:r>
              <a:rPr lang="en-US" sz="2800">
                <a:latin typeface="Times New Roman" pitchFamily="18" charset="0"/>
              </a:rPr>
              <a:t> at sites served with environmental tax lien</a:t>
            </a:r>
          </a:p>
          <a:p>
            <a:r>
              <a:rPr lang="en-US" sz="2800">
                <a:latin typeface="Times New Roman" pitchFamily="18" charset="0"/>
              </a:rPr>
              <a:t>Capitalization sources include local contributions, proceeds from property sales as liens are redeemed</a:t>
            </a:r>
          </a:p>
        </p:txBody>
      </p:sp>
      <p:pic>
        <p:nvPicPr>
          <p:cNvPr id="518148" name="Picture 4"/>
          <p:cNvPicPr>
            <a:picLocks noChangeAspect="1" noChangeArrowheads="1"/>
          </p:cNvPicPr>
          <p:nvPr>
            <p:ph sz="quarter" idx="2"/>
          </p:nvPr>
        </p:nvPicPr>
        <p:blipFill>
          <a:blip r:embed="rId2" cstate="print"/>
          <a:srcRect/>
          <a:stretch>
            <a:fillRect/>
          </a:stretch>
        </p:blipFill>
        <p:spPr>
          <a:xfrm>
            <a:off x="4114800" y="1295400"/>
            <a:ext cx="3810000" cy="2514600"/>
          </a:xfrm>
        </p:spPr>
      </p:pic>
      <p:pic>
        <p:nvPicPr>
          <p:cNvPr id="518149" name="Picture 5"/>
          <p:cNvPicPr>
            <a:picLocks noChangeAspect="1" noChangeArrowheads="1"/>
          </p:cNvPicPr>
          <p:nvPr>
            <p:ph sz="quarter" idx="3"/>
          </p:nvPr>
        </p:nvPicPr>
        <p:blipFill>
          <a:blip r:embed="rId3" cstate="print"/>
          <a:srcRect/>
          <a:stretch>
            <a:fillRect/>
          </a:stretch>
        </p:blipFill>
        <p:spPr>
          <a:xfrm>
            <a:off x="4800600" y="3962400"/>
            <a:ext cx="3810000" cy="24384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body" sz="half" idx="1"/>
          </p:nvPr>
        </p:nvSpPr>
        <p:spPr>
          <a:xfrm>
            <a:off x="838200" y="1828800"/>
            <a:ext cx="7543800" cy="4191000"/>
          </a:xfrm>
        </p:spPr>
        <p:txBody>
          <a:bodyPr/>
          <a:lstStyle/>
          <a:p>
            <a:pPr algn="ctr">
              <a:buFontTx/>
              <a:buNone/>
            </a:pPr>
            <a:r>
              <a:rPr lang="en-US" sz="3600" b="1">
                <a:latin typeface="Times New Roman" pitchFamily="18" charset="0"/>
              </a:rPr>
              <a:t>PROPERTY TRANSFERS</a:t>
            </a:r>
          </a:p>
          <a:p>
            <a:pPr algn="ctr">
              <a:buFontTx/>
              <a:buNone/>
            </a:pPr>
            <a:endParaRPr lang="en-US" sz="1200" b="1">
              <a:latin typeface="Times New Roman" pitchFamily="18" charset="0"/>
            </a:endParaRPr>
          </a:p>
          <a:p>
            <a:pPr>
              <a:buFontTx/>
              <a:buNone/>
            </a:pPr>
            <a:endParaRPr lang="en-US" sz="900" b="1">
              <a:latin typeface="Times New Roman" pitchFamily="18" charset="0"/>
            </a:endParaRPr>
          </a:p>
          <a:p>
            <a:r>
              <a:rPr lang="en-US" sz="3600">
                <a:latin typeface="Times New Roman" pitchFamily="18" charset="0"/>
              </a:rPr>
              <a:t>Site is transferred to new owner or user for a nominal fee, typically $1, in exchange for an agreement to clean up and reuse the property</a:t>
            </a:r>
          </a:p>
        </p:txBody>
      </p:sp>
      <p:graphicFrame>
        <p:nvGraphicFramePr>
          <p:cNvPr id="521219" name="Rectangle 3"/>
          <p:cNvGraphicFramePr>
            <a:graphicFrameLocks/>
          </p:cNvGraphicFramePr>
          <p:nvPr/>
        </p:nvGraphicFramePr>
        <p:xfrm>
          <a:off x="1524000" y="1397000"/>
          <a:ext cx="6096000" cy="4064000"/>
        </p:xfrm>
        <a:graphic>
          <a:graphicData uri="http://schemas.openxmlformats.org/presentationml/2006/ole">
            <p:oleObj spid="_x0000_s521219" name="Document" r:id="rId3" imgW="0" imgH="0" progId="WP9Doc">
              <p:embed/>
            </p:oleObj>
          </a:graphicData>
        </a:graphic>
      </p:graphicFrame>
      <p:sp>
        <p:nvSpPr>
          <p:cNvPr id="521220" name="Rectangle 4"/>
          <p:cNvSpPr>
            <a:spLocks noGrp="1" noChangeArrowheads="1"/>
          </p:cNvSpPr>
          <p:nvPr>
            <p:ph type="title"/>
          </p:nvPr>
        </p:nvSpPr>
        <p:spPr>
          <a:xfrm>
            <a:off x="3886200" y="381000"/>
            <a:ext cx="4876800" cy="685800"/>
          </a:xfrm>
          <a:noFill/>
          <a:ln/>
        </p:spPr>
        <p:txBody>
          <a:bodyPr anchor="b"/>
          <a:lstStyle/>
          <a:p>
            <a:pPr algn="r"/>
            <a:r>
              <a:rPr lang="en-US" b="1" i="1">
                <a:solidFill>
                  <a:srgbClr val="996633"/>
                </a:solidFill>
                <a:latin typeface="Arial Unicode MS" pitchFamily="34" charset="-128"/>
              </a:rPr>
              <a:t>Local Initiatives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sz="quarter"/>
          </p:nvPr>
        </p:nvSpPr>
        <p:spPr>
          <a:xfrm>
            <a:off x="0" y="0"/>
            <a:ext cx="8915400" cy="1066800"/>
          </a:xfrm>
        </p:spPr>
        <p:txBody>
          <a:bodyPr/>
          <a:lstStyle/>
          <a:p>
            <a:pPr algn="r"/>
            <a:r>
              <a:rPr lang="en-US" sz="3600" b="1" i="1">
                <a:solidFill>
                  <a:srgbClr val="663300"/>
                </a:solidFill>
                <a:latin typeface="Arial Unicode MS" pitchFamily="34" charset="-128"/>
              </a:rPr>
              <a:t>Mills of Carthage – Cincinnati, OH</a:t>
            </a:r>
          </a:p>
        </p:txBody>
      </p:sp>
      <p:pic>
        <p:nvPicPr>
          <p:cNvPr id="522243" name="Picture 3" descr="factory3"/>
          <p:cNvPicPr>
            <a:picLocks noChangeAspect="1" noChangeArrowheads="1"/>
          </p:cNvPicPr>
          <p:nvPr>
            <p:ph sz="quarter" idx="2"/>
          </p:nvPr>
        </p:nvPicPr>
        <p:blipFill>
          <a:blip r:embed="rId2" cstate="print"/>
          <a:srcRect/>
          <a:stretch>
            <a:fillRect/>
          </a:stretch>
        </p:blipFill>
        <p:spPr>
          <a:xfrm>
            <a:off x="457200" y="990600"/>
            <a:ext cx="3962400" cy="2209800"/>
          </a:xfrm>
          <a:noFill/>
          <a:ln w="38100">
            <a:solidFill>
              <a:schemeClr val="bg2"/>
            </a:solidFill>
          </a:ln>
        </p:spPr>
      </p:pic>
      <p:pic>
        <p:nvPicPr>
          <p:cNvPr id="522244" name="Picture 4" descr="carthage-street-middle-sm"/>
          <p:cNvPicPr>
            <a:picLocks noChangeAspect="1" noChangeArrowheads="1"/>
          </p:cNvPicPr>
          <p:nvPr>
            <p:ph sz="quarter" idx="3"/>
          </p:nvPr>
        </p:nvPicPr>
        <p:blipFill>
          <a:blip r:embed="rId3" cstate="print"/>
          <a:srcRect/>
          <a:stretch>
            <a:fillRect/>
          </a:stretch>
        </p:blipFill>
        <p:spPr>
          <a:xfrm>
            <a:off x="5334000" y="5181600"/>
            <a:ext cx="3429000" cy="1447800"/>
          </a:xfrm>
          <a:noFill/>
          <a:ln w="38100">
            <a:solidFill>
              <a:schemeClr val="bg2"/>
            </a:solidFill>
          </a:ln>
        </p:spPr>
      </p:pic>
      <p:sp>
        <p:nvSpPr>
          <p:cNvPr id="522245" name="Text Box 5"/>
          <p:cNvSpPr txBox="1">
            <a:spLocks noChangeArrowheads="1"/>
          </p:cNvSpPr>
          <p:nvPr/>
        </p:nvSpPr>
        <p:spPr bwMode="auto">
          <a:xfrm>
            <a:off x="1524000" y="1744663"/>
            <a:ext cx="6248400" cy="366712"/>
          </a:xfrm>
          <a:prstGeom prst="rect">
            <a:avLst/>
          </a:prstGeom>
          <a:noFill/>
          <a:ln w="9525">
            <a:noFill/>
            <a:miter lim="800000"/>
            <a:headEnd/>
            <a:tailEnd/>
          </a:ln>
          <a:effectLst/>
        </p:spPr>
        <p:txBody>
          <a:bodyPr>
            <a:spAutoFit/>
          </a:bodyPr>
          <a:lstStyle/>
          <a:p>
            <a:pPr>
              <a:spcBef>
                <a:spcPct val="50000"/>
              </a:spcBef>
            </a:pPr>
            <a:endParaRPr lang="en-US"/>
          </a:p>
        </p:txBody>
      </p:sp>
      <p:pic>
        <p:nvPicPr>
          <p:cNvPr id="522246" name="Picture 6" descr="remediation2"/>
          <p:cNvPicPr>
            <a:picLocks noChangeAspect="1" noChangeArrowheads="1"/>
          </p:cNvPicPr>
          <p:nvPr/>
        </p:nvPicPr>
        <p:blipFill>
          <a:blip r:embed="rId4" cstate="print"/>
          <a:srcRect/>
          <a:stretch>
            <a:fillRect/>
          </a:stretch>
        </p:blipFill>
        <p:spPr bwMode="auto">
          <a:xfrm>
            <a:off x="5029200" y="990600"/>
            <a:ext cx="3733800" cy="2057400"/>
          </a:xfrm>
          <a:prstGeom prst="rect">
            <a:avLst/>
          </a:prstGeom>
          <a:noFill/>
          <a:ln w="38100">
            <a:solidFill>
              <a:schemeClr val="bg2"/>
            </a:solidFill>
            <a:miter lim="800000"/>
            <a:headEnd/>
            <a:tailEnd/>
          </a:ln>
        </p:spPr>
      </p:pic>
      <p:sp>
        <p:nvSpPr>
          <p:cNvPr id="522247" name="Rectangle 7"/>
          <p:cNvSpPr>
            <a:spLocks noGrp="1" noChangeArrowheads="1"/>
          </p:cNvSpPr>
          <p:nvPr>
            <p:ph sz="quarter" idx="1"/>
          </p:nvPr>
        </p:nvSpPr>
        <p:spPr>
          <a:xfrm>
            <a:off x="152400" y="3276600"/>
            <a:ext cx="5486400" cy="3276600"/>
          </a:xfrm>
        </p:spPr>
        <p:txBody>
          <a:bodyPr/>
          <a:lstStyle/>
          <a:p>
            <a:r>
              <a:rPr lang="en-US" sz="2500">
                <a:latin typeface="Times New Roman" pitchFamily="18" charset="0"/>
              </a:rPr>
              <a:t>Abandoned industrial property was transferred to new owner for $1, in exchange for an agreement to take </a:t>
            </a:r>
          </a:p>
          <a:p>
            <a:pPr>
              <a:buFontTx/>
              <a:buNone/>
            </a:pPr>
            <a:r>
              <a:rPr lang="en-US" sz="2500">
                <a:latin typeface="Times New Roman" pitchFamily="18" charset="0"/>
              </a:rPr>
              <a:t>	site through Ohio VCP, clean it up, and reuse it</a:t>
            </a:r>
          </a:p>
          <a:p>
            <a:r>
              <a:rPr lang="en-US" sz="2500">
                <a:latin typeface="Times New Roman" pitchFamily="18" charset="0"/>
              </a:rPr>
              <a:t>First new housing in Carthage neighborhood in 40 years</a:t>
            </a:r>
          </a:p>
          <a:p>
            <a:r>
              <a:rPr lang="en-US" sz="2500">
                <a:latin typeface="Times New Roman" pitchFamily="18" charset="0"/>
              </a:rPr>
              <a:t>Completely sold out</a:t>
            </a:r>
          </a:p>
          <a:p>
            <a:endParaRPr lang="en-US" sz="2500">
              <a:latin typeface="Times New Roman" pitchFamily="18" charset="0"/>
            </a:endParaRPr>
          </a:p>
        </p:txBody>
      </p:sp>
      <p:pic>
        <p:nvPicPr>
          <p:cNvPr id="522248" name="Picture 8" descr="property18570"/>
          <p:cNvPicPr>
            <a:picLocks noChangeAspect="1" noChangeArrowheads="1"/>
          </p:cNvPicPr>
          <p:nvPr/>
        </p:nvPicPr>
        <p:blipFill>
          <a:blip r:embed="rId5" cstate="print"/>
          <a:srcRect/>
          <a:stretch>
            <a:fillRect/>
          </a:stretch>
        </p:blipFill>
        <p:spPr bwMode="auto">
          <a:xfrm>
            <a:off x="6019800" y="3276600"/>
            <a:ext cx="2667000" cy="17526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8818" name="Rectangle 2"/>
          <p:cNvGraphicFramePr>
            <a:graphicFrameLocks/>
          </p:cNvGraphicFramePr>
          <p:nvPr/>
        </p:nvGraphicFramePr>
        <p:xfrm>
          <a:off x="1524000" y="1397000"/>
          <a:ext cx="6096000" cy="4064000"/>
        </p:xfrm>
        <a:graphic>
          <a:graphicData uri="http://schemas.openxmlformats.org/presentationml/2006/ole">
            <p:oleObj spid="_x0000_s418818" name="Document" r:id="rId3" imgW="0" imgH="0" progId="WP9Doc">
              <p:embed/>
            </p:oleObj>
          </a:graphicData>
        </a:graphic>
      </p:graphicFrame>
      <p:sp>
        <p:nvSpPr>
          <p:cNvPr id="418819" name="Rectangle 3"/>
          <p:cNvSpPr>
            <a:spLocks noChangeArrowheads="1"/>
          </p:cNvSpPr>
          <p:nvPr/>
        </p:nvSpPr>
        <p:spPr bwMode="auto">
          <a:xfrm>
            <a:off x="457200" y="2286000"/>
            <a:ext cx="8153400" cy="519113"/>
          </a:xfrm>
          <a:prstGeom prst="rect">
            <a:avLst/>
          </a:prstGeom>
          <a:noFill/>
          <a:ln w="9525">
            <a:noFill/>
            <a:miter lim="800000"/>
            <a:headEnd/>
            <a:tailEnd/>
          </a:ln>
          <a:effectLst/>
        </p:spPr>
        <p:txBody>
          <a:bodyPr>
            <a:spAutoFit/>
          </a:bodyPr>
          <a:lstStyle/>
          <a:p>
            <a:pPr lvl="2"/>
            <a:endParaRPr lang="en-US" sz="2800"/>
          </a:p>
        </p:txBody>
      </p:sp>
      <p:sp>
        <p:nvSpPr>
          <p:cNvPr id="418820" name="Rectangle 4"/>
          <p:cNvSpPr>
            <a:spLocks noChangeArrowheads="1"/>
          </p:cNvSpPr>
          <p:nvPr/>
        </p:nvSpPr>
        <p:spPr bwMode="auto">
          <a:xfrm>
            <a:off x="-304800" y="228600"/>
            <a:ext cx="9144000" cy="6311900"/>
          </a:xfrm>
          <a:prstGeom prst="rect">
            <a:avLst/>
          </a:prstGeom>
          <a:noFill/>
          <a:ln w="9525">
            <a:noFill/>
            <a:miter lim="800000"/>
            <a:headEnd/>
            <a:tailEnd/>
          </a:ln>
          <a:effectLst/>
        </p:spPr>
        <p:txBody>
          <a:bodyPr>
            <a:spAutoFit/>
          </a:bodyPr>
          <a:lstStyle/>
          <a:p>
            <a:pPr lvl="2" algn="r"/>
            <a:r>
              <a:rPr lang="en-US" sz="4400" b="1" i="1">
                <a:solidFill>
                  <a:srgbClr val="996600"/>
                </a:solidFill>
              </a:rPr>
              <a:t>So, to wrap-up….when it comes to brownfield reuse --</a:t>
            </a:r>
            <a:endParaRPr lang="en-US" sz="4000" b="1" i="1">
              <a:solidFill>
                <a:srgbClr val="996600"/>
              </a:solidFill>
            </a:endParaRPr>
          </a:p>
          <a:p>
            <a:pPr lvl="2"/>
            <a:endParaRPr lang="en-US" sz="1400">
              <a:latin typeface="Times New Roman" pitchFamily="18" charset="0"/>
            </a:endParaRPr>
          </a:p>
          <a:p>
            <a:pPr lvl="2"/>
            <a:endParaRPr lang="en-US" sz="1400">
              <a:latin typeface="Times New Roman" pitchFamily="18" charset="0"/>
            </a:endParaRPr>
          </a:p>
          <a:p>
            <a:pPr lvl="2"/>
            <a:r>
              <a:rPr lang="en-US" sz="3600">
                <a:latin typeface="Times New Roman" pitchFamily="18" charset="0"/>
              </a:rPr>
              <a:t>Any community, even the smallest rural crossroads, will face brownfield issues that may impede local development efforts. </a:t>
            </a:r>
          </a:p>
          <a:p>
            <a:pPr lvl="2"/>
            <a:endParaRPr lang="en-US" sz="1200">
              <a:latin typeface="Times New Roman" pitchFamily="18" charset="0"/>
            </a:endParaRPr>
          </a:p>
          <a:p>
            <a:pPr lvl="2">
              <a:buFontTx/>
              <a:buChar char="•"/>
            </a:pPr>
            <a:r>
              <a:rPr lang="en-US" sz="3600">
                <a:latin typeface="Times New Roman" pitchFamily="18" charset="0"/>
              </a:rPr>
              <a:t>   </a:t>
            </a:r>
            <a:r>
              <a:rPr lang="en-US" sz="3600" b="1" i="1">
                <a:latin typeface="Times New Roman" pitchFamily="18" charset="0"/>
              </a:rPr>
              <a:t>The question will be -- how can they  </a:t>
            </a:r>
          </a:p>
          <a:p>
            <a:pPr lvl="2"/>
            <a:r>
              <a:rPr lang="en-US" sz="3600" b="1" i="1">
                <a:latin typeface="Times New Roman" pitchFamily="18" charset="0"/>
              </a:rPr>
              <a:t>     identify and leverage $$$ to achieve </a:t>
            </a:r>
          </a:p>
          <a:p>
            <a:pPr lvl="2"/>
            <a:r>
              <a:rPr lang="en-US" sz="3600" b="1" i="1">
                <a:latin typeface="Times New Roman" pitchFamily="18" charset="0"/>
              </a:rPr>
              <a:t>     brownfield success?</a:t>
            </a:r>
          </a:p>
          <a:p>
            <a:pPr lvl="2">
              <a:buFontTx/>
              <a:buChar char="•"/>
            </a:pPr>
            <a:r>
              <a:rPr lang="en-US" sz="3600" b="1" i="1">
                <a:latin typeface="Times New Roman" pitchFamily="18" charset="0"/>
              </a:rPr>
              <a:t>   Can they do it?  </a:t>
            </a:r>
            <a:endParaRPr lang="en-US" sz="2800" b="1" i="1">
              <a:latin typeface="Times New Roman" pitchFamily="18" charset="0"/>
            </a:endParaRPr>
          </a:p>
          <a:p>
            <a:pPr lvl="2"/>
            <a:r>
              <a:rPr lang="en-US" sz="2800">
                <a:latin typeface="Times New Roman" pitchFamily="18" charset="0"/>
              </a:rPr>
              <a:t>  </a:t>
            </a:r>
            <a:endParaRPr lang="en-US" sz="3200">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685800" y="609600"/>
            <a:ext cx="8458200" cy="304800"/>
          </a:xfrm>
        </p:spPr>
        <p:txBody>
          <a:bodyPr/>
          <a:lstStyle/>
          <a:p>
            <a:pPr algn="r"/>
            <a:r>
              <a:rPr lang="en-US" sz="3200" b="1" i="1">
                <a:solidFill>
                  <a:srgbClr val="663300"/>
                </a:solidFill>
                <a:latin typeface="Arial Unicode MS" pitchFamily="34" charset="-128"/>
              </a:rPr>
              <a:t>Financing Programs: A Federal “Laundry List”</a:t>
            </a:r>
            <a:br>
              <a:rPr lang="en-US" sz="3200" b="1" i="1">
                <a:solidFill>
                  <a:srgbClr val="663300"/>
                </a:solidFill>
                <a:latin typeface="Arial Unicode MS" pitchFamily="34" charset="-128"/>
              </a:rPr>
            </a:br>
            <a:r>
              <a:rPr lang="en-US" sz="3200" b="1">
                <a:solidFill>
                  <a:srgbClr val="663300"/>
                </a:solidFill>
                <a:latin typeface="Arial Unicode MS" pitchFamily="34" charset="-128"/>
              </a:rPr>
              <a:t/>
            </a:r>
            <a:br>
              <a:rPr lang="en-US" sz="3200" b="1">
                <a:solidFill>
                  <a:srgbClr val="663300"/>
                </a:solidFill>
                <a:latin typeface="Arial Unicode MS" pitchFamily="34" charset="-128"/>
              </a:rPr>
            </a:br>
            <a:endParaRPr lang="en-US" sz="3200" b="1">
              <a:solidFill>
                <a:srgbClr val="663300"/>
              </a:solidFill>
              <a:latin typeface="Arial Unicode MS" pitchFamily="34" charset="-128"/>
            </a:endParaRPr>
          </a:p>
        </p:txBody>
      </p:sp>
      <p:sp>
        <p:nvSpPr>
          <p:cNvPr id="438275" name="Rectangle 3"/>
          <p:cNvSpPr>
            <a:spLocks noGrp="1" noChangeArrowheads="1"/>
          </p:cNvSpPr>
          <p:nvPr>
            <p:ph type="body" idx="1"/>
          </p:nvPr>
        </p:nvSpPr>
        <p:spPr>
          <a:xfrm>
            <a:off x="152400" y="1066800"/>
            <a:ext cx="4648200" cy="5543550"/>
          </a:xfrm>
        </p:spPr>
        <p:txBody>
          <a:bodyPr/>
          <a:lstStyle/>
          <a:p>
            <a:pPr>
              <a:lnSpc>
                <a:spcPct val="80000"/>
              </a:lnSpc>
              <a:buFontTx/>
              <a:buNone/>
            </a:pPr>
            <a:r>
              <a:rPr lang="en-US" sz="1700" b="1">
                <a:solidFill>
                  <a:srgbClr val="000000"/>
                </a:solidFill>
                <a:latin typeface="Times New Roman" pitchFamily="18" charset="0"/>
              </a:rPr>
              <a:t>Loans</a:t>
            </a:r>
          </a:p>
          <a:p>
            <a:pPr>
              <a:lnSpc>
                <a:spcPct val="80000"/>
              </a:lnSpc>
              <a:buFont typeface="Wingdings" pitchFamily="2" charset="2"/>
              <a:buChar char="Ø"/>
            </a:pPr>
            <a:r>
              <a:rPr lang="en-US" sz="1700">
                <a:solidFill>
                  <a:srgbClr val="000000"/>
                </a:solidFill>
                <a:latin typeface="Times New Roman" pitchFamily="18" charset="0"/>
              </a:rPr>
              <a:t>EDA capital for local revolving loan funds</a:t>
            </a:r>
          </a:p>
          <a:p>
            <a:pPr>
              <a:lnSpc>
                <a:spcPct val="80000"/>
              </a:lnSpc>
              <a:buFont typeface="Wingdings" pitchFamily="2" charset="2"/>
              <a:buChar char="Ø"/>
            </a:pPr>
            <a:r>
              <a:rPr lang="en-US" sz="1700">
                <a:solidFill>
                  <a:srgbClr val="000000"/>
                </a:solidFill>
                <a:latin typeface="Times New Roman" pitchFamily="18" charset="0"/>
              </a:rPr>
              <a:t>HUD funds for locally determined CDBG loans and “floats”</a:t>
            </a:r>
          </a:p>
          <a:p>
            <a:pPr>
              <a:lnSpc>
                <a:spcPct val="80000"/>
              </a:lnSpc>
              <a:buFont typeface="Wingdings" pitchFamily="2" charset="2"/>
              <a:buChar char="Ø"/>
            </a:pPr>
            <a:r>
              <a:rPr lang="en-US" sz="1700">
                <a:solidFill>
                  <a:srgbClr val="000000"/>
                </a:solidFill>
                <a:latin typeface="Times New Roman" pitchFamily="18" charset="0"/>
              </a:rPr>
              <a:t>EPA capitalized revolving loan funds</a:t>
            </a:r>
          </a:p>
          <a:p>
            <a:pPr>
              <a:lnSpc>
                <a:spcPct val="80000"/>
              </a:lnSpc>
              <a:buFont typeface="Wingdings" pitchFamily="2" charset="2"/>
              <a:buChar char="Ø"/>
            </a:pPr>
            <a:r>
              <a:rPr lang="en-US" sz="1700">
                <a:solidFill>
                  <a:srgbClr val="000000"/>
                </a:solidFill>
                <a:latin typeface="Times New Roman" pitchFamily="18" charset="0"/>
              </a:rPr>
              <a:t>SBA’s microloans</a:t>
            </a:r>
          </a:p>
          <a:p>
            <a:pPr>
              <a:lnSpc>
                <a:spcPct val="80000"/>
              </a:lnSpc>
              <a:buFont typeface="Wingdings" pitchFamily="2" charset="2"/>
              <a:buChar char="Ø"/>
            </a:pPr>
            <a:r>
              <a:rPr lang="en-US" sz="1700">
                <a:solidFill>
                  <a:srgbClr val="000000"/>
                </a:solidFill>
                <a:latin typeface="Times New Roman" pitchFamily="18" charset="0"/>
              </a:rPr>
              <a:t>SBA’s Section 504 development company debentures</a:t>
            </a:r>
          </a:p>
          <a:p>
            <a:pPr>
              <a:lnSpc>
                <a:spcPct val="80000"/>
              </a:lnSpc>
              <a:buFont typeface="Wingdings" pitchFamily="2" charset="2"/>
              <a:buChar char="Ø"/>
            </a:pPr>
            <a:r>
              <a:rPr lang="en-US" sz="1700">
                <a:solidFill>
                  <a:srgbClr val="000000"/>
                </a:solidFill>
                <a:latin typeface="Times New Roman" pitchFamily="18" charset="0"/>
              </a:rPr>
              <a:t>EPA capitalized clean water revolving loan funds (priorities set/ programs run by each state)</a:t>
            </a:r>
          </a:p>
          <a:p>
            <a:pPr>
              <a:lnSpc>
                <a:spcPct val="80000"/>
              </a:lnSpc>
              <a:buFont typeface="Wingdings" pitchFamily="2" charset="2"/>
              <a:buChar char="Ø"/>
            </a:pPr>
            <a:r>
              <a:rPr lang="en-US" sz="1700">
                <a:solidFill>
                  <a:srgbClr val="000000"/>
                </a:solidFill>
                <a:latin typeface="Times New Roman" pitchFamily="18" charset="0"/>
              </a:rPr>
              <a:t>HUD’s Section 108 loan guarantees</a:t>
            </a:r>
          </a:p>
          <a:p>
            <a:pPr>
              <a:lnSpc>
                <a:spcPct val="80000"/>
              </a:lnSpc>
              <a:buFont typeface="Wingdings" pitchFamily="2" charset="2"/>
              <a:buChar char="Ø"/>
            </a:pPr>
            <a:r>
              <a:rPr lang="en-US" sz="1700">
                <a:solidFill>
                  <a:srgbClr val="000000"/>
                </a:solidFill>
                <a:latin typeface="Times New Roman" pitchFamily="18" charset="0"/>
              </a:rPr>
              <a:t>SBA’s Section 7(a) and Low-Doc programs</a:t>
            </a:r>
          </a:p>
          <a:p>
            <a:pPr>
              <a:lnSpc>
                <a:spcPct val="80000"/>
              </a:lnSpc>
              <a:buFont typeface="Wingdings" pitchFamily="2" charset="2"/>
              <a:buChar char="Ø"/>
            </a:pPr>
            <a:r>
              <a:rPr lang="en-US" sz="1700">
                <a:solidFill>
                  <a:srgbClr val="000000"/>
                </a:solidFill>
                <a:latin typeface="Times New Roman" pitchFamily="18" charset="0"/>
              </a:rPr>
              <a:t>USDA business, intermediary, development loans </a:t>
            </a:r>
          </a:p>
          <a:p>
            <a:pPr>
              <a:lnSpc>
                <a:spcPct val="80000"/>
              </a:lnSpc>
              <a:buFont typeface="Monotype Sorts" pitchFamily="2" charset="2"/>
              <a:buNone/>
            </a:pPr>
            <a:endParaRPr lang="en-US" sz="800" b="1" i="1">
              <a:solidFill>
                <a:srgbClr val="000000"/>
              </a:solidFill>
              <a:latin typeface="Times New Roman" pitchFamily="18" charset="0"/>
            </a:endParaRPr>
          </a:p>
          <a:p>
            <a:pPr>
              <a:lnSpc>
                <a:spcPct val="80000"/>
              </a:lnSpc>
              <a:buFont typeface="Monotype Sorts" pitchFamily="2" charset="2"/>
              <a:buNone/>
            </a:pPr>
            <a:r>
              <a:rPr lang="en-US" sz="1700" b="1">
                <a:solidFill>
                  <a:srgbClr val="000000"/>
                </a:solidFill>
                <a:latin typeface="Times New Roman" pitchFamily="18" charset="0"/>
              </a:rPr>
              <a:t>Grants</a:t>
            </a:r>
          </a:p>
          <a:p>
            <a:pPr>
              <a:lnSpc>
                <a:spcPct val="80000"/>
              </a:lnSpc>
              <a:buFont typeface="Wingdings" pitchFamily="2" charset="2"/>
              <a:buChar char="Ø"/>
            </a:pPr>
            <a:r>
              <a:rPr lang="en-US" sz="1700">
                <a:solidFill>
                  <a:srgbClr val="000000"/>
                </a:solidFill>
                <a:latin typeface="Times New Roman" pitchFamily="18" charset="0"/>
              </a:rPr>
              <a:t>HUD’s Brownfield Economic Development Initiative (BEDI)</a:t>
            </a:r>
            <a:endParaRPr lang="en-US" sz="1700" b="1" i="1">
              <a:solidFill>
                <a:srgbClr val="000000"/>
              </a:solidFill>
              <a:latin typeface="Times New Roman" pitchFamily="18" charset="0"/>
            </a:endParaRPr>
          </a:p>
          <a:p>
            <a:pPr>
              <a:lnSpc>
                <a:spcPct val="80000"/>
              </a:lnSpc>
              <a:buFont typeface="Wingdings" pitchFamily="2" charset="2"/>
              <a:buChar char="Ø"/>
            </a:pPr>
            <a:r>
              <a:rPr lang="en-US" sz="1700">
                <a:solidFill>
                  <a:srgbClr val="000000"/>
                </a:solidFill>
                <a:latin typeface="Times New Roman" pitchFamily="18" charset="0"/>
              </a:rPr>
              <a:t>HUD’s Community Development Block Grants (for projects locally determined)</a:t>
            </a:r>
          </a:p>
          <a:p>
            <a:pPr>
              <a:lnSpc>
                <a:spcPct val="80000"/>
              </a:lnSpc>
              <a:buFont typeface="Wingdings" pitchFamily="2" charset="2"/>
              <a:buChar char="Ø"/>
            </a:pPr>
            <a:r>
              <a:rPr lang="en-US" sz="1700">
                <a:solidFill>
                  <a:srgbClr val="000000"/>
                </a:solidFill>
                <a:latin typeface="Times New Roman" pitchFamily="18" charset="0"/>
              </a:rPr>
              <a:t>EPA assessment, cleanup grants </a:t>
            </a:r>
          </a:p>
          <a:p>
            <a:pPr>
              <a:lnSpc>
                <a:spcPct val="80000"/>
              </a:lnSpc>
              <a:buFont typeface="Wingdings" pitchFamily="2" charset="2"/>
              <a:buChar char="Ø"/>
            </a:pPr>
            <a:r>
              <a:rPr lang="en-US" sz="1700">
                <a:solidFill>
                  <a:srgbClr val="000000"/>
                </a:solidFill>
                <a:latin typeface="Times New Roman" pitchFamily="18" charset="0"/>
              </a:rPr>
              <a:t>EDA public works and economic adjustment   </a:t>
            </a:r>
          </a:p>
          <a:p>
            <a:pPr>
              <a:lnSpc>
                <a:spcPct val="80000"/>
              </a:lnSpc>
              <a:buFont typeface="Wingdings" pitchFamily="2" charset="2"/>
              <a:buChar char="Ø"/>
            </a:pPr>
            <a:endParaRPr lang="en-US" sz="1700">
              <a:solidFill>
                <a:srgbClr val="000000"/>
              </a:solidFill>
              <a:latin typeface="Times New Roman" pitchFamily="18" charset="0"/>
            </a:endParaRPr>
          </a:p>
        </p:txBody>
      </p:sp>
      <p:sp>
        <p:nvSpPr>
          <p:cNvPr id="438276" name="Rectangle 4"/>
          <p:cNvSpPr>
            <a:spLocks noChangeArrowheads="1"/>
          </p:cNvSpPr>
          <p:nvPr/>
        </p:nvSpPr>
        <p:spPr bwMode="auto">
          <a:xfrm>
            <a:off x="4800600" y="1143000"/>
            <a:ext cx="4114800" cy="5486400"/>
          </a:xfrm>
          <a:prstGeom prst="rect">
            <a:avLst/>
          </a:prstGeom>
          <a:noFill/>
          <a:ln w="9525">
            <a:noFill/>
            <a:miter lim="800000"/>
            <a:headEnd/>
            <a:tailEnd/>
          </a:ln>
        </p:spPr>
        <p:txBody>
          <a:bodyPr/>
          <a:lstStyle/>
          <a:p>
            <a:pPr eaLnBrk="0" hangingPunct="0"/>
            <a:r>
              <a:rPr lang="en-US" sz="1700" b="1">
                <a:solidFill>
                  <a:srgbClr val="000000"/>
                </a:solidFill>
                <a:latin typeface="Times New Roman" pitchFamily="18" charset="0"/>
              </a:rPr>
              <a:t>Grants</a:t>
            </a:r>
            <a:r>
              <a:rPr lang="en-US" sz="1700" b="1" i="1">
                <a:solidFill>
                  <a:srgbClr val="000000"/>
                </a:solidFill>
                <a:latin typeface="Times New Roman" pitchFamily="18" charset="0"/>
              </a:rPr>
              <a:t> (continued)</a:t>
            </a:r>
          </a:p>
          <a:p>
            <a:pPr eaLnBrk="0" hangingPunct="0">
              <a:buClr>
                <a:schemeClr val="tx1"/>
              </a:buClr>
              <a:buFont typeface="Wingdings" pitchFamily="2" charset="2"/>
              <a:buChar char="Ø"/>
            </a:pPr>
            <a:r>
              <a:rPr lang="en-US" sz="1700">
                <a:solidFill>
                  <a:srgbClr val="000000"/>
                </a:solidFill>
                <a:latin typeface="Times New Roman" pitchFamily="18" charset="0"/>
              </a:rPr>
              <a:t>    DOT (various system construction,     </a:t>
            </a:r>
          </a:p>
          <a:p>
            <a:pPr eaLnBrk="0" hangingPunct="0">
              <a:buClr>
                <a:schemeClr val="tx1"/>
              </a:buClr>
              <a:buFont typeface="Wingdings" pitchFamily="2" charset="2"/>
              <a:buNone/>
            </a:pPr>
            <a:r>
              <a:rPr lang="en-US" sz="1700">
                <a:solidFill>
                  <a:srgbClr val="000000"/>
                </a:solidFill>
                <a:latin typeface="Times New Roman" pitchFamily="18" charset="0"/>
              </a:rPr>
              <a:t>       preservation, rehabilitation programs)</a:t>
            </a:r>
          </a:p>
          <a:p>
            <a:pPr eaLnBrk="0" hangingPunct="0">
              <a:buClr>
                <a:schemeClr val="tx1"/>
              </a:buClr>
              <a:buFont typeface="Wingdings" pitchFamily="2" charset="2"/>
              <a:buChar char="Ø"/>
            </a:pPr>
            <a:r>
              <a:rPr lang="en-US" sz="1700">
                <a:solidFill>
                  <a:srgbClr val="000000"/>
                </a:solidFill>
                <a:latin typeface="Times New Roman" pitchFamily="18" charset="0"/>
              </a:rPr>
              <a:t>    Army Corps of Engineers (cost-shared </a:t>
            </a:r>
          </a:p>
          <a:p>
            <a:pPr eaLnBrk="0" hangingPunct="0">
              <a:buClr>
                <a:schemeClr val="tx1"/>
              </a:buClr>
              <a:buFont typeface="Wingdings" pitchFamily="2" charset="2"/>
              <a:buNone/>
            </a:pPr>
            <a:r>
              <a:rPr lang="en-US" sz="1700">
                <a:solidFill>
                  <a:srgbClr val="000000"/>
                </a:solidFill>
                <a:latin typeface="Times New Roman" pitchFamily="18" charset="0"/>
              </a:rPr>
              <a:t>       services)</a:t>
            </a:r>
          </a:p>
          <a:p>
            <a:pPr eaLnBrk="0" hangingPunct="0">
              <a:buClr>
                <a:schemeClr val="tx1"/>
              </a:buClr>
              <a:buFont typeface="Wingdings" pitchFamily="2" charset="2"/>
              <a:buChar char="Ø"/>
            </a:pPr>
            <a:r>
              <a:rPr lang="en-US" sz="1700">
                <a:solidFill>
                  <a:srgbClr val="000000"/>
                </a:solidFill>
                <a:latin typeface="Times New Roman" pitchFamily="18" charset="0"/>
              </a:rPr>
              <a:t>    USDA community facility, business and </a:t>
            </a:r>
          </a:p>
          <a:p>
            <a:pPr eaLnBrk="0" hangingPunct="0">
              <a:buClr>
                <a:schemeClr val="tx1"/>
              </a:buClr>
              <a:buFont typeface="Wingdings" pitchFamily="2" charset="2"/>
              <a:buNone/>
            </a:pPr>
            <a:r>
              <a:rPr lang="en-US" sz="1700">
                <a:solidFill>
                  <a:srgbClr val="000000"/>
                </a:solidFill>
                <a:latin typeface="Times New Roman" pitchFamily="18" charset="0"/>
              </a:rPr>
              <a:t>        industry grants</a:t>
            </a:r>
            <a:endParaRPr lang="en-US" sz="1700" b="1" i="1">
              <a:solidFill>
                <a:srgbClr val="000000"/>
              </a:solidFill>
              <a:latin typeface="Times New Roman" pitchFamily="18" charset="0"/>
            </a:endParaRPr>
          </a:p>
          <a:p>
            <a:pPr eaLnBrk="0" hangingPunct="0">
              <a:buClr>
                <a:schemeClr val="tx1"/>
              </a:buClr>
              <a:buFont typeface="Wingdings" pitchFamily="2" charset="2"/>
              <a:buChar char="Ø"/>
            </a:pPr>
            <a:endParaRPr lang="en-US" sz="800" b="1" i="1">
              <a:solidFill>
                <a:srgbClr val="000000"/>
              </a:solidFill>
              <a:latin typeface="Times New Roman" pitchFamily="18" charset="0"/>
            </a:endParaRPr>
          </a:p>
          <a:p>
            <a:pPr eaLnBrk="0" hangingPunct="0">
              <a:buClr>
                <a:schemeClr val="accent2"/>
              </a:buClr>
            </a:pPr>
            <a:r>
              <a:rPr lang="en-US" sz="1700" b="1">
                <a:solidFill>
                  <a:srgbClr val="000000"/>
                </a:solidFill>
                <a:latin typeface="Times New Roman" pitchFamily="18" charset="0"/>
              </a:rPr>
              <a:t>Equity capital</a:t>
            </a:r>
          </a:p>
          <a:p>
            <a:pPr eaLnBrk="0" hangingPunct="0">
              <a:buClr>
                <a:schemeClr val="tx1"/>
              </a:buClr>
              <a:buFont typeface="Wingdings" pitchFamily="2" charset="2"/>
              <a:buChar char="Ø"/>
            </a:pPr>
            <a:r>
              <a:rPr lang="en-US" sz="1700">
                <a:solidFill>
                  <a:srgbClr val="000000"/>
                </a:solidFill>
                <a:latin typeface="Times New Roman" pitchFamily="18" charset="0"/>
              </a:rPr>
              <a:t>  SBA Small Business Investment Cos. </a:t>
            </a:r>
          </a:p>
          <a:p>
            <a:pPr eaLnBrk="0" hangingPunct="0">
              <a:buClr>
                <a:schemeClr val="tx1"/>
              </a:buClr>
              <a:buFont typeface="Wingdings" pitchFamily="2" charset="2"/>
              <a:buNone/>
            </a:pPr>
            <a:r>
              <a:rPr lang="en-US" sz="1700">
                <a:solidFill>
                  <a:srgbClr val="000000"/>
                </a:solidFill>
                <a:latin typeface="Times New Roman" pitchFamily="18" charset="0"/>
              </a:rPr>
              <a:t> </a:t>
            </a:r>
            <a:endParaRPr lang="en-US" sz="800" b="1">
              <a:solidFill>
                <a:srgbClr val="000000"/>
              </a:solidFill>
              <a:latin typeface="Times New Roman" pitchFamily="18" charset="0"/>
            </a:endParaRPr>
          </a:p>
          <a:p>
            <a:pPr eaLnBrk="0" hangingPunct="0">
              <a:buClr>
                <a:schemeClr val="accent2"/>
              </a:buClr>
            </a:pPr>
            <a:r>
              <a:rPr lang="en-US" sz="1700" b="1">
                <a:solidFill>
                  <a:srgbClr val="000000"/>
                </a:solidFill>
                <a:latin typeface="Times New Roman" pitchFamily="18" charset="0"/>
              </a:rPr>
              <a:t>Tax incentives and tax-exempt financing</a:t>
            </a:r>
          </a:p>
          <a:p>
            <a:pPr eaLnBrk="0" hangingPunct="0">
              <a:buClr>
                <a:schemeClr val="tx1"/>
              </a:buClr>
              <a:buFont typeface="Wingdings" pitchFamily="2" charset="2"/>
              <a:buChar char="Ø"/>
            </a:pPr>
            <a:r>
              <a:rPr lang="en-US" sz="1700">
                <a:solidFill>
                  <a:srgbClr val="000000"/>
                </a:solidFill>
                <a:latin typeface="Times New Roman" pitchFamily="18" charset="0"/>
              </a:rPr>
              <a:t>     Targeted expensing of cleanup costs </a:t>
            </a:r>
          </a:p>
          <a:p>
            <a:pPr eaLnBrk="0" hangingPunct="0">
              <a:buClr>
                <a:schemeClr val="tx1"/>
              </a:buClr>
              <a:buFont typeface="Wingdings" pitchFamily="2" charset="2"/>
              <a:buChar char="Ø"/>
            </a:pPr>
            <a:r>
              <a:rPr lang="en-US" sz="1700">
                <a:solidFill>
                  <a:srgbClr val="000000"/>
                </a:solidFill>
                <a:latin typeface="Times New Roman" pitchFamily="18" charset="0"/>
              </a:rPr>
              <a:t>     Historic rehabilitation tax credits</a:t>
            </a:r>
          </a:p>
          <a:p>
            <a:pPr eaLnBrk="0" hangingPunct="0">
              <a:buClr>
                <a:schemeClr val="tx1"/>
              </a:buClr>
              <a:buFont typeface="Wingdings" pitchFamily="2" charset="2"/>
              <a:buChar char="Ø"/>
            </a:pPr>
            <a:r>
              <a:rPr lang="en-US" sz="1700">
                <a:solidFill>
                  <a:srgbClr val="000000"/>
                </a:solidFill>
                <a:latin typeface="Times New Roman" pitchFamily="18" charset="0"/>
              </a:rPr>
              <a:t>     Low-income housing tax credits</a:t>
            </a:r>
          </a:p>
          <a:p>
            <a:pPr eaLnBrk="0" hangingPunct="0">
              <a:buClr>
                <a:schemeClr val="tx1"/>
              </a:buClr>
              <a:buFont typeface="Wingdings" pitchFamily="2" charset="2"/>
              <a:buChar char="Ø"/>
            </a:pPr>
            <a:r>
              <a:rPr lang="en-US" sz="1700">
                <a:solidFill>
                  <a:srgbClr val="000000"/>
                </a:solidFill>
                <a:latin typeface="Times New Roman" pitchFamily="18" charset="0"/>
              </a:rPr>
              <a:t>     Industrial development bonds</a:t>
            </a:r>
          </a:p>
          <a:p>
            <a:pPr eaLnBrk="0" hangingPunct="0">
              <a:buClr>
                <a:schemeClr val="tx1"/>
              </a:buClr>
              <a:buFont typeface="Wingdings" pitchFamily="2" charset="2"/>
              <a:buChar char="Ø"/>
            </a:pPr>
            <a:r>
              <a:rPr lang="en-US" sz="1700">
                <a:solidFill>
                  <a:srgbClr val="000000"/>
                </a:solidFill>
                <a:latin typeface="Times New Roman" pitchFamily="18" charset="0"/>
              </a:rPr>
              <a:t>     Energy efficiency construction credits </a:t>
            </a:r>
            <a:endParaRPr lang="en-US" sz="1700" b="1" i="1">
              <a:solidFill>
                <a:srgbClr val="000000"/>
              </a:solidFill>
              <a:latin typeface="Times New Roman" pitchFamily="18" charset="0"/>
            </a:endParaRPr>
          </a:p>
          <a:p>
            <a:pPr eaLnBrk="0" hangingPunct="0">
              <a:buClr>
                <a:schemeClr val="accent2"/>
              </a:buClr>
            </a:pPr>
            <a:endParaRPr lang="en-US" sz="800" b="1" i="1">
              <a:solidFill>
                <a:srgbClr val="000000"/>
              </a:solidFill>
              <a:latin typeface="Times New Roman" pitchFamily="18" charset="0"/>
            </a:endParaRPr>
          </a:p>
          <a:p>
            <a:pPr eaLnBrk="0" hangingPunct="0">
              <a:buClr>
                <a:schemeClr val="accent2"/>
              </a:buClr>
            </a:pPr>
            <a:r>
              <a:rPr lang="en-US" sz="1700" b="1">
                <a:solidFill>
                  <a:srgbClr val="000000"/>
                </a:solidFill>
                <a:latin typeface="Times New Roman" pitchFamily="18" charset="0"/>
              </a:rPr>
              <a:t>Tax-advantaged zones</a:t>
            </a:r>
          </a:p>
          <a:p>
            <a:pPr eaLnBrk="0" hangingPunct="0">
              <a:buClr>
                <a:schemeClr val="tx1"/>
              </a:buClr>
              <a:buFont typeface="Wingdings" pitchFamily="2" charset="2"/>
              <a:buChar char="Ø"/>
            </a:pPr>
            <a:r>
              <a:rPr lang="en-US" sz="1700">
                <a:solidFill>
                  <a:srgbClr val="000000"/>
                </a:solidFill>
                <a:latin typeface="Times New Roman" pitchFamily="18" charset="0"/>
              </a:rPr>
              <a:t>     HUD/USDA Empowerment Zones</a:t>
            </a:r>
          </a:p>
          <a:p>
            <a:pPr eaLnBrk="0" hangingPunct="0">
              <a:buClr>
                <a:schemeClr val="tx1"/>
              </a:buClr>
              <a:buFont typeface="Wingdings" pitchFamily="2" charset="2"/>
              <a:buChar char="Ø"/>
            </a:pPr>
            <a:r>
              <a:rPr lang="en-US" sz="1700">
                <a:solidFill>
                  <a:srgbClr val="000000"/>
                </a:solidFill>
                <a:latin typeface="Times New Roman" pitchFamily="18" charset="0"/>
              </a:rPr>
              <a:t>     HUD/USDA Enterprise Communities</a:t>
            </a:r>
          </a:p>
        </p:txBody>
      </p:sp>
      <p:sp>
        <p:nvSpPr>
          <p:cNvPr id="438277" name="Rectangle 5"/>
          <p:cNvSpPr>
            <a:spLocks noChangeArrowheads="1"/>
          </p:cNvSpPr>
          <p:nvPr/>
        </p:nvSpPr>
        <p:spPr bwMode="auto">
          <a:xfrm>
            <a:off x="0" y="609600"/>
            <a:ext cx="9144000" cy="533400"/>
          </a:xfrm>
          <a:prstGeom prst="rect">
            <a:avLst/>
          </a:prstGeom>
          <a:noFill/>
          <a:ln w="9525">
            <a:noFill/>
            <a:miter lim="800000"/>
            <a:headEnd/>
            <a:tailEnd/>
          </a:ln>
        </p:spPr>
        <p:txBody>
          <a:bodyPr/>
          <a:lstStyle/>
          <a:p>
            <a:pPr algn="ctr" eaLnBrk="0" hangingPunct="0"/>
            <a:r>
              <a:rPr lang="en-US" sz="2400" b="1" u="sng">
                <a:solidFill>
                  <a:srgbClr val="663300"/>
                </a:solidFill>
                <a:latin typeface="Arial Unicode MS" pitchFamily="34" charset="-128"/>
              </a:rPr>
              <a:t>What’s Been Used to Help Finance Brownfield Reuse?</a:t>
            </a:r>
            <a:endParaRPr lang="en-US" sz="2400" u="sng">
              <a:latin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5638800" y="274638"/>
            <a:ext cx="3048000" cy="2163762"/>
          </a:xfrm>
        </p:spPr>
        <p:txBody>
          <a:bodyPr/>
          <a:lstStyle/>
          <a:p>
            <a:pPr algn="r"/>
            <a:r>
              <a:rPr lang="en-US" sz="4800" b="1" i="1">
                <a:solidFill>
                  <a:srgbClr val="993300"/>
                </a:solidFill>
                <a:latin typeface="Times New Roman" pitchFamily="18" charset="0"/>
              </a:rPr>
              <a:t>Yes, they can !!!</a:t>
            </a:r>
            <a:r>
              <a:rPr lang="en-US" sz="4000" b="1" i="1">
                <a:solidFill>
                  <a:srgbClr val="993300"/>
                </a:solidFill>
                <a:latin typeface="Times New Roman" pitchFamily="18" charset="0"/>
              </a:rPr>
              <a:t> </a:t>
            </a:r>
          </a:p>
        </p:txBody>
      </p:sp>
      <p:sp>
        <p:nvSpPr>
          <p:cNvPr id="419843" name="Text Box 3"/>
          <p:cNvSpPr txBox="1">
            <a:spLocks noChangeArrowheads="1"/>
          </p:cNvSpPr>
          <p:nvPr/>
        </p:nvSpPr>
        <p:spPr bwMode="auto">
          <a:xfrm>
            <a:off x="228600" y="1295400"/>
            <a:ext cx="2895600" cy="366713"/>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sp>
        <p:nvSpPr>
          <p:cNvPr id="419844" name="Text Box 4"/>
          <p:cNvSpPr txBox="1">
            <a:spLocks noChangeArrowheads="1"/>
          </p:cNvSpPr>
          <p:nvPr/>
        </p:nvSpPr>
        <p:spPr bwMode="auto">
          <a:xfrm>
            <a:off x="152400" y="1371600"/>
            <a:ext cx="5181600" cy="244475"/>
          </a:xfrm>
          <a:prstGeom prst="rect">
            <a:avLst/>
          </a:prstGeom>
          <a:noFill/>
          <a:ln w="9525">
            <a:noFill/>
            <a:miter lim="800000"/>
            <a:headEnd/>
            <a:tailEnd/>
          </a:ln>
          <a:effectLst/>
        </p:spPr>
        <p:txBody>
          <a:bodyPr>
            <a:spAutoFit/>
          </a:bodyPr>
          <a:lstStyle/>
          <a:p>
            <a:pPr>
              <a:spcBef>
                <a:spcPct val="50000"/>
              </a:spcBef>
              <a:buClr>
                <a:schemeClr val="accent1"/>
              </a:buClr>
              <a:buFont typeface="Wingdings" pitchFamily="2" charset="2"/>
              <a:buNone/>
            </a:pPr>
            <a:endParaRPr lang="en-US" sz="1000">
              <a:latin typeface="Times New Roman" pitchFamily="18" charset="0"/>
              <a:cs typeface="Arial" charset="0"/>
            </a:endParaRPr>
          </a:p>
        </p:txBody>
      </p:sp>
      <p:graphicFrame>
        <p:nvGraphicFramePr>
          <p:cNvPr id="419845" name="Object 5"/>
          <p:cNvGraphicFramePr>
            <a:graphicFrameLocks noChangeAspect="1"/>
          </p:cNvGraphicFramePr>
          <p:nvPr>
            <p:ph sz="half" idx="1"/>
          </p:nvPr>
        </p:nvGraphicFramePr>
        <p:xfrm>
          <a:off x="228600" y="381000"/>
          <a:ext cx="4041775" cy="4984750"/>
        </p:xfrm>
        <a:graphic>
          <a:graphicData uri="http://schemas.openxmlformats.org/presentationml/2006/ole">
            <p:oleObj spid="_x0000_s419845" name="Chart" r:id="rId3" imgW="4038600" imgH="4981651" progId="MSGraph.Chart.8">
              <p:embed followColorScheme="full"/>
            </p:oleObj>
          </a:graphicData>
        </a:graphic>
      </p:graphicFrame>
      <p:sp>
        <p:nvSpPr>
          <p:cNvPr id="419846" name="Rectangle 6"/>
          <p:cNvSpPr>
            <a:spLocks noGrp="1" noChangeArrowheads="1"/>
          </p:cNvSpPr>
          <p:nvPr>
            <p:ph sz="quarter" idx="2"/>
          </p:nvPr>
        </p:nvSpPr>
        <p:spPr>
          <a:xfrm flipH="1" flipV="1">
            <a:off x="8686800" y="3786188"/>
            <a:ext cx="76200" cy="100012"/>
          </a:xfrm>
        </p:spPr>
        <p:txBody>
          <a:bodyPr/>
          <a:lstStyle/>
          <a:p>
            <a:endParaRPr lang="en-US" sz="2400"/>
          </a:p>
        </p:txBody>
      </p:sp>
      <p:pic>
        <p:nvPicPr>
          <p:cNvPr id="419847" name="Picture 7" descr="Bob-the-Builder-tv-02.jpg">
            <a:hlinkClick r:id="rId4"/>
          </p:cNvPr>
          <p:cNvPicPr>
            <a:picLocks noChangeAspect="1" noChangeArrowheads="1"/>
          </p:cNvPicPr>
          <p:nvPr/>
        </p:nvPicPr>
        <p:blipFill>
          <a:blip r:embed="rId5" cstate="print"/>
          <a:srcRect/>
          <a:stretch>
            <a:fillRect/>
          </a:stretch>
        </p:blipFill>
        <p:spPr bwMode="auto">
          <a:xfrm>
            <a:off x="609600" y="914400"/>
            <a:ext cx="4238625" cy="5295900"/>
          </a:xfrm>
          <a:prstGeom prst="rect">
            <a:avLst/>
          </a:prstGeom>
          <a:noFill/>
        </p:spPr>
      </p:pic>
      <p:pic>
        <p:nvPicPr>
          <p:cNvPr id="419850" name="Picture 10" descr="stamford_showroom"/>
          <p:cNvPicPr>
            <a:picLocks noChangeAspect="1" noChangeArrowheads="1"/>
          </p:cNvPicPr>
          <p:nvPr/>
        </p:nvPicPr>
        <p:blipFill>
          <a:blip r:embed="rId6" cstate="print"/>
          <a:srcRect/>
          <a:stretch>
            <a:fillRect/>
          </a:stretch>
        </p:blipFill>
        <p:spPr bwMode="auto">
          <a:xfrm>
            <a:off x="5105400" y="2438400"/>
            <a:ext cx="3835400" cy="2514600"/>
          </a:xfrm>
          <a:prstGeom prst="rect">
            <a:avLst/>
          </a:prstGeom>
          <a:noFill/>
          <a:ln w="9525">
            <a:noFill/>
            <a:miter lim="800000"/>
            <a:headEnd/>
            <a:tailEnd/>
          </a:ln>
        </p:spPr>
      </p:pic>
      <p:sp>
        <p:nvSpPr>
          <p:cNvPr id="419851" name="Rectangle 11"/>
          <p:cNvSpPr>
            <a:spLocks noChangeArrowheads="1"/>
          </p:cNvSpPr>
          <p:nvPr/>
        </p:nvSpPr>
        <p:spPr bwMode="auto">
          <a:xfrm rot="10800000" flipV="1">
            <a:off x="5559425" y="5178425"/>
            <a:ext cx="3052763" cy="366713"/>
          </a:xfrm>
          <a:prstGeom prst="rect">
            <a:avLst/>
          </a:prstGeom>
          <a:noFill/>
          <a:ln w="9525">
            <a:noFill/>
            <a:miter lim="800000"/>
            <a:headEnd/>
            <a:tailEnd/>
          </a:ln>
          <a:effectLst/>
        </p:spPr>
        <p:txBody>
          <a:bodyPr>
            <a:spAutoFit/>
          </a:bodyPr>
          <a:lstStyle/>
          <a:p>
            <a:r>
              <a:rPr lang="en-US" b="1" i="1"/>
              <a:t>Bob does brownfields!!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52400" y="228600"/>
            <a:ext cx="8763000" cy="1143000"/>
          </a:xfrm>
        </p:spPr>
        <p:txBody>
          <a:bodyPr/>
          <a:lstStyle/>
          <a:p>
            <a:pPr algn="r">
              <a:tabLst>
                <a:tab pos="6740525" algn="l"/>
              </a:tabLst>
            </a:pPr>
            <a:r>
              <a:rPr lang="en-US" sz="4000" b="1" i="1">
                <a:solidFill>
                  <a:srgbClr val="993300"/>
                </a:solidFill>
                <a:latin typeface="Times New Roman" pitchFamily="18" charset="0"/>
              </a:rPr>
              <a:t>Yes, they can!!  Rosalia, WA – </a:t>
            </a:r>
            <a:br>
              <a:rPr lang="en-US" sz="4000" b="1" i="1">
                <a:solidFill>
                  <a:srgbClr val="993300"/>
                </a:solidFill>
                <a:latin typeface="Times New Roman" pitchFamily="18" charset="0"/>
              </a:rPr>
            </a:br>
            <a:r>
              <a:rPr lang="en-US" sz="2800" b="1" i="1">
                <a:solidFill>
                  <a:srgbClr val="996633"/>
                </a:solidFill>
                <a:latin typeface="Times New Roman" pitchFamily="18" charset="0"/>
              </a:rPr>
              <a:t>Locally driven public-private partnerships can stimulate innovative site financing in small communities</a:t>
            </a:r>
          </a:p>
        </p:txBody>
      </p:sp>
      <p:pic>
        <p:nvPicPr>
          <p:cNvPr id="420867" name="Picture 3" descr="229"/>
          <p:cNvPicPr>
            <a:picLocks noChangeAspect="1" noChangeArrowheads="1"/>
          </p:cNvPicPr>
          <p:nvPr>
            <p:ph sz="half" idx="1"/>
          </p:nvPr>
        </p:nvPicPr>
        <p:blipFill>
          <a:blip r:embed="rId2" cstate="print"/>
          <a:srcRect/>
          <a:stretch>
            <a:fillRect/>
          </a:stretch>
        </p:blipFill>
        <p:spPr>
          <a:xfrm>
            <a:off x="5257800" y="1600200"/>
            <a:ext cx="3657600" cy="2209800"/>
          </a:xfrm>
          <a:noFill/>
          <a:ln/>
        </p:spPr>
      </p:pic>
      <p:sp>
        <p:nvSpPr>
          <p:cNvPr id="420868" name="Text Box 4"/>
          <p:cNvSpPr txBox="1">
            <a:spLocks noChangeArrowheads="1"/>
          </p:cNvSpPr>
          <p:nvPr/>
        </p:nvSpPr>
        <p:spPr bwMode="auto">
          <a:xfrm>
            <a:off x="228600" y="1295400"/>
            <a:ext cx="2895600" cy="366713"/>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sp>
        <p:nvSpPr>
          <p:cNvPr id="420869" name="Text Box 5"/>
          <p:cNvSpPr txBox="1">
            <a:spLocks noChangeArrowheads="1"/>
          </p:cNvSpPr>
          <p:nvPr/>
        </p:nvSpPr>
        <p:spPr bwMode="auto">
          <a:xfrm>
            <a:off x="152400" y="1371600"/>
            <a:ext cx="5181600" cy="244475"/>
          </a:xfrm>
          <a:prstGeom prst="rect">
            <a:avLst/>
          </a:prstGeom>
          <a:noFill/>
          <a:ln w="9525">
            <a:noFill/>
            <a:miter lim="800000"/>
            <a:headEnd/>
            <a:tailEnd/>
          </a:ln>
          <a:effectLst/>
        </p:spPr>
        <p:txBody>
          <a:bodyPr>
            <a:spAutoFit/>
          </a:bodyPr>
          <a:lstStyle/>
          <a:p>
            <a:pPr>
              <a:spcBef>
                <a:spcPct val="50000"/>
              </a:spcBef>
              <a:buClr>
                <a:schemeClr val="accent1"/>
              </a:buClr>
              <a:buFont typeface="Wingdings" pitchFamily="2" charset="2"/>
              <a:buNone/>
            </a:pPr>
            <a:endParaRPr lang="en-US" sz="1000">
              <a:latin typeface="Times New Roman" pitchFamily="18" charset="0"/>
              <a:cs typeface="Arial" charset="0"/>
            </a:endParaRPr>
          </a:p>
        </p:txBody>
      </p:sp>
      <p:sp>
        <p:nvSpPr>
          <p:cNvPr id="420870" name="Rectangle 6"/>
          <p:cNvSpPr>
            <a:spLocks noChangeArrowheads="1"/>
          </p:cNvSpPr>
          <p:nvPr/>
        </p:nvSpPr>
        <p:spPr bwMode="auto">
          <a:xfrm>
            <a:off x="228600" y="1600200"/>
            <a:ext cx="5029200" cy="6299200"/>
          </a:xfrm>
          <a:prstGeom prst="rect">
            <a:avLst/>
          </a:prstGeom>
          <a:noFill/>
          <a:ln w="9525">
            <a:noFill/>
            <a:miter lim="800000"/>
            <a:headEnd/>
            <a:tailEnd/>
          </a:ln>
          <a:effectLst/>
        </p:spPr>
        <p:txBody>
          <a:bodyPr>
            <a:spAutoFit/>
          </a:bodyPr>
          <a:lstStyle/>
          <a:p>
            <a:pPr>
              <a:buFontTx/>
              <a:buChar char="•"/>
            </a:pPr>
            <a:r>
              <a:rPr lang="en-US" sz="2000">
                <a:latin typeface="Times New Roman" pitchFamily="18" charset="0"/>
                <a:cs typeface="Arial" charset="0"/>
              </a:rPr>
              <a:t> </a:t>
            </a:r>
            <a:r>
              <a:rPr lang="en-US" sz="2400">
                <a:latin typeface="Times New Roman" pitchFamily="18" charset="0"/>
                <a:cs typeface="Arial" charset="0"/>
              </a:rPr>
              <a:t>  1923 vintage Texaco gas station, in </a:t>
            </a:r>
          </a:p>
          <a:p>
            <a:r>
              <a:rPr lang="en-US" sz="2400">
                <a:latin typeface="Times New Roman" pitchFamily="18" charset="0"/>
                <a:cs typeface="Arial" charset="0"/>
              </a:rPr>
              <a:t>    downtown Rosalia, WA (pop. 600)</a:t>
            </a:r>
          </a:p>
          <a:p>
            <a:pPr>
              <a:buFontTx/>
              <a:buChar char="•"/>
            </a:pPr>
            <a:r>
              <a:rPr lang="en-US" sz="2400">
                <a:latin typeface="Times New Roman" pitchFamily="18" charset="0"/>
                <a:cs typeface="Arial" charset="0"/>
              </a:rPr>
              <a:t>  Abandoned 21 years; UST issues </a:t>
            </a:r>
          </a:p>
          <a:p>
            <a:pPr>
              <a:buFontTx/>
              <a:buChar char="•"/>
            </a:pPr>
            <a:r>
              <a:rPr lang="en-US" sz="2400">
                <a:latin typeface="Times New Roman" pitchFamily="18" charset="0"/>
                <a:cs typeface="Arial" charset="0"/>
              </a:rPr>
              <a:t>  Site as focus of “heritage tourism” </a:t>
            </a:r>
          </a:p>
          <a:p>
            <a:r>
              <a:rPr lang="en-US" sz="2400">
                <a:latin typeface="Times New Roman" pitchFamily="18" charset="0"/>
                <a:cs typeface="Arial" charset="0"/>
              </a:rPr>
              <a:t>   main street revitalization strategy  </a:t>
            </a:r>
          </a:p>
          <a:p>
            <a:pPr>
              <a:buFontTx/>
              <a:buChar char="•"/>
            </a:pPr>
            <a:r>
              <a:rPr lang="en-US" sz="2400">
                <a:latin typeface="Times New Roman" pitchFamily="18" charset="0"/>
                <a:cs typeface="Arial" charset="0"/>
              </a:rPr>
              <a:t>  Converted to “gateway” retail,   </a:t>
            </a:r>
          </a:p>
          <a:p>
            <a:r>
              <a:rPr lang="en-US" sz="2400">
                <a:latin typeface="Times New Roman" pitchFamily="18" charset="0"/>
                <a:cs typeface="Arial" charset="0"/>
              </a:rPr>
              <a:t>  craft/farmers market, visitor center </a:t>
            </a:r>
          </a:p>
          <a:p>
            <a:r>
              <a:rPr lang="en-US" sz="2400">
                <a:latin typeface="Times New Roman" pitchFamily="18" charset="0"/>
                <a:cs typeface="Arial" charset="0"/>
              </a:rPr>
              <a:t>  for nearby Steptoe Nat’l Battlefield, </a:t>
            </a:r>
          </a:p>
          <a:p>
            <a:r>
              <a:rPr lang="en-US" sz="2400">
                <a:latin typeface="Times New Roman" pitchFamily="18" charset="0"/>
                <a:cs typeface="Arial" charset="0"/>
              </a:rPr>
              <a:t>  national forest  </a:t>
            </a:r>
          </a:p>
          <a:p>
            <a:r>
              <a:rPr lang="en-US" sz="2400">
                <a:latin typeface="Times New Roman" pitchFamily="18" charset="0"/>
                <a:cs typeface="Arial" charset="0"/>
              </a:rPr>
              <a:t> </a:t>
            </a:r>
            <a:r>
              <a:rPr lang="en-US" sz="2400" b="1" i="1">
                <a:latin typeface="Times New Roman" pitchFamily="18" charset="0"/>
              </a:rPr>
              <a:t>Public financing sources include</a:t>
            </a:r>
            <a:r>
              <a:rPr lang="en-US" sz="2400">
                <a:latin typeface="Times New Roman" pitchFamily="18" charset="0"/>
              </a:rPr>
              <a:t>: </a:t>
            </a:r>
          </a:p>
          <a:p>
            <a:pPr>
              <a:buFontTx/>
              <a:buChar char="•"/>
            </a:pPr>
            <a:r>
              <a:rPr lang="en-US" sz="2400">
                <a:latin typeface="Times New Roman" pitchFamily="18" charset="0"/>
              </a:rPr>
              <a:t>  $33,000 USTfields pilot grant</a:t>
            </a:r>
          </a:p>
          <a:p>
            <a:pPr>
              <a:buFontTx/>
              <a:buChar char="•"/>
            </a:pPr>
            <a:r>
              <a:rPr lang="en-US" sz="2400">
                <a:latin typeface="Times New Roman" pitchFamily="18" charset="0"/>
              </a:rPr>
              <a:t>  $54,000 WA Dept of Ecology grant </a:t>
            </a:r>
          </a:p>
          <a:p>
            <a:pPr>
              <a:buFontTx/>
              <a:buChar char="•"/>
            </a:pPr>
            <a:r>
              <a:rPr lang="en-US" sz="2400">
                <a:latin typeface="Times New Roman" pitchFamily="18" charset="0"/>
              </a:rPr>
              <a:t>  $45,000 Whitman County </a:t>
            </a:r>
          </a:p>
          <a:p>
            <a:r>
              <a:rPr lang="en-US" sz="2400">
                <a:latin typeface="Times New Roman" pitchFamily="18" charset="0"/>
              </a:rPr>
              <a:t>  “community development ’08” grant</a:t>
            </a:r>
            <a:endParaRPr lang="en-US" sz="2400">
              <a:latin typeface="Times New Roman" pitchFamily="18" charset="0"/>
              <a:cs typeface="Arial" charset="0"/>
            </a:endParaRPr>
          </a:p>
          <a:p>
            <a:pPr>
              <a:buFontTx/>
              <a:buChar char="•"/>
            </a:pPr>
            <a:endParaRPr lang="en-US" sz="2400">
              <a:latin typeface="Times New Roman" pitchFamily="18" charset="0"/>
              <a:cs typeface="Arial" charset="0"/>
            </a:endParaRPr>
          </a:p>
          <a:p>
            <a:pPr>
              <a:buFontTx/>
              <a:buChar char="•"/>
            </a:pPr>
            <a:endParaRPr lang="en-US" sz="2400">
              <a:latin typeface="Times New Roman" pitchFamily="18" charset="0"/>
              <a:cs typeface="Arial" charset="0"/>
            </a:endParaRPr>
          </a:p>
          <a:p>
            <a:r>
              <a:rPr lang="en-US" sz="2400">
                <a:latin typeface="Times New Roman" pitchFamily="18" charset="0"/>
                <a:cs typeface="Arial" charset="0"/>
              </a:rPr>
              <a:t> </a:t>
            </a:r>
          </a:p>
        </p:txBody>
      </p:sp>
      <p:pic>
        <p:nvPicPr>
          <p:cNvPr id="420871" name="Picture 7" descr="rosalia2"/>
          <p:cNvPicPr>
            <a:picLocks noChangeAspect="1" noChangeArrowheads="1"/>
          </p:cNvPicPr>
          <p:nvPr/>
        </p:nvPicPr>
        <p:blipFill>
          <a:blip r:embed="rId3" cstate="print"/>
          <a:srcRect/>
          <a:stretch>
            <a:fillRect/>
          </a:stretch>
        </p:blipFill>
        <p:spPr bwMode="auto">
          <a:xfrm>
            <a:off x="5334000" y="3886200"/>
            <a:ext cx="3594100" cy="274637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228600" y="274638"/>
            <a:ext cx="8458200" cy="1143000"/>
          </a:xfrm>
        </p:spPr>
        <p:txBody>
          <a:bodyPr/>
          <a:lstStyle/>
          <a:p>
            <a:pPr algn="r"/>
            <a:r>
              <a:rPr lang="en-US" sz="4000" b="1" i="1">
                <a:solidFill>
                  <a:srgbClr val="993300"/>
                </a:solidFill>
                <a:latin typeface="Times New Roman" pitchFamily="18" charset="0"/>
              </a:rPr>
              <a:t>Yes, they can!!  Rosalia, WA – </a:t>
            </a:r>
            <a:br>
              <a:rPr lang="en-US" sz="4000" b="1" i="1">
                <a:solidFill>
                  <a:srgbClr val="993300"/>
                </a:solidFill>
                <a:latin typeface="Times New Roman" pitchFamily="18" charset="0"/>
              </a:rPr>
            </a:br>
            <a:r>
              <a:rPr lang="en-US" sz="2800" b="1" i="1">
                <a:solidFill>
                  <a:srgbClr val="996633"/>
                </a:solidFill>
                <a:latin typeface="Times New Roman" pitchFamily="18" charset="0"/>
              </a:rPr>
              <a:t>Locally driven public-private partnerships can stimulate innovative site financing in small  communities</a:t>
            </a:r>
          </a:p>
        </p:txBody>
      </p:sp>
      <p:pic>
        <p:nvPicPr>
          <p:cNvPr id="421891" name="Picture 3" descr="June2004-9"/>
          <p:cNvPicPr>
            <a:picLocks noChangeAspect="1" noChangeArrowheads="1"/>
          </p:cNvPicPr>
          <p:nvPr>
            <p:ph sz="quarter" idx="2"/>
          </p:nvPr>
        </p:nvPicPr>
        <p:blipFill>
          <a:blip r:embed="rId2" cstate="print"/>
          <a:srcRect/>
          <a:stretch>
            <a:fillRect/>
          </a:stretch>
        </p:blipFill>
        <p:spPr>
          <a:xfrm>
            <a:off x="5486400" y="4114800"/>
            <a:ext cx="3352800" cy="2490788"/>
          </a:xfrm>
          <a:noFill/>
          <a:ln/>
        </p:spPr>
      </p:pic>
      <p:sp>
        <p:nvSpPr>
          <p:cNvPr id="421892" name="Text Box 4"/>
          <p:cNvSpPr txBox="1">
            <a:spLocks noChangeArrowheads="1"/>
          </p:cNvSpPr>
          <p:nvPr/>
        </p:nvSpPr>
        <p:spPr bwMode="auto">
          <a:xfrm>
            <a:off x="228600" y="1295400"/>
            <a:ext cx="2895600" cy="366713"/>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sp>
        <p:nvSpPr>
          <p:cNvPr id="421893" name="Text Box 5"/>
          <p:cNvSpPr txBox="1">
            <a:spLocks noChangeArrowheads="1"/>
          </p:cNvSpPr>
          <p:nvPr/>
        </p:nvSpPr>
        <p:spPr bwMode="auto">
          <a:xfrm>
            <a:off x="152400" y="1371600"/>
            <a:ext cx="5181600" cy="244475"/>
          </a:xfrm>
          <a:prstGeom prst="rect">
            <a:avLst/>
          </a:prstGeom>
          <a:noFill/>
          <a:ln w="9525">
            <a:noFill/>
            <a:miter lim="800000"/>
            <a:headEnd/>
            <a:tailEnd/>
          </a:ln>
          <a:effectLst/>
        </p:spPr>
        <p:txBody>
          <a:bodyPr>
            <a:spAutoFit/>
          </a:bodyPr>
          <a:lstStyle/>
          <a:p>
            <a:pPr>
              <a:spcBef>
                <a:spcPct val="50000"/>
              </a:spcBef>
              <a:buClr>
                <a:schemeClr val="accent1"/>
              </a:buClr>
              <a:buFont typeface="Wingdings" pitchFamily="2" charset="2"/>
              <a:buNone/>
            </a:pPr>
            <a:endParaRPr lang="en-US" sz="1000">
              <a:latin typeface="Times New Roman" pitchFamily="18" charset="0"/>
              <a:cs typeface="Arial" charset="0"/>
            </a:endParaRPr>
          </a:p>
        </p:txBody>
      </p:sp>
      <p:sp>
        <p:nvSpPr>
          <p:cNvPr id="421894" name="Rectangle 6"/>
          <p:cNvSpPr>
            <a:spLocks noChangeArrowheads="1"/>
          </p:cNvSpPr>
          <p:nvPr/>
        </p:nvSpPr>
        <p:spPr bwMode="auto">
          <a:xfrm>
            <a:off x="228600" y="1600200"/>
            <a:ext cx="5486400" cy="5675313"/>
          </a:xfrm>
          <a:prstGeom prst="rect">
            <a:avLst/>
          </a:prstGeom>
          <a:noFill/>
          <a:ln w="9525">
            <a:noFill/>
            <a:miter lim="800000"/>
            <a:headEnd/>
            <a:tailEnd/>
          </a:ln>
          <a:effectLst/>
        </p:spPr>
        <p:txBody>
          <a:bodyPr>
            <a:spAutoFit/>
          </a:bodyPr>
          <a:lstStyle/>
          <a:p>
            <a:r>
              <a:rPr lang="en-US" sz="2600" b="1" i="1">
                <a:latin typeface="Times New Roman" pitchFamily="18" charset="0"/>
                <a:cs typeface="Arial" charset="0"/>
              </a:rPr>
              <a:t>Partner donations include</a:t>
            </a:r>
            <a:r>
              <a:rPr lang="en-US" sz="2600">
                <a:latin typeface="Times New Roman" pitchFamily="18" charset="0"/>
                <a:cs typeface="Arial" charset="0"/>
              </a:rPr>
              <a:t>:  </a:t>
            </a:r>
          </a:p>
          <a:p>
            <a:pPr>
              <a:buFontTx/>
              <a:buChar char="•"/>
            </a:pPr>
            <a:r>
              <a:rPr lang="en-US" sz="2600">
                <a:latin typeface="Times New Roman" pitchFamily="18" charset="0"/>
                <a:cs typeface="Arial" charset="0"/>
              </a:rPr>
              <a:t>  </a:t>
            </a:r>
            <a:r>
              <a:rPr lang="en-US" sz="2800">
                <a:latin typeface="Times New Roman" pitchFamily="18" charset="0"/>
                <a:cs typeface="Arial" charset="0"/>
              </a:rPr>
              <a:t>Development grant sharing from   </a:t>
            </a:r>
          </a:p>
          <a:p>
            <a:r>
              <a:rPr lang="en-US" sz="2800">
                <a:latin typeface="Times New Roman" pitchFamily="18" charset="0"/>
                <a:cs typeface="Arial" charset="0"/>
              </a:rPr>
              <a:t>   surrounding counties  </a:t>
            </a:r>
          </a:p>
          <a:p>
            <a:pPr>
              <a:buFontTx/>
              <a:buChar char="•"/>
            </a:pPr>
            <a:r>
              <a:rPr lang="en-US" sz="2800">
                <a:latin typeface="Times New Roman" pitchFamily="18" charset="0"/>
                <a:cs typeface="Arial" charset="0"/>
              </a:rPr>
              <a:t>  Rosalia Lions Club  </a:t>
            </a:r>
          </a:p>
          <a:p>
            <a:pPr>
              <a:buFontTx/>
              <a:buChar char="•"/>
            </a:pPr>
            <a:r>
              <a:rPr lang="en-US" sz="2800">
                <a:latin typeface="Times New Roman" pitchFamily="18" charset="0"/>
                <a:cs typeface="Arial" charset="0"/>
              </a:rPr>
              <a:t>  Rosalia “Gifted Grannies” </a:t>
            </a:r>
          </a:p>
          <a:p>
            <a:pPr>
              <a:buFontTx/>
              <a:buChar char="•"/>
            </a:pPr>
            <a:r>
              <a:rPr lang="en-US" sz="2800">
                <a:latin typeface="Times New Roman" pitchFamily="18" charset="0"/>
                <a:cs typeface="Arial" charset="0"/>
              </a:rPr>
              <a:t>  Retired Texaco Executives Assn. </a:t>
            </a:r>
          </a:p>
          <a:p>
            <a:pPr>
              <a:buFontTx/>
              <a:buChar char="•"/>
            </a:pPr>
            <a:r>
              <a:rPr lang="en-US" sz="2800">
                <a:latin typeface="Times New Roman" pitchFamily="18" charset="0"/>
                <a:cs typeface="Arial" charset="0"/>
              </a:rPr>
              <a:t>  Pro bono legal, remedial services</a:t>
            </a:r>
          </a:p>
          <a:p>
            <a:pPr>
              <a:buFontTx/>
              <a:buChar char="•"/>
            </a:pPr>
            <a:r>
              <a:rPr lang="en-US" sz="2800">
                <a:latin typeface="Times New Roman" pitchFamily="18" charset="0"/>
                <a:cs typeface="Arial" charset="0"/>
              </a:rPr>
              <a:t>  Utility incentive rates</a:t>
            </a:r>
          </a:p>
          <a:p>
            <a:pPr>
              <a:buFontTx/>
              <a:buChar char="•"/>
            </a:pPr>
            <a:r>
              <a:rPr lang="en-US" sz="2800">
                <a:latin typeface="Times New Roman" pitchFamily="18" charset="0"/>
                <a:cs typeface="Arial" charset="0"/>
              </a:rPr>
              <a:t>  Community sweat equity  </a:t>
            </a:r>
          </a:p>
          <a:p>
            <a:pPr>
              <a:buFontTx/>
              <a:buChar char="•"/>
            </a:pPr>
            <a:r>
              <a:rPr lang="en-US" sz="2800">
                <a:latin typeface="Times New Roman" pitchFamily="18" charset="0"/>
                <a:cs typeface="Arial" charset="0"/>
              </a:rPr>
              <a:t>  </a:t>
            </a:r>
            <a:r>
              <a:rPr lang="en-US" sz="2800" u="sng">
                <a:latin typeface="Times New Roman" pitchFamily="18" charset="0"/>
                <a:cs typeface="Arial" charset="0"/>
              </a:rPr>
              <a:t>First-ever</a:t>
            </a:r>
            <a:r>
              <a:rPr lang="en-US" sz="2800">
                <a:latin typeface="Times New Roman" pitchFamily="18" charset="0"/>
                <a:cs typeface="Arial" charset="0"/>
              </a:rPr>
              <a:t> partnership with a state </a:t>
            </a:r>
          </a:p>
          <a:p>
            <a:r>
              <a:rPr lang="en-US" sz="2800">
                <a:latin typeface="Times New Roman" pitchFamily="18" charset="0"/>
                <a:cs typeface="Arial" charset="0"/>
              </a:rPr>
              <a:t>   Dept. of Corrections</a:t>
            </a:r>
          </a:p>
          <a:p>
            <a:endParaRPr lang="en-US" sz="800">
              <a:latin typeface="Times New Roman" pitchFamily="18" charset="0"/>
              <a:cs typeface="Arial" charset="0"/>
            </a:endParaRPr>
          </a:p>
          <a:p>
            <a:r>
              <a:rPr lang="en-US" sz="2600">
                <a:latin typeface="Times New Roman" pitchFamily="18" charset="0"/>
                <a:cs typeface="Arial" charset="0"/>
              </a:rPr>
              <a:t> </a:t>
            </a:r>
          </a:p>
          <a:p>
            <a:endParaRPr lang="en-US" sz="2600">
              <a:latin typeface="Times New Roman" pitchFamily="18" charset="0"/>
              <a:cs typeface="Arial" charset="0"/>
            </a:endParaRPr>
          </a:p>
        </p:txBody>
      </p:sp>
      <p:pic>
        <p:nvPicPr>
          <p:cNvPr id="421895" name="Picture 7" descr="MVC-075F"/>
          <p:cNvPicPr>
            <a:picLocks noChangeAspect="1" noChangeArrowheads="1"/>
          </p:cNvPicPr>
          <p:nvPr/>
        </p:nvPicPr>
        <p:blipFill>
          <a:blip r:embed="rId3" cstate="print"/>
          <a:srcRect/>
          <a:stretch>
            <a:fillRect/>
          </a:stretch>
        </p:blipFill>
        <p:spPr bwMode="auto">
          <a:xfrm>
            <a:off x="5486400" y="1600200"/>
            <a:ext cx="3324225" cy="24479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4572000" y="274638"/>
            <a:ext cx="4114800" cy="1143000"/>
          </a:xfrm>
        </p:spPr>
        <p:txBody>
          <a:bodyPr/>
          <a:lstStyle/>
          <a:p>
            <a:r>
              <a:rPr lang="en-US" sz="3600">
                <a:latin typeface="Times New Roman" pitchFamily="18" charset="0"/>
              </a:rPr>
              <a:t>Charlie’s contact information</a:t>
            </a:r>
          </a:p>
        </p:txBody>
      </p:sp>
      <p:sp>
        <p:nvSpPr>
          <p:cNvPr id="464899" name="Rectangle 3"/>
          <p:cNvSpPr>
            <a:spLocks noGrp="1" noChangeArrowheads="1"/>
          </p:cNvSpPr>
          <p:nvPr>
            <p:ph type="body" sz="half" idx="1"/>
          </p:nvPr>
        </p:nvSpPr>
        <p:spPr>
          <a:xfrm>
            <a:off x="457200" y="2514600"/>
            <a:ext cx="8153400" cy="4038600"/>
          </a:xfrm>
        </p:spPr>
        <p:txBody>
          <a:bodyPr/>
          <a:lstStyle/>
          <a:p>
            <a:pPr algn="ctr">
              <a:buFontTx/>
              <a:buNone/>
            </a:pPr>
            <a:r>
              <a:rPr lang="en-US" sz="2800" b="1" i="1">
                <a:latin typeface="Times New Roman" pitchFamily="18" charset="0"/>
              </a:rPr>
              <a:t>For further information………..</a:t>
            </a:r>
          </a:p>
          <a:p>
            <a:pPr algn="ctr">
              <a:buFontTx/>
              <a:buNone/>
            </a:pPr>
            <a:r>
              <a:rPr lang="en-US" sz="2800" b="1" i="1">
                <a:latin typeface="Times New Roman" pitchFamily="18" charset="0"/>
              </a:rPr>
              <a:t>For additional examples and information….</a:t>
            </a:r>
          </a:p>
          <a:p>
            <a:pPr algn="ctr">
              <a:buFontTx/>
              <a:buNone/>
            </a:pPr>
            <a:endParaRPr lang="en-US" sz="2800" b="1" i="1">
              <a:latin typeface="Times New Roman" pitchFamily="18" charset="0"/>
            </a:endParaRPr>
          </a:p>
          <a:p>
            <a:pPr algn="ctr">
              <a:buFontTx/>
              <a:buNone/>
            </a:pPr>
            <a:r>
              <a:rPr lang="en-US" sz="2400" b="1">
                <a:solidFill>
                  <a:srgbClr val="0033CC"/>
                </a:solidFill>
                <a:latin typeface="Times New Roman" pitchFamily="18" charset="0"/>
                <a:hlinkClick r:id="rId2"/>
              </a:rPr>
              <a:t>cbartsch@icfi.com</a:t>
            </a:r>
            <a:r>
              <a:rPr lang="en-US" sz="2400" b="1">
                <a:solidFill>
                  <a:srgbClr val="0033CC"/>
                </a:solidFill>
                <a:latin typeface="Times New Roman" pitchFamily="18" charset="0"/>
              </a:rPr>
              <a:t> </a:t>
            </a:r>
          </a:p>
          <a:p>
            <a:pPr algn="ctr">
              <a:buFontTx/>
              <a:buNone/>
            </a:pPr>
            <a:r>
              <a:rPr lang="en-US" sz="4400" b="1">
                <a:solidFill>
                  <a:srgbClr val="996633"/>
                </a:solidFill>
                <a:latin typeface="Times New Roman" pitchFamily="18" charset="0"/>
                <a:hlinkClick r:id="rId3"/>
              </a:rPr>
              <a:t>www.icfi.com</a:t>
            </a:r>
            <a:r>
              <a:rPr lang="en-US" sz="4400" b="1">
                <a:solidFill>
                  <a:srgbClr val="996633"/>
                </a:solidFill>
                <a:latin typeface="Times New Roman" pitchFamily="18" charset="0"/>
              </a:rPr>
              <a:t> </a:t>
            </a:r>
          </a:p>
          <a:p>
            <a:pPr algn="ctr">
              <a:buFontTx/>
              <a:buNone/>
            </a:pPr>
            <a:endParaRPr lang="en-US" sz="1200">
              <a:solidFill>
                <a:srgbClr val="000000"/>
              </a:solidFill>
              <a:latin typeface="Times New Roman" pitchFamily="18" charset="0"/>
            </a:endParaRPr>
          </a:p>
          <a:p>
            <a:pPr algn="ctr">
              <a:buFontTx/>
              <a:buNone/>
            </a:pPr>
            <a:r>
              <a:rPr lang="en-US" sz="2800" i="1"/>
              <a:t/>
            </a:r>
            <a:br>
              <a:rPr lang="en-US" sz="2800" i="1"/>
            </a:br>
            <a:endParaRPr lang="en-US" sz="1200">
              <a:solidFill>
                <a:srgbClr val="000000"/>
              </a:solidFill>
              <a:latin typeface="Times New Roman" pitchFamily="18" charset="0"/>
            </a:endParaRPr>
          </a:p>
        </p:txBody>
      </p:sp>
      <p:pic>
        <p:nvPicPr>
          <p:cNvPr id="464900" name="Picture 4" descr="ICF_2c"/>
          <p:cNvPicPr>
            <a:picLocks noChangeAspect="1" noChangeArrowheads="1"/>
          </p:cNvPicPr>
          <p:nvPr>
            <p:ph sz="half" idx="2"/>
          </p:nvPr>
        </p:nvPicPr>
        <p:blipFill>
          <a:blip r:embed="rId4" cstate="print"/>
          <a:srcRect/>
          <a:stretch>
            <a:fillRect/>
          </a:stretch>
        </p:blipFill>
        <p:spPr>
          <a:xfrm>
            <a:off x="228600" y="152400"/>
            <a:ext cx="2667000" cy="2074863"/>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3733800" y="274638"/>
            <a:ext cx="5181600" cy="2239962"/>
          </a:xfrm>
        </p:spPr>
        <p:txBody>
          <a:bodyPr/>
          <a:lstStyle/>
          <a:p>
            <a:pPr algn="r"/>
            <a:r>
              <a:rPr lang="en-US" sz="3600" b="1" i="1">
                <a:solidFill>
                  <a:srgbClr val="663300"/>
                </a:solidFill>
                <a:latin typeface="Arial Unicode MS" pitchFamily="34" charset="-128"/>
              </a:rPr>
              <a:t>Most commonly used (non-EPA) federal resources…especially in smaller communities</a:t>
            </a:r>
            <a:r>
              <a:rPr lang="en-US" sz="4000" b="1" i="1">
                <a:solidFill>
                  <a:srgbClr val="663300"/>
                </a:solidFill>
                <a:latin typeface="Arial Unicode MS" pitchFamily="34" charset="-128"/>
              </a:rPr>
              <a:t> </a:t>
            </a:r>
          </a:p>
        </p:txBody>
      </p:sp>
      <p:sp>
        <p:nvSpPr>
          <p:cNvPr id="349187" name="Rectangle 3"/>
          <p:cNvSpPr>
            <a:spLocks noGrp="1" noChangeArrowheads="1"/>
          </p:cNvSpPr>
          <p:nvPr>
            <p:ph type="body" sz="half" idx="1"/>
          </p:nvPr>
        </p:nvSpPr>
        <p:spPr>
          <a:xfrm>
            <a:off x="533400" y="2514600"/>
            <a:ext cx="8077200" cy="4038600"/>
          </a:xfrm>
        </p:spPr>
        <p:txBody>
          <a:bodyPr/>
          <a:lstStyle/>
          <a:p>
            <a:pPr>
              <a:lnSpc>
                <a:spcPct val="80000"/>
              </a:lnSpc>
            </a:pPr>
            <a:r>
              <a:rPr lang="en-US" sz="2800" b="1">
                <a:effectLst>
                  <a:outerShdw blurRad="38100" dist="38100" dir="2700000" algn="tl">
                    <a:srgbClr val="C0C0C0"/>
                  </a:outerShdw>
                </a:effectLst>
                <a:latin typeface="Times New Roman" pitchFamily="18" charset="0"/>
              </a:rPr>
              <a:t>HUD – CDBG </a:t>
            </a:r>
          </a:p>
          <a:p>
            <a:pPr>
              <a:lnSpc>
                <a:spcPct val="80000"/>
              </a:lnSpc>
            </a:pPr>
            <a:r>
              <a:rPr lang="en-US" sz="2800" b="1">
                <a:effectLst>
                  <a:outerShdw blurRad="38100" dist="38100" dir="2700000" algn="tl">
                    <a:srgbClr val="C0C0C0"/>
                  </a:outerShdw>
                </a:effectLst>
                <a:latin typeface="Times New Roman" pitchFamily="18" charset="0"/>
              </a:rPr>
              <a:t>EDA – public works, economic dislocation</a:t>
            </a:r>
          </a:p>
          <a:p>
            <a:pPr>
              <a:lnSpc>
                <a:spcPct val="80000"/>
              </a:lnSpc>
            </a:pPr>
            <a:r>
              <a:rPr lang="en-US" sz="2800" b="1">
                <a:effectLst>
                  <a:outerShdw blurRad="38100" dist="38100" dir="2700000" algn="tl">
                    <a:srgbClr val="C0C0C0"/>
                  </a:outerShdw>
                </a:effectLst>
                <a:latin typeface="Times New Roman" pitchFamily="18" charset="0"/>
              </a:rPr>
              <a:t>DOT – enhancement, construction, system 	rehab/modernization   </a:t>
            </a:r>
          </a:p>
          <a:p>
            <a:pPr>
              <a:lnSpc>
                <a:spcPct val="80000"/>
              </a:lnSpc>
            </a:pPr>
            <a:r>
              <a:rPr lang="en-US" sz="2800" b="1">
                <a:effectLst>
                  <a:outerShdw blurRad="38100" dist="38100" dir="2700000" algn="tl">
                    <a:srgbClr val="C0C0C0"/>
                  </a:outerShdw>
                </a:effectLst>
                <a:latin typeface="Times New Roman" pitchFamily="18" charset="0"/>
              </a:rPr>
              <a:t>USDA – rural development/community 	facilities loans and grants </a:t>
            </a:r>
          </a:p>
          <a:p>
            <a:pPr>
              <a:lnSpc>
                <a:spcPct val="80000"/>
              </a:lnSpc>
            </a:pPr>
            <a:r>
              <a:rPr lang="en-US" sz="2800" b="1">
                <a:effectLst>
                  <a:outerShdw blurRad="38100" dist="38100" dir="2700000" algn="tl">
                    <a:srgbClr val="C0C0C0"/>
                  </a:outerShdw>
                </a:effectLst>
                <a:latin typeface="Times New Roman" pitchFamily="18" charset="0"/>
              </a:rPr>
              <a:t>Army Corps of Engineers – targeted waterfront brownfield support</a:t>
            </a:r>
          </a:p>
          <a:p>
            <a:pPr>
              <a:lnSpc>
                <a:spcPct val="80000"/>
              </a:lnSpc>
            </a:pPr>
            <a:r>
              <a:rPr lang="en-US" sz="2800" b="1">
                <a:effectLst>
                  <a:outerShdw blurRad="38100" dist="38100" dir="2700000" algn="tl">
                    <a:srgbClr val="C0C0C0"/>
                  </a:outerShdw>
                </a:effectLst>
                <a:latin typeface="Times New Roman" pitchFamily="18" charset="0"/>
              </a:rPr>
              <a:t>Tax code incentives – for housing, cleanup, 	structural rehabilitation</a:t>
            </a:r>
            <a:r>
              <a:rPr lang="en-US" sz="2400" b="1">
                <a:effectLst>
                  <a:outerShdw blurRad="38100" dist="38100" dir="2700000" algn="tl">
                    <a:srgbClr val="C0C0C0"/>
                  </a:outerShdw>
                </a:effectLst>
                <a:latin typeface="Times New Roman" pitchFamily="18" charset="0"/>
              </a:rPr>
              <a:t>  </a:t>
            </a:r>
          </a:p>
        </p:txBody>
      </p:sp>
      <p:pic>
        <p:nvPicPr>
          <p:cNvPr id="349188" name="Picture 4" descr="front10k"/>
          <p:cNvPicPr>
            <a:picLocks noGrp="1" noChangeAspect="1" noChangeArrowheads="1"/>
          </p:cNvPicPr>
          <p:nvPr>
            <p:ph sz="quarter" idx="2"/>
          </p:nvPr>
        </p:nvPicPr>
        <p:blipFill>
          <a:blip r:embed="rId2" cstate="print"/>
          <a:srcRect/>
          <a:stretch>
            <a:fillRect/>
          </a:stretch>
        </p:blipFill>
        <p:spPr>
          <a:xfrm>
            <a:off x="381000" y="304800"/>
            <a:ext cx="3352800" cy="1600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body" idx="1"/>
          </p:nvPr>
        </p:nvSpPr>
        <p:spPr>
          <a:xfrm>
            <a:off x="0" y="1676400"/>
            <a:ext cx="8915400" cy="5181600"/>
          </a:xfrm>
        </p:spPr>
        <p:txBody>
          <a:bodyPr/>
          <a:lstStyle/>
          <a:p>
            <a:pPr marL="1295400" lvl="2" indent="-381000">
              <a:lnSpc>
                <a:spcPct val="90000"/>
              </a:lnSpc>
            </a:pPr>
            <a:r>
              <a:rPr lang="en-US" sz="2800">
                <a:latin typeface="Times New Roman" pitchFamily="18" charset="0"/>
              </a:rPr>
              <a:t>Cities over 50,000 people get annual formula allocations</a:t>
            </a:r>
          </a:p>
          <a:p>
            <a:pPr marL="1295400" lvl="2" indent="-381000">
              <a:lnSpc>
                <a:spcPct val="90000"/>
              </a:lnSpc>
            </a:pPr>
            <a:r>
              <a:rPr lang="en-US" sz="2800">
                <a:latin typeface="Times New Roman" pitchFamily="18" charset="0"/>
              </a:rPr>
              <a:t>Each state gets an annual funding allocation from HUD to meet small cities’ (less than 50,000 population) community development needs</a:t>
            </a:r>
          </a:p>
          <a:p>
            <a:pPr marL="1295400" lvl="2" indent="-381000">
              <a:lnSpc>
                <a:spcPct val="90000"/>
              </a:lnSpc>
            </a:pPr>
            <a:r>
              <a:rPr lang="en-US" sz="2800">
                <a:latin typeface="Times New Roman" pitchFamily="18" charset="0"/>
              </a:rPr>
              <a:t>CDBG funds must meet one of HUD’s 3 broadly defined program objectives: </a:t>
            </a:r>
          </a:p>
          <a:p>
            <a:pPr marL="1714500" lvl="3" indent="-342900">
              <a:lnSpc>
                <a:spcPct val="90000"/>
              </a:lnSpc>
            </a:pPr>
            <a:r>
              <a:rPr lang="en-US" sz="2800" i="1">
                <a:latin typeface="Times New Roman" pitchFamily="18" charset="0"/>
              </a:rPr>
              <a:t>addressing the needs of low- and moderate-income people (at least 51% of funds) </a:t>
            </a:r>
          </a:p>
          <a:p>
            <a:pPr marL="1714500" lvl="3" indent="-342900">
              <a:lnSpc>
                <a:spcPct val="90000"/>
              </a:lnSpc>
            </a:pPr>
            <a:r>
              <a:rPr lang="en-US" sz="2800" i="1">
                <a:latin typeface="Times New Roman" pitchFamily="18" charset="0"/>
              </a:rPr>
              <a:t>addressing slums and blight</a:t>
            </a:r>
          </a:p>
          <a:p>
            <a:pPr marL="1714500" lvl="3" indent="-342900">
              <a:lnSpc>
                <a:spcPct val="90000"/>
              </a:lnSpc>
            </a:pPr>
            <a:r>
              <a:rPr lang="en-US" sz="2800" i="1">
                <a:latin typeface="Times New Roman" pitchFamily="18" charset="0"/>
              </a:rPr>
              <a:t>meeting an urgent community need  </a:t>
            </a:r>
          </a:p>
          <a:p>
            <a:pPr marL="1295400" lvl="2" indent="-381000">
              <a:lnSpc>
                <a:spcPct val="90000"/>
              </a:lnSpc>
              <a:buFontTx/>
              <a:buNone/>
            </a:pPr>
            <a:r>
              <a:rPr lang="en-US" sz="2000" b="1" i="1">
                <a:latin typeface="Times New Roman" pitchFamily="18" charset="0"/>
              </a:rPr>
              <a:t>	</a:t>
            </a:r>
          </a:p>
        </p:txBody>
      </p:sp>
      <p:sp>
        <p:nvSpPr>
          <p:cNvPr id="524291" name="Rectangle 3"/>
          <p:cNvSpPr>
            <a:spLocks noGrp="1" noChangeArrowheads="1"/>
          </p:cNvSpPr>
          <p:nvPr>
            <p:ph type="title"/>
          </p:nvPr>
        </p:nvSpPr>
        <p:spPr>
          <a:xfrm>
            <a:off x="457200" y="228600"/>
            <a:ext cx="8534400" cy="1676400"/>
          </a:xfrm>
        </p:spPr>
        <p:txBody>
          <a:bodyPr/>
          <a:lstStyle/>
          <a:p>
            <a:pPr algn="r"/>
            <a:r>
              <a:rPr lang="en-US" sz="4000" b="1" i="1">
                <a:solidFill>
                  <a:srgbClr val="663300"/>
                </a:solidFill>
                <a:latin typeface="Arial Unicode MS" pitchFamily="34" charset="-128"/>
              </a:rPr>
              <a:t>HUD Supported Entitlement and State/Small Cities CDBG Programs </a:t>
            </a:r>
            <a:br>
              <a:rPr lang="en-US" sz="4000" b="1" i="1">
                <a:solidFill>
                  <a:srgbClr val="663300"/>
                </a:solidFill>
                <a:latin typeface="Arial Unicode MS" pitchFamily="34" charset="-128"/>
              </a:rPr>
            </a:br>
            <a:endParaRPr lang="en-US" sz="4000" b="1" i="1">
              <a:solidFill>
                <a:srgbClr val="663300"/>
              </a:solidFill>
              <a:latin typeface="Arial Unicode MS"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body" idx="1"/>
          </p:nvPr>
        </p:nvSpPr>
        <p:spPr>
          <a:xfrm>
            <a:off x="228600" y="1371600"/>
            <a:ext cx="8686800" cy="5715000"/>
          </a:xfrm>
        </p:spPr>
        <p:txBody>
          <a:bodyPr/>
          <a:lstStyle/>
          <a:p>
            <a:pPr marL="533400" indent="-533400">
              <a:lnSpc>
                <a:spcPct val="90000"/>
              </a:lnSpc>
            </a:pPr>
            <a:r>
              <a:rPr lang="en-US" sz="2800">
                <a:latin typeface="Times New Roman" pitchFamily="18" charset="0"/>
              </a:rPr>
              <a:t>Demolition and removal</a:t>
            </a:r>
          </a:p>
          <a:p>
            <a:pPr marL="533400" indent="-533400">
              <a:lnSpc>
                <a:spcPct val="90000"/>
              </a:lnSpc>
            </a:pPr>
            <a:r>
              <a:rPr lang="en-US" sz="2800">
                <a:latin typeface="Times New Roman" pitchFamily="18" charset="0"/>
              </a:rPr>
              <a:t>Rehabilitation of public and private buildings</a:t>
            </a:r>
          </a:p>
          <a:p>
            <a:pPr marL="533400" indent="-533400">
              <a:lnSpc>
                <a:spcPct val="90000"/>
              </a:lnSpc>
            </a:pPr>
            <a:r>
              <a:rPr lang="en-US" sz="2800">
                <a:latin typeface="Times New Roman" pitchFamily="18" charset="0"/>
              </a:rPr>
              <a:t>Planning </a:t>
            </a:r>
          </a:p>
          <a:p>
            <a:pPr marL="533400" indent="-533400">
              <a:lnSpc>
                <a:spcPct val="90000"/>
              </a:lnSpc>
            </a:pPr>
            <a:r>
              <a:rPr lang="en-US" sz="2800">
                <a:latin typeface="Times New Roman" pitchFamily="18" charset="0"/>
              </a:rPr>
              <a:t>Construction or reconstruction of infrastructure, neighborhood centers, recreation/public works facilities </a:t>
            </a:r>
          </a:p>
          <a:p>
            <a:pPr marL="533400" indent="-533400">
              <a:lnSpc>
                <a:spcPct val="90000"/>
              </a:lnSpc>
            </a:pPr>
            <a:r>
              <a:rPr lang="en-US" sz="2800">
                <a:latin typeface="Times New Roman" pitchFamily="18" charset="0"/>
              </a:rPr>
              <a:t>Can include coping with contamination as part of site preparation or infrastructure development</a:t>
            </a:r>
          </a:p>
          <a:p>
            <a:pPr marL="533400" indent="-533400">
              <a:lnSpc>
                <a:spcPct val="90000"/>
              </a:lnSpc>
            </a:pPr>
            <a:r>
              <a:rPr lang="en-US" sz="2800">
                <a:latin typeface="Times New Roman" pitchFamily="18" charset="0"/>
              </a:rPr>
              <a:t>Can be lent to private companies in some circumstances</a:t>
            </a:r>
          </a:p>
          <a:p>
            <a:pPr marL="533400" indent="-533400">
              <a:lnSpc>
                <a:spcPct val="90000"/>
              </a:lnSpc>
              <a:buFontTx/>
              <a:buNone/>
            </a:pPr>
            <a:r>
              <a:rPr lang="en-US" sz="2800">
                <a:latin typeface="Times New Roman" pitchFamily="18" charset="0"/>
              </a:rPr>
              <a:t>      </a:t>
            </a:r>
            <a:r>
              <a:rPr lang="en-US" sz="2800" b="1">
                <a:latin typeface="Times New Roman" pitchFamily="18" charset="0"/>
              </a:rPr>
              <a:t>For the state/small cities  program</a:t>
            </a:r>
            <a:r>
              <a:rPr lang="en-US" sz="2800">
                <a:latin typeface="Times New Roman" pitchFamily="18" charset="0"/>
              </a:rPr>
              <a:t> – </a:t>
            </a:r>
          </a:p>
          <a:p>
            <a:pPr marL="647700" lvl="1" indent="0">
              <a:lnSpc>
                <a:spcPct val="90000"/>
              </a:lnSpc>
            </a:pPr>
            <a:r>
              <a:rPr lang="en-US" sz="2400" b="1" i="1">
                <a:latin typeface="Times New Roman" pitchFamily="18" charset="0"/>
              </a:rPr>
              <a:t>   </a:t>
            </a:r>
            <a:r>
              <a:rPr lang="en-US" i="1">
                <a:latin typeface="Times New Roman" pitchFamily="18" charset="0"/>
              </a:rPr>
              <a:t>Each state sets it own project funding priorities, defines its own program requirements, within these objectives and activities</a:t>
            </a:r>
          </a:p>
          <a:p>
            <a:pPr marL="1219200" lvl="2" indent="44450">
              <a:lnSpc>
                <a:spcPct val="90000"/>
              </a:lnSpc>
              <a:buFontTx/>
              <a:buNone/>
            </a:pPr>
            <a:r>
              <a:rPr lang="en-US" sz="1600" i="1">
                <a:latin typeface="Times New Roman" pitchFamily="18" charset="0"/>
              </a:rPr>
              <a:t>	</a:t>
            </a:r>
          </a:p>
        </p:txBody>
      </p:sp>
      <p:sp>
        <p:nvSpPr>
          <p:cNvPr id="440323" name="Rectangle 3"/>
          <p:cNvSpPr>
            <a:spLocks noGrp="1" noChangeArrowheads="1"/>
          </p:cNvSpPr>
          <p:nvPr>
            <p:ph type="title"/>
          </p:nvPr>
        </p:nvSpPr>
        <p:spPr>
          <a:xfrm>
            <a:off x="152400" y="228600"/>
            <a:ext cx="8686800" cy="1676400"/>
          </a:xfrm>
        </p:spPr>
        <p:txBody>
          <a:bodyPr/>
          <a:lstStyle/>
          <a:p>
            <a:pPr algn="r"/>
            <a:r>
              <a:rPr lang="en-US" sz="4000" b="1" i="1">
                <a:solidFill>
                  <a:srgbClr val="663300"/>
                </a:solidFill>
                <a:latin typeface="Arial Unicode MS" pitchFamily="34" charset="-128"/>
              </a:rPr>
              <a:t>CDBG Eligible Activities – With Links to Brownfield Needs -- Include:  </a:t>
            </a:r>
            <a:br>
              <a:rPr lang="en-US" sz="4000" b="1" i="1">
                <a:solidFill>
                  <a:srgbClr val="663300"/>
                </a:solidFill>
                <a:latin typeface="Arial Unicode MS" pitchFamily="34" charset="-128"/>
              </a:rPr>
            </a:br>
            <a:endParaRPr lang="en-US" sz="4000" b="1" i="1">
              <a:solidFill>
                <a:srgbClr val="663300"/>
              </a:solidFill>
              <a:latin typeface="Arial Unicode MS" pitchFamily="34" charset="-128"/>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2618</TotalTime>
  <Words>4114</Words>
  <Application>Microsoft Office PowerPoint</Application>
  <PresentationFormat>On-screen Show (4:3)</PresentationFormat>
  <Paragraphs>530</Paragraphs>
  <Slides>63</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74" baseType="lpstr">
      <vt:lpstr>Arial</vt:lpstr>
      <vt:lpstr>Times New Roman</vt:lpstr>
      <vt:lpstr>Tahoma</vt:lpstr>
      <vt:lpstr>Times</vt:lpstr>
      <vt:lpstr>Arial Unicode MS</vt:lpstr>
      <vt:lpstr>Wingdings</vt:lpstr>
      <vt:lpstr>Monotype Sorts</vt:lpstr>
      <vt:lpstr>CommonBullets</vt:lpstr>
      <vt:lpstr>Default Design</vt:lpstr>
      <vt:lpstr>WordPerfect 9 Document</vt:lpstr>
      <vt:lpstr>Microsoft Graph Chart</vt:lpstr>
      <vt:lpstr>Community Resources for Brownfields Redevelopment   Tried, True, &amp; Unexpected Funding Sources to Promote Site Redevelopment in Indiana  </vt:lpstr>
      <vt:lpstr>What this discussion will cover…  </vt:lpstr>
      <vt:lpstr>Public Tools Are Being Used in a Variety of Ways to Promote Brownfield Reuse   </vt:lpstr>
      <vt:lpstr>Putting it all together today:  promoting brownfield reuse – the Pink Floyd strategy</vt:lpstr>
      <vt:lpstr>…Every Aspect of the Brownfield Reuse Process…  </vt:lpstr>
      <vt:lpstr>Financing Programs: A Federal “Laundry List”  </vt:lpstr>
      <vt:lpstr>Most commonly used (non-EPA) federal resources…especially in smaller communities </vt:lpstr>
      <vt:lpstr>HUD Supported Entitlement and State/Small Cities CDBG Programs  </vt:lpstr>
      <vt:lpstr>CDBG Eligible Activities – With Links to Brownfield Needs -- Include:   </vt:lpstr>
      <vt:lpstr>Indiana State/Small Cities CDBG</vt:lpstr>
      <vt:lpstr>CDBG:  Paper Mill Island Park -- Baldwinville, NY</vt:lpstr>
      <vt:lpstr>CDBG:  Marsh Island Carry – Old Town, ME</vt:lpstr>
      <vt:lpstr>CDBG -- Small Business Incubator, Walthill, NE</vt:lpstr>
      <vt:lpstr> Economic Development Administration</vt:lpstr>
      <vt:lpstr> Economic Development Administration</vt:lpstr>
      <vt:lpstr>EDA/public works -- Plainview Steel – Plainview AR </vt:lpstr>
      <vt:lpstr>EDA/planning -- Cimarron Center – Sand Springs, OK </vt:lpstr>
      <vt:lpstr>USDA Rural Development Programs</vt:lpstr>
      <vt:lpstr>How Can USDA Rural Development Funds Be Used For Activities that Also Support Brownfield Redevelopment ? </vt:lpstr>
      <vt:lpstr> USDA: Charleston Place – Seaford, DE</vt:lpstr>
      <vt:lpstr>USDA: Potosi Brewery, Potosi, WI</vt:lpstr>
      <vt:lpstr>Army Corps of Engineers  </vt:lpstr>
      <vt:lpstr>Slide 23</vt:lpstr>
      <vt:lpstr>Slide 24</vt:lpstr>
      <vt:lpstr> </vt:lpstr>
      <vt:lpstr>DOT:  arterial road grid installation -- Moline, IL </vt:lpstr>
      <vt:lpstr>DOT:  infrastructure enhancements, old Montgomery Ward distribution center–  Fort Worth, TX</vt:lpstr>
      <vt:lpstr> Federal tax incentives that can be linked to brownfield redevelopment – at little or no cost to the community or project….</vt:lpstr>
      <vt:lpstr>Advantages of Using Tax Incentives in Brownfield Projects</vt:lpstr>
      <vt:lpstr>Rehabilitation Tax Credits</vt:lpstr>
      <vt:lpstr>Rehabilitation Tax Credits – caveats and “fine print” </vt:lpstr>
      <vt:lpstr>Old Northampton Fire Station -- Northampton, MA</vt:lpstr>
      <vt:lpstr>Thames Street Landing – Bristol, RI</vt:lpstr>
      <vt:lpstr>Low-Income Housing Tax Credits</vt:lpstr>
      <vt:lpstr>Low-Income Housing Tax Credits – fine print and caveats </vt:lpstr>
      <vt:lpstr>Slide 36</vt:lpstr>
      <vt:lpstr>Slide 37</vt:lpstr>
      <vt:lpstr>Brownfield Cleanup Expensing Tax  Incentive</vt:lpstr>
      <vt:lpstr>Brownfield Cleanup Expensing Tax  Incentive – caveats and fine print  </vt:lpstr>
      <vt:lpstr>Slide 40</vt:lpstr>
      <vt:lpstr>Slide 41</vt:lpstr>
      <vt:lpstr>“Low-Cost/No-Cost”  Brownfield Redevelopment Tools</vt:lpstr>
      <vt:lpstr>California Speedway – Fontana, CA</vt:lpstr>
      <vt:lpstr>Downtown retail, Williamsport, PA</vt:lpstr>
      <vt:lpstr>Victor Building – Camden, NJ </vt:lpstr>
      <vt:lpstr>Common Local Financing Tools </vt:lpstr>
      <vt:lpstr>Local Initiatives</vt:lpstr>
      <vt:lpstr>Johnson Street Quarry – Minneapolis, MN</vt:lpstr>
      <vt:lpstr>Local Initiatives</vt:lpstr>
      <vt:lpstr>Everett Ave. Urban Renewal District – Chelsea,  MA</vt:lpstr>
      <vt:lpstr>Local Initiatives</vt:lpstr>
      <vt:lpstr>Sherman Perk -- Milwaukee, WI </vt:lpstr>
      <vt:lpstr>Local Initiatives</vt:lpstr>
      <vt:lpstr>Slide 54</vt:lpstr>
      <vt:lpstr>Local Initiatives</vt:lpstr>
      <vt:lpstr>Waterfront Development – New Bedford, MA </vt:lpstr>
      <vt:lpstr>Local Initiatives</vt:lpstr>
      <vt:lpstr>Mills of Carthage – Cincinnati, OH</vt:lpstr>
      <vt:lpstr>Slide 59</vt:lpstr>
      <vt:lpstr>Yes, they can !!! </vt:lpstr>
      <vt:lpstr>Yes, they can!!  Rosalia, WA –  Locally driven public-private partnerships can stimulate innovative site financing in small communities</vt:lpstr>
      <vt:lpstr>Yes, they can!!  Rosalia, WA –  Locally driven public-private partnerships can stimulate innovative site financing in small  communities</vt:lpstr>
      <vt:lpstr>Charlie’s contact information</vt:lpstr>
    </vt:vector>
  </TitlesOfParts>
  <Company>Northeast-Midwest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Wells</dc:creator>
  <cp:lastModifiedBy>Sabine Martin</cp:lastModifiedBy>
  <cp:revision>342</cp:revision>
  <dcterms:created xsi:type="dcterms:W3CDTF">2004-04-27T19:14:59Z</dcterms:created>
  <dcterms:modified xsi:type="dcterms:W3CDTF">2010-05-07T12:27:52Z</dcterms:modified>
</cp:coreProperties>
</file>