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6" r:id="rId2"/>
    <p:sldMasterId id="2147483657" r:id="rId3"/>
  </p:sldMasterIdLst>
  <p:notesMasterIdLst>
    <p:notesMasterId r:id="rId17"/>
  </p:notesMasterIdLst>
  <p:handoutMasterIdLst>
    <p:handoutMasterId r:id="rId18"/>
  </p:handoutMasterIdLst>
  <p:sldIdLst>
    <p:sldId id="771" r:id="rId4"/>
    <p:sldId id="796" r:id="rId5"/>
    <p:sldId id="798" r:id="rId6"/>
    <p:sldId id="801" r:id="rId7"/>
    <p:sldId id="802" r:id="rId8"/>
    <p:sldId id="804" r:id="rId9"/>
    <p:sldId id="805" r:id="rId10"/>
    <p:sldId id="806" r:id="rId11"/>
    <p:sldId id="807" r:id="rId12"/>
    <p:sldId id="784" r:id="rId13"/>
    <p:sldId id="810" r:id="rId14"/>
    <p:sldId id="809" r:id="rId15"/>
    <p:sldId id="774" r:id="rId16"/>
  </p:sldIdLst>
  <p:sldSz cx="9144000" cy="6858000" type="letter"/>
  <p:notesSz cx="7010400" cy="9296400"/>
  <p:defaultTextStyle>
    <a:defPPr>
      <a:defRPr lang="en-US"/>
    </a:defPPr>
    <a:lvl1pPr algn="ctr" rtl="0" fontAlgn="base">
      <a:spcBef>
        <a:spcPct val="50000"/>
      </a:spcBef>
      <a:spcAft>
        <a:spcPct val="0"/>
      </a:spcAft>
      <a:defRPr sz="4400" b="1" kern="1200">
        <a:solidFill>
          <a:schemeClr val="tx2"/>
        </a:solidFill>
        <a:latin typeface="Arial" charset="0"/>
        <a:ea typeface="+mn-ea"/>
        <a:cs typeface="+mn-cs"/>
      </a:defRPr>
    </a:lvl1pPr>
    <a:lvl2pPr marL="457200" algn="ctr" rtl="0" fontAlgn="base">
      <a:spcBef>
        <a:spcPct val="50000"/>
      </a:spcBef>
      <a:spcAft>
        <a:spcPct val="0"/>
      </a:spcAft>
      <a:defRPr sz="4400" b="1" kern="1200">
        <a:solidFill>
          <a:schemeClr val="tx2"/>
        </a:solidFill>
        <a:latin typeface="Arial" charset="0"/>
        <a:ea typeface="+mn-ea"/>
        <a:cs typeface="+mn-cs"/>
      </a:defRPr>
    </a:lvl2pPr>
    <a:lvl3pPr marL="914400" algn="ctr" rtl="0" fontAlgn="base">
      <a:spcBef>
        <a:spcPct val="50000"/>
      </a:spcBef>
      <a:spcAft>
        <a:spcPct val="0"/>
      </a:spcAft>
      <a:defRPr sz="4400" b="1" kern="1200">
        <a:solidFill>
          <a:schemeClr val="tx2"/>
        </a:solidFill>
        <a:latin typeface="Arial" charset="0"/>
        <a:ea typeface="+mn-ea"/>
        <a:cs typeface="+mn-cs"/>
      </a:defRPr>
    </a:lvl3pPr>
    <a:lvl4pPr marL="1371600" algn="ctr" rtl="0" fontAlgn="base">
      <a:spcBef>
        <a:spcPct val="50000"/>
      </a:spcBef>
      <a:spcAft>
        <a:spcPct val="0"/>
      </a:spcAft>
      <a:defRPr sz="4400" b="1" kern="1200">
        <a:solidFill>
          <a:schemeClr val="tx2"/>
        </a:solidFill>
        <a:latin typeface="Arial" charset="0"/>
        <a:ea typeface="+mn-ea"/>
        <a:cs typeface="+mn-cs"/>
      </a:defRPr>
    </a:lvl4pPr>
    <a:lvl5pPr marL="1828800" algn="ctr" rtl="0" fontAlgn="base">
      <a:spcBef>
        <a:spcPct val="50000"/>
      </a:spcBef>
      <a:spcAft>
        <a:spcPct val="0"/>
      </a:spcAft>
      <a:defRPr sz="4400" b="1" kern="1200">
        <a:solidFill>
          <a:schemeClr val="tx2"/>
        </a:solidFill>
        <a:latin typeface="Arial" charset="0"/>
        <a:ea typeface="+mn-ea"/>
        <a:cs typeface="+mn-cs"/>
      </a:defRPr>
    </a:lvl5pPr>
    <a:lvl6pPr marL="2286000" algn="l" defTabSz="914400" rtl="0" eaLnBrk="1" latinLnBrk="0" hangingPunct="1">
      <a:defRPr sz="4400" b="1" kern="1200">
        <a:solidFill>
          <a:schemeClr val="tx2"/>
        </a:solidFill>
        <a:latin typeface="Arial" charset="0"/>
        <a:ea typeface="+mn-ea"/>
        <a:cs typeface="+mn-cs"/>
      </a:defRPr>
    </a:lvl6pPr>
    <a:lvl7pPr marL="2743200" algn="l" defTabSz="914400" rtl="0" eaLnBrk="1" latinLnBrk="0" hangingPunct="1">
      <a:defRPr sz="4400" b="1" kern="1200">
        <a:solidFill>
          <a:schemeClr val="tx2"/>
        </a:solidFill>
        <a:latin typeface="Arial" charset="0"/>
        <a:ea typeface="+mn-ea"/>
        <a:cs typeface="+mn-cs"/>
      </a:defRPr>
    </a:lvl7pPr>
    <a:lvl8pPr marL="3200400" algn="l" defTabSz="914400" rtl="0" eaLnBrk="1" latinLnBrk="0" hangingPunct="1">
      <a:defRPr sz="4400" b="1" kern="1200">
        <a:solidFill>
          <a:schemeClr val="tx2"/>
        </a:solidFill>
        <a:latin typeface="Arial" charset="0"/>
        <a:ea typeface="+mn-ea"/>
        <a:cs typeface="+mn-cs"/>
      </a:defRPr>
    </a:lvl8pPr>
    <a:lvl9pPr marL="3657600" algn="l" defTabSz="914400" rtl="0" eaLnBrk="1" latinLnBrk="0" hangingPunct="1">
      <a:defRPr sz="44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000000"/>
    </p:penClr>
  </p:showPr>
  <p:clrMru>
    <a:srgbClr val="3333FF"/>
    <a:srgbClr val="FFFF99"/>
    <a:srgbClr val="FF9933"/>
    <a:srgbClr val="008000"/>
    <a:srgbClr val="993366"/>
    <a:srgbClr val="A50021"/>
    <a:srgbClr val="33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52" autoAdjust="0"/>
    <p:restoredTop sz="95652" autoAdjust="0"/>
  </p:normalViewPr>
  <p:slideViewPr>
    <p:cSldViewPr snapToGrid="0">
      <p:cViewPr>
        <p:scale>
          <a:sx n="75" d="100"/>
          <a:sy n="75" d="100"/>
        </p:scale>
        <p:origin x="-1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100" d="100"/>
          <a:sy n="100" d="100"/>
        </p:scale>
        <p:origin x="-1584" y="1842"/>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9"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7938" y="26988"/>
            <a:ext cx="3046413" cy="461962"/>
          </a:xfrm>
          <a:prstGeom prst="rect">
            <a:avLst/>
          </a:prstGeom>
          <a:noFill/>
          <a:ln w="9525">
            <a:noFill/>
            <a:miter lim="800000"/>
            <a:headEnd/>
            <a:tailEnd/>
          </a:ln>
          <a:effectLst/>
        </p:spPr>
        <p:txBody>
          <a:bodyPr vert="horz" wrap="square" lIns="19342" tIns="0" rIns="19342" bIns="0" numCol="1" anchor="t" anchorCtr="0" compatLnSpc="1">
            <a:prstTxWarp prst="textNoShape">
              <a:avLst/>
            </a:prstTxWarp>
          </a:bodyPr>
          <a:lstStyle>
            <a:lvl1pPr algn="l" defTabSz="946150" eaLnBrk="0" hangingPunct="0">
              <a:spcBef>
                <a:spcPct val="0"/>
              </a:spcBef>
              <a:defRPr sz="1000" b="0" i="1">
                <a:solidFill>
                  <a:schemeClr val="tx1"/>
                </a:solidFill>
              </a:defRPr>
            </a:lvl1pPr>
          </a:lstStyle>
          <a:p>
            <a:endParaRPr lang="en-US"/>
          </a:p>
        </p:txBody>
      </p:sp>
      <p:sp>
        <p:nvSpPr>
          <p:cNvPr id="2051" name="Rectangle 3"/>
          <p:cNvSpPr>
            <a:spLocks noGrp="1" noChangeArrowheads="1"/>
          </p:cNvSpPr>
          <p:nvPr>
            <p:ph type="dt" idx="1"/>
          </p:nvPr>
        </p:nvSpPr>
        <p:spPr bwMode="auto">
          <a:xfrm>
            <a:off x="3971925" y="26988"/>
            <a:ext cx="3046413" cy="461962"/>
          </a:xfrm>
          <a:prstGeom prst="rect">
            <a:avLst/>
          </a:prstGeom>
          <a:noFill/>
          <a:ln w="9525">
            <a:noFill/>
            <a:miter lim="800000"/>
            <a:headEnd/>
            <a:tailEnd/>
          </a:ln>
          <a:effectLst/>
        </p:spPr>
        <p:txBody>
          <a:bodyPr vert="horz" wrap="square" lIns="19342" tIns="0" rIns="19342" bIns="0" numCol="1" anchor="t" anchorCtr="0" compatLnSpc="1">
            <a:prstTxWarp prst="textNoShape">
              <a:avLst/>
            </a:prstTxWarp>
          </a:bodyPr>
          <a:lstStyle>
            <a:lvl1pPr algn="r" defTabSz="946150" eaLnBrk="0" hangingPunct="0">
              <a:spcBef>
                <a:spcPct val="0"/>
              </a:spcBef>
              <a:defRPr sz="1000" b="0" i="1">
                <a:solidFill>
                  <a:schemeClr val="tx1"/>
                </a:solidFill>
              </a:defRPr>
            </a:lvl1pPr>
          </a:lstStyle>
          <a:p>
            <a:endParaRPr lang="en-US"/>
          </a:p>
        </p:txBody>
      </p:sp>
      <p:sp>
        <p:nvSpPr>
          <p:cNvPr id="2052" name="Rectangle 4"/>
          <p:cNvSpPr>
            <a:spLocks noChangeArrowheads="1" noTextEdit="1"/>
          </p:cNvSpPr>
          <p:nvPr>
            <p:ph type="sldImg" idx="2"/>
          </p:nvPr>
        </p:nvSpPr>
        <p:spPr bwMode="auto">
          <a:xfrm>
            <a:off x="1212850" y="731838"/>
            <a:ext cx="4595813" cy="34464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8688" y="4416425"/>
            <a:ext cx="5153025" cy="4159250"/>
          </a:xfrm>
          <a:prstGeom prst="rect">
            <a:avLst/>
          </a:prstGeom>
          <a:noFill/>
          <a:ln w="9525">
            <a:noFill/>
            <a:miter lim="800000"/>
            <a:headEnd/>
            <a:tailEnd/>
          </a:ln>
          <a:effectLst/>
        </p:spPr>
        <p:txBody>
          <a:bodyPr vert="horz" wrap="square" lIns="93485" tIns="46742" rIns="93485" bIns="467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7938" y="8807450"/>
            <a:ext cx="3046413" cy="461963"/>
          </a:xfrm>
          <a:prstGeom prst="rect">
            <a:avLst/>
          </a:prstGeom>
          <a:noFill/>
          <a:ln w="9525">
            <a:noFill/>
            <a:miter lim="800000"/>
            <a:headEnd/>
            <a:tailEnd/>
          </a:ln>
          <a:effectLst/>
        </p:spPr>
        <p:txBody>
          <a:bodyPr vert="horz" wrap="square" lIns="19342" tIns="0" rIns="19342" bIns="0" numCol="1" anchor="b" anchorCtr="0" compatLnSpc="1">
            <a:prstTxWarp prst="textNoShape">
              <a:avLst/>
            </a:prstTxWarp>
          </a:bodyPr>
          <a:lstStyle>
            <a:lvl1pPr algn="l" defTabSz="946150" eaLnBrk="0" hangingPunct="0">
              <a:spcBef>
                <a:spcPct val="0"/>
              </a:spcBef>
              <a:defRPr sz="1000" b="0" i="1">
                <a:solidFill>
                  <a:schemeClr val="tx1"/>
                </a:solidFill>
              </a:defRPr>
            </a:lvl1pPr>
          </a:lstStyle>
          <a:p>
            <a:endParaRPr lang="en-US"/>
          </a:p>
        </p:txBody>
      </p:sp>
      <p:sp>
        <p:nvSpPr>
          <p:cNvPr id="2055" name="Rectangle 7"/>
          <p:cNvSpPr>
            <a:spLocks noGrp="1" noChangeArrowheads="1"/>
          </p:cNvSpPr>
          <p:nvPr>
            <p:ph type="sldNum" sz="quarter" idx="5"/>
          </p:nvPr>
        </p:nvSpPr>
        <p:spPr bwMode="auto">
          <a:xfrm>
            <a:off x="3971925" y="8807450"/>
            <a:ext cx="3046413" cy="461963"/>
          </a:xfrm>
          <a:prstGeom prst="rect">
            <a:avLst/>
          </a:prstGeom>
          <a:noFill/>
          <a:ln w="9525">
            <a:noFill/>
            <a:miter lim="800000"/>
            <a:headEnd/>
            <a:tailEnd/>
          </a:ln>
          <a:effectLst/>
        </p:spPr>
        <p:txBody>
          <a:bodyPr vert="horz" wrap="square" lIns="19342" tIns="0" rIns="19342" bIns="0" numCol="1" anchor="b" anchorCtr="0" compatLnSpc="1">
            <a:prstTxWarp prst="textNoShape">
              <a:avLst/>
            </a:prstTxWarp>
          </a:bodyPr>
          <a:lstStyle>
            <a:lvl1pPr algn="r" defTabSz="946150" eaLnBrk="0" hangingPunct="0">
              <a:spcBef>
                <a:spcPct val="0"/>
              </a:spcBef>
              <a:defRPr sz="1000" b="0" i="1">
                <a:solidFill>
                  <a:schemeClr val="tx1"/>
                </a:solidFill>
              </a:defRPr>
            </a:lvl1pPr>
          </a:lstStyle>
          <a:p>
            <a:fld id="{59B38889-78DB-4433-8DED-0330187F91F3}"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930275" rtl="0" fontAlgn="base">
      <a:spcBef>
        <a:spcPct val="30000"/>
      </a:spcBef>
      <a:spcAft>
        <a:spcPct val="0"/>
      </a:spcAft>
      <a:defRPr sz="1200" kern="1200">
        <a:solidFill>
          <a:schemeClr val="tx1"/>
        </a:solidFill>
        <a:latin typeface="Times New Roman" pitchFamily="18" charset="0"/>
        <a:ea typeface="+mn-ea"/>
        <a:cs typeface="+mn-cs"/>
      </a:defRPr>
    </a:lvl1pPr>
    <a:lvl2pPr marL="458788" algn="l" defTabSz="930275" rtl="0" fontAlgn="base">
      <a:spcBef>
        <a:spcPct val="30000"/>
      </a:spcBef>
      <a:spcAft>
        <a:spcPct val="0"/>
      </a:spcAft>
      <a:defRPr sz="1200" kern="1200">
        <a:solidFill>
          <a:schemeClr val="tx1"/>
        </a:solidFill>
        <a:latin typeface="Times New Roman" pitchFamily="18" charset="0"/>
        <a:ea typeface="+mn-ea"/>
        <a:cs typeface="+mn-cs"/>
      </a:defRPr>
    </a:lvl2pPr>
    <a:lvl3pPr marL="922338" algn="l" defTabSz="930275" rtl="0" fontAlgn="base">
      <a:spcBef>
        <a:spcPct val="30000"/>
      </a:spcBef>
      <a:spcAft>
        <a:spcPct val="0"/>
      </a:spcAft>
      <a:defRPr sz="1200" kern="1200">
        <a:solidFill>
          <a:schemeClr val="tx1"/>
        </a:solidFill>
        <a:latin typeface="Times New Roman" pitchFamily="18" charset="0"/>
        <a:ea typeface="+mn-ea"/>
        <a:cs typeface="+mn-cs"/>
      </a:defRPr>
    </a:lvl3pPr>
    <a:lvl4pPr marL="1381125" algn="l" defTabSz="930275" rtl="0" fontAlgn="base">
      <a:spcBef>
        <a:spcPct val="30000"/>
      </a:spcBef>
      <a:spcAft>
        <a:spcPct val="0"/>
      </a:spcAft>
      <a:defRPr sz="1200" kern="1200">
        <a:solidFill>
          <a:schemeClr val="tx1"/>
        </a:solidFill>
        <a:latin typeface="Times New Roman" pitchFamily="18" charset="0"/>
        <a:ea typeface="+mn-ea"/>
        <a:cs typeface="+mn-cs"/>
      </a:defRPr>
    </a:lvl4pPr>
    <a:lvl5pPr marL="1839913" algn="l" defTabSz="930275"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66CF61-F631-4C35-A93A-1A09708DB0AF}" type="slidenum">
              <a:rPr lang="en-US"/>
              <a:pPr/>
              <a:t>1</a:t>
            </a:fld>
            <a:endParaRPr lang="en-US"/>
          </a:p>
        </p:txBody>
      </p:sp>
      <p:sp>
        <p:nvSpPr>
          <p:cNvPr id="893954" name="Rectangle 2"/>
          <p:cNvSpPr>
            <a:spLocks noChangeArrowheads="1" noTextEdit="1"/>
          </p:cNvSpPr>
          <p:nvPr>
            <p:ph type="sldImg"/>
          </p:nvPr>
        </p:nvSpPr>
        <p:spPr>
          <a:xfrm>
            <a:off x="1184275" y="698500"/>
            <a:ext cx="4645025" cy="3482975"/>
          </a:xfrm>
          <a:ln/>
        </p:spPr>
      </p:sp>
      <p:sp>
        <p:nvSpPr>
          <p:cNvPr id="893955" name="Rectangle 3"/>
          <p:cNvSpPr>
            <a:spLocks noGrp="1" noChangeArrowheads="1"/>
          </p:cNvSpPr>
          <p:nvPr>
            <p:ph type="body" idx="1"/>
          </p:nvPr>
        </p:nvSpPr>
        <p:spPr>
          <a:xfrm>
            <a:off x="701675" y="4416425"/>
            <a:ext cx="5607050" cy="4181475"/>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3B0A4C-9B79-4EAC-BA17-B9523E8D13F8}" type="slidenum">
              <a:rPr lang="en-US"/>
              <a:pPr/>
              <a:t>10</a:t>
            </a:fld>
            <a:endParaRPr lang="en-US"/>
          </a:p>
        </p:txBody>
      </p:sp>
      <p:sp>
        <p:nvSpPr>
          <p:cNvPr id="971778" name="Rectangle 2"/>
          <p:cNvSpPr>
            <a:spLocks noChangeArrowheads="1" noTextEdit="1"/>
          </p:cNvSpPr>
          <p:nvPr>
            <p:ph type="sldImg"/>
          </p:nvPr>
        </p:nvSpPr>
        <p:spPr>
          <a:ln/>
        </p:spPr>
      </p:sp>
      <p:sp>
        <p:nvSpPr>
          <p:cNvPr id="97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BCA92-9E8E-4A38-B1F0-FD387B5FDC0F}" type="slidenum">
              <a:rPr lang="en-US"/>
              <a:pPr/>
              <a:t>11</a:t>
            </a:fld>
            <a:endParaRPr lang="en-US"/>
          </a:p>
        </p:txBody>
      </p:sp>
      <p:sp>
        <p:nvSpPr>
          <p:cNvPr id="1018882" name="Rectangle 2"/>
          <p:cNvSpPr>
            <a:spLocks noChangeArrowheads="1" noTextEdit="1"/>
          </p:cNvSpPr>
          <p:nvPr>
            <p:ph type="sldImg"/>
          </p:nvPr>
        </p:nvSpPr>
        <p:spPr>
          <a:xfrm>
            <a:off x="1181100" y="696913"/>
            <a:ext cx="4648200" cy="3486150"/>
          </a:xfrm>
          <a:ln/>
        </p:spPr>
      </p:sp>
      <p:sp>
        <p:nvSpPr>
          <p:cNvPr id="1018883" name="Rectangle 3"/>
          <p:cNvSpPr>
            <a:spLocks noGrp="1" noChangeArrowheads="1"/>
          </p:cNvSpPr>
          <p:nvPr>
            <p:ph type="body" idx="1"/>
          </p:nvPr>
        </p:nvSpPr>
        <p:spPr>
          <a:xfrm>
            <a:off x="935038" y="4416425"/>
            <a:ext cx="5140325" cy="4183063"/>
          </a:xfrm>
        </p:spPr>
        <p:txBody>
          <a:bodyPr/>
          <a:lstStyle/>
          <a:p>
            <a:pPr>
              <a:buClr>
                <a:schemeClr val="tx1"/>
              </a:buClr>
            </a:pPr>
            <a:r>
              <a:rPr lang="en-US" b="1"/>
              <a:t>Each of our programs start with a Letter of Intent.</a:t>
            </a:r>
          </a:p>
          <a:p>
            <a:pPr>
              <a:buClr>
                <a:schemeClr val="tx1"/>
              </a:buClr>
            </a:pPr>
            <a:r>
              <a:rPr lang="en-US" b="1"/>
              <a:t>Waiting list – prioritized according to the greatest need.</a:t>
            </a:r>
          </a:p>
          <a:p>
            <a:pPr>
              <a:buClr>
                <a:schemeClr val="tx1"/>
              </a:buClr>
            </a:pPr>
            <a:r>
              <a:rPr lang="en-US" b="1"/>
              <a:t>Limited funding allocated to the CAP Programs each year.</a:t>
            </a:r>
          </a:p>
          <a:p>
            <a:pPr>
              <a:buClr>
                <a:schemeClr val="tx1"/>
              </a:buClr>
            </a:pPr>
            <a:r>
              <a:rPr lang="en-US" b="1"/>
              <a:t>Contact the Louisville District</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D1C20-5DAD-4AAF-B539-5FF9F0E7C644}" type="slidenum">
              <a:rPr lang="en-US"/>
              <a:pPr/>
              <a:t>12</a:t>
            </a:fld>
            <a:endParaRPr lang="en-US"/>
          </a:p>
        </p:txBody>
      </p:sp>
      <p:sp>
        <p:nvSpPr>
          <p:cNvPr id="1016834" name="Rectangle 2"/>
          <p:cNvSpPr>
            <a:spLocks noChangeArrowheads="1" noTextEdit="1"/>
          </p:cNvSpPr>
          <p:nvPr>
            <p:ph type="sldImg"/>
          </p:nvPr>
        </p:nvSpPr>
        <p:spPr>
          <a:ln/>
        </p:spPr>
      </p:sp>
      <p:sp>
        <p:nvSpPr>
          <p:cNvPr id="1016835" name="Rectangle 3"/>
          <p:cNvSpPr>
            <a:spLocks noGrp="1" noChangeArrowheads="1"/>
          </p:cNvSpPr>
          <p:nvPr>
            <p:ph type="body" idx="1"/>
          </p:nvPr>
        </p:nvSpPr>
        <p:spPr>
          <a:xfrm>
            <a:off x="2357438" y="4197350"/>
            <a:ext cx="2038350" cy="415925"/>
          </a:xfrm>
        </p:spPr>
        <p:txBody>
          <a:bodyPr/>
          <a:lstStyle/>
          <a:p>
            <a:r>
              <a:rPr lang="en-US"/>
              <a:t>Resource – “Inside Edition”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BEC257-14DA-4BCA-9307-BAC9BF922DE3}" type="slidenum">
              <a:rPr lang="en-US"/>
              <a:pPr/>
              <a:t>13</a:t>
            </a:fld>
            <a:endParaRPr lang="en-US"/>
          </a:p>
        </p:txBody>
      </p:sp>
      <p:sp>
        <p:nvSpPr>
          <p:cNvPr id="900098" name="Rectangle 2"/>
          <p:cNvSpPr>
            <a:spLocks noChangeArrowheads="1" noTextEdit="1"/>
          </p:cNvSpPr>
          <p:nvPr>
            <p:ph type="sldImg"/>
          </p:nvPr>
        </p:nvSpPr>
        <p:spPr>
          <a:xfrm>
            <a:off x="1181100" y="696913"/>
            <a:ext cx="4648200" cy="3486150"/>
          </a:xfrm>
          <a:ln/>
        </p:spPr>
      </p:sp>
      <p:sp>
        <p:nvSpPr>
          <p:cNvPr id="900099" name="Rectangle 3"/>
          <p:cNvSpPr>
            <a:spLocks noGrp="1" noChangeArrowheads="1"/>
          </p:cNvSpPr>
          <p:nvPr>
            <p:ph type="body" idx="1"/>
          </p:nvPr>
        </p:nvSpPr>
        <p:spPr>
          <a:xfrm>
            <a:off x="935038" y="4416425"/>
            <a:ext cx="5140325" cy="4183063"/>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AE697-40D3-4B28-87BF-6CA70458E577}" type="slidenum">
              <a:rPr lang="en-US"/>
              <a:pPr/>
              <a:t>2</a:t>
            </a:fld>
            <a:endParaRPr lang="en-US"/>
          </a:p>
        </p:txBody>
      </p:sp>
      <p:sp>
        <p:nvSpPr>
          <p:cNvPr id="990210" name="Rectangle 2"/>
          <p:cNvSpPr>
            <a:spLocks noChangeArrowheads="1" noTextEdit="1"/>
          </p:cNvSpPr>
          <p:nvPr>
            <p:ph type="sldImg"/>
          </p:nvPr>
        </p:nvSpPr>
        <p:spPr>
          <a:xfrm>
            <a:off x="1182688" y="698500"/>
            <a:ext cx="4646612" cy="3484563"/>
          </a:xfrm>
          <a:ln/>
        </p:spPr>
      </p:sp>
      <p:sp>
        <p:nvSpPr>
          <p:cNvPr id="990211" name="Rectangle 3"/>
          <p:cNvSpPr>
            <a:spLocks noGrp="1" noChangeArrowheads="1"/>
          </p:cNvSpPr>
          <p:nvPr>
            <p:ph type="body" idx="1"/>
          </p:nvPr>
        </p:nvSpPr>
        <p:spPr>
          <a:xfrm>
            <a:off x="874713" y="4324350"/>
            <a:ext cx="5200650" cy="4551363"/>
          </a:xfrm>
        </p:spPr>
        <p:txBody>
          <a:bodyPr/>
          <a:lstStyle/>
          <a:p>
            <a:pPr>
              <a:lnSpc>
                <a:spcPct val="80000"/>
              </a:lnSpc>
            </a:pPr>
            <a:r>
              <a:rPr lang="en-US" sz="800"/>
              <a:t>While we have many missions – our core mission are those in blue and will be readily supported by the administration– these have priority over all other types of project.</a:t>
            </a:r>
          </a:p>
          <a:p>
            <a:pPr>
              <a:lnSpc>
                <a:spcPct val="80000"/>
              </a:lnSpc>
            </a:pPr>
            <a:endParaRPr lang="en-US" sz="800" b="1"/>
          </a:p>
          <a:p>
            <a:pPr>
              <a:lnSpc>
                <a:spcPct val="80000"/>
              </a:lnSpc>
            </a:pPr>
            <a:r>
              <a:rPr lang="en-US" sz="800" b="1"/>
              <a:t>Develop Water Resources Infrastructure		 Operate and Maintain Federal Projects</a:t>
            </a:r>
          </a:p>
          <a:p>
            <a:pPr>
              <a:lnSpc>
                <a:spcPct val="80000"/>
              </a:lnSpc>
            </a:pPr>
            <a:r>
              <a:rPr lang="en-US" sz="800"/>
              <a:t>Commercial Navigation		 Navigation Locks, Dams, Ports, Waterways </a:t>
            </a:r>
          </a:p>
          <a:p>
            <a:pPr>
              <a:lnSpc>
                <a:spcPct val="80000"/>
              </a:lnSpc>
            </a:pPr>
            <a:r>
              <a:rPr lang="en-US" sz="800"/>
              <a:t>Flood Damage Reduction (state &amp; local partnerships)	 Multi-Purpose Reservoirs</a:t>
            </a:r>
          </a:p>
          <a:p>
            <a:pPr>
              <a:lnSpc>
                <a:spcPct val="80000"/>
              </a:lnSpc>
            </a:pPr>
            <a:r>
              <a:rPr lang="en-US" sz="800"/>
              <a:t>Ecosystem Restoration (state &amp; local partnerships)</a:t>
            </a:r>
          </a:p>
          <a:p>
            <a:pPr>
              <a:lnSpc>
                <a:spcPct val="80000"/>
              </a:lnSpc>
            </a:pPr>
            <a:r>
              <a:rPr lang="en-US" sz="800"/>
              <a:t>Watershed Planning (state &amp; local partnerships)</a:t>
            </a:r>
          </a:p>
          <a:p>
            <a:pPr lvl="1">
              <a:lnSpc>
                <a:spcPct val="80000"/>
              </a:lnSpc>
            </a:pPr>
            <a:endParaRPr lang="en-US" sz="800"/>
          </a:p>
          <a:p>
            <a:pPr>
              <a:lnSpc>
                <a:spcPct val="80000"/>
              </a:lnSpc>
            </a:pPr>
            <a:r>
              <a:rPr lang="en-US" sz="800" b="1"/>
              <a:t>Other Corps/partner efforts\		 Regulatory Mission (Permits)</a:t>
            </a:r>
          </a:p>
          <a:p>
            <a:pPr>
              <a:lnSpc>
                <a:spcPct val="80000"/>
              </a:lnSpc>
            </a:pPr>
            <a:r>
              <a:rPr lang="en-US" sz="800"/>
              <a:t>Flood Plain Management Services		Review and authorize various activities and fill in Flood Preparedness and Warning Plans		the “waters of the United States”</a:t>
            </a:r>
          </a:p>
          <a:p>
            <a:pPr>
              <a:lnSpc>
                <a:spcPct val="80000"/>
              </a:lnSpc>
            </a:pPr>
            <a:r>
              <a:rPr lang="en-US" sz="800"/>
              <a:t>Waterfront Development		     Section 10</a:t>
            </a:r>
          </a:p>
          <a:p>
            <a:pPr>
              <a:lnSpc>
                <a:spcPct val="80000"/>
              </a:lnSpc>
            </a:pPr>
            <a:r>
              <a:rPr lang="en-US" sz="800"/>
              <a:t>Streambank erosion protection (public facilities)	     Section 404</a:t>
            </a:r>
          </a:p>
          <a:p>
            <a:pPr>
              <a:lnSpc>
                <a:spcPct val="80000"/>
              </a:lnSpc>
            </a:pPr>
            <a:r>
              <a:rPr lang="en-US" sz="800"/>
              <a:t>Other water related challenges</a:t>
            </a:r>
          </a:p>
          <a:p>
            <a:pPr>
              <a:lnSpc>
                <a:spcPct val="80000"/>
              </a:lnSpc>
            </a:pPr>
            <a:r>
              <a:rPr lang="en-US" sz="800"/>
              <a:t>     Combined sewer overflows</a:t>
            </a:r>
          </a:p>
          <a:p>
            <a:pPr>
              <a:lnSpc>
                <a:spcPct val="80000"/>
              </a:lnSpc>
            </a:pPr>
            <a:r>
              <a:rPr lang="en-US" sz="800"/>
              <a:t>     Urban drainage</a:t>
            </a:r>
            <a:endParaRPr lang="en-US" sz="800" b="1"/>
          </a:p>
          <a:p>
            <a:pPr>
              <a:lnSpc>
                <a:spcPct val="80000"/>
              </a:lnSpc>
            </a:pPr>
            <a:endParaRPr lang="en-US" sz="800" b="1"/>
          </a:p>
          <a:p>
            <a:pPr>
              <a:lnSpc>
                <a:spcPct val="80000"/>
              </a:lnSpc>
            </a:pPr>
            <a:r>
              <a:rPr lang="en-US" sz="800" u="sng"/>
              <a:t>Planning &amp; Design Services</a:t>
            </a:r>
            <a:r>
              <a:rPr lang="en-US" sz="800"/>
              <a:t> – land use/master planning, feasibility studies/economic analyses, short/long-range component plans, land use/development plans, tabulation of existing &amp; required facilities, capital investment strategy, and special studies such as space utilization, utility analyses, energy studies, area development plans, architectural/interior design, and mapping services </a:t>
            </a:r>
            <a:endParaRPr lang="en-US" sz="800" u="sng"/>
          </a:p>
          <a:p>
            <a:pPr>
              <a:lnSpc>
                <a:spcPct val="80000"/>
              </a:lnSpc>
            </a:pPr>
            <a:r>
              <a:rPr lang="en-US" sz="800" u="sng"/>
              <a:t>Construction Services</a:t>
            </a:r>
            <a:r>
              <a:rPr lang="en-US" sz="800"/>
              <a:t> - Project planning/scoping, develop annual design/construction program, construction drawings and specifications, construction cost estimates, construction shop drawing reviews, technical assistance during the construction phase, as-built drawings, O&amp;M manuals/training, real property transfer (DD Form 1354), and Warranty repairs</a:t>
            </a:r>
            <a:endParaRPr lang="en-US" sz="800" u="sng"/>
          </a:p>
          <a:p>
            <a:pPr>
              <a:lnSpc>
                <a:spcPct val="80000"/>
              </a:lnSpc>
            </a:pPr>
            <a:r>
              <a:rPr lang="en-US" sz="800" u="sng"/>
              <a:t>Real Estate Services</a:t>
            </a:r>
            <a:r>
              <a:rPr lang="en-US" sz="800"/>
              <a:t> - Report of Excess, Forest Management, Relocation Assistance, Selling (from small land parcels to large Military Installations), Property Management (1.5 Million acres to thousands of Buildings in 17 States), Appraisal, Purchasing, Leasing, and acquisition services.</a:t>
            </a:r>
            <a:endParaRPr lang="en-US" sz="800" u="sng"/>
          </a:p>
          <a:p>
            <a:pPr>
              <a:lnSpc>
                <a:spcPct val="80000"/>
              </a:lnSpc>
            </a:pPr>
            <a:r>
              <a:rPr lang="en-US" sz="800" u="sng"/>
              <a:t>Engineering Services</a:t>
            </a:r>
            <a:r>
              <a:rPr lang="en-US" sz="800"/>
              <a:t> – civil, mechanical, electrical, environmental, and structural</a:t>
            </a:r>
            <a:endParaRPr lang="en-US" sz="800" u="sng"/>
          </a:p>
          <a:p>
            <a:pPr>
              <a:lnSpc>
                <a:spcPct val="80000"/>
              </a:lnSpc>
            </a:pPr>
            <a:r>
              <a:rPr lang="en-US" sz="800" u="sng"/>
              <a:t>Investigation and Assessment Activities</a:t>
            </a:r>
            <a:r>
              <a:rPr lang="en-US" sz="800"/>
              <a:t> – environmental, geotechnical, and cultural investigations; soil and water testing; health and safety support; environmental assessments, feasibility studies; groundwater modeling; asbestos and lead abatement; Phase I site assessments; GIS capabilities; due diligence audits; and archaeological and cultural resource investigations</a:t>
            </a:r>
            <a:endParaRPr lang="en-US" sz="800" u="sng"/>
          </a:p>
          <a:p>
            <a:pPr>
              <a:lnSpc>
                <a:spcPct val="80000"/>
              </a:lnSpc>
            </a:pPr>
            <a:r>
              <a:rPr lang="en-US" sz="800" u="sng"/>
              <a:t>Financial Management Services</a:t>
            </a:r>
            <a:r>
              <a:rPr lang="en-US" sz="800"/>
              <a:t> – cost accounting, economic analysis, and budget planning</a:t>
            </a:r>
            <a:endParaRPr lang="en-US" sz="800" u="sng"/>
          </a:p>
          <a:p>
            <a:pPr>
              <a:lnSpc>
                <a:spcPct val="80000"/>
              </a:lnSpc>
            </a:pPr>
            <a:r>
              <a:rPr lang="en-US" sz="800" u="sng"/>
              <a:t>Other Management Services</a:t>
            </a:r>
            <a:r>
              <a:rPr lang="en-US" sz="800"/>
              <a:t> – other general management services, including project and construction management, contract administration, and scheduling.</a:t>
            </a:r>
          </a:p>
          <a:p>
            <a:pPr lvl="1">
              <a:lnSpc>
                <a:spcPct val="80000"/>
              </a:lnSpc>
            </a:pPr>
            <a:endParaRPr lang="en-US" sz="800"/>
          </a:p>
          <a:p>
            <a:pPr>
              <a:lnSpc>
                <a:spcPct val="80000"/>
              </a:lnSpc>
            </a:pPr>
            <a:endParaRPr lang="en-US"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EEEEC-E9D4-403C-B6B5-029B8474C84C}" type="slidenum">
              <a:rPr lang="en-US"/>
              <a:pPr/>
              <a:t>3</a:t>
            </a:fld>
            <a:endParaRPr lang="en-US"/>
          </a:p>
        </p:txBody>
      </p:sp>
      <p:sp>
        <p:nvSpPr>
          <p:cNvPr id="994306" name="Rectangle 2"/>
          <p:cNvSpPr>
            <a:spLocks noChangeArrowheads="1" noTextEdit="1"/>
          </p:cNvSpPr>
          <p:nvPr>
            <p:ph type="sldImg"/>
          </p:nvPr>
        </p:nvSpPr>
        <p:spPr>
          <a:xfrm>
            <a:off x="1154113" y="692150"/>
            <a:ext cx="4705350" cy="3529013"/>
          </a:xfrm>
          <a:ln/>
        </p:spPr>
      </p:sp>
      <p:sp>
        <p:nvSpPr>
          <p:cNvPr id="994307" name="Rectangle 3"/>
          <p:cNvSpPr>
            <a:spLocks noGrp="1" noChangeArrowheads="1"/>
          </p:cNvSpPr>
          <p:nvPr>
            <p:ph type="body" idx="1"/>
          </p:nvPr>
        </p:nvSpPr>
        <p:spPr>
          <a:xfrm>
            <a:off x="936625" y="4448175"/>
            <a:ext cx="4440238" cy="3060700"/>
          </a:xfrm>
        </p:spPr>
        <p:txBody>
          <a:bodyPr/>
          <a:lstStyle/>
          <a:p>
            <a:r>
              <a:rPr lang="en-US"/>
              <a:t>Corps hierarchy: HQ, 9 Divisions, 45 Districts (7 in LRD) including 3 Districts in Iraq and one in Afghanistan</a:t>
            </a:r>
          </a:p>
          <a:p>
            <a:r>
              <a:rPr lang="en-US"/>
              <a:t>This map provides a close-up view of our civil works boundary.</a:t>
            </a:r>
          </a:p>
          <a:p>
            <a:r>
              <a:rPr lang="en-US" u="sng"/>
              <a:t>Civil works area: </a:t>
            </a:r>
          </a:p>
          <a:p>
            <a:pPr>
              <a:buFontTx/>
              <a:buChar char="•"/>
            </a:pPr>
            <a:r>
              <a:rPr lang="en-US"/>
              <a:t>Kentucky, Indiana, Illinois, Ohio, Tennessee</a:t>
            </a:r>
          </a:p>
          <a:p>
            <a:pPr>
              <a:spcBef>
                <a:spcPct val="50000"/>
              </a:spcBef>
              <a:buFontTx/>
              <a:buChar char="•"/>
            </a:pPr>
            <a:r>
              <a:rPr lang="en-US"/>
              <a:t>76,000 square miles</a:t>
            </a:r>
          </a:p>
          <a:p>
            <a:pPr>
              <a:spcBef>
                <a:spcPct val="50000"/>
              </a:spcBef>
              <a:buFontTx/>
              <a:buChar char="•"/>
            </a:pPr>
            <a:r>
              <a:rPr lang="en-US"/>
              <a:t>20 lake projects: 8 in Kentucky, 8 in Indiana and 4 in Ohio</a:t>
            </a:r>
          </a:p>
          <a:p>
            <a:pPr>
              <a:spcBef>
                <a:spcPct val="50000"/>
              </a:spcBef>
              <a:buFontTx/>
              <a:buChar char="•"/>
            </a:pPr>
            <a:r>
              <a:rPr lang="en-US"/>
              <a:t>10 locks and dams: 8 on Ohio River and 2 on Green River</a:t>
            </a:r>
          </a:p>
          <a:p>
            <a:pPr>
              <a:spcBef>
                <a:spcPct val="50000"/>
              </a:spcBef>
            </a:pPr>
            <a:r>
              <a:rPr lang="en-US"/>
              <a:t>The primary civil works services we provide include flood damage reduction, navigation, regulatory activities, water supply, water quality, hydropower, environmental conservation and</a:t>
            </a:r>
          </a:p>
          <a:p>
            <a:r>
              <a:rPr lang="en-US"/>
              <a:t>enhancement, recreation and emergency response.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E3A23-4B53-4293-B16B-A5E6058CC13B}" type="slidenum">
              <a:rPr lang="en-US"/>
              <a:pPr/>
              <a:t>4</a:t>
            </a:fld>
            <a:endParaRPr lang="en-US"/>
          </a:p>
        </p:txBody>
      </p:sp>
      <p:sp>
        <p:nvSpPr>
          <p:cNvPr id="1000450" name="Rectangle 2"/>
          <p:cNvSpPr>
            <a:spLocks noChangeArrowheads="1" noTextEdit="1"/>
          </p:cNvSpPr>
          <p:nvPr>
            <p:ph type="sldImg"/>
          </p:nvPr>
        </p:nvSpPr>
        <p:spPr>
          <a:xfrm>
            <a:off x="1181100" y="696913"/>
            <a:ext cx="4648200" cy="3486150"/>
          </a:xfrm>
          <a:ln/>
        </p:spPr>
      </p:sp>
      <p:sp>
        <p:nvSpPr>
          <p:cNvPr id="1000451" name="Rectangle 3"/>
          <p:cNvSpPr>
            <a:spLocks noGrp="1" noChangeArrowheads="1"/>
          </p:cNvSpPr>
          <p:nvPr>
            <p:ph type="body" idx="1"/>
          </p:nvPr>
        </p:nvSpPr>
        <p:spPr>
          <a:xfrm>
            <a:off x="935038" y="4416425"/>
            <a:ext cx="5140325" cy="4183063"/>
          </a:xfrm>
        </p:spPr>
        <p:txBody>
          <a:bodyPr/>
          <a:lstStyle/>
          <a:p>
            <a:r>
              <a:rPr lang="en-US"/>
              <a:t>We need two things before the Corps can start any project Authority and Appropriations money – both come from congress.</a:t>
            </a:r>
          </a:p>
          <a:p>
            <a:endParaRPr lang="en-US"/>
          </a:p>
          <a:p>
            <a:r>
              <a:rPr lang="en-US" b="1"/>
              <a:t>Authorization</a:t>
            </a:r>
            <a:r>
              <a:rPr lang="en-US"/>
              <a:t>: Permission to conduct an activity or program.  USACE needs separate authorization for a study and project construction.</a:t>
            </a:r>
          </a:p>
          <a:p>
            <a:endParaRPr lang="en-US"/>
          </a:p>
          <a:p>
            <a:r>
              <a:rPr lang="en-US"/>
              <a:t>WRDA:  </a:t>
            </a:r>
            <a:r>
              <a:rPr lang="en-US" sz="1000"/>
              <a:t>Provided authority for the Corps since 1986  </a:t>
            </a:r>
          </a:p>
          <a:p>
            <a:pPr>
              <a:spcBef>
                <a:spcPct val="50000"/>
              </a:spcBef>
              <a:buClr>
                <a:schemeClr val="tx1"/>
              </a:buClr>
              <a:buSzPct val="120000"/>
            </a:pPr>
            <a:r>
              <a:rPr lang="en-US" sz="1000"/>
              <a:t>Intended as a Biennial Enactment</a:t>
            </a:r>
          </a:p>
          <a:p>
            <a:pPr>
              <a:spcBef>
                <a:spcPct val="50000"/>
              </a:spcBef>
              <a:buClr>
                <a:schemeClr val="tx1"/>
              </a:buClr>
              <a:buSzPct val="120000"/>
            </a:pPr>
            <a:r>
              <a:rPr lang="en-US" sz="1000"/>
              <a:t>Last Act –2007 WRDA passed.</a:t>
            </a:r>
          </a:p>
          <a:p>
            <a:pPr>
              <a:spcBef>
                <a:spcPct val="50000"/>
              </a:spcBef>
              <a:buClr>
                <a:schemeClr val="tx1"/>
              </a:buClr>
              <a:buSzPct val="120000"/>
            </a:pPr>
            <a:endParaRPr lang="en-US"/>
          </a:p>
          <a:p>
            <a:r>
              <a:rPr lang="en-US" b="1"/>
              <a:t>Appropriation</a:t>
            </a:r>
            <a:r>
              <a:rPr lang="en-US"/>
              <a:t>:  Approval to obligate and expend funds for an authorized activity or program.  Approval is via an Appropriation Act.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4CD5F-FA9A-4B18-9271-7CBBF7CF42F3}" type="slidenum">
              <a:rPr lang="en-US"/>
              <a:pPr/>
              <a:t>5</a:t>
            </a:fld>
            <a:endParaRPr lang="en-US"/>
          </a:p>
        </p:txBody>
      </p:sp>
      <p:sp>
        <p:nvSpPr>
          <p:cNvPr id="1002498" name="Rectangle 2"/>
          <p:cNvSpPr>
            <a:spLocks noChangeArrowheads="1" noTextEdit="1"/>
          </p:cNvSpPr>
          <p:nvPr>
            <p:ph type="sldImg"/>
          </p:nvPr>
        </p:nvSpPr>
        <p:spPr>
          <a:xfrm>
            <a:off x="1181100" y="696913"/>
            <a:ext cx="4648200" cy="3486150"/>
          </a:xfrm>
          <a:ln/>
        </p:spPr>
      </p:sp>
      <p:sp>
        <p:nvSpPr>
          <p:cNvPr id="1002499" name="Rectangle 3"/>
          <p:cNvSpPr>
            <a:spLocks noChangeArrowheads="1"/>
          </p:cNvSpPr>
          <p:nvPr/>
        </p:nvSpPr>
        <p:spPr bwMode="auto">
          <a:xfrm>
            <a:off x="2347913" y="7893050"/>
            <a:ext cx="2324100" cy="301625"/>
          </a:xfrm>
          <a:prstGeom prst="rect">
            <a:avLst/>
          </a:prstGeom>
          <a:noFill/>
          <a:ln w="9525">
            <a:noFill/>
            <a:miter lim="800000"/>
            <a:headEnd/>
            <a:tailEnd/>
          </a:ln>
          <a:effectLst/>
        </p:spPr>
        <p:txBody>
          <a:bodyPr lIns="93485" tIns="46742" rIns="93485" bIns="46742"/>
          <a:lstStyle/>
          <a:p>
            <a:pPr algn="l" defTabSz="930275">
              <a:spcBef>
                <a:spcPct val="30000"/>
              </a:spcBef>
            </a:pPr>
            <a:r>
              <a:rPr lang="en-US" sz="1000" b="0">
                <a:solidFill>
                  <a:schemeClr val="tx1"/>
                </a:solidFill>
                <a:latin typeface="Times New Roman" pitchFamily="18" charset="0"/>
              </a:rPr>
              <a:t>This process can take MANY years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D7A3BF-B6EA-465E-8E15-C7FC16B57BDD}" type="slidenum">
              <a:rPr lang="en-US"/>
              <a:pPr/>
              <a:t>6</a:t>
            </a:fld>
            <a:endParaRPr lang="en-US"/>
          </a:p>
        </p:txBody>
      </p:sp>
      <p:sp>
        <p:nvSpPr>
          <p:cNvPr id="1006594" name="Rectangle 2"/>
          <p:cNvSpPr>
            <a:spLocks noChangeArrowheads="1" noTextEdit="1"/>
          </p:cNvSpPr>
          <p:nvPr>
            <p:ph type="sldImg"/>
          </p:nvPr>
        </p:nvSpPr>
        <p:spPr>
          <a:xfrm>
            <a:off x="1182688" y="698500"/>
            <a:ext cx="4646612" cy="3484563"/>
          </a:xfrm>
          <a:ln/>
        </p:spPr>
      </p:sp>
      <p:sp>
        <p:nvSpPr>
          <p:cNvPr id="1006595" name="Rectangle 3"/>
          <p:cNvSpPr>
            <a:spLocks noGrp="1" noChangeArrowheads="1"/>
          </p:cNvSpPr>
          <p:nvPr>
            <p:ph type="body" idx="1"/>
          </p:nvPr>
        </p:nvSpPr>
        <p:spPr>
          <a:xfrm>
            <a:off x="701675" y="4314825"/>
            <a:ext cx="5908675" cy="2308225"/>
          </a:xfrm>
        </p:spPr>
        <p:txBody>
          <a:bodyPr/>
          <a:lstStyle/>
          <a:p>
            <a:pPr marL="228600" indent="-228600" defTabSz="914400">
              <a:spcBef>
                <a:spcPts val="500"/>
              </a:spcBef>
              <a:spcAft>
                <a:spcPts val="500"/>
              </a:spcAft>
            </a:pPr>
            <a:r>
              <a:rPr lang="en-US" sz="1000"/>
              <a:t>Primarily used on large studies. </a:t>
            </a:r>
          </a:p>
          <a:p>
            <a:pPr marL="228600" indent="-228600" defTabSz="914400">
              <a:spcBef>
                <a:spcPts val="500"/>
              </a:spcBef>
              <a:spcAft>
                <a:spcPts val="500"/>
              </a:spcAft>
            </a:pPr>
            <a:r>
              <a:rPr lang="en-US" sz="1000"/>
              <a:t>First $100,000 federally funded. Cost over $100,000 is shared on a 50/50 basis for feasibility; PED 75/25.  </a:t>
            </a:r>
          </a:p>
          <a:p>
            <a:pPr marL="228600" indent="-228600" defTabSz="914400">
              <a:spcBef>
                <a:spcPts val="500"/>
              </a:spcBef>
              <a:spcAft>
                <a:spcPts val="500"/>
              </a:spcAft>
            </a:pPr>
            <a:r>
              <a:rPr lang="en-US" sz="1000"/>
              <a:t>Project construction is shared on a  65 /35 basis</a:t>
            </a:r>
          </a:p>
          <a:p>
            <a:pPr marL="228600" indent="-228600" defTabSz="914400">
              <a:spcBef>
                <a:spcPts val="500"/>
              </a:spcBef>
              <a:spcAft>
                <a:spcPts val="500"/>
              </a:spcAft>
            </a:pPr>
            <a:r>
              <a:rPr lang="en-US" sz="1000"/>
              <a:t>Funding must be in Corps budget or funding must appropriated through a congressional add</a:t>
            </a:r>
          </a:p>
          <a:p>
            <a:pPr marL="228600" indent="-228600" defTabSz="914400">
              <a:spcBef>
                <a:spcPts val="500"/>
              </a:spcBef>
              <a:spcAft>
                <a:spcPts val="500"/>
              </a:spcAft>
            </a:pPr>
            <a:r>
              <a:rPr lang="en-US" sz="1000"/>
              <a:t>The G.I. Program provides the authority to look at the needs of the entire water shed and to identify specific projects, such as , flood control, stream bank protection, ecosystem restoration., and recreational projects such as riverfront development which for the Louisville District is increasing every year, Cincinnati, Louisville, Madison, Vincennes and Columbus, In. with many other communities expressing interest.</a:t>
            </a:r>
          </a:p>
          <a:p>
            <a:pPr marL="228600" indent="-228600" defTabSz="914400">
              <a:spcBef>
                <a:spcPts val="500"/>
              </a:spcBef>
              <a:spcAft>
                <a:spcPts val="500"/>
              </a:spcAft>
            </a:pPr>
            <a:r>
              <a:rPr lang="en-US" sz="1000" b="1"/>
              <a:t>Example</a:t>
            </a:r>
            <a:r>
              <a:rPr lang="en-US" sz="1000"/>
              <a:t>: Licking River Cynthiana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F6E12-A699-4AEB-8681-6055EAB474CD}" type="slidenum">
              <a:rPr lang="en-US"/>
              <a:pPr/>
              <a:t>7</a:t>
            </a:fld>
            <a:endParaRPr lang="en-US"/>
          </a:p>
        </p:txBody>
      </p:sp>
      <p:sp>
        <p:nvSpPr>
          <p:cNvPr id="1008642" name="Rectangle 2"/>
          <p:cNvSpPr>
            <a:spLocks noChangeArrowheads="1" noTextEdit="1"/>
          </p:cNvSpPr>
          <p:nvPr>
            <p:ph type="sldImg"/>
          </p:nvPr>
        </p:nvSpPr>
        <p:spPr>
          <a:xfrm>
            <a:off x="1182688" y="698500"/>
            <a:ext cx="4646612" cy="3484563"/>
          </a:xfrm>
          <a:ln/>
        </p:spPr>
      </p:sp>
      <p:sp>
        <p:nvSpPr>
          <p:cNvPr id="1008643" name="Rectangle 3"/>
          <p:cNvSpPr>
            <a:spLocks noGrp="1" noChangeArrowheads="1"/>
          </p:cNvSpPr>
          <p:nvPr>
            <p:ph type="body" idx="1"/>
          </p:nvPr>
        </p:nvSpPr>
        <p:spPr>
          <a:xfrm>
            <a:off x="539750" y="4314825"/>
            <a:ext cx="6308725" cy="4260850"/>
          </a:xfrm>
        </p:spPr>
        <p:txBody>
          <a:bodyPr/>
          <a:lstStyle/>
          <a:p>
            <a:pPr marL="228600" indent="-228600" defTabSz="914400">
              <a:spcBef>
                <a:spcPts val="500"/>
              </a:spcBef>
              <a:spcAft>
                <a:spcPts val="500"/>
              </a:spcAft>
            </a:pPr>
            <a:r>
              <a:rPr lang="en-US"/>
              <a:t>Used on smaller studies &lt;10M. </a:t>
            </a:r>
          </a:p>
          <a:p>
            <a:pPr marL="228600" indent="-228600" defTabSz="914400">
              <a:spcBef>
                <a:spcPts val="500"/>
              </a:spcBef>
              <a:spcAft>
                <a:spcPts val="500"/>
              </a:spcAft>
            </a:pPr>
            <a:r>
              <a:rPr lang="en-US"/>
              <a:t>First $100,000 federally funded. Cost over $100,000 is shared on a 50/50 basis for feasibility.</a:t>
            </a:r>
          </a:p>
          <a:p>
            <a:pPr marL="228600" indent="-228600" defTabSz="914400">
              <a:spcBef>
                <a:spcPts val="500"/>
              </a:spcBef>
              <a:spcAft>
                <a:spcPts val="500"/>
              </a:spcAft>
            </a:pPr>
            <a:r>
              <a:rPr lang="en-US"/>
              <a:t>Plans &amp; Specs and Project construction phases shared on a  65/35 basis, but P&amp;S phase is initially federally funded.</a:t>
            </a:r>
          </a:p>
          <a:p>
            <a:pPr marL="228600" indent="-228600" defTabSz="914400">
              <a:spcBef>
                <a:spcPts val="500"/>
              </a:spcBef>
              <a:spcAft>
                <a:spcPts val="500"/>
              </a:spcAft>
            </a:pPr>
            <a:endParaRPr lang="en-US"/>
          </a:p>
          <a:p>
            <a:pPr marL="228600" indent="-228600" defTabSz="914400">
              <a:spcBef>
                <a:spcPts val="500"/>
              </a:spcBef>
              <a:spcAft>
                <a:spcPts val="500"/>
              </a:spcAft>
            </a:pPr>
            <a:r>
              <a:rPr lang="en-US"/>
              <a:t>Much quicker to execute than GI, no congressional authorization necessary, no HQ approval,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C48781B-C336-4586-8582-1168054BA5FD}" type="slidenum">
              <a:rPr lang="en-US"/>
              <a:pPr/>
              <a:t>8</a:t>
            </a:fld>
            <a:endParaRPr lang="en-US"/>
          </a:p>
        </p:txBody>
      </p:sp>
      <p:sp>
        <p:nvSpPr>
          <p:cNvPr id="1010690" name="Rectangle 2"/>
          <p:cNvSpPr>
            <a:spLocks noChangeArrowheads="1" noTextEdit="1"/>
          </p:cNvSpPr>
          <p:nvPr>
            <p:ph type="sldImg"/>
          </p:nvPr>
        </p:nvSpPr>
        <p:spPr>
          <a:xfrm>
            <a:off x="1154113" y="565150"/>
            <a:ext cx="4646612" cy="3484563"/>
          </a:xfr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1941A-8A57-42D2-BFCE-EE3D34A6751A}" type="slidenum">
              <a:rPr lang="en-US"/>
              <a:pPr/>
              <a:t>9</a:t>
            </a:fld>
            <a:endParaRPr lang="en-US"/>
          </a:p>
        </p:txBody>
      </p:sp>
      <p:sp>
        <p:nvSpPr>
          <p:cNvPr id="1012738" name="Rectangle 2"/>
          <p:cNvSpPr>
            <a:spLocks noChangeArrowheads="1" noTextEdit="1"/>
          </p:cNvSpPr>
          <p:nvPr>
            <p:ph type="sldImg"/>
          </p:nvPr>
        </p:nvSpPr>
        <p:spPr>
          <a:xfrm>
            <a:off x="1182688" y="698500"/>
            <a:ext cx="4646612" cy="3484563"/>
          </a:xfrm>
          <a:ln/>
        </p:spPr>
      </p:sp>
      <p:sp>
        <p:nvSpPr>
          <p:cNvPr id="1012739" name="Rectangle 3"/>
          <p:cNvSpPr>
            <a:spLocks noGrp="1" noChangeArrowheads="1"/>
          </p:cNvSpPr>
          <p:nvPr>
            <p:ph type="body" idx="1"/>
          </p:nvPr>
        </p:nvSpPr>
        <p:spPr>
          <a:xfrm>
            <a:off x="520700" y="4314825"/>
            <a:ext cx="6308725" cy="4260850"/>
          </a:xfrm>
        </p:spPr>
        <p:txBody>
          <a:bodyPr/>
          <a:lstStyle/>
          <a:p>
            <a:pPr marL="228600" indent="-228600" defTabSz="914400"/>
            <a:r>
              <a:rPr lang="en-US" sz="1000"/>
              <a:t>Planning Assistance to States (Section 22)</a:t>
            </a:r>
          </a:p>
          <a:p>
            <a:pPr marL="685800" lvl="1" indent="-228600" defTabSz="914400"/>
            <a:r>
              <a:rPr lang="en-US" sz="1000"/>
              <a:t> Comprehensive planning services utilization and conservation of water related land resources.  This work can include water supply, flood plain mapping, NEPA compliance, master planning, and other forms of planning technical assistance.  </a:t>
            </a:r>
          </a:p>
          <a:p>
            <a:pPr marL="685800" lvl="1" indent="-228600" defTabSz="914400"/>
            <a:r>
              <a:rPr lang="en-US" sz="1000" u="sng"/>
              <a:t>including Value Engineering of existing plans</a:t>
            </a:r>
            <a:endParaRPr lang="en-US" sz="1000"/>
          </a:p>
          <a:p>
            <a:pPr marL="685800" lvl="1" indent="-228600" defTabSz="914400"/>
            <a:r>
              <a:rPr lang="en-US" sz="1000"/>
              <a:t> Cost-shared 50/50</a:t>
            </a:r>
          </a:p>
          <a:p>
            <a:pPr marL="685800" lvl="1" indent="-228600" defTabSz="914400"/>
            <a:r>
              <a:rPr lang="en-US" sz="1000"/>
              <a:t> 50% of cost share can be in-kind services</a:t>
            </a:r>
          </a:p>
          <a:p>
            <a:pPr marL="685800" lvl="1" indent="-228600" defTabSz="914400"/>
            <a:r>
              <a:rPr lang="en-US" sz="1000"/>
              <a:t>   </a:t>
            </a:r>
          </a:p>
          <a:p>
            <a:pPr marL="228600" indent="-228600" defTabSz="914400"/>
            <a:r>
              <a:rPr lang="en-US" sz="1000"/>
              <a:t> Flood Plain Management Services Program</a:t>
            </a:r>
          </a:p>
          <a:p>
            <a:pPr marL="685800" lvl="1" indent="-228600" defTabSz="914400"/>
            <a:r>
              <a:rPr lang="en-US" sz="1000"/>
              <a:t>Technical assistance</a:t>
            </a:r>
          </a:p>
          <a:p>
            <a:pPr marL="685800" lvl="1" indent="-228600" defTabSz="914400"/>
            <a:r>
              <a:rPr lang="en-US" sz="1000"/>
              <a:t>Identifies magnitude of flood hazards and plan for wise use of floodplains</a:t>
            </a:r>
          </a:p>
          <a:p>
            <a:pPr marL="685800" lvl="1" indent="-228600" defTabSz="914400"/>
            <a:r>
              <a:rPr lang="en-US" sz="1000"/>
              <a:t>100% Federal</a:t>
            </a:r>
          </a:p>
          <a:p>
            <a:pPr marL="228600" indent="-228600" defTabSz="914400"/>
            <a:r>
              <a:rPr lang="en-US" sz="1000"/>
              <a:t>    Emergency Management (PL 84-99)</a:t>
            </a:r>
          </a:p>
          <a:p>
            <a:pPr marL="228600" indent="-228600" defTabSz="914400"/>
            <a:r>
              <a:rPr lang="en-US" sz="1000"/>
              <a:t>    Major Rehabilitation (O&amp;M)</a:t>
            </a:r>
          </a:p>
          <a:p>
            <a:pPr marL="228600" indent="-228600" defTabSz="914400"/>
            <a:endParaRPr lang="en-US" sz="1000"/>
          </a:p>
          <a:p>
            <a:pPr marL="228600" indent="-228600" defTabSz="914400"/>
            <a:r>
              <a:rPr lang="en-US" sz="1000"/>
              <a:t>Potential Partnerships:</a:t>
            </a:r>
          </a:p>
          <a:p>
            <a:pPr marL="228600" indent="-228600" defTabSz="914400"/>
            <a:r>
              <a:rPr lang="en-US" sz="1000"/>
              <a:t>-Groundwater modeling, Floodplain mapping, recreation master plans, dam safety/failure, regional sediment mgmt</a:t>
            </a:r>
          </a:p>
          <a:p>
            <a:pPr marL="228600" indent="-228600" defTabSz="914400"/>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F741F57-D280-4058-B46E-3E108E07A27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CDDE905-ADAB-48FF-A54A-E11237CE8F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C975E69-3D71-4977-AD64-C049F8CBCE3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CADCC4B-FF92-4DE8-A6B4-20D8571BF7DF}"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5240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152400"/>
            <a:ext cx="6305550" cy="5973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A19A523-F8FB-41E8-83DB-23D2C6A1D1D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2C41A28-2215-4ABC-91A4-9CF9DAE3BFF1}"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A6420AB-A828-43C6-8FDB-8B68D618240A}"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7C934BE-19F6-4FCF-B83B-45DFE83C161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253B807-EF96-4AD7-B6B2-798664FCF414}"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83E5BF7-C909-4C60-B5A2-ABE600EE8CC7}"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0D12155-E2EA-4F46-94C2-59A8EF24D0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EAE5E85-26A2-48A5-8B4C-556BAC0EEDC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15A0844-C71B-4DE6-B818-4F709A274D88}"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3DF5B66-40B2-41E3-82D8-CF7EC18A68A8}"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1EFFDDC-6711-48D7-BD2C-D6242621381B}"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30D6950-AEC4-4A68-9BA4-F67D398DF8E9}"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3657600" y="6381750"/>
            <a:ext cx="2133600" cy="476250"/>
          </a:xfrm>
        </p:spPr>
        <p:txBody>
          <a:bodyPr/>
          <a:lstStyle>
            <a:lvl1pPr>
              <a:defRPr/>
            </a:lvl1pPr>
          </a:lstStyle>
          <a:p>
            <a:fld id="{541E0967-6611-422D-87C0-F91A622A3E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62AB8A2-9CD5-4064-8BFD-89838BB2802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513D08E-1D10-497D-81BD-E9A1B9B9C96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4450590-35AC-4EC7-9EDC-56BA6A9865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CE40CB6-74A6-41E0-BA65-912ABE8613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96E264D-CF91-4D75-8A32-CB52671B25E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093AE15-5C22-4819-A8CD-56E54CEB551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jpe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7.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482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defRPr>
            </a:lvl1pPr>
          </a:lstStyle>
          <a:p>
            <a:endParaRPr lang="en-US"/>
          </a:p>
        </p:txBody>
      </p:sp>
      <p:sp>
        <p:nvSpPr>
          <p:cNvPr id="9482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defRPr>
            </a:lvl1pPr>
          </a:lstStyle>
          <a:p>
            <a:fld id="{A01B1B1C-FAE9-4854-AABA-695D23669B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2800" b="1">
          <a:solidFill>
            <a:srgbClr val="0066FF"/>
          </a:solidFill>
          <a:latin typeface="+mj-lt"/>
          <a:ea typeface="+mj-ea"/>
          <a:cs typeface="+mj-cs"/>
        </a:defRPr>
      </a:lvl1pPr>
      <a:lvl2pPr algn="ctr" rtl="0" fontAlgn="base">
        <a:spcBef>
          <a:spcPct val="0"/>
        </a:spcBef>
        <a:spcAft>
          <a:spcPct val="0"/>
        </a:spcAft>
        <a:defRPr sz="2800" b="1">
          <a:solidFill>
            <a:srgbClr val="0066FF"/>
          </a:solidFill>
          <a:latin typeface="Arial" charset="0"/>
        </a:defRPr>
      </a:lvl2pPr>
      <a:lvl3pPr algn="ctr" rtl="0" fontAlgn="base">
        <a:spcBef>
          <a:spcPct val="0"/>
        </a:spcBef>
        <a:spcAft>
          <a:spcPct val="0"/>
        </a:spcAft>
        <a:defRPr sz="2800" b="1">
          <a:solidFill>
            <a:srgbClr val="0066FF"/>
          </a:solidFill>
          <a:latin typeface="Arial" charset="0"/>
        </a:defRPr>
      </a:lvl3pPr>
      <a:lvl4pPr algn="ctr" rtl="0" fontAlgn="base">
        <a:spcBef>
          <a:spcPct val="0"/>
        </a:spcBef>
        <a:spcAft>
          <a:spcPct val="0"/>
        </a:spcAft>
        <a:defRPr sz="2800" b="1">
          <a:solidFill>
            <a:srgbClr val="0066FF"/>
          </a:solidFill>
          <a:latin typeface="Arial" charset="0"/>
        </a:defRPr>
      </a:lvl4pPr>
      <a:lvl5pPr algn="ctr" rtl="0" fontAlgn="base">
        <a:spcBef>
          <a:spcPct val="0"/>
        </a:spcBef>
        <a:spcAft>
          <a:spcPct val="0"/>
        </a:spcAft>
        <a:defRPr sz="2800" b="1">
          <a:solidFill>
            <a:srgbClr val="0066FF"/>
          </a:solidFill>
          <a:latin typeface="Arial" charset="0"/>
        </a:defRPr>
      </a:lvl5pPr>
      <a:lvl6pPr marL="457200" algn="ctr" rtl="0" fontAlgn="base">
        <a:spcBef>
          <a:spcPct val="0"/>
        </a:spcBef>
        <a:spcAft>
          <a:spcPct val="0"/>
        </a:spcAft>
        <a:defRPr sz="2800" b="1">
          <a:solidFill>
            <a:srgbClr val="0066FF"/>
          </a:solidFill>
          <a:latin typeface="Arial" charset="0"/>
        </a:defRPr>
      </a:lvl6pPr>
      <a:lvl7pPr marL="914400" algn="ctr" rtl="0" fontAlgn="base">
        <a:spcBef>
          <a:spcPct val="0"/>
        </a:spcBef>
        <a:spcAft>
          <a:spcPct val="0"/>
        </a:spcAft>
        <a:defRPr sz="2800" b="1">
          <a:solidFill>
            <a:srgbClr val="0066FF"/>
          </a:solidFill>
          <a:latin typeface="Arial" charset="0"/>
        </a:defRPr>
      </a:lvl7pPr>
      <a:lvl8pPr marL="1371600" algn="ctr" rtl="0" fontAlgn="base">
        <a:spcBef>
          <a:spcPct val="0"/>
        </a:spcBef>
        <a:spcAft>
          <a:spcPct val="0"/>
        </a:spcAft>
        <a:defRPr sz="2800" b="1">
          <a:solidFill>
            <a:srgbClr val="0066FF"/>
          </a:solidFill>
          <a:latin typeface="Arial" charset="0"/>
        </a:defRPr>
      </a:lvl8pPr>
      <a:lvl9pPr marL="1828800" algn="ctr" rtl="0" fontAlgn="base">
        <a:spcBef>
          <a:spcPct val="0"/>
        </a:spcBef>
        <a:spcAft>
          <a:spcPct val="0"/>
        </a:spcAft>
        <a:defRPr sz="2800" b="1">
          <a:solidFill>
            <a:srgbClr val="0066FF"/>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83057" name="Picture 17" descr="Olmsted Aerial"/>
          <p:cNvPicPr>
            <a:picLocks noChangeAspect="1" noChangeArrowheads="1"/>
          </p:cNvPicPr>
          <p:nvPr userDrawn="1"/>
        </p:nvPicPr>
        <p:blipFill>
          <a:blip r:embed="rId13" cstate="print"/>
          <a:srcRect/>
          <a:stretch>
            <a:fillRect/>
          </a:stretch>
        </p:blipFill>
        <p:spPr bwMode="auto">
          <a:xfrm>
            <a:off x="2971800" y="1504950"/>
            <a:ext cx="6927850" cy="5353050"/>
          </a:xfrm>
          <a:prstGeom prst="rect">
            <a:avLst/>
          </a:prstGeom>
          <a:noFill/>
        </p:spPr>
      </p:pic>
      <p:grpSp>
        <p:nvGrpSpPr>
          <p:cNvPr id="983044" name="Group 4"/>
          <p:cNvGrpSpPr>
            <a:grpSpLocks/>
          </p:cNvGrpSpPr>
          <p:nvPr/>
        </p:nvGrpSpPr>
        <p:grpSpPr bwMode="auto">
          <a:xfrm>
            <a:off x="0" y="0"/>
            <a:ext cx="9144000" cy="6861175"/>
            <a:chOff x="0" y="0"/>
            <a:chExt cx="5760" cy="4322"/>
          </a:xfrm>
        </p:grpSpPr>
        <p:grpSp>
          <p:nvGrpSpPr>
            <p:cNvPr id="983045" name="Group 5"/>
            <p:cNvGrpSpPr>
              <a:grpSpLocks/>
            </p:cNvGrpSpPr>
            <p:nvPr userDrawn="1"/>
          </p:nvGrpSpPr>
          <p:grpSpPr bwMode="auto">
            <a:xfrm>
              <a:off x="0" y="0"/>
              <a:ext cx="5760" cy="4322"/>
              <a:chOff x="0" y="0"/>
              <a:chExt cx="5760" cy="4322"/>
            </a:xfrm>
          </p:grpSpPr>
          <p:pic>
            <p:nvPicPr>
              <p:cNvPr id="983046" name="Picture 6" descr="ppt_camo_bkgrnd-03"/>
              <p:cNvPicPr>
                <a:picLocks noChangeAspect="1" noChangeArrowheads="1"/>
              </p:cNvPicPr>
              <p:nvPr userDrawn="1"/>
            </p:nvPicPr>
            <p:blipFill>
              <a:blip r:embed="rId14" cstate="print"/>
              <a:srcRect/>
              <a:stretch>
                <a:fillRect/>
              </a:stretch>
            </p:blipFill>
            <p:spPr bwMode="auto">
              <a:xfrm>
                <a:off x="0" y="0"/>
                <a:ext cx="5760" cy="4322"/>
              </a:xfrm>
              <a:prstGeom prst="rect">
                <a:avLst/>
              </a:prstGeom>
              <a:noFill/>
            </p:spPr>
          </p:pic>
          <p:pic>
            <p:nvPicPr>
              <p:cNvPr id="983047" name="Picture 7" descr="white_curve"/>
              <p:cNvPicPr>
                <a:picLocks noChangeAspect="1" noChangeArrowheads="1"/>
              </p:cNvPicPr>
              <p:nvPr userDrawn="1"/>
            </p:nvPicPr>
            <p:blipFill>
              <a:blip r:embed="rId15" cstate="print"/>
              <a:srcRect/>
              <a:stretch>
                <a:fillRect/>
              </a:stretch>
            </p:blipFill>
            <p:spPr bwMode="auto">
              <a:xfrm>
                <a:off x="2502" y="990"/>
                <a:ext cx="3258" cy="3330"/>
              </a:xfrm>
              <a:prstGeom prst="rect">
                <a:avLst/>
              </a:prstGeom>
              <a:noFill/>
            </p:spPr>
          </p:pic>
        </p:grpSp>
        <p:pic>
          <p:nvPicPr>
            <p:cNvPr id="983048" name="Picture 8" descr="USACE_logo"/>
            <p:cNvPicPr>
              <a:picLocks noChangeAspect="1" noChangeArrowheads="1"/>
            </p:cNvPicPr>
            <p:nvPr userDrawn="1"/>
          </p:nvPicPr>
          <p:blipFill>
            <a:blip r:embed="rId16" cstate="print"/>
            <a:srcRect/>
            <a:stretch>
              <a:fillRect/>
            </a:stretch>
          </p:blipFill>
          <p:spPr bwMode="auto">
            <a:xfrm>
              <a:off x="144" y="3201"/>
              <a:ext cx="864" cy="591"/>
            </a:xfrm>
            <a:prstGeom prst="rect">
              <a:avLst/>
            </a:prstGeom>
            <a:noFill/>
          </p:spPr>
        </p:pic>
      </p:grpSp>
      <p:sp>
        <p:nvSpPr>
          <p:cNvPr id="983050" name="Rectangle 10"/>
          <p:cNvSpPr>
            <a:spLocks noGrp="1" noChangeArrowheads="1"/>
          </p:cNvSpPr>
          <p:nvPr>
            <p:ph type="title"/>
          </p:nvPr>
        </p:nvSpPr>
        <p:spPr bwMode="auto">
          <a:xfrm>
            <a:off x="76200" y="152400"/>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PRESENTATION TITLE</a:t>
            </a:r>
          </a:p>
        </p:txBody>
      </p:sp>
      <p:sp>
        <p:nvSpPr>
          <p:cNvPr id="983051" name="Text Box 11"/>
          <p:cNvSpPr txBox="1">
            <a:spLocks noChangeArrowheads="1"/>
          </p:cNvSpPr>
          <p:nvPr/>
        </p:nvSpPr>
        <p:spPr bwMode="auto">
          <a:xfrm>
            <a:off x="136525" y="6096000"/>
            <a:ext cx="3597275" cy="549275"/>
          </a:xfrm>
          <a:prstGeom prst="rect">
            <a:avLst/>
          </a:prstGeom>
          <a:noFill/>
          <a:ln w="9525">
            <a:noFill/>
            <a:miter lim="800000"/>
            <a:headEnd/>
            <a:tailEnd/>
          </a:ln>
          <a:effectLst/>
        </p:spPr>
        <p:txBody>
          <a:bodyPr>
            <a:spAutoFit/>
          </a:bodyPr>
          <a:lstStyle/>
          <a:p>
            <a:pPr algn="l">
              <a:spcBef>
                <a:spcPct val="0"/>
              </a:spcBef>
            </a:pPr>
            <a:r>
              <a:rPr lang="en-US" sz="1200">
                <a:solidFill>
                  <a:schemeClr val="tx1"/>
                </a:solidFill>
              </a:rPr>
              <a:t>US Army Corps of Engineers</a:t>
            </a:r>
          </a:p>
          <a:p>
            <a:pPr algn="l">
              <a:spcBef>
                <a:spcPct val="0"/>
              </a:spcBef>
            </a:pPr>
            <a:r>
              <a:rPr lang="en-US" sz="1800">
                <a:solidFill>
                  <a:schemeClr val="tx1"/>
                </a:solidFill>
              </a:rPr>
              <a:t>BUILDING STRONG</a:t>
            </a:r>
            <a:r>
              <a:rPr lang="en-US" sz="1400" baseline="-25000">
                <a:solidFill>
                  <a:schemeClr val="tx1"/>
                </a:solidFill>
              </a:rPr>
              <a:t>®</a:t>
            </a:r>
          </a:p>
        </p:txBody>
      </p:sp>
      <p:pic>
        <p:nvPicPr>
          <p:cNvPr id="983052" name="Picture 12" descr="Banner_Final_registered"/>
          <p:cNvPicPr>
            <a:picLocks noChangeAspect="1" noChangeArrowheads="1"/>
          </p:cNvPicPr>
          <p:nvPr userDrawn="1"/>
        </p:nvPicPr>
        <p:blipFill>
          <a:blip r:embed="rId17" cstate="print"/>
          <a:srcRect/>
          <a:stretch>
            <a:fillRect/>
          </a:stretch>
        </p:blipFill>
        <p:spPr bwMode="auto">
          <a:xfrm>
            <a:off x="0" y="0"/>
            <a:ext cx="9144000" cy="1041400"/>
          </a:xfrm>
          <a:prstGeom prst="rect">
            <a:avLst/>
          </a:prstGeom>
          <a:noFill/>
        </p:spPr>
      </p:pic>
      <p:sp>
        <p:nvSpPr>
          <p:cNvPr id="983053" name="Text Box 13"/>
          <p:cNvSpPr txBox="1">
            <a:spLocks noChangeArrowheads="1"/>
          </p:cNvSpPr>
          <p:nvPr userDrawn="1"/>
        </p:nvSpPr>
        <p:spPr bwMode="auto">
          <a:xfrm>
            <a:off x="3657600" y="6477000"/>
            <a:ext cx="1711325" cy="274638"/>
          </a:xfrm>
          <a:prstGeom prst="rect">
            <a:avLst/>
          </a:prstGeom>
          <a:noFill/>
          <a:ln w="9525" algn="ctr">
            <a:noFill/>
            <a:miter lim="800000"/>
            <a:headEnd/>
            <a:tailEnd/>
          </a:ln>
          <a:effectLst/>
        </p:spPr>
        <p:txBody>
          <a:bodyPr wrap="none" lIns="91418" tIns="45709" rIns="91418" bIns="45709">
            <a:spAutoFit/>
          </a:bodyPr>
          <a:lstStyle/>
          <a:p>
            <a:pPr>
              <a:spcBef>
                <a:spcPct val="0"/>
              </a:spcBef>
            </a:pPr>
            <a:r>
              <a:rPr lang="en-US" sz="1200" i="1">
                <a:solidFill>
                  <a:schemeClr val="tx1"/>
                </a:solidFill>
              </a:rPr>
              <a:t>BUILDING</a:t>
            </a:r>
            <a:r>
              <a:rPr lang="en-US" sz="1200" i="1">
                <a:solidFill>
                  <a:srgbClr val="FFCB05"/>
                </a:solidFill>
              </a:rPr>
              <a:t> </a:t>
            </a:r>
            <a:r>
              <a:rPr lang="en-US" sz="1200" i="1">
                <a:solidFill>
                  <a:schemeClr val="tx1"/>
                </a:solidFill>
              </a:rPr>
              <a:t>STRONG</a:t>
            </a:r>
            <a:r>
              <a:rPr lang="en-US" sz="700" b="0" baseline="-25000">
                <a:solidFill>
                  <a:schemeClr val="tx1"/>
                </a:solidFill>
              </a:rPr>
              <a:t>SM</a:t>
            </a:r>
          </a:p>
        </p:txBody>
      </p:sp>
      <p:sp>
        <p:nvSpPr>
          <p:cNvPr id="983054" name="Line 14"/>
          <p:cNvSpPr>
            <a:spLocks noChangeShapeType="1"/>
          </p:cNvSpPr>
          <p:nvPr userDrawn="1"/>
        </p:nvSpPr>
        <p:spPr bwMode="auto">
          <a:xfrm flipH="1">
            <a:off x="0" y="6599238"/>
            <a:ext cx="3619500" cy="0"/>
          </a:xfrm>
          <a:prstGeom prst="line">
            <a:avLst/>
          </a:prstGeom>
          <a:noFill/>
          <a:ln w="9525">
            <a:solidFill>
              <a:schemeClr val="tx1"/>
            </a:solidFill>
            <a:round/>
            <a:headEnd/>
            <a:tailEnd/>
          </a:ln>
          <a:effectLst/>
        </p:spPr>
        <p:txBody>
          <a:bodyPr/>
          <a:lstStyle/>
          <a:p>
            <a:endParaRPr lang="en-US"/>
          </a:p>
        </p:txBody>
      </p:sp>
      <p:sp>
        <p:nvSpPr>
          <p:cNvPr id="983055" name="Line 15"/>
          <p:cNvSpPr>
            <a:spLocks noChangeShapeType="1"/>
          </p:cNvSpPr>
          <p:nvPr userDrawn="1"/>
        </p:nvSpPr>
        <p:spPr bwMode="auto">
          <a:xfrm flipH="1">
            <a:off x="5410200" y="6629400"/>
            <a:ext cx="3733800" cy="0"/>
          </a:xfrm>
          <a:prstGeom prst="line">
            <a:avLst/>
          </a:prstGeom>
          <a:noFill/>
          <a:ln w="9525">
            <a:solidFill>
              <a:schemeClr val="tx1"/>
            </a:solidFill>
            <a:round/>
            <a:headEnd/>
            <a:tailEnd/>
          </a:ln>
          <a:effectLst/>
        </p:spPr>
        <p:txBody>
          <a:bodyPr/>
          <a:lstStyle/>
          <a:p>
            <a:endParaRPr lang="en-US"/>
          </a:p>
        </p:txBody>
      </p:sp>
      <p:sp>
        <p:nvSpPr>
          <p:cNvPr id="983056" name="Text Box 16"/>
          <p:cNvSpPr txBox="1">
            <a:spLocks noChangeArrowheads="1"/>
          </p:cNvSpPr>
          <p:nvPr userDrawn="1"/>
        </p:nvSpPr>
        <p:spPr bwMode="auto">
          <a:xfrm>
            <a:off x="3657600" y="609600"/>
            <a:ext cx="4114800" cy="396875"/>
          </a:xfrm>
          <a:prstGeom prst="rect">
            <a:avLst/>
          </a:prstGeom>
          <a:noFill/>
          <a:ln w="9525">
            <a:noFill/>
            <a:miter lim="800000"/>
            <a:headEnd/>
            <a:tailEnd/>
          </a:ln>
          <a:effectLst>
            <a:outerShdw dist="35921" dir="2700000" algn="ctr" rotWithShape="0">
              <a:srgbClr val="292929"/>
            </a:outerShdw>
          </a:effectLst>
        </p:spPr>
        <p:txBody>
          <a:bodyPr>
            <a:spAutoFit/>
          </a:bodyPr>
          <a:lstStyle/>
          <a:p>
            <a:pPr algn="l"/>
            <a:r>
              <a:rPr lang="en-US" sz="2000">
                <a:solidFill>
                  <a:schemeClr val="bg1"/>
                </a:solidFill>
              </a:rPr>
              <a:t>The Louisville Engineer District</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5091"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985092" name="Rectangle 4"/>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defRPr>
            </a:lvl1pPr>
          </a:lstStyle>
          <a:p>
            <a:fld id="{9A050760-406B-44C0-BF8B-F5310F4871B7}" type="slidenum">
              <a:rPr lang="en-US"/>
              <a:pPr/>
              <a:t>‹#›</a:t>
            </a:fld>
            <a:endParaRPr lang="en-US"/>
          </a:p>
        </p:txBody>
      </p:sp>
      <p:pic>
        <p:nvPicPr>
          <p:cNvPr id="985093" name="Picture 5" descr="USACE_logo"/>
          <p:cNvPicPr>
            <a:picLocks noChangeAspect="1" noChangeArrowheads="1"/>
          </p:cNvPicPr>
          <p:nvPr/>
        </p:nvPicPr>
        <p:blipFill>
          <a:blip r:embed="rId15" cstate="print"/>
          <a:srcRect/>
          <a:stretch>
            <a:fillRect/>
          </a:stretch>
        </p:blipFill>
        <p:spPr bwMode="auto">
          <a:xfrm>
            <a:off x="8004175" y="5715000"/>
            <a:ext cx="758825" cy="519113"/>
          </a:xfrm>
          <a:prstGeom prst="rect">
            <a:avLst/>
          </a:prstGeom>
          <a:noFill/>
        </p:spPr>
      </p:pic>
      <p:sp>
        <p:nvSpPr>
          <p:cNvPr id="985094" name="Text Box 6"/>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spcBef>
                <a:spcPct val="0"/>
              </a:spcBef>
            </a:pPr>
            <a:r>
              <a:rPr lang="en-US" sz="1400">
                <a:solidFill>
                  <a:schemeClr val="tx1"/>
                </a:solidFill>
              </a:rPr>
              <a:t>BUILDING STRONG</a:t>
            </a:r>
            <a:r>
              <a:rPr lang="en-US" sz="1400" baseline="-25000">
                <a:solidFill>
                  <a:schemeClr val="tx1"/>
                </a:solidFill>
              </a:rPr>
              <a:t>®</a:t>
            </a:r>
          </a:p>
        </p:txBody>
      </p:sp>
      <p:sp>
        <p:nvSpPr>
          <p:cNvPr id="985095" name="Line 7"/>
          <p:cNvSpPr>
            <a:spLocks noChangeShapeType="1"/>
          </p:cNvSpPr>
          <p:nvPr/>
        </p:nvSpPr>
        <p:spPr bwMode="auto">
          <a:xfrm flipH="1">
            <a:off x="457200" y="6324600"/>
            <a:ext cx="8229600" cy="0"/>
          </a:xfrm>
          <a:prstGeom prst="line">
            <a:avLst/>
          </a:prstGeom>
          <a:noFill/>
          <a:ln w="9525">
            <a:solidFill>
              <a:schemeClr val="tx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Arial" charset="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fontAlgn="base">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20.emf"/><Relationship Id="rId13" Type="http://schemas.openxmlformats.org/officeDocument/2006/relationships/oleObject" Target="../embeddings/oleObject8.bin"/><Relationship Id="rId3" Type="http://schemas.openxmlformats.org/officeDocument/2006/relationships/notesSlide" Target="../notesSlides/notesSlide10.xml"/><Relationship Id="rId7" Type="http://schemas.openxmlformats.org/officeDocument/2006/relationships/oleObject" Target="../embeddings/oleObject3.bin"/><Relationship Id="rId12" Type="http://schemas.openxmlformats.org/officeDocument/2006/relationships/oleObject" Target="../embeddings/oleObject7.bin"/><Relationship Id="rId2" Type="http://schemas.openxmlformats.org/officeDocument/2006/relationships/slideLayout" Target="../slideLayouts/slideLayout6.xml"/><Relationship Id="rId16" Type="http://schemas.openxmlformats.org/officeDocument/2006/relationships/oleObject" Target="../embeddings/oleObject10.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oleObject" Target="../embeddings/oleObject1.bin"/><Relationship Id="rId15" Type="http://schemas.openxmlformats.org/officeDocument/2006/relationships/image" Target="../media/image21.wmf"/><Relationship Id="rId10" Type="http://schemas.openxmlformats.org/officeDocument/2006/relationships/oleObject" Target="../embeddings/oleObject5.bin"/><Relationship Id="rId4" Type="http://schemas.openxmlformats.org/officeDocument/2006/relationships/image" Target="../media/image19.jpeg"/><Relationship Id="rId9" Type="http://schemas.openxmlformats.org/officeDocument/2006/relationships/oleObject" Target="../embeddings/oleObject4.bin"/><Relationship Id="rId1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5" name="Rectangle 7"/>
          <p:cNvSpPr>
            <a:spLocks noChangeArrowheads="1"/>
          </p:cNvSpPr>
          <p:nvPr/>
        </p:nvSpPr>
        <p:spPr bwMode="auto">
          <a:xfrm>
            <a:off x="76200" y="762000"/>
            <a:ext cx="7772400" cy="1470025"/>
          </a:xfrm>
          <a:prstGeom prst="rect">
            <a:avLst/>
          </a:prstGeom>
          <a:noFill/>
          <a:ln w="9525">
            <a:noFill/>
            <a:miter lim="800000"/>
            <a:headEnd/>
            <a:tailEnd/>
          </a:ln>
          <a:effectLst/>
        </p:spPr>
        <p:txBody>
          <a:bodyPr anchor="ctr"/>
          <a:lstStyle/>
          <a:p>
            <a:pPr algn="l">
              <a:spcBef>
                <a:spcPct val="0"/>
              </a:spcBef>
            </a:pPr>
            <a:r>
              <a:rPr lang="en-US" sz="3600"/>
              <a:t>CORPS 101</a:t>
            </a:r>
          </a:p>
        </p:txBody>
      </p:sp>
      <p:sp>
        <p:nvSpPr>
          <p:cNvPr id="892936" name="Text Box 8"/>
          <p:cNvSpPr txBox="1">
            <a:spLocks noChangeArrowheads="1"/>
          </p:cNvSpPr>
          <p:nvPr/>
        </p:nvSpPr>
        <p:spPr bwMode="auto">
          <a:xfrm>
            <a:off x="76200" y="2374900"/>
            <a:ext cx="3505200" cy="1293813"/>
          </a:xfrm>
          <a:prstGeom prst="rect">
            <a:avLst/>
          </a:prstGeom>
          <a:noFill/>
          <a:ln w="9525">
            <a:noFill/>
            <a:miter lim="800000"/>
            <a:headEnd/>
            <a:tailEnd/>
          </a:ln>
          <a:effectLst/>
        </p:spPr>
        <p:txBody>
          <a:bodyPr>
            <a:spAutoFit/>
          </a:bodyPr>
          <a:lstStyle/>
          <a:p>
            <a:pPr algn="l"/>
            <a:r>
              <a:rPr lang="en-US" sz="1600">
                <a:solidFill>
                  <a:schemeClr val="tx1"/>
                </a:solidFill>
              </a:rPr>
              <a:t>Brandon R. Brummett, P.E., PMP</a:t>
            </a:r>
          </a:p>
          <a:p>
            <a:pPr algn="l"/>
            <a:r>
              <a:rPr lang="en-US" sz="1400" b="0">
                <a:solidFill>
                  <a:schemeClr val="tx1"/>
                </a:solidFill>
              </a:rPr>
              <a:t>Outreach Coordinator</a:t>
            </a:r>
          </a:p>
          <a:p>
            <a:pPr algn="l"/>
            <a:r>
              <a:rPr lang="en-US" sz="1400" b="0">
                <a:solidFill>
                  <a:schemeClr val="tx1"/>
                </a:solidFill>
              </a:rPr>
              <a:t>Louisville District</a:t>
            </a:r>
          </a:p>
          <a:p>
            <a:pPr algn="l"/>
            <a:r>
              <a:rPr lang="en-US" sz="1400" b="0">
                <a:solidFill>
                  <a:schemeClr val="tx1"/>
                </a:solidFill>
              </a:rPr>
              <a:t>07 May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8530" name="Picture 2" descr="GAO"/>
          <p:cNvPicPr>
            <a:picLocks noChangeAspect="1" noChangeArrowheads="1"/>
          </p:cNvPicPr>
          <p:nvPr/>
        </p:nvPicPr>
        <p:blipFill>
          <a:blip r:embed="rId4" cstate="print"/>
          <a:srcRect/>
          <a:stretch>
            <a:fillRect/>
          </a:stretch>
        </p:blipFill>
        <p:spPr bwMode="auto">
          <a:xfrm>
            <a:off x="6705600" y="990600"/>
            <a:ext cx="1447800" cy="947738"/>
          </a:xfrm>
          <a:prstGeom prst="rect">
            <a:avLst/>
          </a:prstGeom>
          <a:noFill/>
        </p:spPr>
      </p:pic>
      <p:graphicFrame>
        <p:nvGraphicFramePr>
          <p:cNvPr id="918531" name="Object 3"/>
          <p:cNvGraphicFramePr>
            <a:graphicFrameLocks noChangeAspect="1"/>
          </p:cNvGraphicFramePr>
          <p:nvPr/>
        </p:nvGraphicFramePr>
        <p:xfrm>
          <a:off x="4191000" y="5405438"/>
          <a:ext cx="731838" cy="1106487"/>
        </p:xfrm>
        <a:graphic>
          <a:graphicData uri="http://schemas.openxmlformats.org/presentationml/2006/ole">
            <p:oleObj spid="_x0000_s918531" name="Clip" r:id="rId5" imgW="2095200" imgH="3168360" progId="MS_ClipArt_Gallery.5">
              <p:embed/>
            </p:oleObj>
          </a:graphicData>
        </a:graphic>
      </p:graphicFrame>
      <p:graphicFrame>
        <p:nvGraphicFramePr>
          <p:cNvPr id="918532" name="Object 4"/>
          <p:cNvGraphicFramePr>
            <a:graphicFrameLocks noChangeAspect="1"/>
          </p:cNvGraphicFramePr>
          <p:nvPr/>
        </p:nvGraphicFramePr>
        <p:xfrm>
          <a:off x="2209800" y="5638800"/>
          <a:ext cx="1219200" cy="498475"/>
        </p:xfrm>
        <a:graphic>
          <a:graphicData uri="http://schemas.openxmlformats.org/presentationml/2006/ole">
            <p:oleObj spid="_x0000_s918532" name="Clip" r:id="rId6" imgW="1486440" imgH="608040" progId="MS_ClipArt_Gallery.5">
              <p:embed/>
            </p:oleObj>
          </a:graphicData>
        </a:graphic>
      </p:graphicFrame>
      <p:graphicFrame>
        <p:nvGraphicFramePr>
          <p:cNvPr id="918533" name="Object 5"/>
          <p:cNvGraphicFramePr>
            <a:graphicFrameLocks noChangeAspect="1"/>
          </p:cNvGraphicFramePr>
          <p:nvPr/>
        </p:nvGraphicFramePr>
        <p:xfrm>
          <a:off x="304800" y="3276600"/>
          <a:ext cx="1676400" cy="838200"/>
        </p:xfrm>
        <a:graphic>
          <a:graphicData uri="http://schemas.openxmlformats.org/presentationml/2006/ole">
            <p:oleObj spid="_x0000_s918533" name="Clip" r:id="rId7" imgW="5600160" imgH="3588840" progId="MS_ClipArt_Gallery.5">
              <p:embed/>
            </p:oleObj>
          </a:graphicData>
        </a:graphic>
      </p:graphicFrame>
      <p:pic>
        <p:nvPicPr>
          <p:cNvPr id="918534" name="Picture 6"/>
          <p:cNvPicPr>
            <a:picLocks noChangeArrowheads="1"/>
          </p:cNvPicPr>
          <p:nvPr/>
        </p:nvPicPr>
        <p:blipFill>
          <a:blip r:embed="rId8" cstate="print"/>
          <a:srcRect/>
          <a:stretch>
            <a:fillRect/>
          </a:stretch>
        </p:blipFill>
        <p:spPr bwMode="auto">
          <a:xfrm>
            <a:off x="1981200" y="2743200"/>
            <a:ext cx="1219200" cy="1219200"/>
          </a:xfrm>
          <a:prstGeom prst="rect">
            <a:avLst/>
          </a:prstGeom>
          <a:noFill/>
          <a:ln w="12700">
            <a:noFill/>
            <a:miter lim="800000"/>
            <a:headEnd/>
            <a:tailEnd/>
          </a:ln>
          <a:effectLst/>
        </p:spPr>
      </p:pic>
      <p:graphicFrame>
        <p:nvGraphicFramePr>
          <p:cNvPr id="918535" name="Object 7"/>
          <p:cNvGraphicFramePr>
            <a:graphicFrameLocks noChangeAspect="1"/>
          </p:cNvGraphicFramePr>
          <p:nvPr/>
        </p:nvGraphicFramePr>
        <p:xfrm>
          <a:off x="3886200" y="228600"/>
          <a:ext cx="1885950" cy="1209675"/>
        </p:xfrm>
        <a:graphic>
          <a:graphicData uri="http://schemas.openxmlformats.org/presentationml/2006/ole">
            <p:oleObj spid="_x0000_s918535" name="Clip" r:id="rId9" imgW="5600160" imgH="3588840" progId="MS_ClipArt_Gallery.5">
              <p:embed/>
            </p:oleObj>
          </a:graphicData>
        </a:graphic>
      </p:graphicFrame>
      <p:graphicFrame>
        <p:nvGraphicFramePr>
          <p:cNvPr id="918536" name="Object 8"/>
          <p:cNvGraphicFramePr>
            <a:graphicFrameLocks noChangeAspect="1"/>
          </p:cNvGraphicFramePr>
          <p:nvPr/>
        </p:nvGraphicFramePr>
        <p:xfrm>
          <a:off x="2057400" y="838200"/>
          <a:ext cx="1295400" cy="784225"/>
        </p:xfrm>
        <a:graphic>
          <a:graphicData uri="http://schemas.openxmlformats.org/presentationml/2006/ole">
            <p:oleObj spid="_x0000_s918536" name="Clip" r:id="rId10" imgW="5073120" imgH="3071520" progId="MS_ClipArt_Gallery.5">
              <p:embed/>
            </p:oleObj>
          </a:graphicData>
        </a:graphic>
      </p:graphicFrame>
      <p:graphicFrame>
        <p:nvGraphicFramePr>
          <p:cNvPr id="918537" name="Object 9"/>
          <p:cNvGraphicFramePr>
            <a:graphicFrameLocks noChangeAspect="1"/>
          </p:cNvGraphicFramePr>
          <p:nvPr/>
        </p:nvGraphicFramePr>
        <p:xfrm>
          <a:off x="3352800" y="2209800"/>
          <a:ext cx="2568575" cy="2667000"/>
        </p:xfrm>
        <a:graphic>
          <a:graphicData uri="http://schemas.openxmlformats.org/presentationml/2006/ole">
            <p:oleObj spid="_x0000_s918537" name="Clip" r:id="rId11" imgW="3452400" imgH="3458520" progId="MS_ClipArt_Gallery.5">
              <p:embed/>
            </p:oleObj>
          </a:graphicData>
        </a:graphic>
      </p:graphicFrame>
      <p:sp>
        <p:nvSpPr>
          <p:cNvPr id="918538" name="WordArt 10"/>
          <p:cNvSpPr>
            <a:spLocks noChangeArrowheads="1" noChangeShapeType="1" noTextEdit="1"/>
          </p:cNvSpPr>
          <p:nvPr/>
        </p:nvSpPr>
        <p:spPr bwMode="auto">
          <a:xfrm rot="-1108754">
            <a:off x="2590800" y="3124200"/>
            <a:ext cx="3962400" cy="838200"/>
          </a:xfrm>
          <a:prstGeom prst="rect">
            <a:avLst/>
          </a:prstGeom>
        </p:spPr>
        <p:txBody>
          <a:bodyPr wrap="none" fromWordArt="1">
            <a:prstTxWarp prst="textSlantUp">
              <a:avLst>
                <a:gd name="adj" fmla="val 32056"/>
              </a:avLst>
            </a:prstTxWarp>
          </a:bodyPr>
          <a:lstStyle/>
          <a:p>
            <a:r>
              <a:rPr lang="en-US" sz="3600" kern="10">
                <a:ln w="9525">
                  <a:solidFill>
                    <a:schemeClr val="tx1"/>
                  </a:solidFill>
                  <a:round/>
                  <a:headEnd/>
                  <a:tailEnd/>
                </a:ln>
                <a:gradFill rotWithShape="0">
                  <a:gsLst>
                    <a:gs pos="0">
                      <a:srgbClr val="000082"/>
                    </a:gs>
                    <a:gs pos="30000">
                      <a:srgbClr val="66008F"/>
                    </a:gs>
                    <a:gs pos="64999">
                      <a:srgbClr val="BA0066"/>
                    </a:gs>
                    <a:gs pos="89999">
                      <a:srgbClr val="FF0000"/>
                    </a:gs>
                    <a:gs pos="100000">
                      <a:srgbClr val="FF8200"/>
                    </a:gs>
                  </a:gsLst>
                  <a:lin ang="6508754" scaled="1"/>
                </a:gradFill>
                <a:effectLst>
                  <a:outerShdw dist="120483" dir="4293903" algn="ctr" rotWithShape="0">
                    <a:schemeClr val="bg2"/>
                  </a:outerShdw>
                </a:effectLst>
                <a:latin typeface="Impact"/>
              </a:rPr>
              <a:t>Budget Cycle</a:t>
            </a:r>
          </a:p>
        </p:txBody>
      </p:sp>
      <p:sp>
        <p:nvSpPr>
          <p:cNvPr id="918539" name="AutoShape 11"/>
          <p:cNvSpPr>
            <a:spLocks noChangeArrowheads="1"/>
          </p:cNvSpPr>
          <p:nvPr/>
        </p:nvSpPr>
        <p:spPr bwMode="auto">
          <a:xfrm>
            <a:off x="3505200" y="762000"/>
            <a:ext cx="533400" cy="304800"/>
          </a:xfrm>
          <a:prstGeom prst="rightArrow">
            <a:avLst>
              <a:gd name="adj1" fmla="val 50000"/>
              <a:gd name="adj2" fmla="val 43750"/>
            </a:avLst>
          </a:prstGeom>
          <a:solidFill>
            <a:schemeClr val="tx2"/>
          </a:solidFill>
          <a:ln w="12700">
            <a:solidFill>
              <a:schemeClr val="bg2"/>
            </a:solidFill>
            <a:miter lim="800000"/>
            <a:headEnd/>
            <a:tailEnd/>
          </a:ln>
          <a:effectLst/>
        </p:spPr>
        <p:txBody>
          <a:bodyPr wrap="none" anchor="ctr"/>
          <a:lstStyle/>
          <a:p>
            <a:endParaRPr lang="en-US"/>
          </a:p>
        </p:txBody>
      </p:sp>
      <p:sp>
        <p:nvSpPr>
          <p:cNvPr id="918540" name="AutoShape 12"/>
          <p:cNvSpPr>
            <a:spLocks noChangeArrowheads="1"/>
          </p:cNvSpPr>
          <p:nvPr/>
        </p:nvSpPr>
        <p:spPr bwMode="auto">
          <a:xfrm rot="12665311">
            <a:off x="5791200" y="914400"/>
            <a:ext cx="609600" cy="381000"/>
          </a:xfrm>
          <a:prstGeom prst="leftArrow">
            <a:avLst>
              <a:gd name="adj1" fmla="val 50000"/>
              <a:gd name="adj2" fmla="val 40000"/>
            </a:avLst>
          </a:prstGeom>
          <a:solidFill>
            <a:schemeClr val="tx2"/>
          </a:solidFill>
          <a:ln w="12700">
            <a:solidFill>
              <a:schemeClr val="bg2"/>
            </a:solidFill>
            <a:miter lim="800000"/>
            <a:headEnd/>
            <a:tailEnd/>
          </a:ln>
          <a:effectLst/>
        </p:spPr>
        <p:txBody>
          <a:bodyPr wrap="none" anchor="ctr"/>
          <a:lstStyle/>
          <a:p>
            <a:endParaRPr lang="en-US"/>
          </a:p>
        </p:txBody>
      </p:sp>
      <p:graphicFrame>
        <p:nvGraphicFramePr>
          <p:cNvPr id="918541" name="Object 13"/>
          <p:cNvGraphicFramePr>
            <a:graphicFrameLocks noChangeAspect="1"/>
          </p:cNvGraphicFramePr>
          <p:nvPr/>
        </p:nvGraphicFramePr>
        <p:xfrm>
          <a:off x="6781800" y="2362200"/>
          <a:ext cx="1692275" cy="839788"/>
        </p:xfrm>
        <a:graphic>
          <a:graphicData uri="http://schemas.openxmlformats.org/presentationml/2006/ole">
            <p:oleObj spid="_x0000_s918541" name="Clip" r:id="rId12" imgW="5821200" imgH="2887200" progId="MS_ClipArt_Gallery.5">
              <p:embed/>
            </p:oleObj>
          </a:graphicData>
        </a:graphic>
      </p:graphicFrame>
      <p:graphicFrame>
        <p:nvGraphicFramePr>
          <p:cNvPr id="918542" name="Object 14"/>
          <p:cNvGraphicFramePr>
            <a:graphicFrameLocks noChangeAspect="1"/>
          </p:cNvGraphicFramePr>
          <p:nvPr/>
        </p:nvGraphicFramePr>
        <p:xfrm>
          <a:off x="5791200" y="5334000"/>
          <a:ext cx="744538" cy="762000"/>
        </p:xfrm>
        <a:graphic>
          <a:graphicData uri="http://schemas.openxmlformats.org/presentationml/2006/ole">
            <p:oleObj spid="_x0000_s918542" name="Clip" r:id="rId13" imgW="630000" imgH="643680" progId="MS_ClipArt_Gallery.5">
              <p:embed/>
            </p:oleObj>
          </a:graphicData>
        </a:graphic>
      </p:graphicFrame>
      <p:graphicFrame>
        <p:nvGraphicFramePr>
          <p:cNvPr id="918543" name="Object 15"/>
          <p:cNvGraphicFramePr>
            <a:graphicFrameLocks noChangeAspect="1"/>
          </p:cNvGraphicFramePr>
          <p:nvPr/>
        </p:nvGraphicFramePr>
        <p:xfrm>
          <a:off x="7010400" y="4876800"/>
          <a:ext cx="1604963" cy="692150"/>
        </p:xfrm>
        <a:graphic>
          <a:graphicData uri="http://schemas.openxmlformats.org/presentationml/2006/ole">
            <p:oleObj spid="_x0000_s918543" name="Clip" r:id="rId14" imgW="5189040" imgH="2233080" progId="MS_ClipArt_Gallery.5">
              <p:embed/>
            </p:oleObj>
          </a:graphicData>
        </a:graphic>
      </p:graphicFrame>
      <p:sp>
        <p:nvSpPr>
          <p:cNvPr id="918544" name="AutoShape 16"/>
          <p:cNvSpPr>
            <a:spLocks noChangeArrowheads="1"/>
          </p:cNvSpPr>
          <p:nvPr/>
        </p:nvSpPr>
        <p:spPr bwMode="auto">
          <a:xfrm>
            <a:off x="8458200" y="3581400"/>
            <a:ext cx="457200" cy="1524000"/>
          </a:xfrm>
          <a:prstGeom prst="curvedLeftArrow">
            <a:avLst>
              <a:gd name="adj1" fmla="val 66667"/>
              <a:gd name="adj2" fmla="val 133333"/>
              <a:gd name="adj3" fmla="val 33333"/>
            </a:avLst>
          </a:prstGeom>
          <a:solidFill>
            <a:schemeClr val="tx2"/>
          </a:solidFill>
          <a:ln w="12700">
            <a:solidFill>
              <a:schemeClr val="bg2"/>
            </a:solidFill>
            <a:miter lim="800000"/>
            <a:headEnd/>
            <a:tailEnd/>
          </a:ln>
          <a:effectLst/>
        </p:spPr>
        <p:txBody>
          <a:bodyPr wrap="none" anchor="ctr"/>
          <a:lstStyle/>
          <a:p>
            <a:endParaRPr lang="en-US"/>
          </a:p>
        </p:txBody>
      </p:sp>
      <p:sp>
        <p:nvSpPr>
          <p:cNvPr id="918545" name="AutoShape 17"/>
          <p:cNvSpPr>
            <a:spLocks noChangeArrowheads="1"/>
          </p:cNvSpPr>
          <p:nvPr/>
        </p:nvSpPr>
        <p:spPr bwMode="auto">
          <a:xfrm rot="19622161">
            <a:off x="6607175" y="5414963"/>
            <a:ext cx="609600" cy="381000"/>
          </a:xfrm>
          <a:prstGeom prst="leftArrow">
            <a:avLst>
              <a:gd name="adj1" fmla="val 50000"/>
              <a:gd name="adj2" fmla="val 40000"/>
            </a:avLst>
          </a:prstGeom>
          <a:solidFill>
            <a:schemeClr val="tx2"/>
          </a:solidFill>
          <a:ln w="12700">
            <a:solidFill>
              <a:schemeClr val="bg2"/>
            </a:solidFill>
            <a:miter lim="800000"/>
            <a:headEnd/>
            <a:tailEnd/>
          </a:ln>
          <a:effectLst>
            <a:outerShdw dist="68392" dir="4091915" algn="ctr" rotWithShape="0">
              <a:schemeClr val="bg2"/>
            </a:outerShdw>
          </a:effectLst>
        </p:spPr>
        <p:txBody>
          <a:bodyPr wrap="none" anchor="ctr"/>
          <a:lstStyle/>
          <a:p>
            <a:endParaRPr lang="en-US"/>
          </a:p>
        </p:txBody>
      </p:sp>
      <p:sp>
        <p:nvSpPr>
          <p:cNvPr id="918546" name="AutoShape 18"/>
          <p:cNvSpPr>
            <a:spLocks noChangeArrowheads="1"/>
          </p:cNvSpPr>
          <p:nvPr/>
        </p:nvSpPr>
        <p:spPr bwMode="auto">
          <a:xfrm>
            <a:off x="5029200" y="5715000"/>
            <a:ext cx="609600" cy="304800"/>
          </a:xfrm>
          <a:prstGeom prst="leftArrow">
            <a:avLst>
              <a:gd name="adj1" fmla="val 50000"/>
              <a:gd name="adj2" fmla="val 50000"/>
            </a:avLst>
          </a:prstGeom>
          <a:solidFill>
            <a:schemeClr val="tx2"/>
          </a:solidFill>
          <a:ln w="12700">
            <a:solidFill>
              <a:schemeClr val="bg2"/>
            </a:solidFill>
            <a:miter lim="800000"/>
            <a:headEnd/>
            <a:tailEnd/>
          </a:ln>
          <a:effectLst/>
        </p:spPr>
        <p:txBody>
          <a:bodyPr wrap="none" anchor="ctr"/>
          <a:lstStyle/>
          <a:p>
            <a:endParaRPr lang="en-US"/>
          </a:p>
        </p:txBody>
      </p:sp>
      <p:sp>
        <p:nvSpPr>
          <p:cNvPr id="918547" name="Text Box 19"/>
          <p:cNvSpPr txBox="1">
            <a:spLocks noChangeArrowheads="1"/>
          </p:cNvSpPr>
          <p:nvPr/>
        </p:nvSpPr>
        <p:spPr bwMode="auto">
          <a:xfrm>
            <a:off x="1752600" y="228600"/>
            <a:ext cx="2209800" cy="611188"/>
          </a:xfrm>
          <a:prstGeom prst="rect">
            <a:avLst/>
          </a:prstGeom>
          <a:noFill/>
          <a:ln w="12700">
            <a:noFill/>
            <a:miter lim="800000"/>
            <a:headEnd/>
            <a:tailEnd/>
          </a:ln>
          <a:effectLst/>
        </p:spPr>
        <p:txBody>
          <a:bodyPr>
            <a:spAutoFit/>
          </a:bodyPr>
          <a:lstStyle/>
          <a:p>
            <a:pPr eaLnBrk="0" hangingPunct="0"/>
            <a:r>
              <a:rPr lang="en-US" sz="1800">
                <a:solidFill>
                  <a:schemeClr val="tx1"/>
                </a:solidFill>
                <a:latin typeface="Arial Narrow" pitchFamily="34" charset="0"/>
              </a:rPr>
              <a:t>HQ Provides Budget </a:t>
            </a:r>
            <a:r>
              <a:rPr lang="en-US" sz="1600">
                <a:solidFill>
                  <a:schemeClr val="tx1"/>
                </a:solidFill>
                <a:latin typeface="Arial Narrow" pitchFamily="34" charset="0"/>
              </a:rPr>
              <a:t>Guidance ( Mar )</a:t>
            </a:r>
          </a:p>
        </p:txBody>
      </p:sp>
      <p:sp>
        <p:nvSpPr>
          <p:cNvPr id="918548" name="Text Box 20"/>
          <p:cNvSpPr txBox="1">
            <a:spLocks noChangeArrowheads="1"/>
          </p:cNvSpPr>
          <p:nvPr/>
        </p:nvSpPr>
        <p:spPr bwMode="auto">
          <a:xfrm>
            <a:off x="6553200" y="228600"/>
            <a:ext cx="1981200" cy="711200"/>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HQ Review &amp; Approval</a:t>
            </a:r>
          </a:p>
          <a:p>
            <a:pPr eaLnBrk="0" hangingPunct="0">
              <a:lnSpc>
                <a:spcPct val="75000"/>
              </a:lnSpc>
              <a:spcBef>
                <a:spcPct val="0"/>
              </a:spcBef>
            </a:pPr>
            <a:r>
              <a:rPr lang="en-US" sz="1800">
                <a:solidFill>
                  <a:schemeClr val="tx1"/>
                </a:solidFill>
                <a:latin typeface="Arial Narrow" pitchFamily="34" charset="0"/>
              </a:rPr>
              <a:t>( May -Jun )</a:t>
            </a:r>
          </a:p>
        </p:txBody>
      </p:sp>
      <p:sp>
        <p:nvSpPr>
          <p:cNvPr id="918549" name="Text Box 21"/>
          <p:cNvSpPr txBox="1">
            <a:spLocks noChangeArrowheads="1"/>
          </p:cNvSpPr>
          <p:nvPr/>
        </p:nvSpPr>
        <p:spPr bwMode="auto">
          <a:xfrm>
            <a:off x="6477000" y="3276600"/>
            <a:ext cx="2209800" cy="711200"/>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Budget Presented </a:t>
            </a:r>
          </a:p>
          <a:p>
            <a:pPr eaLnBrk="0" hangingPunct="0">
              <a:lnSpc>
                <a:spcPct val="75000"/>
              </a:lnSpc>
              <a:spcBef>
                <a:spcPct val="0"/>
              </a:spcBef>
            </a:pPr>
            <a:r>
              <a:rPr lang="en-US" sz="1800">
                <a:solidFill>
                  <a:schemeClr val="tx1"/>
                </a:solidFill>
                <a:latin typeface="Arial Narrow" pitchFamily="34" charset="0"/>
              </a:rPr>
              <a:t>to Sec. Army</a:t>
            </a:r>
          </a:p>
          <a:p>
            <a:pPr eaLnBrk="0" hangingPunct="0">
              <a:lnSpc>
                <a:spcPct val="75000"/>
              </a:lnSpc>
              <a:spcBef>
                <a:spcPct val="0"/>
              </a:spcBef>
            </a:pPr>
            <a:r>
              <a:rPr lang="en-US" sz="1800">
                <a:solidFill>
                  <a:schemeClr val="tx1"/>
                </a:solidFill>
                <a:latin typeface="Arial Narrow" pitchFamily="34" charset="0"/>
              </a:rPr>
              <a:t>(Jul - Aug )</a:t>
            </a:r>
          </a:p>
        </p:txBody>
      </p:sp>
      <p:sp>
        <p:nvSpPr>
          <p:cNvPr id="918550" name="Text Box 22"/>
          <p:cNvSpPr txBox="1">
            <a:spLocks noChangeArrowheads="1"/>
          </p:cNvSpPr>
          <p:nvPr/>
        </p:nvSpPr>
        <p:spPr bwMode="auto">
          <a:xfrm>
            <a:off x="7391400" y="5562600"/>
            <a:ext cx="1752600" cy="504825"/>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OMB Passback</a:t>
            </a:r>
          </a:p>
          <a:p>
            <a:pPr eaLnBrk="0" hangingPunct="0">
              <a:lnSpc>
                <a:spcPct val="75000"/>
              </a:lnSpc>
              <a:spcBef>
                <a:spcPct val="0"/>
              </a:spcBef>
            </a:pPr>
            <a:r>
              <a:rPr lang="en-US" sz="1800">
                <a:solidFill>
                  <a:schemeClr val="tx1"/>
                </a:solidFill>
                <a:latin typeface="Arial Narrow" pitchFamily="34" charset="0"/>
              </a:rPr>
              <a:t>( Nov )</a:t>
            </a:r>
            <a:endParaRPr lang="en-US" sz="1800">
              <a:solidFill>
                <a:schemeClr val="tx1"/>
              </a:solidFill>
            </a:endParaRPr>
          </a:p>
        </p:txBody>
      </p:sp>
      <p:sp>
        <p:nvSpPr>
          <p:cNvPr id="918551" name="Text Box 23"/>
          <p:cNvSpPr txBox="1">
            <a:spLocks noChangeArrowheads="1"/>
          </p:cNvSpPr>
          <p:nvPr/>
        </p:nvSpPr>
        <p:spPr bwMode="auto">
          <a:xfrm>
            <a:off x="6705600" y="4419600"/>
            <a:ext cx="1905000" cy="917575"/>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Budget Submitted to OMB ( Sep )</a:t>
            </a:r>
          </a:p>
          <a:p>
            <a:pPr algn="l" eaLnBrk="0" hangingPunct="0"/>
            <a:endParaRPr lang="en-US" sz="1800">
              <a:solidFill>
                <a:schemeClr val="tx1"/>
              </a:solidFill>
              <a:latin typeface="Arial Narrow" pitchFamily="34" charset="0"/>
            </a:endParaRPr>
          </a:p>
        </p:txBody>
      </p:sp>
      <p:sp>
        <p:nvSpPr>
          <p:cNvPr id="918552" name="Text Box 24"/>
          <p:cNvSpPr txBox="1">
            <a:spLocks noChangeArrowheads="1"/>
          </p:cNvSpPr>
          <p:nvPr/>
        </p:nvSpPr>
        <p:spPr bwMode="auto">
          <a:xfrm>
            <a:off x="5562600" y="6096000"/>
            <a:ext cx="2590800" cy="504825"/>
          </a:xfrm>
          <a:prstGeom prst="rect">
            <a:avLst/>
          </a:prstGeom>
          <a:noFill/>
          <a:ln w="12700">
            <a:noFill/>
            <a:miter lim="800000"/>
            <a:headEnd/>
            <a:tailEnd/>
          </a:ln>
          <a:effectLst/>
        </p:spPr>
        <p:txBody>
          <a:bodyPr>
            <a:spAutoFit/>
          </a:bodyPr>
          <a:lstStyle/>
          <a:p>
            <a:pPr algn="l" eaLnBrk="0" hangingPunct="0">
              <a:lnSpc>
                <a:spcPct val="75000"/>
              </a:lnSpc>
              <a:spcBef>
                <a:spcPct val="0"/>
              </a:spcBef>
            </a:pPr>
            <a:r>
              <a:rPr lang="en-US" sz="1800">
                <a:solidFill>
                  <a:schemeClr val="tx1"/>
                </a:solidFill>
                <a:latin typeface="Arial Narrow" pitchFamily="34" charset="0"/>
              </a:rPr>
              <a:t>President’s Budget</a:t>
            </a:r>
          </a:p>
          <a:p>
            <a:pPr algn="l" eaLnBrk="0" hangingPunct="0">
              <a:lnSpc>
                <a:spcPct val="75000"/>
              </a:lnSpc>
              <a:spcBef>
                <a:spcPct val="0"/>
              </a:spcBef>
            </a:pPr>
            <a:r>
              <a:rPr lang="en-US" sz="1800">
                <a:solidFill>
                  <a:schemeClr val="tx1"/>
                </a:solidFill>
                <a:latin typeface="Arial Narrow" pitchFamily="34" charset="0"/>
              </a:rPr>
              <a:t>to Congress ( Feb )</a:t>
            </a:r>
          </a:p>
        </p:txBody>
      </p:sp>
      <p:sp>
        <p:nvSpPr>
          <p:cNvPr id="918553" name="AutoShape 25"/>
          <p:cNvSpPr>
            <a:spLocks noChangeArrowheads="1"/>
          </p:cNvSpPr>
          <p:nvPr/>
        </p:nvSpPr>
        <p:spPr bwMode="auto">
          <a:xfrm>
            <a:off x="3352800" y="5791200"/>
            <a:ext cx="685800" cy="228600"/>
          </a:xfrm>
          <a:prstGeom prst="leftArrow">
            <a:avLst>
              <a:gd name="adj1" fmla="val 50000"/>
              <a:gd name="adj2" fmla="val 75000"/>
            </a:avLst>
          </a:prstGeom>
          <a:solidFill>
            <a:schemeClr val="tx2"/>
          </a:solidFill>
          <a:ln w="12700">
            <a:solidFill>
              <a:schemeClr val="bg2"/>
            </a:solidFill>
            <a:miter lim="800000"/>
            <a:headEnd/>
            <a:tailEnd/>
          </a:ln>
          <a:effectLst/>
        </p:spPr>
        <p:txBody>
          <a:bodyPr wrap="none" anchor="ctr"/>
          <a:lstStyle/>
          <a:p>
            <a:endParaRPr lang="en-US"/>
          </a:p>
        </p:txBody>
      </p:sp>
      <p:sp>
        <p:nvSpPr>
          <p:cNvPr id="918554" name="Text Box 26"/>
          <p:cNvSpPr txBox="1">
            <a:spLocks noChangeArrowheads="1"/>
          </p:cNvSpPr>
          <p:nvPr/>
        </p:nvSpPr>
        <p:spPr bwMode="auto">
          <a:xfrm>
            <a:off x="3733800" y="1447800"/>
            <a:ext cx="2514600" cy="739775"/>
          </a:xfrm>
          <a:prstGeom prst="rect">
            <a:avLst/>
          </a:prstGeom>
          <a:noFill/>
          <a:ln w="12700">
            <a:noFill/>
            <a:miter lim="800000"/>
            <a:headEnd/>
            <a:tailEnd/>
          </a:ln>
          <a:effectLst/>
        </p:spPr>
        <p:txBody>
          <a:bodyPr>
            <a:spAutoFit/>
          </a:bodyPr>
          <a:lstStyle/>
          <a:p>
            <a:pPr eaLnBrk="0" hangingPunct="0">
              <a:lnSpc>
                <a:spcPct val="75000"/>
              </a:lnSpc>
              <a:spcBef>
                <a:spcPct val="5000"/>
              </a:spcBef>
            </a:pPr>
            <a:r>
              <a:rPr lang="en-US" sz="1800">
                <a:solidFill>
                  <a:schemeClr val="tx1"/>
                </a:solidFill>
                <a:latin typeface="Arial Narrow" pitchFamily="34" charset="0"/>
              </a:rPr>
              <a:t>Field Offices Develop</a:t>
            </a:r>
          </a:p>
          <a:p>
            <a:pPr eaLnBrk="0" hangingPunct="0">
              <a:lnSpc>
                <a:spcPct val="75000"/>
              </a:lnSpc>
              <a:spcBef>
                <a:spcPct val="5000"/>
              </a:spcBef>
            </a:pPr>
            <a:r>
              <a:rPr lang="en-US" sz="1800">
                <a:solidFill>
                  <a:schemeClr val="tx1"/>
                </a:solidFill>
                <a:latin typeface="Arial Narrow" pitchFamily="34" charset="0"/>
              </a:rPr>
              <a:t>Program Requirements</a:t>
            </a:r>
          </a:p>
          <a:p>
            <a:pPr eaLnBrk="0" hangingPunct="0">
              <a:lnSpc>
                <a:spcPct val="75000"/>
              </a:lnSpc>
              <a:spcBef>
                <a:spcPct val="5000"/>
              </a:spcBef>
            </a:pPr>
            <a:r>
              <a:rPr lang="en-US" sz="1800">
                <a:solidFill>
                  <a:schemeClr val="tx1"/>
                </a:solidFill>
                <a:latin typeface="Arial Narrow" pitchFamily="34" charset="0"/>
              </a:rPr>
              <a:t>( Mar - Apr )</a:t>
            </a:r>
          </a:p>
        </p:txBody>
      </p:sp>
      <p:pic>
        <p:nvPicPr>
          <p:cNvPr id="918555" name="Picture 27"/>
          <p:cNvPicPr>
            <a:picLocks noChangeArrowheads="1"/>
          </p:cNvPicPr>
          <p:nvPr/>
        </p:nvPicPr>
        <p:blipFill>
          <a:blip r:embed="rId15" cstate="print"/>
          <a:srcRect/>
          <a:stretch>
            <a:fillRect/>
          </a:stretch>
        </p:blipFill>
        <p:spPr bwMode="auto">
          <a:xfrm>
            <a:off x="4724400" y="685800"/>
            <a:ext cx="609600" cy="469900"/>
          </a:xfrm>
          <a:prstGeom prst="rect">
            <a:avLst/>
          </a:prstGeom>
          <a:noFill/>
          <a:ln w="12700">
            <a:noFill/>
            <a:miter lim="800000"/>
            <a:headEnd/>
            <a:tailEnd/>
          </a:ln>
          <a:effectLst>
            <a:outerShdw dist="107763" dir="2700000" algn="ctr" rotWithShape="0">
              <a:schemeClr val="bg2"/>
            </a:outerShdw>
          </a:effectLst>
        </p:spPr>
      </p:pic>
      <p:sp>
        <p:nvSpPr>
          <p:cNvPr id="918556" name="Text Box 28"/>
          <p:cNvSpPr txBox="1">
            <a:spLocks noChangeArrowheads="1"/>
          </p:cNvSpPr>
          <p:nvPr/>
        </p:nvSpPr>
        <p:spPr bwMode="auto">
          <a:xfrm>
            <a:off x="1524000" y="6096000"/>
            <a:ext cx="2667000" cy="504825"/>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Appropriations Bills</a:t>
            </a:r>
          </a:p>
          <a:p>
            <a:pPr eaLnBrk="0" hangingPunct="0">
              <a:lnSpc>
                <a:spcPct val="75000"/>
              </a:lnSpc>
              <a:spcBef>
                <a:spcPct val="0"/>
              </a:spcBef>
            </a:pPr>
            <a:r>
              <a:rPr lang="en-US" sz="1800">
                <a:solidFill>
                  <a:schemeClr val="tx1"/>
                </a:solidFill>
                <a:latin typeface="Arial Narrow" pitchFamily="34" charset="0"/>
              </a:rPr>
              <a:t>( Jul - Sep )</a:t>
            </a:r>
          </a:p>
        </p:txBody>
      </p:sp>
      <p:sp>
        <p:nvSpPr>
          <p:cNvPr id="918557" name="Text Box 29"/>
          <p:cNvSpPr txBox="1">
            <a:spLocks noChangeArrowheads="1"/>
          </p:cNvSpPr>
          <p:nvPr/>
        </p:nvSpPr>
        <p:spPr bwMode="auto">
          <a:xfrm rot="10025">
            <a:off x="3200400" y="5029200"/>
            <a:ext cx="2895600" cy="366713"/>
          </a:xfrm>
          <a:prstGeom prst="rect">
            <a:avLst/>
          </a:prstGeom>
          <a:noFill/>
          <a:ln w="12700">
            <a:noFill/>
            <a:miter lim="800000"/>
            <a:headEnd/>
            <a:tailEnd/>
          </a:ln>
          <a:effectLst/>
        </p:spPr>
        <p:txBody>
          <a:bodyPr>
            <a:spAutoFit/>
          </a:bodyPr>
          <a:lstStyle/>
          <a:p>
            <a:pPr eaLnBrk="0" hangingPunct="0"/>
            <a:r>
              <a:rPr lang="en-US" sz="1800">
                <a:solidFill>
                  <a:schemeClr val="tx1"/>
                </a:solidFill>
                <a:latin typeface="Arial Narrow" pitchFamily="34" charset="0"/>
              </a:rPr>
              <a:t>Cong. Hearings ( Mar - Apr )</a:t>
            </a:r>
            <a:endParaRPr lang="en-US" sz="1800">
              <a:solidFill>
                <a:schemeClr val="tx1"/>
              </a:solidFill>
            </a:endParaRPr>
          </a:p>
        </p:txBody>
      </p:sp>
      <p:sp>
        <p:nvSpPr>
          <p:cNvPr id="918558" name="AutoShape 30"/>
          <p:cNvSpPr>
            <a:spLocks noChangeArrowheads="1"/>
          </p:cNvSpPr>
          <p:nvPr/>
        </p:nvSpPr>
        <p:spPr bwMode="auto">
          <a:xfrm rot="-594991">
            <a:off x="7480300" y="1905000"/>
            <a:ext cx="304800" cy="457200"/>
          </a:xfrm>
          <a:prstGeom prst="downArrow">
            <a:avLst>
              <a:gd name="adj1" fmla="val 50000"/>
              <a:gd name="adj2" fmla="val 37500"/>
            </a:avLst>
          </a:prstGeom>
          <a:solidFill>
            <a:schemeClr val="tx2"/>
          </a:solidFill>
          <a:ln w="12700">
            <a:solidFill>
              <a:schemeClr val="bg2"/>
            </a:solidFill>
            <a:miter lim="800000"/>
            <a:headEnd/>
            <a:tailEnd/>
          </a:ln>
          <a:effectLst/>
        </p:spPr>
        <p:txBody>
          <a:bodyPr wrap="none" anchor="ctr"/>
          <a:lstStyle/>
          <a:p>
            <a:endParaRPr lang="en-US"/>
          </a:p>
        </p:txBody>
      </p:sp>
      <p:sp>
        <p:nvSpPr>
          <p:cNvPr id="918559" name="AutoShape 31"/>
          <p:cNvSpPr>
            <a:spLocks noChangeArrowheads="1"/>
          </p:cNvSpPr>
          <p:nvPr/>
        </p:nvSpPr>
        <p:spPr bwMode="auto">
          <a:xfrm>
            <a:off x="1143000" y="4191000"/>
            <a:ext cx="228600" cy="609600"/>
          </a:xfrm>
          <a:prstGeom prst="upArrow">
            <a:avLst>
              <a:gd name="adj1" fmla="val 50000"/>
              <a:gd name="adj2" fmla="val 66667"/>
            </a:avLst>
          </a:prstGeom>
          <a:solidFill>
            <a:schemeClr val="tx2"/>
          </a:solidFill>
          <a:ln w="12700">
            <a:solidFill>
              <a:schemeClr val="bg2"/>
            </a:solidFill>
            <a:miter lim="800000"/>
            <a:headEnd/>
            <a:tailEnd/>
          </a:ln>
          <a:effectLst/>
        </p:spPr>
        <p:txBody>
          <a:bodyPr wrap="none" anchor="ctr"/>
          <a:lstStyle/>
          <a:p>
            <a:endParaRPr lang="en-US"/>
          </a:p>
        </p:txBody>
      </p:sp>
      <p:graphicFrame>
        <p:nvGraphicFramePr>
          <p:cNvPr id="918560" name="Object 32"/>
          <p:cNvGraphicFramePr>
            <a:graphicFrameLocks noChangeAspect="1"/>
          </p:cNvGraphicFramePr>
          <p:nvPr/>
        </p:nvGraphicFramePr>
        <p:xfrm>
          <a:off x="609600" y="4876800"/>
          <a:ext cx="1600200" cy="592138"/>
        </p:xfrm>
        <a:graphic>
          <a:graphicData uri="http://schemas.openxmlformats.org/presentationml/2006/ole">
            <p:oleObj spid="_x0000_s918560" name="Clip" r:id="rId16" imgW="1109880" imgH="412200" progId="MS_ClipArt_Gallery.5">
              <p:embed/>
            </p:oleObj>
          </a:graphicData>
        </a:graphic>
      </p:graphicFrame>
      <p:sp>
        <p:nvSpPr>
          <p:cNvPr id="918561" name="Text Box 33"/>
          <p:cNvSpPr txBox="1">
            <a:spLocks noChangeArrowheads="1"/>
          </p:cNvSpPr>
          <p:nvPr/>
        </p:nvSpPr>
        <p:spPr bwMode="auto">
          <a:xfrm>
            <a:off x="0" y="5638800"/>
            <a:ext cx="1752600" cy="711200"/>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President Signs  Approp. Bill </a:t>
            </a:r>
          </a:p>
          <a:p>
            <a:pPr eaLnBrk="0" hangingPunct="0">
              <a:lnSpc>
                <a:spcPct val="75000"/>
              </a:lnSpc>
              <a:spcBef>
                <a:spcPct val="0"/>
              </a:spcBef>
            </a:pPr>
            <a:r>
              <a:rPr lang="en-US" sz="1800">
                <a:solidFill>
                  <a:schemeClr val="tx1"/>
                </a:solidFill>
                <a:latin typeface="Arial Narrow" pitchFamily="34" charset="0"/>
              </a:rPr>
              <a:t>( Sep - Oct )</a:t>
            </a:r>
          </a:p>
        </p:txBody>
      </p:sp>
      <p:sp>
        <p:nvSpPr>
          <p:cNvPr id="918562" name="Text Box 34"/>
          <p:cNvSpPr txBox="1">
            <a:spLocks noChangeArrowheads="1"/>
          </p:cNvSpPr>
          <p:nvPr/>
        </p:nvSpPr>
        <p:spPr bwMode="auto">
          <a:xfrm>
            <a:off x="304800" y="1447800"/>
            <a:ext cx="2438400" cy="641350"/>
          </a:xfrm>
          <a:prstGeom prst="rect">
            <a:avLst/>
          </a:prstGeom>
          <a:noFill/>
          <a:ln w="12700">
            <a:noFill/>
            <a:miter lim="800000"/>
            <a:headEnd/>
            <a:tailEnd/>
          </a:ln>
          <a:effectLst/>
        </p:spPr>
        <p:txBody>
          <a:bodyPr>
            <a:spAutoFit/>
          </a:bodyPr>
          <a:lstStyle/>
          <a:p>
            <a:pPr eaLnBrk="0" hangingPunct="0"/>
            <a:r>
              <a:rPr lang="en-US" sz="1800">
                <a:solidFill>
                  <a:schemeClr val="tx1"/>
                </a:solidFill>
                <a:latin typeface="Arial Narrow" pitchFamily="34" charset="0"/>
              </a:rPr>
              <a:t>OMB Provides Budget Guidance ( Jan )</a:t>
            </a:r>
          </a:p>
        </p:txBody>
      </p:sp>
      <p:sp>
        <p:nvSpPr>
          <p:cNvPr id="918563" name="AutoShape 35"/>
          <p:cNvSpPr>
            <a:spLocks noChangeArrowheads="1"/>
          </p:cNvSpPr>
          <p:nvPr/>
        </p:nvSpPr>
        <p:spPr bwMode="auto">
          <a:xfrm rot="-28138068">
            <a:off x="1181100" y="419100"/>
            <a:ext cx="381000" cy="1219200"/>
          </a:xfrm>
          <a:prstGeom prst="curvedLeftArrow">
            <a:avLst>
              <a:gd name="adj1" fmla="val 64000"/>
              <a:gd name="adj2" fmla="val 128000"/>
              <a:gd name="adj3" fmla="val 33333"/>
            </a:avLst>
          </a:prstGeom>
          <a:solidFill>
            <a:schemeClr val="tx2"/>
          </a:solidFill>
          <a:ln w="25400">
            <a:solidFill>
              <a:schemeClr val="bg2"/>
            </a:solidFill>
            <a:miter lim="800000"/>
            <a:headEnd/>
            <a:tailEnd/>
          </a:ln>
          <a:effectLst/>
        </p:spPr>
        <p:txBody>
          <a:bodyPr wrap="none" anchor="ctr"/>
          <a:lstStyle/>
          <a:p>
            <a:endParaRPr lang="en-US"/>
          </a:p>
        </p:txBody>
      </p:sp>
      <p:sp>
        <p:nvSpPr>
          <p:cNvPr id="918564" name="AutoShape 36"/>
          <p:cNvSpPr>
            <a:spLocks noChangeArrowheads="1"/>
          </p:cNvSpPr>
          <p:nvPr/>
        </p:nvSpPr>
        <p:spPr bwMode="auto">
          <a:xfrm rot="-2145715">
            <a:off x="838200" y="2971800"/>
            <a:ext cx="1447800" cy="533400"/>
          </a:xfrm>
          <a:prstGeom prst="curvedDownArrow">
            <a:avLst>
              <a:gd name="adj1" fmla="val 54286"/>
              <a:gd name="adj2" fmla="val 108571"/>
              <a:gd name="adj3" fmla="val 33333"/>
            </a:avLst>
          </a:prstGeom>
          <a:solidFill>
            <a:srgbClr val="FFFF00"/>
          </a:solidFill>
          <a:ln w="12700">
            <a:solidFill>
              <a:schemeClr val="bg2"/>
            </a:solidFill>
            <a:miter lim="800000"/>
            <a:headEnd/>
            <a:tailEnd/>
          </a:ln>
          <a:effectLst/>
        </p:spPr>
        <p:txBody>
          <a:bodyPr wrap="none" anchor="ctr"/>
          <a:lstStyle/>
          <a:p>
            <a:endParaRPr lang="en-US"/>
          </a:p>
        </p:txBody>
      </p:sp>
      <p:sp>
        <p:nvSpPr>
          <p:cNvPr id="918565" name="Text Box 37"/>
          <p:cNvSpPr txBox="1">
            <a:spLocks noChangeArrowheads="1"/>
          </p:cNvSpPr>
          <p:nvPr/>
        </p:nvSpPr>
        <p:spPr bwMode="auto">
          <a:xfrm>
            <a:off x="304800" y="2209800"/>
            <a:ext cx="1600200" cy="711200"/>
          </a:xfrm>
          <a:prstGeom prst="rect">
            <a:avLst/>
          </a:prstGeom>
          <a:noFill/>
          <a:ln w="12700">
            <a:noFill/>
            <a:miter lim="800000"/>
            <a:headEnd/>
            <a:tailEnd/>
          </a:ln>
          <a:effectLst/>
        </p:spPr>
        <p:txBody>
          <a:bodyPr>
            <a:spAutoFit/>
          </a:bodyPr>
          <a:lstStyle/>
          <a:p>
            <a:pPr eaLnBrk="0" hangingPunct="0">
              <a:lnSpc>
                <a:spcPct val="75000"/>
              </a:lnSpc>
              <a:spcBef>
                <a:spcPct val="0"/>
              </a:spcBef>
            </a:pPr>
            <a:r>
              <a:rPr lang="en-US" sz="1800">
                <a:solidFill>
                  <a:schemeClr val="tx1"/>
                </a:solidFill>
                <a:latin typeface="Arial Narrow" pitchFamily="34" charset="0"/>
              </a:rPr>
              <a:t>Funding Alloc. To Field Offices</a:t>
            </a:r>
          </a:p>
          <a:p>
            <a:pPr eaLnBrk="0" hangingPunct="0">
              <a:lnSpc>
                <a:spcPct val="75000"/>
              </a:lnSpc>
              <a:spcBef>
                <a:spcPct val="0"/>
              </a:spcBef>
            </a:pPr>
            <a:r>
              <a:rPr lang="en-US" sz="1800">
                <a:solidFill>
                  <a:schemeClr val="tx1"/>
                </a:solidFill>
                <a:latin typeface="Arial Narrow" pitchFamily="34" charset="0"/>
              </a:rPr>
              <a:t>( Oct - Dec )</a:t>
            </a:r>
          </a:p>
        </p:txBody>
      </p:sp>
      <p:sp>
        <p:nvSpPr>
          <p:cNvPr id="918566" name="AutoShape 38"/>
          <p:cNvSpPr>
            <a:spLocks noChangeArrowheads="1"/>
          </p:cNvSpPr>
          <p:nvPr/>
        </p:nvSpPr>
        <p:spPr bwMode="auto">
          <a:xfrm rot="-2900625">
            <a:off x="1782763" y="5548313"/>
            <a:ext cx="304800" cy="495300"/>
          </a:xfrm>
          <a:prstGeom prst="upArrow">
            <a:avLst>
              <a:gd name="adj1" fmla="val 50000"/>
              <a:gd name="adj2" fmla="val 40625"/>
            </a:avLst>
          </a:prstGeom>
          <a:solidFill>
            <a:schemeClr val="tx2"/>
          </a:solidFill>
          <a:ln w="12700">
            <a:solidFill>
              <a:schemeClr val="bg2"/>
            </a:solidFill>
            <a:miter lim="800000"/>
            <a:headEnd/>
            <a:tailEnd/>
          </a:ln>
          <a:effectLst/>
        </p:spPr>
        <p:txBody>
          <a:bodyPr wrap="none" anchor="ctr"/>
          <a:lstStyle/>
          <a:p>
            <a:endParaRPr lang="en-US"/>
          </a:p>
        </p:txBody>
      </p:sp>
      <p:pic>
        <p:nvPicPr>
          <p:cNvPr id="918567" name="Picture 39"/>
          <p:cNvPicPr>
            <a:picLocks noChangeArrowheads="1"/>
          </p:cNvPicPr>
          <p:nvPr/>
        </p:nvPicPr>
        <p:blipFill>
          <a:blip r:embed="rId15" cstate="print"/>
          <a:srcRect/>
          <a:stretch>
            <a:fillRect/>
          </a:stretch>
        </p:blipFill>
        <p:spPr bwMode="auto">
          <a:xfrm>
            <a:off x="2286000" y="3200400"/>
            <a:ext cx="609600" cy="469900"/>
          </a:xfrm>
          <a:prstGeom prst="rect">
            <a:avLst/>
          </a:prstGeom>
          <a:noFill/>
          <a:ln w="12700">
            <a:noFill/>
            <a:miter lim="800000"/>
            <a:headEnd/>
            <a:tailEnd/>
          </a:ln>
          <a:effectLst>
            <a:outerShdw dist="107763" dir="2700000" algn="ctr" rotWithShape="0">
              <a:schemeClr val="bg2"/>
            </a:outerShdw>
          </a:effectLst>
        </p:spPr>
      </p:pic>
      <p:sp>
        <p:nvSpPr>
          <p:cNvPr id="918568" name="Text Box 40"/>
          <p:cNvSpPr txBox="1">
            <a:spLocks noChangeArrowheads="1"/>
          </p:cNvSpPr>
          <p:nvPr/>
        </p:nvSpPr>
        <p:spPr bwMode="auto">
          <a:xfrm>
            <a:off x="3352800" y="6553200"/>
            <a:ext cx="2362200" cy="366713"/>
          </a:xfrm>
          <a:prstGeom prst="rect">
            <a:avLst/>
          </a:prstGeom>
          <a:noFill/>
          <a:ln w="12700">
            <a:noFill/>
            <a:miter lim="800000"/>
            <a:headEnd/>
            <a:tailEnd/>
          </a:ln>
          <a:effectLst/>
        </p:spPr>
        <p:txBody>
          <a:bodyPr>
            <a:spAutoFit/>
          </a:bodyPr>
          <a:lstStyle/>
          <a:p>
            <a:pPr algn="l" eaLnBrk="0" hangingPunct="0"/>
            <a:r>
              <a:rPr lang="en-US" sz="1800">
                <a:solidFill>
                  <a:schemeClr val="tx1"/>
                </a:solidFill>
                <a:latin typeface="Arial Narrow" pitchFamily="34" charset="0"/>
              </a:rPr>
              <a:t>Budget Resolutions</a:t>
            </a:r>
          </a:p>
        </p:txBody>
      </p:sp>
      <p:sp>
        <p:nvSpPr>
          <p:cNvPr id="918569" name="WordArt 41"/>
          <p:cNvSpPr>
            <a:spLocks noChangeArrowheads="1" noChangeShapeType="1" noTextEdit="1"/>
          </p:cNvSpPr>
          <p:nvPr/>
        </p:nvSpPr>
        <p:spPr bwMode="auto">
          <a:xfrm>
            <a:off x="2286000" y="838200"/>
            <a:ext cx="914400" cy="466725"/>
          </a:xfrm>
          <a:prstGeom prst="rect">
            <a:avLst/>
          </a:prstGeom>
        </p:spPr>
        <p:txBody>
          <a:bodyPr wrap="none" fromWordArt="1">
            <a:prstTxWarp prst="textSlantUp">
              <a:avLst>
                <a:gd name="adj" fmla="val 55556"/>
              </a:avLst>
            </a:prstTxWarp>
          </a:bodyPr>
          <a:lstStyle/>
          <a:p>
            <a:r>
              <a:rPr lang="en-US" sz="3600" kern="10">
                <a:ln w="9525">
                  <a:solidFill>
                    <a:srgbClr val="000000"/>
                  </a:solidFill>
                  <a:round/>
                  <a:headEnd/>
                  <a:tailEnd/>
                </a:ln>
                <a:solidFill>
                  <a:schemeClr val="accent2"/>
                </a:solidFill>
                <a:latin typeface="Arial Black"/>
              </a:rPr>
              <a:t>EC11-2-xxx</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8562"/>
                                        </p:tgtEl>
                                        <p:attrNameLst>
                                          <p:attrName>style.visibility</p:attrName>
                                        </p:attrNameLst>
                                      </p:cBhvr>
                                      <p:to>
                                        <p:strVal val="visible"/>
                                      </p:to>
                                    </p:set>
                                    <p:anim calcmode="lin" valueType="num">
                                      <p:cBhvr additive="base">
                                        <p:cTn id="7" dur="500" fill="hold"/>
                                        <p:tgtEl>
                                          <p:spTgt spid="918562"/>
                                        </p:tgtEl>
                                        <p:attrNameLst>
                                          <p:attrName>ppt_x</p:attrName>
                                        </p:attrNameLst>
                                      </p:cBhvr>
                                      <p:tavLst>
                                        <p:tav tm="0">
                                          <p:val>
                                            <p:strVal val="0-#ppt_w/2"/>
                                          </p:val>
                                        </p:tav>
                                        <p:tav tm="100000">
                                          <p:val>
                                            <p:strVal val="#ppt_x"/>
                                          </p:val>
                                        </p:tav>
                                      </p:tavLst>
                                    </p:anim>
                                    <p:anim calcmode="lin" valueType="num">
                                      <p:cBhvr additive="base">
                                        <p:cTn id="8" dur="500" fill="hold"/>
                                        <p:tgtEl>
                                          <p:spTgt spid="91856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918563"/>
                                        </p:tgtEl>
                                        <p:attrNameLst>
                                          <p:attrName>style.visibility</p:attrName>
                                        </p:attrNameLst>
                                      </p:cBhvr>
                                      <p:to>
                                        <p:strVal val="visible"/>
                                      </p:to>
                                    </p:set>
                                    <p:anim calcmode="lin" valueType="num">
                                      <p:cBhvr additive="base">
                                        <p:cTn id="12" dur="500" fill="hold"/>
                                        <p:tgtEl>
                                          <p:spTgt spid="918563"/>
                                        </p:tgtEl>
                                        <p:attrNameLst>
                                          <p:attrName>ppt_x</p:attrName>
                                        </p:attrNameLst>
                                      </p:cBhvr>
                                      <p:tavLst>
                                        <p:tav tm="0">
                                          <p:val>
                                            <p:strVal val="0-#ppt_w/2"/>
                                          </p:val>
                                        </p:tav>
                                        <p:tav tm="100000">
                                          <p:val>
                                            <p:strVal val="#ppt_x"/>
                                          </p:val>
                                        </p:tav>
                                      </p:tavLst>
                                    </p:anim>
                                    <p:anim calcmode="lin" valueType="num">
                                      <p:cBhvr additive="base">
                                        <p:cTn id="13" dur="500" fill="hold"/>
                                        <p:tgtEl>
                                          <p:spTgt spid="918563"/>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3" presetClass="entr" presetSubtype="10" fill="hold" nodeType="afterEffect">
                                  <p:stCondLst>
                                    <p:cond delay="1000"/>
                                  </p:stCondLst>
                                  <p:childTnLst>
                                    <p:set>
                                      <p:cBhvr>
                                        <p:cTn id="16" dur="1" fill="hold">
                                          <p:stCondLst>
                                            <p:cond delay="0"/>
                                          </p:stCondLst>
                                        </p:cTn>
                                        <p:tgtEl>
                                          <p:spTgt spid="918536"/>
                                        </p:tgtEl>
                                        <p:attrNameLst>
                                          <p:attrName>style.visibility</p:attrName>
                                        </p:attrNameLst>
                                      </p:cBhvr>
                                      <p:to>
                                        <p:strVal val="visible"/>
                                      </p:to>
                                    </p:set>
                                    <p:animEffect transition="in" filter="blinds(horizontal)">
                                      <p:cBhvr>
                                        <p:cTn id="17" dur="500"/>
                                        <p:tgtEl>
                                          <p:spTgt spid="918536"/>
                                        </p:tgtEl>
                                      </p:cBhvr>
                                    </p:animEffect>
                                  </p:childTnLst>
                                </p:cTn>
                              </p:par>
                            </p:childTnLst>
                          </p:cTn>
                        </p:par>
                        <p:par>
                          <p:cTn id="18" fill="hold">
                            <p:stCondLst>
                              <p:cond delay="3500"/>
                            </p:stCondLst>
                            <p:childTnLst>
                              <p:par>
                                <p:cTn id="19" presetID="2" presetClass="entr" presetSubtype="8" fill="hold" grpId="0" nodeType="afterEffect">
                                  <p:stCondLst>
                                    <p:cond delay="0"/>
                                  </p:stCondLst>
                                  <p:childTnLst>
                                    <p:set>
                                      <p:cBhvr>
                                        <p:cTn id="20" dur="1" fill="hold">
                                          <p:stCondLst>
                                            <p:cond delay="0"/>
                                          </p:stCondLst>
                                        </p:cTn>
                                        <p:tgtEl>
                                          <p:spTgt spid="918569"/>
                                        </p:tgtEl>
                                        <p:attrNameLst>
                                          <p:attrName>style.visibility</p:attrName>
                                        </p:attrNameLst>
                                      </p:cBhvr>
                                      <p:to>
                                        <p:strVal val="visible"/>
                                      </p:to>
                                    </p:set>
                                    <p:anim calcmode="lin" valueType="num">
                                      <p:cBhvr additive="base">
                                        <p:cTn id="21" dur="500" fill="hold"/>
                                        <p:tgtEl>
                                          <p:spTgt spid="918569"/>
                                        </p:tgtEl>
                                        <p:attrNameLst>
                                          <p:attrName>ppt_x</p:attrName>
                                        </p:attrNameLst>
                                      </p:cBhvr>
                                      <p:tavLst>
                                        <p:tav tm="0">
                                          <p:val>
                                            <p:strVal val="0-#ppt_w/2"/>
                                          </p:val>
                                        </p:tav>
                                        <p:tav tm="100000">
                                          <p:val>
                                            <p:strVal val="#ppt_x"/>
                                          </p:val>
                                        </p:tav>
                                      </p:tavLst>
                                    </p:anim>
                                    <p:anim calcmode="lin" valueType="num">
                                      <p:cBhvr additive="base">
                                        <p:cTn id="22" dur="500" fill="hold"/>
                                        <p:tgtEl>
                                          <p:spTgt spid="918569"/>
                                        </p:tgtEl>
                                        <p:attrNameLst>
                                          <p:attrName>ppt_y</p:attrName>
                                        </p:attrNameLst>
                                      </p:cBhvr>
                                      <p:tavLst>
                                        <p:tav tm="0">
                                          <p:val>
                                            <p:strVal val="#ppt_y"/>
                                          </p:val>
                                        </p:tav>
                                        <p:tav tm="100000">
                                          <p:val>
                                            <p:strVal val="#ppt_y"/>
                                          </p:val>
                                        </p:tav>
                                      </p:tavLst>
                                    </p:anim>
                                  </p:childTnLst>
                                </p:cTn>
                              </p:par>
                            </p:childTnLst>
                          </p:cTn>
                        </p:par>
                        <p:par>
                          <p:cTn id="23" fill="hold">
                            <p:stCondLst>
                              <p:cond delay="4000"/>
                            </p:stCondLst>
                            <p:childTnLst>
                              <p:par>
                                <p:cTn id="24" presetID="2" presetClass="entr" presetSubtype="8" fill="hold" grpId="0" nodeType="afterEffect">
                                  <p:stCondLst>
                                    <p:cond delay="1000"/>
                                  </p:stCondLst>
                                  <p:childTnLst>
                                    <p:set>
                                      <p:cBhvr>
                                        <p:cTn id="25" dur="1" fill="hold">
                                          <p:stCondLst>
                                            <p:cond delay="0"/>
                                          </p:stCondLst>
                                        </p:cTn>
                                        <p:tgtEl>
                                          <p:spTgt spid="918547"/>
                                        </p:tgtEl>
                                        <p:attrNameLst>
                                          <p:attrName>style.visibility</p:attrName>
                                        </p:attrNameLst>
                                      </p:cBhvr>
                                      <p:to>
                                        <p:strVal val="visible"/>
                                      </p:to>
                                    </p:set>
                                    <p:anim calcmode="lin" valueType="num">
                                      <p:cBhvr additive="base">
                                        <p:cTn id="26" dur="500" fill="hold"/>
                                        <p:tgtEl>
                                          <p:spTgt spid="918547"/>
                                        </p:tgtEl>
                                        <p:attrNameLst>
                                          <p:attrName>ppt_x</p:attrName>
                                        </p:attrNameLst>
                                      </p:cBhvr>
                                      <p:tavLst>
                                        <p:tav tm="0">
                                          <p:val>
                                            <p:strVal val="0-#ppt_w/2"/>
                                          </p:val>
                                        </p:tav>
                                        <p:tav tm="100000">
                                          <p:val>
                                            <p:strVal val="#ppt_x"/>
                                          </p:val>
                                        </p:tav>
                                      </p:tavLst>
                                    </p:anim>
                                    <p:anim calcmode="lin" valueType="num">
                                      <p:cBhvr additive="base">
                                        <p:cTn id="27" dur="500" fill="hold"/>
                                        <p:tgtEl>
                                          <p:spTgt spid="91854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918539"/>
                                        </p:tgtEl>
                                        <p:attrNameLst>
                                          <p:attrName>style.visibility</p:attrName>
                                        </p:attrNameLst>
                                      </p:cBhvr>
                                      <p:to>
                                        <p:strVal val="visible"/>
                                      </p:to>
                                    </p:set>
                                    <p:anim calcmode="lin" valueType="num">
                                      <p:cBhvr additive="base">
                                        <p:cTn id="32" dur="500" fill="hold"/>
                                        <p:tgtEl>
                                          <p:spTgt spid="918539"/>
                                        </p:tgtEl>
                                        <p:attrNameLst>
                                          <p:attrName>ppt_x</p:attrName>
                                        </p:attrNameLst>
                                      </p:cBhvr>
                                      <p:tavLst>
                                        <p:tav tm="0">
                                          <p:val>
                                            <p:strVal val="0-#ppt_w/2"/>
                                          </p:val>
                                        </p:tav>
                                        <p:tav tm="100000">
                                          <p:val>
                                            <p:strVal val="#ppt_x"/>
                                          </p:val>
                                        </p:tav>
                                      </p:tavLst>
                                    </p:anim>
                                    <p:anim calcmode="lin" valueType="num">
                                      <p:cBhvr additive="base">
                                        <p:cTn id="33" dur="500" fill="hold"/>
                                        <p:tgtEl>
                                          <p:spTgt spid="91853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 presetClass="entr" presetSubtype="8" fill="hold" grpId="0" nodeType="afterEffect">
                                  <p:stCondLst>
                                    <p:cond delay="1000"/>
                                  </p:stCondLst>
                                  <p:childTnLst>
                                    <p:set>
                                      <p:cBhvr>
                                        <p:cTn id="36" dur="1" fill="hold">
                                          <p:stCondLst>
                                            <p:cond delay="0"/>
                                          </p:stCondLst>
                                        </p:cTn>
                                        <p:tgtEl>
                                          <p:spTgt spid="918554"/>
                                        </p:tgtEl>
                                        <p:attrNameLst>
                                          <p:attrName>style.visibility</p:attrName>
                                        </p:attrNameLst>
                                      </p:cBhvr>
                                      <p:to>
                                        <p:strVal val="visible"/>
                                      </p:to>
                                    </p:set>
                                    <p:anim calcmode="lin" valueType="num">
                                      <p:cBhvr additive="base">
                                        <p:cTn id="37" dur="500" fill="hold"/>
                                        <p:tgtEl>
                                          <p:spTgt spid="918554"/>
                                        </p:tgtEl>
                                        <p:attrNameLst>
                                          <p:attrName>ppt_x</p:attrName>
                                        </p:attrNameLst>
                                      </p:cBhvr>
                                      <p:tavLst>
                                        <p:tav tm="0">
                                          <p:val>
                                            <p:strVal val="0-#ppt_w/2"/>
                                          </p:val>
                                        </p:tav>
                                        <p:tav tm="100000">
                                          <p:val>
                                            <p:strVal val="#ppt_x"/>
                                          </p:val>
                                        </p:tav>
                                      </p:tavLst>
                                    </p:anim>
                                    <p:anim calcmode="lin" valueType="num">
                                      <p:cBhvr additive="base">
                                        <p:cTn id="38" dur="500" fill="hold"/>
                                        <p:tgtEl>
                                          <p:spTgt spid="918554"/>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3" presetClass="entr" presetSubtype="5" fill="hold" nodeType="afterEffect">
                                  <p:stCondLst>
                                    <p:cond delay="1000"/>
                                  </p:stCondLst>
                                  <p:childTnLst>
                                    <p:set>
                                      <p:cBhvr>
                                        <p:cTn id="41" dur="1" fill="hold">
                                          <p:stCondLst>
                                            <p:cond delay="0"/>
                                          </p:stCondLst>
                                        </p:cTn>
                                        <p:tgtEl>
                                          <p:spTgt spid="918535"/>
                                        </p:tgtEl>
                                        <p:attrNameLst>
                                          <p:attrName>style.visibility</p:attrName>
                                        </p:attrNameLst>
                                      </p:cBhvr>
                                      <p:to>
                                        <p:strVal val="visible"/>
                                      </p:to>
                                    </p:set>
                                    <p:animEffect transition="in" filter="blinds(vertical)">
                                      <p:cBhvr>
                                        <p:cTn id="42" dur="500"/>
                                        <p:tgtEl>
                                          <p:spTgt spid="918535"/>
                                        </p:tgtEl>
                                      </p:cBhvr>
                                    </p:animEffect>
                                  </p:childTnLst>
                                </p:cTn>
                              </p:par>
                            </p:childTnLst>
                          </p:cTn>
                        </p:par>
                        <p:par>
                          <p:cTn id="43" fill="hold">
                            <p:stCondLst>
                              <p:cond delay="3500"/>
                            </p:stCondLst>
                            <p:childTnLst>
                              <p:par>
                                <p:cTn id="44" presetID="1" presetClass="entr" presetSubtype="0" fill="hold" nodeType="afterEffect">
                                  <p:stCondLst>
                                    <p:cond delay="0"/>
                                  </p:stCondLst>
                                  <p:childTnLst>
                                    <p:set>
                                      <p:cBhvr>
                                        <p:cTn id="45" dur="1" fill="hold">
                                          <p:stCondLst>
                                            <p:cond delay="499"/>
                                          </p:stCondLst>
                                        </p:cTn>
                                        <p:tgtEl>
                                          <p:spTgt spid="91855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918540"/>
                                        </p:tgtEl>
                                        <p:attrNameLst>
                                          <p:attrName>style.visibility</p:attrName>
                                        </p:attrNameLst>
                                      </p:cBhvr>
                                      <p:to>
                                        <p:strVal val="visible"/>
                                      </p:to>
                                    </p:set>
                                    <p:anim calcmode="lin" valueType="num">
                                      <p:cBhvr additive="base">
                                        <p:cTn id="50" dur="500" fill="hold"/>
                                        <p:tgtEl>
                                          <p:spTgt spid="918540"/>
                                        </p:tgtEl>
                                        <p:attrNameLst>
                                          <p:attrName>ppt_x</p:attrName>
                                        </p:attrNameLst>
                                      </p:cBhvr>
                                      <p:tavLst>
                                        <p:tav tm="0">
                                          <p:val>
                                            <p:strVal val="0-#ppt_w/2"/>
                                          </p:val>
                                        </p:tav>
                                        <p:tav tm="100000">
                                          <p:val>
                                            <p:strVal val="#ppt_x"/>
                                          </p:val>
                                        </p:tav>
                                      </p:tavLst>
                                    </p:anim>
                                    <p:anim calcmode="lin" valueType="num">
                                      <p:cBhvr additive="base">
                                        <p:cTn id="51" dur="500" fill="hold"/>
                                        <p:tgtEl>
                                          <p:spTgt spid="918540"/>
                                        </p:tgtEl>
                                        <p:attrNameLst>
                                          <p:attrName>ppt_y</p:attrName>
                                        </p:attrNameLst>
                                      </p:cBhvr>
                                      <p:tavLst>
                                        <p:tav tm="0">
                                          <p:val>
                                            <p:strVal val="#ppt_y"/>
                                          </p:val>
                                        </p:tav>
                                        <p:tav tm="100000">
                                          <p:val>
                                            <p:strVal val="#ppt_y"/>
                                          </p:val>
                                        </p:tav>
                                      </p:tavLst>
                                    </p:anim>
                                  </p:childTnLst>
                                </p:cTn>
                              </p:par>
                            </p:childTnLst>
                          </p:cTn>
                        </p:par>
                        <p:par>
                          <p:cTn id="52" fill="hold">
                            <p:stCondLst>
                              <p:cond delay="500"/>
                            </p:stCondLst>
                            <p:childTnLst>
                              <p:par>
                                <p:cTn id="53" presetID="2" presetClass="entr" presetSubtype="1" fill="hold" grpId="0" nodeType="afterEffect">
                                  <p:stCondLst>
                                    <p:cond delay="1000"/>
                                  </p:stCondLst>
                                  <p:childTnLst>
                                    <p:set>
                                      <p:cBhvr>
                                        <p:cTn id="54" dur="1" fill="hold">
                                          <p:stCondLst>
                                            <p:cond delay="0"/>
                                          </p:stCondLst>
                                        </p:cTn>
                                        <p:tgtEl>
                                          <p:spTgt spid="918548"/>
                                        </p:tgtEl>
                                        <p:attrNameLst>
                                          <p:attrName>style.visibility</p:attrName>
                                        </p:attrNameLst>
                                      </p:cBhvr>
                                      <p:to>
                                        <p:strVal val="visible"/>
                                      </p:to>
                                    </p:set>
                                    <p:anim calcmode="lin" valueType="num">
                                      <p:cBhvr additive="base">
                                        <p:cTn id="55" dur="500" fill="hold"/>
                                        <p:tgtEl>
                                          <p:spTgt spid="918548"/>
                                        </p:tgtEl>
                                        <p:attrNameLst>
                                          <p:attrName>ppt_x</p:attrName>
                                        </p:attrNameLst>
                                      </p:cBhvr>
                                      <p:tavLst>
                                        <p:tav tm="0">
                                          <p:val>
                                            <p:strVal val="#ppt_x"/>
                                          </p:val>
                                        </p:tav>
                                        <p:tav tm="100000">
                                          <p:val>
                                            <p:strVal val="#ppt_x"/>
                                          </p:val>
                                        </p:tav>
                                      </p:tavLst>
                                    </p:anim>
                                    <p:anim calcmode="lin" valueType="num">
                                      <p:cBhvr additive="base">
                                        <p:cTn id="56" dur="500" fill="hold"/>
                                        <p:tgtEl>
                                          <p:spTgt spid="918548"/>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918530"/>
                                        </p:tgtEl>
                                        <p:attrNameLst>
                                          <p:attrName>style.visibility</p:attrName>
                                        </p:attrNameLst>
                                      </p:cBhvr>
                                      <p:to>
                                        <p:strVal val="visible"/>
                                      </p:to>
                                    </p:set>
                                    <p:anim calcmode="lin" valueType="num">
                                      <p:cBhvr additive="base">
                                        <p:cTn id="61" dur="500" fill="hold"/>
                                        <p:tgtEl>
                                          <p:spTgt spid="918530"/>
                                        </p:tgtEl>
                                        <p:attrNameLst>
                                          <p:attrName>ppt_x</p:attrName>
                                        </p:attrNameLst>
                                      </p:cBhvr>
                                      <p:tavLst>
                                        <p:tav tm="0">
                                          <p:val>
                                            <p:strVal val="0-#ppt_w/2"/>
                                          </p:val>
                                        </p:tav>
                                        <p:tav tm="100000">
                                          <p:val>
                                            <p:strVal val="#ppt_x"/>
                                          </p:val>
                                        </p:tav>
                                      </p:tavLst>
                                    </p:anim>
                                    <p:anim calcmode="lin" valueType="num">
                                      <p:cBhvr additive="base">
                                        <p:cTn id="62" dur="500" fill="hold"/>
                                        <p:tgtEl>
                                          <p:spTgt spid="91853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918558"/>
                                        </p:tgtEl>
                                        <p:attrNameLst>
                                          <p:attrName>style.visibility</p:attrName>
                                        </p:attrNameLst>
                                      </p:cBhvr>
                                      <p:to>
                                        <p:strVal val="visible"/>
                                      </p:to>
                                    </p:set>
                                    <p:anim calcmode="lin" valueType="num">
                                      <p:cBhvr additive="base">
                                        <p:cTn id="67" dur="500" fill="hold"/>
                                        <p:tgtEl>
                                          <p:spTgt spid="918558"/>
                                        </p:tgtEl>
                                        <p:attrNameLst>
                                          <p:attrName>ppt_x</p:attrName>
                                        </p:attrNameLst>
                                      </p:cBhvr>
                                      <p:tavLst>
                                        <p:tav tm="0">
                                          <p:val>
                                            <p:strVal val="#ppt_x"/>
                                          </p:val>
                                        </p:tav>
                                        <p:tav tm="100000">
                                          <p:val>
                                            <p:strVal val="#ppt_x"/>
                                          </p:val>
                                        </p:tav>
                                      </p:tavLst>
                                    </p:anim>
                                    <p:anim calcmode="lin" valueType="num">
                                      <p:cBhvr additive="base">
                                        <p:cTn id="68" dur="500" fill="hold"/>
                                        <p:tgtEl>
                                          <p:spTgt spid="918558"/>
                                        </p:tgtEl>
                                        <p:attrNameLst>
                                          <p:attrName>ppt_y</p:attrName>
                                        </p:attrNameLst>
                                      </p:cBhvr>
                                      <p:tavLst>
                                        <p:tav tm="0">
                                          <p:val>
                                            <p:strVal val="0-#ppt_h/2"/>
                                          </p:val>
                                        </p:tav>
                                        <p:tav tm="100000">
                                          <p:val>
                                            <p:strVal val="#ppt_y"/>
                                          </p:val>
                                        </p:tav>
                                      </p:tavLst>
                                    </p:anim>
                                  </p:childTnLst>
                                </p:cTn>
                              </p:par>
                            </p:childTnLst>
                          </p:cTn>
                        </p:par>
                        <p:par>
                          <p:cTn id="69" fill="hold">
                            <p:stCondLst>
                              <p:cond delay="500"/>
                            </p:stCondLst>
                            <p:childTnLst>
                              <p:par>
                                <p:cTn id="70" presetID="2" presetClass="entr" presetSubtype="2" fill="hold" grpId="0" nodeType="afterEffect">
                                  <p:stCondLst>
                                    <p:cond delay="1000"/>
                                  </p:stCondLst>
                                  <p:childTnLst>
                                    <p:set>
                                      <p:cBhvr>
                                        <p:cTn id="71" dur="1" fill="hold">
                                          <p:stCondLst>
                                            <p:cond delay="0"/>
                                          </p:stCondLst>
                                        </p:cTn>
                                        <p:tgtEl>
                                          <p:spTgt spid="918549"/>
                                        </p:tgtEl>
                                        <p:attrNameLst>
                                          <p:attrName>style.visibility</p:attrName>
                                        </p:attrNameLst>
                                      </p:cBhvr>
                                      <p:to>
                                        <p:strVal val="visible"/>
                                      </p:to>
                                    </p:set>
                                    <p:anim calcmode="lin" valueType="num">
                                      <p:cBhvr additive="base">
                                        <p:cTn id="72" dur="500" fill="hold"/>
                                        <p:tgtEl>
                                          <p:spTgt spid="918549"/>
                                        </p:tgtEl>
                                        <p:attrNameLst>
                                          <p:attrName>ppt_x</p:attrName>
                                        </p:attrNameLst>
                                      </p:cBhvr>
                                      <p:tavLst>
                                        <p:tav tm="0">
                                          <p:val>
                                            <p:strVal val="1+#ppt_w/2"/>
                                          </p:val>
                                        </p:tav>
                                        <p:tav tm="100000">
                                          <p:val>
                                            <p:strVal val="#ppt_x"/>
                                          </p:val>
                                        </p:tav>
                                      </p:tavLst>
                                    </p:anim>
                                    <p:anim calcmode="lin" valueType="num">
                                      <p:cBhvr additive="base">
                                        <p:cTn id="73" dur="500" fill="hold"/>
                                        <p:tgtEl>
                                          <p:spTgt spid="918549"/>
                                        </p:tgtEl>
                                        <p:attrNameLst>
                                          <p:attrName>ppt_y</p:attrName>
                                        </p:attrNameLst>
                                      </p:cBhvr>
                                      <p:tavLst>
                                        <p:tav tm="0">
                                          <p:val>
                                            <p:strVal val="#ppt_y"/>
                                          </p:val>
                                        </p:tav>
                                        <p:tav tm="100000">
                                          <p:val>
                                            <p:strVal val="#ppt_y"/>
                                          </p:val>
                                        </p:tav>
                                      </p:tavLst>
                                    </p:anim>
                                  </p:childTnLst>
                                </p:cTn>
                              </p:par>
                            </p:childTnLst>
                          </p:cTn>
                        </p:par>
                        <p:par>
                          <p:cTn id="74" fill="hold">
                            <p:stCondLst>
                              <p:cond delay="2000"/>
                            </p:stCondLst>
                            <p:childTnLst>
                              <p:par>
                                <p:cTn id="75" presetID="3" presetClass="entr" presetSubtype="10" fill="hold" nodeType="afterEffect">
                                  <p:stCondLst>
                                    <p:cond delay="1000"/>
                                  </p:stCondLst>
                                  <p:childTnLst>
                                    <p:set>
                                      <p:cBhvr>
                                        <p:cTn id="76" dur="1" fill="hold">
                                          <p:stCondLst>
                                            <p:cond delay="0"/>
                                          </p:stCondLst>
                                        </p:cTn>
                                        <p:tgtEl>
                                          <p:spTgt spid="918541"/>
                                        </p:tgtEl>
                                        <p:attrNameLst>
                                          <p:attrName>style.visibility</p:attrName>
                                        </p:attrNameLst>
                                      </p:cBhvr>
                                      <p:to>
                                        <p:strVal val="visible"/>
                                      </p:to>
                                    </p:set>
                                    <p:animEffect transition="in" filter="blinds(horizontal)">
                                      <p:cBhvr>
                                        <p:cTn id="77" dur="500"/>
                                        <p:tgtEl>
                                          <p:spTgt spid="918541"/>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1" fill="hold" grpId="0" nodeType="clickEffect">
                                  <p:stCondLst>
                                    <p:cond delay="0"/>
                                  </p:stCondLst>
                                  <p:childTnLst>
                                    <p:set>
                                      <p:cBhvr>
                                        <p:cTn id="81" dur="1" fill="hold">
                                          <p:stCondLst>
                                            <p:cond delay="0"/>
                                          </p:stCondLst>
                                        </p:cTn>
                                        <p:tgtEl>
                                          <p:spTgt spid="918544"/>
                                        </p:tgtEl>
                                        <p:attrNameLst>
                                          <p:attrName>style.visibility</p:attrName>
                                        </p:attrNameLst>
                                      </p:cBhvr>
                                      <p:to>
                                        <p:strVal val="visible"/>
                                      </p:to>
                                    </p:set>
                                    <p:anim calcmode="lin" valueType="num">
                                      <p:cBhvr additive="base">
                                        <p:cTn id="82" dur="500" fill="hold"/>
                                        <p:tgtEl>
                                          <p:spTgt spid="918544"/>
                                        </p:tgtEl>
                                        <p:attrNameLst>
                                          <p:attrName>ppt_x</p:attrName>
                                        </p:attrNameLst>
                                      </p:cBhvr>
                                      <p:tavLst>
                                        <p:tav tm="0">
                                          <p:val>
                                            <p:strVal val="#ppt_x"/>
                                          </p:val>
                                        </p:tav>
                                        <p:tav tm="100000">
                                          <p:val>
                                            <p:strVal val="#ppt_x"/>
                                          </p:val>
                                        </p:tav>
                                      </p:tavLst>
                                    </p:anim>
                                    <p:anim calcmode="lin" valueType="num">
                                      <p:cBhvr additive="base">
                                        <p:cTn id="83" dur="500" fill="hold"/>
                                        <p:tgtEl>
                                          <p:spTgt spid="918544"/>
                                        </p:tgtEl>
                                        <p:attrNameLst>
                                          <p:attrName>ppt_y</p:attrName>
                                        </p:attrNameLst>
                                      </p:cBhvr>
                                      <p:tavLst>
                                        <p:tav tm="0">
                                          <p:val>
                                            <p:strVal val="0-#ppt_h/2"/>
                                          </p:val>
                                        </p:tav>
                                        <p:tav tm="100000">
                                          <p:val>
                                            <p:strVal val="#ppt_y"/>
                                          </p:val>
                                        </p:tav>
                                      </p:tavLst>
                                    </p:anim>
                                  </p:childTnLst>
                                </p:cTn>
                              </p:par>
                            </p:childTnLst>
                          </p:cTn>
                        </p:par>
                        <p:par>
                          <p:cTn id="84" fill="hold">
                            <p:stCondLst>
                              <p:cond delay="500"/>
                            </p:stCondLst>
                            <p:childTnLst>
                              <p:par>
                                <p:cTn id="85" presetID="2" presetClass="entr" presetSubtype="2" fill="hold" grpId="0" nodeType="afterEffect">
                                  <p:stCondLst>
                                    <p:cond delay="1000"/>
                                  </p:stCondLst>
                                  <p:childTnLst>
                                    <p:set>
                                      <p:cBhvr>
                                        <p:cTn id="86" dur="1" fill="hold">
                                          <p:stCondLst>
                                            <p:cond delay="0"/>
                                          </p:stCondLst>
                                        </p:cTn>
                                        <p:tgtEl>
                                          <p:spTgt spid="918551"/>
                                        </p:tgtEl>
                                        <p:attrNameLst>
                                          <p:attrName>style.visibility</p:attrName>
                                        </p:attrNameLst>
                                      </p:cBhvr>
                                      <p:to>
                                        <p:strVal val="visible"/>
                                      </p:to>
                                    </p:set>
                                    <p:anim calcmode="lin" valueType="num">
                                      <p:cBhvr additive="base">
                                        <p:cTn id="87" dur="500" fill="hold"/>
                                        <p:tgtEl>
                                          <p:spTgt spid="918551"/>
                                        </p:tgtEl>
                                        <p:attrNameLst>
                                          <p:attrName>ppt_x</p:attrName>
                                        </p:attrNameLst>
                                      </p:cBhvr>
                                      <p:tavLst>
                                        <p:tav tm="0">
                                          <p:val>
                                            <p:strVal val="1+#ppt_w/2"/>
                                          </p:val>
                                        </p:tav>
                                        <p:tav tm="100000">
                                          <p:val>
                                            <p:strVal val="#ppt_x"/>
                                          </p:val>
                                        </p:tav>
                                      </p:tavLst>
                                    </p:anim>
                                    <p:anim calcmode="lin" valueType="num">
                                      <p:cBhvr additive="base">
                                        <p:cTn id="88" dur="500" fill="hold"/>
                                        <p:tgtEl>
                                          <p:spTgt spid="918551"/>
                                        </p:tgtEl>
                                        <p:attrNameLst>
                                          <p:attrName>ppt_y</p:attrName>
                                        </p:attrNameLst>
                                      </p:cBhvr>
                                      <p:tavLst>
                                        <p:tav tm="0">
                                          <p:val>
                                            <p:strVal val="#ppt_y"/>
                                          </p:val>
                                        </p:tav>
                                        <p:tav tm="100000">
                                          <p:val>
                                            <p:strVal val="#ppt_y"/>
                                          </p:val>
                                        </p:tav>
                                      </p:tavLst>
                                    </p:anim>
                                  </p:childTnLst>
                                </p:cTn>
                              </p:par>
                            </p:childTnLst>
                          </p:cTn>
                        </p:par>
                        <p:par>
                          <p:cTn id="89" fill="hold">
                            <p:stCondLst>
                              <p:cond delay="2000"/>
                            </p:stCondLst>
                            <p:childTnLst>
                              <p:par>
                                <p:cTn id="90" presetID="3" presetClass="entr" presetSubtype="10" fill="hold" nodeType="afterEffect">
                                  <p:stCondLst>
                                    <p:cond delay="1000"/>
                                  </p:stCondLst>
                                  <p:childTnLst>
                                    <p:set>
                                      <p:cBhvr>
                                        <p:cTn id="91" dur="1" fill="hold">
                                          <p:stCondLst>
                                            <p:cond delay="0"/>
                                          </p:stCondLst>
                                        </p:cTn>
                                        <p:tgtEl>
                                          <p:spTgt spid="918543"/>
                                        </p:tgtEl>
                                        <p:attrNameLst>
                                          <p:attrName>style.visibility</p:attrName>
                                        </p:attrNameLst>
                                      </p:cBhvr>
                                      <p:to>
                                        <p:strVal val="visible"/>
                                      </p:to>
                                    </p:set>
                                    <p:animEffect transition="in" filter="blinds(horizontal)">
                                      <p:cBhvr>
                                        <p:cTn id="92" dur="500"/>
                                        <p:tgtEl>
                                          <p:spTgt spid="918543"/>
                                        </p:tgtEl>
                                      </p:cBhvr>
                                    </p:animEffect>
                                  </p:childTnLst>
                                </p:cTn>
                              </p:par>
                            </p:childTnLst>
                          </p:cTn>
                        </p:par>
                        <p:par>
                          <p:cTn id="93" fill="hold">
                            <p:stCondLst>
                              <p:cond delay="3500"/>
                            </p:stCondLst>
                            <p:childTnLst>
                              <p:par>
                                <p:cTn id="94" presetID="2" presetClass="entr" presetSubtype="2" fill="hold" grpId="0" nodeType="afterEffect">
                                  <p:stCondLst>
                                    <p:cond delay="6000"/>
                                  </p:stCondLst>
                                  <p:childTnLst>
                                    <p:set>
                                      <p:cBhvr>
                                        <p:cTn id="95" dur="1" fill="hold">
                                          <p:stCondLst>
                                            <p:cond delay="0"/>
                                          </p:stCondLst>
                                        </p:cTn>
                                        <p:tgtEl>
                                          <p:spTgt spid="918550"/>
                                        </p:tgtEl>
                                        <p:attrNameLst>
                                          <p:attrName>style.visibility</p:attrName>
                                        </p:attrNameLst>
                                      </p:cBhvr>
                                      <p:to>
                                        <p:strVal val="visible"/>
                                      </p:to>
                                    </p:set>
                                    <p:anim calcmode="lin" valueType="num">
                                      <p:cBhvr additive="base">
                                        <p:cTn id="96" dur="500" fill="hold"/>
                                        <p:tgtEl>
                                          <p:spTgt spid="918550"/>
                                        </p:tgtEl>
                                        <p:attrNameLst>
                                          <p:attrName>ppt_x</p:attrName>
                                        </p:attrNameLst>
                                      </p:cBhvr>
                                      <p:tavLst>
                                        <p:tav tm="0">
                                          <p:val>
                                            <p:strVal val="1+#ppt_w/2"/>
                                          </p:val>
                                        </p:tav>
                                        <p:tav tm="100000">
                                          <p:val>
                                            <p:strVal val="#ppt_x"/>
                                          </p:val>
                                        </p:tav>
                                      </p:tavLst>
                                    </p:anim>
                                    <p:anim calcmode="lin" valueType="num">
                                      <p:cBhvr additive="base">
                                        <p:cTn id="97" dur="500" fill="hold"/>
                                        <p:tgtEl>
                                          <p:spTgt spid="918550"/>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2" fill="hold" grpId="0" nodeType="clickEffect">
                                  <p:stCondLst>
                                    <p:cond delay="0"/>
                                  </p:stCondLst>
                                  <p:childTnLst>
                                    <p:set>
                                      <p:cBhvr>
                                        <p:cTn id="101" dur="1" fill="hold">
                                          <p:stCondLst>
                                            <p:cond delay="0"/>
                                          </p:stCondLst>
                                        </p:cTn>
                                        <p:tgtEl>
                                          <p:spTgt spid="918545"/>
                                        </p:tgtEl>
                                        <p:attrNameLst>
                                          <p:attrName>style.visibility</p:attrName>
                                        </p:attrNameLst>
                                      </p:cBhvr>
                                      <p:to>
                                        <p:strVal val="visible"/>
                                      </p:to>
                                    </p:set>
                                    <p:anim calcmode="lin" valueType="num">
                                      <p:cBhvr additive="base">
                                        <p:cTn id="102" dur="500" fill="hold"/>
                                        <p:tgtEl>
                                          <p:spTgt spid="918545"/>
                                        </p:tgtEl>
                                        <p:attrNameLst>
                                          <p:attrName>ppt_x</p:attrName>
                                        </p:attrNameLst>
                                      </p:cBhvr>
                                      <p:tavLst>
                                        <p:tav tm="0">
                                          <p:val>
                                            <p:strVal val="1+#ppt_w/2"/>
                                          </p:val>
                                        </p:tav>
                                        <p:tav tm="100000">
                                          <p:val>
                                            <p:strVal val="#ppt_x"/>
                                          </p:val>
                                        </p:tav>
                                      </p:tavLst>
                                    </p:anim>
                                    <p:anim calcmode="lin" valueType="num">
                                      <p:cBhvr additive="base">
                                        <p:cTn id="103" dur="500" fill="hold"/>
                                        <p:tgtEl>
                                          <p:spTgt spid="918545"/>
                                        </p:tgtEl>
                                        <p:attrNameLst>
                                          <p:attrName>ppt_y</p:attrName>
                                        </p:attrNameLst>
                                      </p:cBhvr>
                                      <p:tavLst>
                                        <p:tav tm="0">
                                          <p:val>
                                            <p:strVal val="#ppt_y"/>
                                          </p:val>
                                        </p:tav>
                                        <p:tav tm="100000">
                                          <p:val>
                                            <p:strVal val="#ppt_y"/>
                                          </p:val>
                                        </p:tav>
                                      </p:tavLst>
                                    </p:anim>
                                  </p:childTnLst>
                                </p:cTn>
                              </p:par>
                            </p:childTnLst>
                          </p:cTn>
                        </p:par>
                        <p:par>
                          <p:cTn id="104" fill="hold">
                            <p:stCondLst>
                              <p:cond delay="500"/>
                            </p:stCondLst>
                            <p:childTnLst>
                              <p:par>
                                <p:cTn id="105" presetID="2" presetClass="entr" presetSubtype="2" fill="hold" grpId="0" nodeType="afterEffect">
                                  <p:stCondLst>
                                    <p:cond delay="1000"/>
                                  </p:stCondLst>
                                  <p:childTnLst>
                                    <p:set>
                                      <p:cBhvr>
                                        <p:cTn id="106" dur="1" fill="hold">
                                          <p:stCondLst>
                                            <p:cond delay="0"/>
                                          </p:stCondLst>
                                        </p:cTn>
                                        <p:tgtEl>
                                          <p:spTgt spid="918552"/>
                                        </p:tgtEl>
                                        <p:attrNameLst>
                                          <p:attrName>style.visibility</p:attrName>
                                        </p:attrNameLst>
                                      </p:cBhvr>
                                      <p:to>
                                        <p:strVal val="visible"/>
                                      </p:to>
                                    </p:set>
                                    <p:anim calcmode="lin" valueType="num">
                                      <p:cBhvr additive="base">
                                        <p:cTn id="107" dur="500" fill="hold"/>
                                        <p:tgtEl>
                                          <p:spTgt spid="918552"/>
                                        </p:tgtEl>
                                        <p:attrNameLst>
                                          <p:attrName>ppt_x</p:attrName>
                                        </p:attrNameLst>
                                      </p:cBhvr>
                                      <p:tavLst>
                                        <p:tav tm="0">
                                          <p:val>
                                            <p:strVal val="1+#ppt_w/2"/>
                                          </p:val>
                                        </p:tav>
                                        <p:tav tm="100000">
                                          <p:val>
                                            <p:strVal val="#ppt_x"/>
                                          </p:val>
                                        </p:tav>
                                      </p:tavLst>
                                    </p:anim>
                                    <p:anim calcmode="lin" valueType="num">
                                      <p:cBhvr additive="base">
                                        <p:cTn id="108" dur="500" fill="hold"/>
                                        <p:tgtEl>
                                          <p:spTgt spid="918552"/>
                                        </p:tgtEl>
                                        <p:attrNameLst>
                                          <p:attrName>ppt_y</p:attrName>
                                        </p:attrNameLst>
                                      </p:cBhvr>
                                      <p:tavLst>
                                        <p:tav tm="0">
                                          <p:val>
                                            <p:strVal val="#ppt_y"/>
                                          </p:val>
                                        </p:tav>
                                        <p:tav tm="100000">
                                          <p:val>
                                            <p:strVal val="#ppt_y"/>
                                          </p:val>
                                        </p:tav>
                                      </p:tavLst>
                                    </p:anim>
                                  </p:childTnLst>
                                </p:cTn>
                              </p:par>
                            </p:childTnLst>
                          </p:cTn>
                        </p:par>
                        <p:par>
                          <p:cTn id="109" fill="hold">
                            <p:stCondLst>
                              <p:cond delay="2000"/>
                            </p:stCondLst>
                            <p:childTnLst>
                              <p:par>
                                <p:cTn id="110" presetID="3" presetClass="entr" presetSubtype="5" fill="hold" nodeType="afterEffect">
                                  <p:stCondLst>
                                    <p:cond delay="1000"/>
                                  </p:stCondLst>
                                  <p:childTnLst>
                                    <p:set>
                                      <p:cBhvr>
                                        <p:cTn id="111" dur="1" fill="hold">
                                          <p:stCondLst>
                                            <p:cond delay="0"/>
                                          </p:stCondLst>
                                        </p:cTn>
                                        <p:tgtEl>
                                          <p:spTgt spid="918542"/>
                                        </p:tgtEl>
                                        <p:attrNameLst>
                                          <p:attrName>style.visibility</p:attrName>
                                        </p:attrNameLst>
                                      </p:cBhvr>
                                      <p:to>
                                        <p:strVal val="visible"/>
                                      </p:to>
                                    </p:set>
                                    <p:animEffect transition="in" filter="blinds(vertical)">
                                      <p:cBhvr>
                                        <p:cTn id="112" dur="500"/>
                                        <p:tgtEl>
                                          <p:spTgt spid="918542"/>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2" fill="hold" grpId="0" nodeType="clickEffect">
                                  <p:stCondLst>
                                    <p:cond delay="0"/>
                                  </p:stCondLst>
                                  <p:childTnLst>
                                    <p:set>
                                      <p:cBhvr>
                                        <p:cTn id="116" dur="1" fill="hold">
                                          <p:stCondLst>
                                            <p:cond delay="0"/>
                                          </p:stCondLst>
                                        </p:cTn>
                                        <p:tgtEl>
                                          <p:spTgt spid="918546"/>
                                        </p:tgtEl>
                                        <p:attrNameLst>
                                          <p:attrName>style.visibility</p:attrName>
                                        </p:attrNameLst>
                                      </p:cBhvr>
                                      <p:to>
                                        <p:strVal val="visible"/>
                                      </p:to>
                                    </p:set>
                                    <p:anim calcmode="lin" valueType="num">
                                      <p:cBhvr additive="base">
                                        <p:cTn id="117" dur="500" fill="hold"/>
                                        <p:tgtEl>
                                          <p:spTgt spid="918546"/>
                                        </p:tgtEl>
                                        <p:attrNameLst>
                                          <p:attrName>ppt_x</p:attrName>
                                        </p:attrNameLst>
                                      </p:cBhvr>
                                      <p:tavLst>
                                        <p:tav tm="0">
                                          <p:val>
                                            <p:strVal val="1+#ppt_w/2"/>
                                          </p:val>
                                        </p:tav>
                                        <p:tav tm="100000">
                                          <p:val>
                                            <p:strVal val="#ppt_x"/>
                                          </p:val>
                                        </p:tav>
                                      </p:tavLst>
                                    </p:anim>
                                    <p:anim calcmode="lin" valueType="num">
                                      <p:cBhvr additive="base">
                                        <p:cTn id="118" dur="500" fill="hold"/>
                                        <p:tgtEl>
                                          <p:spTgt spid="918546"/>
                                        </p:tgtEl>
                                        <p:attrNameLst>
                                          <p:attrName>ppt_y</p:attrName>
                                        </p:attrNameLst>
                                      </p:cBhvr>
                                      <p:tavLst>
                                        <p:tav tm="0">
                                          <p:val>
                                            <p:strVal val="#ppt_y"/>
                                          </p:val>
                                        </p:tav>
                                        <p:tav tm="100000">
                                          <p:val>
                                            <p:strVal val="#ppt_y"/>
                                          </p:val>
                                        </p:tav>
                                      </p:tavLst>
                                    </p:anim>
                                  </p:childTnLst>
                                </p:cTn>
                              </p:par>
                            </p:childTnLst>
                          </p:cTn>
                        </p:par>
                        <p:par>
                          <p:cTn id="119" fill="hold">
                            <p:stCondLst>
                              <p:cond delay="500"/>
                            </p:stCondLst>
                            <p:childTnLst>
                              <p:par>
                                <p:cTn id="120" presetID="2" presetClass="entr" presetSubtype="4" fill="hold" grpId="0" nodeType="afterEffect">
                                  <p:stCondLst>
                                    <p:cond delay="1000"/>
                                  </p:stCondLst>
                                  <p:childTnLst>
                                    <p:set>
                                      <p:cBhvr>
                                        <p:cTn id="121" dur="1" fill="hold">
                                          <p:stCondLst>
                                            <p:cond delay="0"/>
                                          </p:stCondLst>
                                        </p:cTn>
                                        <p:tgtEl>
                                          <p:spTgt spid="918557"/>
                                        </p:tgtEl>
                                        <p:attrNameLst>
                                          <p:attrName>style.visibility</p:attrName>
                                        </p:attrNameLst>
                                      </p:cBhvr>
                                      <p:to>
                                        <p:strVal val="visible"/>
                                      </p:to>
                                    </p:set>
                                    <p:anim calcmode="lin" valueType="num">
                                      <p:cBhvr additive="base">
                                        <p:cTn id="122" dur="500" fill="hold"/>
                                        <p:tgtEl>
                                          <p:spTgt spid="918557"/>
                                        </p:tgtEl>
                                        <p:attrNameLst>
                                          <p:attrName>ppt_x</p:attrName>
                                        </p:attrNameLst>
                                      </p:cBhvr>
                                      <p:tavLst>
                                        <p:tav tm="0">
                                          <p:val>
                                            <p:strVal val="#ppt_x"/>
                                          </p:val>
                                        </p:tav>
                                        <p:tav tm="100000">
                                          <p:val>
                                            <p:strVal val="#ppt_x"/>
                                          </p:val>
                                        </p:tav>
                                      </p:tavLst>
                                    </p:anim>
                                    <p:anim calcmode="lin" valueType="num">
                                      <p:cBhvr additive="base">
                                        <p:cTn id="123" dur="500" fill="hold"/>
                                        <p:tgtEl>
                                          <p:spTgt spid="918557"/>
                                        </p:tgtEl>
                                        <p:attrNameLst>
                                          <p:attrName>ppt_y</p:attrName>
                                        </p:attrNameLst>
                                      </p:cBhvr>
                                      <p:tavLst>
                                        <p:tav tm="0">
                                          <p:val>
                                            <p:strVal val="1+#ppt_h/2"/>
                                          </p:val>
                                        </p:tav>
                                        <p:tav tm="100000">
                                          <p:val>
                                            <p:strVal val="#ppt_y"/>
                                          </p:val>
                                        </p:tav>
                                      </p:tavLst>
                                    </p:anim>
                                  </p:childTnLst>
                                </p:cTn>
                              </p:par>
                            </p:childTnLst>
                          </p:cTn>
                        </p:par>
                        <p:par>
                          <p:cTn id="124" fill="hold">
                            <p:stCondLst>
                              <p:cond delay="2000"/>
                            </p:stCondLst>
                            <p:childTnLst>
                              <p:par>
                                <p:cTn id="125" presetID="3" presetClass="entr" presetSubtype="5" fill="hold" nodeType="afterEffect">
                                  <p:stCondLst>
                                    <p:cond delay="1000"/>
                                  </p:stCondLst>
                                  <p:childTnLst>
                                    <p:set>
                                      <p:cBhvr>
                                        <p:cTn id="126" dur="1" fill="hold">
                                          <p:stCondLst>
                                            <p:cond delay="0"/>
                                          </p:stCondLst>
                                        </p:cTn>
                                        <p:tgtEl>
                                          <p:spTgt spid="918531"/>
                                        </p:tgtEl>
                                        <p:attrNameLst>
                                          <p:attrName>style.visibility</p:attrName>
                                        </p:attrNameLst>
                                      </p:cBhvr>
                                      <p:to>
                                        <p:strVal val="visible"/>
                                      </p:to>
                                    </p:set>
                                    <p:animEffect transition="in" filter="blinds(vertical)">
                                      <p:cBhvr>
                                        <p:cTn id="127" dur="500"/>
                                        <p:tgtEl>
                                          <p:spTgt spid="918531"/>
                                        </p:tgtEl>
                                      </p:cBhvr>
                                    </p:animEffect>
                                  </p:childTnLst>
                                </p:cTn>
                              </p:par>
                            </p:childTnLst>
                          </p:cTn>
                        </p:par>
                        <p:par>
                          <p:cTn id="128" fill="hold">
                            <p:stCondLst>
                              <p:cond delay="3500"/>
                            </p:stCondLst>
                            <p:childTnLst>
                              <p:par>
                                <p:cTn id="129" presetID="2" presetClass="entr" presetSubtype="4" fill="hold" grpId="0" nodeType="afterEffect">
                                  <p:stCondLst>
                                    <p:cond delay="6000"/>
                                  </p:stCondLst>
                                  <p:childTnLst>
                                    <p:set>
                                      <p:cBhvr>
                                        <p:cTn id="130" dur="1" fill="hold">
                                          <p:stCondLst>
                                            <p:cond delay="0"/>
                                          </p:stCondLst>
                                        </p:cTn>
                                        <p:tgtEl>
                                          <p:spTgt spid="918568"/>
                                        </p:tgtEl>
                                        <p:attrNameLst>
                                          <p:attrName>style.visibility</p:attrName>
                                        </p:attrNameLst>
                                      </p:cBhvr>
                                      <p:to>
                                        <p:strVal val="visible"/>
                                      </p:to>
                                    </p:set>
                                    <p:anim calcmode="lin" valueType="num">
                                      <p:cBhvr additive="base">
                                        <p:cTn id="131" dur="500" fill="hold"/>
                                        <p:tgtEl>
                                          <p:spTgt spid="918568"/>
                                        </p:tgtEl>
                                        <p:attrNameLst>
                                          <p:attrName>ppt_x</p:attrName>
                                        </p:attrNameLst>
                                      </p:cBhvr>
                                      <p:tavLst>
                                        <p:tav tm="0">
                                          <p:val>
                                            <p:strVal val="#ppt_x"/>
                                          </p:val>
                                        </p:tav>
                                        <p:tav tm="100000">
                                          <p:val>
                                            <p:strVal val="#ppt_x"/>
                                          </p:val>
                                        </p:tav>
                                      </p:tavLst>
                                    </p:anim>
                                    <p:anim calcmode="lin" valueType="num">
                                      <p:cBhvr additive="base">
                                        <p:cTn id="132" dur="500" fill="hold"/>
                                        <p:tgtEl>
                                          <p:spTgt spid="918568"/>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2" fill="hold" grpId="0" nodeType="clickEffect">
                                  <p:stCondLst>
                                    <p:cond delay="0"/>
                                  </p:stCondLst>
                                  <p:childTnLst>
                                    <p:set>
                                      <p:cBhvr>
                                        <p:cTn id="136" dur="1" fill="hold">
                                          <p:stCondLst>
                                            <p:cond delay="0"/>
                                          </p:stCondLst>
                                        </p:cTn>
                                        <p:tgtEl>
                                          <p:spTgt spid="918553"/>
                                        </p:tgtEl>
                                        <p:attrNameLst>
                                          <p:attrName>style.visibility</p:attrName>
                                        </p:attrNameLst>
                                      </p:cBhvr>
                                      <p:to>
                                        <p:strVal val="visible"/>
                                      </p:to>
                                    </p:set>
                                    <p:anim calcmode="lin" valueType="num">
                                      <p:cBhvr additive="base">
                                        <p:cTn id="137" dur="500" fill="hold"/>
                                        <p:tgtEl>
                                          <p:spTgt spid="918553"/>
                                        </p:tgtEl>
                                        <p:attrNameLst>
                                          <p:attrName>ppt_x</p:attrName>
                                        </p:attrNameLst>
                                      </p:cBhvr>
                                      <p:tavLst>
                                        <p:tav tm="0">
                                          <p:val>
                                            <p:strVal val="1+#ppt_w/2"/>
                                          </p:val>
                                        </p:tav>
                                        <p:tav tm="100000">
                                          <p:val>
                                            <p:strVal val="#ppt_x"/>
                                          </p:val>
                                        </p:tav>
                                      </p:tavLst>
                                    </p:anim>
                                    <p:anim calcmode="lin" valueType="num">
                                      <p:cBhvr additive="base">
                                        <p:cTn id="138" dur="500" fill="hold"/>
                                        <p:tgtEl>
                                          <p:spTgt spid="918553"/>
                                        </p:tgtEl>
                                        <p:attrNameLst>
                                          <p:attrName>ppt_y</p:attrName>
                                        </p:attrNameLst>
                                      </p:cBhvr>
                                      <p:tavLst>
                                        <p:tav tm="0">
                                          <p:val>
                                            <p:strVal val="#ppt_y"/>
                                          </p:val>
                                        </p:tav>
                                        <p:tav tm="100000">
                                          <p:val>
                                            <p:strVal val="#ppt_y"/>
                                          </p:val>
                                        </p:tav>
                                      </p:tavLst>
                                    </p:anim>
                                  </p:childTnLst>
                                </p:cTn>
                              </p:par>
                            </p:childTnLst>
                          </p:cTn>
                        </p:par>
                        <p:par>
                          <p:cTn id="139" fill="hold">
                            <p:stCondLst>
                              <p:cond delay="500"/>
                            </p:stCondLst>
                            <p:childTnLst>
                              <p:par>
                                <p:cTn id="140" presetID="2" presetClass="entr" presetSubtype="8" fill="hold" grpId="0" nodeType="afterEffect">
                                  <p:stCondLst>
                                    <p:cond delay="1000"/>
                                  </p:stCondLst>
                                  <p:childTnLst>
                                    <p:set>
                                      <p:cBhvr>
                                        <p:cTn id="141" dur="1" fill="hold">
                                          <p:stCondLst>
                                            <p:cond delay="0"/>
                                          </p:stCondLst>
                                        </p:cTn>
                                        <p:tgtEl>
                                          <p:spTgt spid="918556"/>
                                        </p:tgtEl>
                                        <p:attrNameLst>
                                          <p:attrName>style.visibility</p:attrName>
                                        </p:attrNameLst>
                                      </p:cBhvr>
                                      <p:to>
                                        <p:strVal val="visible"/>
                                      </p:to>
                                    </p:set>
                                    <p:anim calcmode="lin" valueType="num">
                                      <p:cBhvr additive="base">
                                        <p:cTn id="142" dur="500" fill="hold"/>
                                        <p:tgtEl>
                                          <p:spTgt spid="918556"/>
                                        </p:tgtEl>
                                        <p:attrNameLst>
                                          <p:attrName>ppt_x</p:attrName>
                                        </p:attrNameLst>
                                      </p:cBhvr>
                                      <p:tavLst>
                                        <p:tav tm="0">
                                          <p:val>
                                            <p:strVal val="0-#ppt_w/2"/>
                                          </p:val>
                                        </p:tav>
                                        <p:tav tm="100000">
                                          <p:val>
                                            <p:strVal val="#ppt_x"/>
                                          </p:val>
                                        </p:tav>
                                      </p:tavLst>
                                    </p:anim>
                                    <p:anim calcmode="lin" valueType="num">
                                      <p:cBhvr additive="base">
                                        <p:cTn id="143" dur="500" fill="hold"/>
                                        <p:tgtEl>
                                          <p:spTgt spid="918556"/>
                                        </p:tgtEl>
                                        <p:attrNameLst>
                                          <p:attrName>ppt_y</p:attrName>
                                        </p:attrNameLst>
                                      </p:cBhvr>
                                      <p:tavLst>
                                        <p:tav tm="0">
                                          <p:val>
                                            <p:strVal val="#ppt_y"/>
                                          </p:val>
                                        </p:tav>
                                        <p:tav tm="100000">
                                          <p:val>
                                            <p:strVal val="#ppt_y"/>
                                          </p:val>
                                        </p:tav>
                                      </p:tavLst>
                                    </p:anim>
                                  </p:childTnLst>
                                </p:cTn>
                              </p:par>
                            </p:childTnLst>
                          </p:cTn>
                        </p:par>
                        <p:par>
                          <p:cTn id="144" fill="hold">
                            <p:stCondLst>
                              <p:cond delay="2000"/>
                            </p:stCondLst>
                            <p:childTnLst>
                              <p:par>
                                <p:cTn id="145" presetID="3" presetClass="entr" presetSubtype="10" fill="hold" nodeType="afterEffect">
                                  <p:stCondLst>
                                    <p:cond delay="1000"/>
                                  </p:stCondLst>
                                  <p:childTnLst>
                                    <p:set>
                                      <p:cBhvr>
                                        <p:cTn id="146" dur="1" fill="hold">
                                          <p:stCondLst>
                                            <p:cond delay="0"/>
                                          </p:stCondLst>
                                        </p:cTn>
                                        <p:tgtEl>
                                          <p:spTgt spid="918532"/>
                                        </p:tgtEl>
                                        <p:attrNameLst>
                                          <p:attrName>style.visibility</p:attrName>
                                        </p:attrNameLst>
                                      </p:cBhvr>
                                      <p:to>
                                        <p:strVal val="visible"/>
                                      </p:to>
                                    </p:set>
                                    <p:animEffect transition="in" filter="blinds(horizontal)">
                                      <p:cBhvr>
                                        <p:cTn id="147" dur="500"/>
                                        <p:tgtEl>
                                          <p:spTgt spid="918532"/>
                                        </p:tgtEl>
                                      </p:cBhvr>
                                    </p:animEffect>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918566"/>
                                        </p:tgtEl>
                                        <p:attrNameLst>
                                          <p:attrName>style.visibility</p:attrName>
                                        </p:attrNameLst>
                                      </p:cBhvr>
                                      <p:to>
                                        <p:strVal val="visible"/>
                                      </p:to>
                                    </p:set>
                                    <p:anim calcmode="lin" valueType="num">
                                      <p:cBhvr additive="base">
                                        <p:cTn id="152" dur="500" fill="hold"/>
                                        <p:tgtEl>
                                          <p:spTgt spid="918566"/>
                                        </p:tgtEl>
                                        <p:attrNameLst>
                                          <p:attrName>ppt_x</p:attrName>
                                        </p:attrNameLst>
                                      </p:cBhvr>
                                      <p:tavLst>
                                        <p:tav tm="0">
                                          <p:val>
                                            <p:strVal val="#ppt_x"/>
                                          </p:val>
                                        </p:tav>
                                        <p:tav tm="100000">
                                          <p:val>
                                            <p:strVal val="#ppt_x"/>
                                          </p:val>
                                        </p:tav>
                                      </p:tavLst>
                                    </p:anim>
                                    <p:anim calcmode="lin" valueType="num">
                                      <p:cBhvr additive="base">
                                        <p:cTn id="153" dur="500" fill="hold"/>
                                        <p:tgtEl>
                                          <p:spTgt spid="918566"/>
                                        </p:tgtEl>
                                        <p:attrNameLst>
                                          <p:attrName>ppt_y</p:attrName>
                                        </p:attrNameLst>
                                      </p:cBhvr>
                                      <p:tavLst>
                                        <p:tav tm="0">
                                          <p:val>
                                            <p:strVal val="1+#ppt_h/2"/>
                                          </p:val>
                                        </p:tav>
                                        <p:tav tm="100000">
                                          <p:val>
                                            <p:strVal val="#ppt_y"/>
                                          </p:val>
                                        </p:tav>
                                      </p:tavLst>
                                    </p:anim>
                                  </p:childTnLst>
                                </p:cTn>
                              </p:par>
                            </p:childTnLst>
                          </p:cTn>
                        </p:par>
                        <p:par>
                          <p:cTn id="154" fill="hold">
                            <p:stCondLst>
                              <p:cond delay="500"/>
                            </p:stCondLst>
                            <p:childTnLst>
                              <p:par>
                                <p:cTn id="155" presetID="2" presetClass="entr" presetSubtype="8" fill="hold" grpId="0" nodeType="afterEffect">
                                  <p:stCondLst>
                                    <p:cond delay="1000"/>
                                  </p:stCondLst>
                                  <p:childTnLst>
                                    <p:set>
                                      <p:cBhvr>
                                        <p:cTn id="156" dur="1" fill="hold">
                                          <p:stCondLst>
                                            <p:cond delay="0"/>
                                          </p:stCondLst>
                                        </p:cTn>
                                        <p:tgtEl>
                                          <p:spTgt spid="918561"/>
                                        </p:tgtEl>
                                        <p:attrNameLst>
                                          <p:attrName>style.visibility</p:attrName>
                                        </p:attrNameLst>
                                      </p:cBhvr>
                                      <p:to>
                                        <p:strVal val="visible"/>
                                      </p:to>
                                    </p:set>
                                    <p:anim calcmode="lin" valueType="num">
                                      <p:cBhvr additive="base">
                                        <p:cTn id="157" dur="500" fill="hold"/>
                                        <p:tgtEl>
                                          <p:spTgt spid="918561"/>
                                        </p:tgtEl>
                                        <p:attrNameLst>
                                          <p:attrName>ppt_x</p:attrName>
                                        </p:attrNameLst>
                                      </p:cBhvr>
                                      <p:tavLst>
                                        <p:tav tm="0">
                                          <p:val>
                                            <p:strVal val="0-#ppt_w/2"/>
                                          </p:val>
                                        </p:tav>
                                        <p:tav tm="100000">
                                          <p:val>
                                            <p:strVal val="#ppt_x"/>
                                          </p:val>
                                        </p:tav>
                                      </p:tavLst>
                                    </p:anim>
                                    <p:anim calcmode="lin" valueType="num">
                                      <p:cBhvr additive="base">
                                        <p:cTn id="158" dur="500" fill="hold"/>
                                        <p:tgtEl>
                                          <p:spTgt spid="918561"/>
                                        </p:tgtEl>
                                        <p:attrNameLst>
                                          <p:attrName>ppt_y</p:attrName>
                                        </p:attrNameLst>
                                      </p:cBhvr>
                                      <p:tavLst>
                                        <p:tav tm="0">
                                          <p:val>
                                            <p:strVal val="#ppt_y"/>
                                          </p:val>
                                        </p:tav>
                                        <p:tav tm="100000">
                                          <p:val>
                                            <p:strVal val="#ppt_y"/>
                                          </p:val>
                                        </p:tav>
                                      </p:tavLst>
                                    </p:anim>
                                  </p:childTnLst>
                                </p:cTn>
                              </p:par>
                            </p:childTnLst>
                          </p:cTn>
                        </p:par>
                        <p:par>
                          <p:cTn id="159" fill="hold">
                            <p:stCondLst>
                              <p:cond delay="2000"/>
                            </p:stCondLst>
                            <p:childTnLst>
                              <p:par>
                                <p:cTn id="160" presetID="9" presetClass="entr" presetSubtype="0" fill="hold" nodeType="afterEffect">
                                  <p:stCondLst>
                                    <p:cond delay="1000"/>
                                  </p:stCondLst>
                                  <p:childTnLst>
                                    <p:set>
                                      <p:cBhvr>
                                        <p:cTn id="161" dur="1" fill="hold">
                                          <p:stCondLst>
                                            <p:cond delay="0"/>
                                          </p:stCondLst>
                                        </p:cTn>
                                        <p:tgtEl>
                                          <p:spTgt spid="918560"/>
                                        </p:tgtEl>
                                        <p:attrNameLst>
                                          <p:attrName>style.visibility</p:attrName>
                                        </p:attrNameLst>
                                      </p:cBhvr>
                                      <p:to>
                                        <p:strVal val="visible"/>
                                      </p:to>
                                    </p:set>
                                    <p:animEffect transition="in" filter="dissolve">
                                      <p:cBhvr>
                                        <p:cTn id="162" dur="500"/>
                                        <p:tgtEl>
                                          <p:spTgt spid="918560"/>
                                        </p:tgtEl>
                                      </p:cBhvr>
                                    </p:animEffect>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918559"/>
                                        </p:tgtEl>
                                        <p:attrNameLst>
                                          <p:attrName>style.visibility</p:attrName>
                                        </p:attrNameLst>
                                      </p:cBhvr>
                                      <p:to>
                                        <p:strVal val="visible"/>
                                      </p:to>
                                    </p:set>
                                    <p:anim calcmode="lin" valueType="num">
                                      <p:cBhvr additive="base">
                                        <p:cTn id="167" dur="500" fill="hold"/>
                                        <p:tgtEl>
                                          <p:spTgt spid="918559"/>
                                        </p:tgtEl>
                                        <p:attrNameLst>
                                          <p:attrName>ppt_x</p:attrName>
                                        </p:attrNameLst>
                                      </p:cBhvr>
                                      <p:tavLst>
                                        <p:tav tm="0">
                                          <p:val>
                                            <p:strVal val="#ppt_x"/>
                                          </p:val>
                                        </p:tav>
                                        <p:tav tm="100000">
                                          <p:val>
                                            <p:strVal val="#ppt_x"/>
                                          </p:val>
                                        </p:tav>
                                      </p:tavLst>
                                    </p:anim>
                                    <p:anim calcmode="lin" valueType="num">
                                      <p:cBhvr additive="base">
                                        <p:cTn id="168" dur="500" fill="hold"/>
                                        <p:tgtEl>
                                          <p:spTgt spid="918559"/>
                                        </p:tgtEl>
                                        <p:attrNameLst>
                                          <p:attrName>ppt_y</p:attrName>
                                        </p:attrNameLst>
                                      </p:cBhvr>
                                      <p:tavLst>
                                        <p:tav tm="0">
                                          <p:val>
                                            <p:strVal val="1+#ppt_h/2"/>
                                          </p:val>
                                        </p:tav>
                                        <p:tav tm="100000">
                                          <p:val>
                                            <p:strVal val="#ppt_y"/>
                                          </p:val>
                                        </p:tav>
                                      </p:tavLst>
                                    </p:anim>
                                  </p:childTnLst>
                                </p:cTn>
                              </p:par>
                            </p:childTnLst>
                          </p:cTn>
                        </p:par>
                        <p:par>
                          <p:cTn id="169" fill="hold">
                            <p:stCondLst>
                              <p:cond delay="500"/>
                            </p:stCondLst>
                            <p:childTnLst>
                              <p:par>
                                <p:cTn id="170" presetID="3" presetClass="entr" presetSubtype="10" fill="hold" nodeType="afterEffect">
                                  <p:stCondLst>
                                    <p:cond delay="1000"/>
                                  </p:stCondLst>
                                  <p:childTnLst>
                                    <p:set>
                                      <p:cBhvr>
                                        <p:cTn id="171" dur="1" fill="hold">
                                          <p:stCondLst>
                                            <p:cond delay="0"/>
                                          </p:stCondLst>
                                        </p:cTn>
                                        <p:tgtEl>
                                          <p:spTgt spid="918533"/>
                                        </p:tgtEl>
                                        <p:attrNameLst>
                                          <p:attrName>style.visibility</p:attrName>
                                        </p:attrNameLst>
                                      </p:cBhvr>
                                      <p:to>
                                        <p:strVal val="visible"/>
                                      </p:to>
                                    </p:set>
                                    <p:animEffect transition="in" filter="blinds(horizontal)">
                                      <p:cBhvr>
                                        <p:cTn id="172" dur="500"/>
                                        <p:tgtEl>
                                          <p:spTgt spid="918533"/>
                                        </p:tgtEl>
                                      </p:cBhvr>
                                    </p:animEffect>
                                  </p:childTnLst>
                                </p:cTn>
                              </p:par>
                            </p:childTnLst>
                          </p:cTn>
                        </p:par>
                        <p:par>
                          <p:cTn id="173" fill="hold">
                            <p:stCondLst>
                              <p:cond delay="2000"/>
                            </p:stCondLst>
                            <p:childTnLst>
                              <p:par>
                                <p:cTn id="174" presetID="2" presetClass="entr" presetSubtype="8" fill="hold" grpId="0" nodeType="afterEffect">
                                  <p:stCondLst>
                                    <p:cond delay="1000"/>
                                  </p:stCondLst>
                                  <p:childTnLst>
                                    <p:set>
                                      <p:cBhvr>
                                        <p:cTn id="175" dur="1" fill="hold">
                                          <p:stCondLst>
                                            <p:cond delay="0"/>
                                          </p:stCondLst>
                                        </p:cTn>
                                        <p:tgtEl>
                                          <p:spTgt spid="918564"/>
                                        </p:tgtEl>
                                        <p:attrNameLst>
                                          <p:attrName>style.visibility</p:attrName>
                                        </p:attrNameLst>
                                      </p:cBhvr>
                                      <p:to>
                                        <p:strVal val="visible"/>
                                      </p:to>
                                    </p:set>
                                    <p:anim calcmode="lin" valueType="num">
                                      <p:cBhvr additive="base">
                                        <p:cTn id="176" dur="500" fill="hold"/>
                                        <p:tgtEl>
                                          <p:spTgt spid="918564"/>
                                        </p:tgtEl>
                                        <p:attrNameLst>
                                          <p:attrName>ppt_x</p:attrName>
                                        </p:attrNameLst>
                                      </p:cBhvr>
                                      <p:tavLst>
                                        <p:tav tm="0">
                                          <p:val>
                                            <p:strVal val="0-#ppt_w/2"/>
                                          </p:val>
                                        </p:tav>
                                        <p:tav tm="100000">
                                          <p:val>
                                            <p:strVal val="#ppt_x"/>
                                          </p:val>
                                        </p:tav>
                                      </p:tavLst>
                                    </p:anim>
                                    <p:anim calcmode="lin" valueType="num">
                                      <p:cBhvr additive="base">
                                        <p:cTn id="177" dur="500" fill="hold"/>
                                        <p:tgtEl>
                                          <p:spTgt spid="918564"/>
                                        </p:tgtEl>
                                        <p:attrNameLst>
                                          <p:attrName>ppt_y</p:attrName>
                                        </p:attrNameLst>
                                      </p:cBhvr>
                                      <p:tavLst>
                                        <p:tav tm="0">
                                          <p:val>
                                            <p:strVal val="#ppt_y"/>
                                          </p:val>
                                        </p:tav>
                                        <p:tav tm="100000">
                                          <p:val>
                                            <p:strVal val="#ppt_y"/>
                                          </p:val>
                                        </p:tav>
                                      </p:tavLst>
                                    </p:anim>
                                  </p:childTnLst>
                                </p:cTn>
                              </p:par>
                            </p:childTnLst>
                          </p:cTn>
                        </p:par>
                        <p:par>
                          <p:cTn id="178" fill="hold">
                            <p:stCondLst>
                              <p:cond delay="3500"/>
                            </p:stCondLst>
                            <p:childTnLst>
                              <p:par>
                                <p:cTn id="179" presetID="2" presetClass="entr" presetSubtype="8" fill="hold" grpId="0" nodeType="afterEffect">
                                  <p:stCondLst>
                                    <p:cond delay="1000"/>
                                  </p:stCondLst>
                                  <p:childTnLst>
                                    <p:set>
                                      <p:cBhvr>
                                        <p:cTn id="180" dur="1" fill="hold">
                                          <p:stCondLst>
                                            <p:cond delay="0"/>
                                          </p:stCondLst>
                                        </p:cTn>
                                        <p:tgtEl>
                                          <p:spTgt spid="918565"/>
                                        </p:tgtEl>
                                        <p:attrNameLst>
                                          <p:attrName>style.visibility</p:attrName>
                                        </p:attrNameLst>
                                      </p:cBhvr>
                                      <p:to>
                                        <p:strVal val="visible"/>
                                      </p:to>
                                    </p:set>
                                    <p:anim calcmode="lin" valueType="num">
                                      <p:cBhvr additive="base">
                                        <p:cTn id="181" dur="500" fill="hold"/>
                                        <p:tgtEl>
                                          <p:spTgt spid="918565"/>
                                        </p:tgtEl>
                                        <p:attrNameLst>
                                          <p:attrName>ppt_x</p:attrName>
                                        </p:attrNameLst>
                                      </p:cBhvr>
                                      <p:tavLst>
                                        <p:tav tm="0">
                                          <p:val>
                                            <p:strVal val="0-#ppt_w/2"/>
                                          </p:val>
                                        </p:tav>
                                        <p:tav tm="100000">
                                          <p:val>
                                            <p:strVal val="#ppt_x"/>
                                          </p:val>
                                        </p:tav>
                                      </p:tavLst>
                                    </p:anim>
                                    <p:anim calcmode="lin" valueType="num">
                                      <p:cBhvr additive="base">
                                        <p:cTn id="182" dur="500" fill="hold"/>
                                        <p:tgtEl>
                                          <p:spTgt spid="918565"/>
                                        </p:tgtEl>
                                        <p:attrNameLst>
                                          <p:attrName>ppt_y</p:attrName>
                                        </p:attrNameLst>
                                      </p:cBhvr>
                                      <p:tavLst>
                                        <p:tav tm="0">
                                          <p:val>
                                            <p:strVal val="#ppt_y"/>
                                          </p:val>
                                        </p:tav>
                                        <p:tav tm="100000">
                                          <p:val>
                                            <p:strVal val="#ppt_y"/>
                                          </p:val>
                                        </p:tav>
                                      </p:tavLst>
                                    </p:anim>
                                  </p:childTnLst>
                                </p:cTn>
                              </p:par>
                            </p:childTnLst>
                          </p:cTn>
                        </p:par>
                        <p:par>
                          <p:cTn id="183" fill="hold">
                            <p:stCondLst>
                              <p:cond delay="5000"/>
                            </p:stCondLst>
                            <p:childTnLst>
                              <p:par>
                                <p:cTn id="184" presetID="9" presetClass="entr" presetSubtype="0" fill="hold" nodeType="afterEffect">
                                  <p:stCondLst>
                                    <p:cond delay="1000"/>
                                  </p:stCondLst>
                                  <p:childTnLst>
                                    <p:set>
                                      <p:cBhvr>
                                        <p:cTn id="185" dur="1" fill="hold">
                                          <p:stCondLst>
                                            <p:cond delay="0"/>
                                          </p:stCondLst>
                                        </p:cTn>
                                        <p:tgtEl>
                                          <p:spTgt spid="918534"/>
                                        </p:tgtEl>
                                        <p:attrNameLst>
                                          <p:attrName>style.visibility</p:attrName>
                                        </p:attrNameLst>
                                      </p:cBhvr>
                                      <p:to>
                                        <p:strVal val="visible"/>
                                      </p:to>
                                    </p:set>
                                    <p:animEffect transition="in" filter="dissolve">
                                      <p:cBhvr>
                                        <p:cTn id="186" dur="500"/>
                                        <p:tgtEl>
                                          <p:spTgt spid="918534"/>
                                        </p:tgtEl>
                                      </p:cBhvr>
                                    </p:animEffect>
                                  </p:childTnLst>
                                </p:cTn>
                              </p:par>
                            </p:childTnLst>
                          </p:cTn>
                        </p:par>
                        <p:par>
                          <p:cTn id="187" fill="hold">
                            <p:stCondLst>
                              <p:cond delay="6500"/>
                            </p:stCondLst>
                            <p:childTnLst>
                              <p:par>
                                <p:cTn id="188" presetID="9" presetClass="entr" presetSubtype="0" fill="hold" nodeType="afterEffect">
                                  <p:stCondLst>
                                    <p:cond delay="0"/>
                                  </p:stCondLst>
                                  <p:childTnLst>
                                    <p:set>
                                      <p:cBhvr>
                                        <p:cTn id="189" dur="1" fill="hold">
                                          <p:stCondLst>
                                            <p:cond delay="0"/>
                                          </p:stCondLst>
                                        </p:cTn>
                                        <p:tgtEl>
                                          <p:spTgt spid="918567"/>
                                        </p:tgtEl>
                                        <p:attrNameLst>
                                          <p:attrName>style.visibility</p:attrName>
                                        </p:attrNameLst>
                                      </p:cBhvr>
                                      <p:to>
                                        <p:strVal val="visible"/>
                                      </p:to>
                                    </p:set>
                                    <p:animEffect transition="in" filter="dissolve">
                                      <p:cBhvr>
                                        <p:cTn id="190" dur="500"/>
                                        <p:tgtEl>
                                          <p:spTgt spid="918567"/>
                                        </p:tgtEl>
                                      </p:cBhvr>
                                    </p:animEffect>
                                  </p:childTnLst>
                                </p:cTn>
                              </p:par>
                            </p:childTnLst>
                          </p:cTn>
                        </p:par>
                        <p:par>
                          <p:cTn id="191" fill="hold">
                            <p:stCondLst>
                              <p:cond delay="7000"/>
                            </p:stCondLst>
                            <p:childTnLst>
                              <p:par>
                                <p:cTn id="192" presetID="1" presetClass="entr" presetSubtype="0" fill="hold" nodeType="afterEffect">
                                  <p:stCondLst>
                                    <p:cond delay="0"/>
                                  </p:stCondLst>
                                  <p:childTnLst>
                                    <p:set>
                                      <p:cBhvr>
                                        <p:cTn id="193" dur="1" fill="hold">
                                          <p:stCondLst>
                                            <p:cond delay="499"/>
                                          </p:stCondLst>
                                        </p:cTn>
                                        <p:tgtEl>
                                          <p:spTgt spid="918537"/>
                                        </p:tgtEl>
                                        <p:attrNameLst>
                                          <p:attrName>style.visibility</p:attrName>
                                        </p:attrNameLst>
                                      </p:cBhvr>
                                      <p:to>
                                        <p:strVal val="visible"/>
                                      </p:to>
                                    </p:set>
                                  </p:childTnLst>
                                </p:cTn>
                              </p:par>
                            </p:childTnLst>
                          </p:cTn>
                        </p:par>
                        <p:par>
                          <p:cTn id="194" fill="hold">
                            <p:stCondLst>
                              <p:cond delay="7500"/>
                            </p:stCondLst>
                            <p:childTnLst>
                              <p:par>
                                <p:cTn id="195" presetID="19" presetClass="entr" presetSubtype="10" fill="hold" grpId="0" nodeType="afterEffect">
                                  <p:stCondLst>
                                    <p:cond delay="0"/>
                                  </p:stCondLst>
                                  <p:childTnLst>
                                    <p:set>
                                      <p:cBhvr>
                                        <p:cTn id="196" dur="1" fill="hold">
                                          <p:stCondLst>
                                            <p:cond delay="0"/>
                                          </p:stCondLst>
                                        </p:cTn>
                                        <p:tgtEl>
                                          <p:spTgt spid="918538"/>
                                        </p:tgtEl>
                                        <p:attrNameLst>
                                          <p:attrName>style.visibility</p:attrName>
                                        </p:attrNameLst>
                                      </p:cBhvr>
                                      <p:to>
                                        <p:strVal val="visible"/>
                                      </p:to>
                                    </p:set>
                                    <p:anim calcmode="lin" valueType="num">
                                      <p:cBhvr>
                                        <p:cTn id="197" dur="5000" fill="hold"/>
                                        <p:tgtEl>
                                          <p:spTgt spid="918538"/>
                                        </p:tgtEl>
                                        <p:attrNameLst>
                                          <p:attrName>ppt_w</p:attrName>
                                        </p:attrNameLst>
                                      </p:cBhvr>
                                      <p:tavLst>
                                        <p:tav tm="0" fmla="#ppt_w*sin(2.5*pi*$)">
                                          <p:val>
                                            <p:fltVal val="0"/>
                                          </p:val>
                                        </p:tav>
                                        <p:tav tm="100000">
                                          <p:val>
                                            <p:fltVal val="1"/>
                                          </p:val>
                                        </p:tav>
                                      </p:tavLst>
                                    </p:anim>
                                    <p:anim calcmode="lin" valueType="num">
                                      <p:cBhvr>
                                        <p:cTn id="198" dur="5000" fill="hold"/>
                                        <p:tgtEl>
                                          <p:spTgt spid="9185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8" grpId="0" animBg="1"/>
      <p:bldP spid="918539" grpId="0" animBg="1"/>
      <p:bldP spid="918540" grpId="0" animBg="1"/>
      <p:bldP spid="918544" grpId="0" animBg="1"/>
      <p:bldP spid="918545" grpId="0" animBg="1"/>
      <p:bldP spid="918546" grpId="0" animBg="1"/>
      <p:bldP spid="918547" grpId="0" autoUpdateAnimBg="0"/>
      <p:bldP spid="918548" grpId="0" autoUpdateAnimBg="0"/>
      <p:bldP spid="918549" grpId="0" autoUpdateAnimBg="0"/>
      <p:bldP spid="918550" grpId="0" autoUpdateAnimBg="0"/>
      <p:bldP spid="918551" grpId="0" autoUpdateAnimBg="0"/>
      <p:bldP spid="918552" grpId="0" autoUpdateAnimBg="0"/>
      <p:bldP spid="918553" grpId="0" animBg="1"/>
      <p:bldP spid="918554" grpId="0" autoUpdateAnimBg="0"/>
      <p:bldP spid="918556" grpId="0" autoUpdateAnimBg="0"/>
      <p:bldP spid="918557" grpId="0" autoUpdateAnimBg="0"/>
      <p:bldP spid="918558" grpId="0" animBg="1"/>
      <p:bldP spid="918559" grpId="0" animBg="1"/>
      <p:bldP spid="918561" grpId="0" autoUpdateAnimBg="0"/>
      <p:bldP spid="918562" grpId="0" autoUpdateAnimBg="0"/>
      <p:bldP spid="918563" grpId="0" animBg="1"/>
      <p:bldP spid="918564" grpId="0" animBg="1"/>
      <p:bldP spid="918565" grpId="0" autoUpdateAnimBg="0"/>
      <p:bldP spid="918566" grpId="0" animBg="1"/>
      <p:bldP spid="918568" grpId="0" autoUpdateAnimBg="0"/>
      <p:bldP spid="9185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ChangeArrowheads="1"/>
          </p:cNvSpPr>
          <p:nvPr/>
        </p:nvSpPr>
        <p:spPr bwMode="auto">
          <a:xfrm>
            <a:off x="292100" y="1701800"/>
            <a:ext cx="45593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COL Keith A. Landry, P.E., Ph.D.</a:t>
            </a:r>
          </a:p>
          <a:p>
            <a:pPr eaLnBrk="0" hangingPunct="0">
              <a:spcBef>
                <a:spcPct val="0"/>
              </a:spcBef>
            </a:pPr>
            <a:r>
              <a:rPr lang="en-US" sz="2000" b="0">
                <a:solidFill>
                  <a:schemeClr val="tx1"/>
                </a:solidFill>
              </a:rPr>
              <a:t>Commander and District Engineer</a:t>
            </a:r>
          </a:p>
          <a:p>
            <a:pPr eaLnBrk="0" hangingPunct="0">
              <a:spcBef>
                <a:spcPct val="0"/>
              </a:spcBef>
            </a:pPr>
            <a:r>
              <a:rPr lang="en-US" sz="2000" b="0">
                <a:solidFill>
                  <a:schemeClr val="tx1"/>
                </a:solidFill>
              </a:rPr>
              <a:t>502.315.6102</a:t>
            </a:r>
          </a:p>
        </p:txBody>
      </p:sp>
      <p:sp>
        <p:nvSpPr>
          <p:cNvPr id="1017859" name="Rectangle 3"/>
          <p:cNvSpPr>
            <a:spLocks noChangeArrowheads="1"/>
          </p:cNvSpPr>
          <p:nvPr/>
        </p:nvSpPr>
        <p:spPr bwMode="auto">
          <a:xfrm>
            <a:off x="4457700" y="3314700"/>
            <a:ext cx="45720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Ms. Sharon M. Bond</a:t>
            </a:r>
          </a:p>
          <a:p>
            <a:pPr eaLnBrk="0" hangingPunct="0">
              <a:spcBef>
                <a:spcPct val="0"/>
              </a:spcBef>
            </a:pPr>
            <a:r>
              <a:rPr lang="en-US" sz="2000" b="0">
                <a:solidFill>
                  <a:schemeClr val="tx1"/>
                </a:solidFill>
              </a:rPr>
              <a:t>Chief, Planning Branch</a:t>
            </a:r>
          </a:p>
          <a:p>
            <a:pPr eaLnBrk="0" hangingPunct="0">
              <a:spcBef>
                <a:spcPct val="0"/>
              </a:spcBef>
            </a:pPr>
            <a:r>
              <a:rPr lang="en-US" sz="2000" b="0">
                <a:solidFill>
                  <a:schemeClr val="tx1"/>
                </a:solidFill>
              </a:rPr>
              <a:t>502.315.6857</a:t>
            </a:r>
          </a:p>
        </p:txBody>
      </p:sp>
      <p:sp>
        <p:nvSpPr>
          <p:cNvPr id="1017860" name="Rectangle 4"/>
          <p:cNvSpPr>
            <a:spLocks noChangeArrowheads="1"/>
          </p:cNvSpPr>
          <p:nvPr/>
        </p:nvSpPr>
        <p:spPr bwMode="auto">
          <a:xfrm>
            <a:off x="4381500" y="1701800"/>
            <a:ext cx="45720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Mr. David F. Dale, P.E., PMP</a:t>
            </a:r>
          </a:p>
          <a:p>
            <a:pPr eaLnBrk="0" hangingPunct="0">
              <a:spcBef>
                <a:spcPct val="0"/>
              </a:spcBef>
            </a:pPr>
            <a:r>
              <a:rPr lang="en-US" sz="2000" b="0">
                <a:solidFill>
                  <a:schemeClr val="tx1"/>
                </a:solidFill>
              </a:rPr>
              <a:t>Deputy District Engineer</a:t>
            </a:r>
          </a:p>
          <a:p>
            <a:pPr eaLnBrk="0" hangingPunct="0">
              <a:spcBef>
                <a:spcPct val="0"/>
              </a:spcBef>
            </a:pPr>
            <a:r>
              <a:rPr lang="en-US" sz="2000" b="0">
                <a:solidFill>
                  <a:schemeClr val="tx1"/>
                </a:solidFill>
              </a:rPr>
              <a:t>502.315.6104</a:t>
            </a:r>
          </a:p>
        </p:txBody>
      </p:sp>
      <p:sp>
        <p:nvSpPr>
          <p:cNvPr id="1017861" name="Rectangle 5"/>
          <p:cNvSpPr>
            <a:spLocks noChangeArrowheads="1"/>
          </p:cNvSpPr>
          <p:nvPr/>
        </p:nvSpPr>
        <p:spPr bwMode="auto">
          <a:xfrm>
            <a:off x="4000500" y="4927600"/>
            <a:ext cx="55753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Mr. Brandon R. Brummett, P.E., PMP</a:t>
            </a:r>
          </a:p>
          <a:p>
            <a:pPr eaLnBrk="0" hangingPunct="0">
              <a:spcBef>
                <a:spcPct val="0"/>
              </a:spcBef>
            </a:pPr>
            <a:r>
              <a:rPr lang="en-US" sz="2000" b="0">
                <a:solidFill>
                  <a:schemeClr val="tx1"/>
                </a:solidFill>
              </a:rPr>
              <a:t>Outreach Coordinator</a:t>
            </a:r>
          </a:p>
          <a:p>
            <a:pPr eaLnBrk="0" hangingPunct="0">
              <a:spcBef>
                <a:spcPct val="0"/>
              </a:spcBef>
            </a:pPr>
            <a:r>
              <a:rPr lang="en-US" sz="2000" b="0">
                <a:solidFill>
                  <a:schemeClr val="tx1"/>
                </a:solidFill>
              </a:rPr>
              <a:t>502.315.6883</a:t>
            </a:r>
          </a:p>
        </p:txBody>
      </p:sp>
      <p:sp>
        <p:nvSpPr>
          <p:cNvPr id="1017862" name="Rectangle 6"/>
          <p:cNvSpPr>
            <a:spLocks noChangeArrowheads="1"/>
          </p:cNvSpPr>
          <p:nvPr/>
        </p:nvSpPr>
        <p:spPr bwMode="auto">
          <a:xfrm>
            <a:off x="165100" y="3314700"/>
            <a:ext cx="45720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Ms. Linda R. Murphy, P.E. </a:t>
            </a:r>
          </a:p>
          <a:p>
            <a:pPr eaLnBrk="0" hangingPunct="0">
              <a:spcBef>
                <a:spcPct val="0"/>
              </a:spcBef>
            </a:pPr>
            <a:r>
              <a:rPr lang="en-US" sz="2000" b="0">
                <a:solidFill>
                  <a:schemeClr val="tx1"/>
                </a:solidFill>
              </a:rPr>
              <a:t>Chief, Civil Project Mgt. Branch</a:t>
            </a:r>
          </a:p>
          <a:p>
            <a:pPr eaLnBrk="0" hangingPunct="0">
              <a:spcBef>
                <a:spcPct val="0"/>
              </a:spcBef>
            </a:pPr>
            <a:r>
              <a:rPr lang="en-US" sz="2000" b="0">
                <a:solidFill>
                  <a:schemeClr val="tx1"/>
                </a:solidFill>
              </a:rPr>
              <a:t>502.315.6784</a:t>
            </a:r>
          </a:p>
        </p:txBody>
      </p:sp>
      <p:sp>
        <p:nvSpPr>
          <p:cNvPr id="1017863" name="Rectangle 7"/>
          <p:cNvSpPr>
            <a:spLocks noChangeArrowheads="1"/>
          </p:cNvSpPr>
          <p:nvPr/>
        </p:nvSpPr>
        <p:spPr bwMode="auto">
          <a:xfrm>
            <a:off x="127000" y="4937125"/>
            <a:ext cx="4572000" cy="1006475"/>
          </a:xfrm>
          <a:prstGeom prst="rect">
            <a:avLst/>
          </a:prstGeom>
          <a:noFill/>
          <a:ln w="12700">
            <a:noFill/>
            <a:miter lim="800000"/>
            <a:headEnd/>
            <a:tailEnd/>
          </a:ln>
          <a:effectLst/>
        </p:spPr>
        <p:txBody>
          <a:bodyPr>
            <a:spAutoFit/>
          </a:bodyPr>
          <a:lstStyle/>
          <a:p>
            <a:pPr eaLnBrk="0" hangingPunct="0">
              <a:spcBef>
                <a:spcPct val="0"/>
              </a:spcBef>
            </a:pPr>
            <a:r>
              <a:rPr lang="en-US" sz="2000" b="0">
                <a:solidFill>
                  <a:schemeClr val="tx1"/>
                </a:solidFill>
              </a:rPr>
              <a:t>Ms. Susan M. Toutant, P.E., PMP</a:t>
            </a:r>
          </a:p>
          <a:p>
            <a:pPr eaLnBrk="0" hangingPunct="0">
              <a:spcBef>
                <a:spcPct val="0"/>
              </a:spcBef>
            </a:pPr>
            <a:r>
              <a:rPr lang="en-US" sz="2000" b="0">
                <a:solidFill>
                  <a:schemeClr val="tx1"/>
                </a:solidFill>
              </a:rPr>
              <a:t>Executive Liaison Officer</a:t>
            </a:r>
          </a:p>
          <a:p>
            <a:pPr eaLnBrk="0" hangingPunct="0">
              <a:spcBef>
                <a:spcPct val="0"/>
              </a:spcBef>
            </a:pPr>
            <a:r>
              <a:rPr lang="en-US" sz="2000" b="0">
                <a:solidFill>
                  <a:schemeClr val="tx1"/>
                </a:solidFill>
              </a:rPr>
              <a:t>502.315.6105</a:t>
            </a:r>
          </a:p>
        </p:txBody>
      </p:sp>
      <p:sp>
        <p:nvSpPr>
          <p:cNvPr id="1017864" name="Rectangle 8"/>
          <p:cNvSpPr>
            <a:spLocks noChangeArrowheads="1"/>
          </p:cNvSpPr>
          <p:nvPr>
            <p:ph type="title"/>
          </p:nvPr>
        </p:nvSpPr>
        <p:spPr>
          <a:noFill/>
          <a:ln/>
        </p:spPr>
        <p:txBody>
          <a:bodyPr/>
          <a:lstStyle/>
          <a:p>
            <a:r>
              <a:rPr lang="en-US"/>
              <a:t>For Further Information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5810" name="Picture 2" descr="allmap3"/>
          <p:cNvPicPr>
            <a:picLocks noChangeAspect="1" noChangeArrowheads="1"/>
          </p:cNvPicPr>
          <p:nvPr/>
        </p:nvPicPr>
        <p:blipFill>
          <a:blip r:embed="rId3" cstate="print"/>
          <a:srcRect/>
          <a:stretch>
            <a:fillRect/>
          </a:stretch>
        </p:blipFill>
        <p:spPr bwMode="auto">
          <a:xfrm>
            <a:off x="2500313" y="1638300"/>
            <a:ext cx="3895725" cy="4524375"/>
          </a:xfrm>
          <a:prstGeom prst="rect">
            <a:avLst/>
          </a:prstGeom>
          <a:noFill/>
        </p:spPr>
      </p:pic>
      <p:sp>
        <p:nvSpPr>
          <p:cNvPr id="1015811" name="Rectangle 3"/>
          <p:cNvSpPr>
            <a:spLocks noChangeArrowheads="1"/>
          </p:cNvSpPr>
          <p:nvPr/>
        </p:nvSpPr>
        <p:spPr bwMode="auto">
          <a:xfrm>
            <a:off x="457200" y="635000"/>
            <a:ext cx="8229600" cy="579438"/>
          </a:xfrm>
          <a:prstGeom prst="rect">
            <a:avLst/>
          </a:prstGeom>
          <a:noFill/>
          <a:ln w="9525">
            <a:noFill/>
            <a:miter lim="800000"/>
            <a:headEnd/>
            <a:tailEnd/>
          </a:ln>
          <a:effectLst/>
        </p:spPr>
        <p:txBody>
          <a:bodyPr anchor="ctr"/>
          <a:lstStyle/>
          <a:p>
            <a:pPr>
              <a:spcBef>
                <a:spcPct val="0"/>
              </a:spcBef>
            </a:pPr>
            <a:r>
              <a:rPr lang="en-US" sz="3600" b="0" u="sng"/>
              <a:t>https://155.80.93.240/congress/usace/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93" name="WordArt 21"/>
          <p:cNvSpPr>
            <a:spLocks noChangeArrowheads="1" noChangeShapeType="1" noTextEdit="1"/>
          </p:cNvSpPr>
          <p:nvPr/>
        </p:nvSpPr>
        <p:spPr bwMode="auto">
          <a:xfrm>
            <a:off x="846138" y="1822450"/>
            <a:ext cx="7165975" cy="381317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r>
              <a:rPr lang="en-US" sz="9600" kern="10">
                <a:ln w="9525">
                  <a:round/>
                  <a:headEnd/>
                  <a:tailEnd/>
                </a:ln>
                <a:gradFill rotWithShape="0">
                  <a:gsLst>
                    <a:gs pos="0">
                      <a:srgbClr val="FFE701"/>
                    </a:gs>
                    <a:gs pos="100000">
                      <a:srgbClr val="FE3E02"/>
                    </a:gs>
                  </a:gsLst>
                  <a:lin ang="5400000" scaled="1"/>
                </a:gradFill>
                <a:latin typeface="Arial Black"/>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body" sz="half" idx="1"/>
          </p:nvPr>
        </p:nvSpPr>
        <p:spPr>
          <a:xfrm>
            <a:off x="393700" y="1690688"/>
            <a:ext cx="3811588" cy="3451225"/>
          </a:xfrm>
        </p:spPr>
        <p:txBody>
          <a:bodyPr/>
          <a:lstStyle/>
          <a:p>
            <a:pPr lvl="1">
              <a:buFontTx/>
              <a:buChar char="•"/>
            </a:pPr>
            <a:r>
              <a:rPr kumimoji="1" lang="en-US" b="1"/>
              <a:t>Disaster Response</a:t>
            </a:r>
          </a:p>
          <a:p>
            <a:pPr lvl="1">
              <a:buFontTx/>
              <a:buChar char="•"/>
            </a:pPr>
            <a:r>
              <a:rPr kumimoji="1" lang="en-US" b="1"/>
              <a:t>Hydropower</a:t>
            </a:r>
          </a:p>
          <a:p>
            <a:pPr lvl="1">
              <a:buFontTx/>
              <a:buChar char="•"/>
            </a:pPr>
            <a:r>
              <a:rPr kumimoji="1" lang="en-US" b="1"/>
              <a:t>Water Supply</a:t>
            </a:r>
          </a:p>
          <a:p>
            <a:pPr lvl="1">
              <a:buFontTx/>
              <a:buChar char="•"/>
            </a:pPr>
            <a:r>
              <a:rPr kumimoji="1" lang="en-US" b="1"/>
              <a:t>Recreation</a:t>
            </a:r>
          </a:p>
          <a:p>
            <a:pPr lvl="1">
              <a:buFontTx/>
              <a:buChar char="•"/>
            </a:pPr>
            <a:r>
              <a:rPr kumimoji="1" lang="en-US" b="1"/>
              <a:t>Shore Protection </a:t>
            </a:r>
          </a:p>
          <a:p>
            <a:pPr lvl="1">
              <a:buFontTx/>
              <a:buChar char="•"/>
            </a:pPr>
            <a:r>
              <a:rPr kumimoji="1" lang="en-US" b="1">
                <a:solidFill>
                  <a:srgbClr val="3333FF"/>
                </a:solidFill>
              </a:rPr>
              <a:t>Flood and Storm Damage Reduction</a:t>
            </a:r>
          </a:p>
          <a:p>
            <a:pPr lvl="1">
              <a:buFontTx/>
              <a:buChar char="•"/>
            </a:pPr>
            <a:r>
              <a:rPr kumimoji="1" lang="en-US" b="1">
                <a:solidFill>
                  <a:srgbClr val="3333FF"/>
                </a:solidFill>
              </a:rPr>
              <a:t>Navigation</a:t>
            </a:r>
          </a:p>
        </p:txBody>
      </p:sp>
      <p:sp>
        <p:nvSpPr>
          <p:cNvPr id="989187" name="Rectangle 3"/>
          <p:cNvSpPr>
            <a:spLocks noGrp="1" noChangeArrowheads="1"/>
          </p:cNvSpPr>
          <p:nvPr>
            <p:ph type="body" sz="half" idx="2"/>
          </p:nvPr>
        </p:nvSpPr>
        <p:spPr>
          <a:xfrm>
            <a:off x="4191000" y="1689100"/>
            <a:ext cx="4953000" cy="3378200"/>
          </a:xfrm>
        </p:spPr>
        <p:txBody>
          <a:bodyPr/>
          <a:lstStyle/>
          <a:p>
            <a:pPr lvl="1">
              <a:buFontTx/>
              <a:buChar char="•"/>
            </a:pPr>
            <a:r>
              <a:rPr kumimoji="1" lang="en-US" b="1"/>
              <a:t>Regulatory Program </a:t>
            </a:r>
          </a:p>
          <a:p>
            <a:pPr lvl="1">
              <a:buFontTx/>
              <a:buChar char="•"/>
            </a:pPr>
            <a:r>
              <a:rPr kumimoji="1" lang="en-US" b="1"/>
              <a:t>Facilities Design &amp; Construction	             </a:t>
            </a:r>
          </a:p>
          <a:p>
            <a:pPr lvl="1">
              <a:buFontTx/>
              <a:buChar char="•"/>
            </a:pPr>
            <a:r>
              <a:rPr kumimoji="1" lang="en-US" b="1"/>
              <a:t>Environmental Infrastructure </a:t>
            </a:r>
          </a:p>
          <a:p>
            <a:pPr lvl="1">
              <a:buFontTx/>
              <a:buChar char="•"/>
            </a:pPr>
            <a:r>
              <a:rPr kumimoji="1" lang="en-US" b="1">
                <a:solidFill>
                  <a:srgbClr val="3333FF"/>
                </a:solidFill>
              </a:rPr>
              <a:t>Ecosystem Restoration</a:t>
            </a:r>
          </a:p>
          <a:p>
            <a:pPr lvl="1">
              <a:buFontTx/>
              <a:buChar char="•"/>
            </a:pPr>
            <a:r>
              <a:rPr kumimoji="1" lang="en-US" b="1"/>
              <a:t>Installation Support</a:t>
            </a:r>
          </a:p>
          <a:p>
            <a:pPr lvl="1">
              <a:buFontTx/>
              <a:buChar char="•"/>
            </a:pPr>
            <a:r>
              <a:rPr kumimoji="1" lang="en-US" b="1">
                <a:solidFill>
                  <a:srgbClr val="3333FF"/>
                </a:solidFill>
              </a:rPr>
              <a:t>Watershed Planning</a:t>
            </a:r>
          </a:p>
        </p:txBody>
      </p:sp>
      <p:sp>
        <p:nvSpPr>
          <p:cNvPr id="989188" name="Rectangle 4"/>
          <p:cNvSpPr>
            <a:spLocks noGrp="1" noChangeArrowheads="1"/>
          </p:cNvSpPr>
          <p:nvPr>
            <p:ph type="title"/>
          </p:nvPr>
        </p:nvSpPr>
        <p:spPr>
          <a:xfrm>
            <a:off x="457200" y="325438"/>
            <a:ext cx="8229600" cy="1041400"/>
          </a:xfrm>
          <a:noFill/>
          <a:ln/>
        </p:spPr>
        <p:txBody>
          <a:bodyPr/>
          <a:lstStyle/>
          <a:p>
            <a:r>
              <a:rPr lang="en-US"/>
              <a:t>Corps Missions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3" name="Rectangle 3"/>
          <p:cNvSpPr>
            <a:spLocks noChangeArrowheads="1"/>
          </p:cNvSpPr>
          <p:nvPr/>
        </p:nvSpPr>
        <p:spPr bwMode="auto">
          <a:xfrm>
            <a:off x="6546850" y="4281488"/>
            <a:ext cx="333375" cy="533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3500" b="0">
                <a:solidFill>
                  <a:srgbClr val="FFFF99"/>
                </a:solidFill>
              </a:rPr>
              <a:t></a:t>
            </a:r>
            <a:endParaRPr lang="en-US" sz="2400" b="0">
              <a:solidFill>
                <a:srgbClr val="FFFF99"/>
              </a:solidFill>
              <a:latin typeface="Times New Roman" pitchFamily="18" charset="0"/>
            </a:endParaRPr>
          </a:p>
        </p:txBody>
      </p:sp>
      <p:sp>
        <p:nvSpPr>
          <p:cNvPr id="993284" name="Freeform 4"/>
          <p:cNvSpPr>
            <a:spLocks/>
          </p:cNvSpPr>
          <p:nvPr/>
        </p:nvSpPr>
        <p:spPr bwMode="auto">
          <a:xfrm>
            <a:off x="4267200" y="1698625"/>
            <a:ext cx="1306513" cy="3633788"/>
          </a:xfrm>
          <a:custGeom>
            <a:avLst/>
            <a:gdLst/>
            <a:ahLst/>
            <a:cxnLst>
              <a:cxn ang="0">
                <a:pos x="954" y="32"/>
              </a:cxn>
              <a:cxn ang="0">
                <a:pos x="906" y="305"/>
              </a:cxn>
              <a:cxn ang="0">
                <a:pos x="954" y="574"/>
              </a:cxn>
              <a:cxn ang="0">
                <a:pos x="954" y="774"/>
              </a:cxn>
              <a:cxn ang="0">
                <a:pos x="859" y="1179"/>
              </a:cxn>
              <a:cxn ang="0">
                <a:pos x="1025" y="1381"/>
              </a:cxn>
              <a:cxn ang="0">
                <a:pos x="621" y="1683"/>
              </a:cxn>
              <a:cxn ang="0">
                <a:pos x="547" y="1954"/>
              </a:cxn>
              <a:cxn ang="0">
                <a:pos x="478" y="2391"/>
              </a:cxn>
              <a:cxn ang="0">
                <a:pos x="383" y="2559"/>
              </a:cxn>
              <a:cxn ang="0">
                <a:pos x="478" y="3131"/>
              </a:cxn>
              <a:cxn ang="0">
                <a:pos x="502" y="3534"/>
              </a:cxn>
              <a:cxn ang="0">
                <a:pos x="383" y="3837"/>
              </a:cxn>
              <a:cxn ang="0">
                <a:pos x="26" y="4005"/>
              </a:cxn>
              <a:cxn ang="0">
                <a:pos x="238" y="4173"/>
              </a:cxn>
              <a:cxn ang="0">
                <a:pos x="238" y="4274"/>
              </a:cxn>
              <a:cxn ang="0">
                <a:pos x="26" y="4512"/>
              </a:cxn>
              <a:cxn ang="0">
                <a:pos x="309" y="4377"/>
              </a:cxn>
              <a:cxn ang="0">
                <a:pos x="571" y="4512"/>
              </a:cxn>
              <a:cxn ang="0">
                <a:pos x="763" y="4579"/>
              </a:cxn>
              <a:cxn ang="0">
                <a:pos x="763" y="4274"/>
              </a:cxn>
              <a:cxn ang="0">
                <a:pos x="906" y="4142"/>
              </a:cxn>
              <a:cxn ang="0">
                <a:pos x="1047" y="4108"/>
              </a:cxn>
              <a:cxn ang="0">
                <a:pos x="1073" y="3873"/>
              </a:cxn>
              <a:cxn ang="0">
                <a:pos x="1168" y="3669"/>
              </a:cxn>
              <a:cxn ang="0">
                <a:pos x="1168" y="3568"/>
              </a:cxn>
              <a:cxn ang="0">
                <a:pos x="1192" y="3503"/>
              </a:cxn>
              <a:cxn ang="0">
                <a:pos x="1192" y="3333"/>
              </a:cxn>
              <a:cxn ang="0">
                <a:pos x="1267" y="3214"/>
              </a:cxn>
              <a:cxn ang="0">
                <a:pos x="1313" y="3064"/>
              </a:cxn>
              <a:cxn ang="0">
                <a:pos x="1422" y="2921"/>
              </a:cxn>
              <a:cxn ang="0">
                <a:pos x="1477" y="2795"/>
              </a:cxn>
              <a:cxn ang="0">
                <a:pos x="1565" y="2585"/>
              </a:cxn>
              <a:cxn ang="0">
                <a:pos x="1646" y="2492"/>
              </a:cxn>
              <a:cxn ang="0">
                <a:pos x="1620" y="2324"/>
              </a:cxn>
              <a:cxn ang="0">
                <a:pos x="1596" y="2122"/>
              </a:cxn>
              <a:cxn ang="0">
                <a:pos x="1565" y="1946"/>
              </a:cxn>
              <a:cxn ang="0">
                <a:pos x="1559" y="1762"/>
              </a:cxn>
              <a:cxn ang="0">
                <a:pos x="1620" y="168"/>
              </a:cxn>
              <a:cxn ang="0">
                <a:pos x="1382" y="338"/>
              </a:cxn>
              <a:cxn ang="0">
                <a:pos x="1120" y="269"/>
              </a:cxn>
              <a:cxn ang="0">
                <a:pos x="980" y="32"/>
              </a:cxn>
            </a:cxnLst>
            <a:rect l="0" t="0" r="r" b="b"/>
            <a:pathLst>
              <a:path w="1646" h="4579">
                <a:moveTo>
                  <a:pt x="954" y="0"/>
                </a:moveTo>
                <a:lnTo>
                  <a:pt x="954" y="69"/>
                </a:lnTo>
                <a:lnTo>
                  <a:pt x="954" y="32"/>
                </a:lnTo>
                <a:lnTo>
                  <a:pt x="882" y="101"/>
                </a:lnTo>
                <a:lnTo>
                  <a:pt x="906" y="238"/>
                </a:lnTo>
                <a:lnTo>
                  <a:pt x="906" y="305"/>
                </a:lnTo>
                <a:lnTo>
                  <a:pt x="1025" y="406"/>
                </a:lnTo>
                <a:lnTo>
                  <a:pt x="1047" y="471"/>
                </a:lnTo>
                <a:lnTo>
                  <a:pt x="954" y="574"/>
                </a:lnTo>
                <a:lnTo>
                  <a:pt x="906" y="639"/>
                </a:lnTo>
                <a:lnTo>
                  <a:pt x="930" y="675"/>
                </a:lnTo>
                <a:lnTo>
                  <a:pt x="954" y="774"/>
                </a:lnTo>
                <a:lnTo>
                  <a:pt x="930" y="912"/>
                </a:lnTo>
                <a:lnTo>
                  <a:pt x="882" y="1011"/>
                </a:lnTo>
                <a:lnTo>
                  <a:pt x="859" y="1179"/>
                </a:lnTo>
                <a:lnTo>
                  <a:pt x="930" y="1280"/>
                </a:lnTo>
                <a:lnTo>
                  <a:pt x="1001" y="1347"/>
                </a:lnTo>
                <a:lnTo>
                  <a:pt x="1025" y="1381"/>
                </a:lnTo>
                <a:lnTo>
                  <a:pt x="859" y="1517"/>
                </a:lnTo>
                <a:lnTo>
                  <a:pt x="668" y="1582"/>
                </a:lnTo>
                <a:lnTo>
                  <a:pt x="621" y="1683"/>
                </a:lnTo>
                <a:lnTo>
                  <a:pt x="621" y="1751"/>
                </a:lnTo>
                <a:lnTo>
                  <a:pt x="668" y="1786"/>
                </a:lnTo>
                <a:lnTo>
                  <a:pt x="547" y="1954"/>
                </a:lnTo>
                <a:lnTo>
                  <a:pt x="502" y="2055"/>
                </a:lnTo>
                <a:lnTo>
                  <a:pt x="454" y="2257"/>
                </a:lnTo>
                <a:lnTo>
                  <a:pt x="478" y="2391"/>
                </a:lnTo>
                <a:lnTo>
                  <a:pt x="478" y="2423"/>
                </a:lnTo>
                <a:lnTo>
                  <a:pt x="383" y="2492"/>
                </a:lnTo>
                <a:lnTo>
                  <a:pt x="383" y="2559"/>
                </a:lnTo>
                <a:lnTo>
                  <a:pt x="406" y="2761"/>
                </a:lnTo>
                <a:lnTo>
                  <a:pt x="357" y="2795"/>
                </a:lnTo>
                <a:lnTo>
                  <a:pt x="478" y="3131"/>
                </a:lnTo>
                <a:lnTo>
                  <a:pt x="621" y="3333"/>
                </a:lnTo>
                <a:lnTo>
                  <a:pt x="597" y="3333"/>
                </a:lnTo>
                <a:lnTo>
                  <a:pt x="502" y="3534"/>
                </a:lnTo>
                <a:lnTo>
                  <a:pt x="478" y="3669"/>
                </a:lnTo>
                <a:lnTo>
                  <a:pt x="428" y="3772"/>
                </a:lnTo>
                <a:lnTo>
                  <a:pt x="383" y="3837"/>
                </a:lnTo>
                <a:lnTo>
                  <a:pt x="287" y="3904"/>
                </a:lnTo>
                <a:lnTo>
                  <a:pt x="214" y="3904"/>
                </a:lnTo>
                <a:lnTo>
                  <a:pt x="26" y="4005"/>
                </a:lnTo>
                <a:lnTo>
                  <a:pt x="47" y="4108"/>
                </a:lnTo>
                <a:lnTo>
                  <a:pt x="145" y="4072"/>
                </a:lnTo>
                <a:lnTo>
                  <a:pt x="238" y="4173"/>
                </a:lnTo>
                <a:lnTo>
                  <a:pt x="287" y="4108"/>
                </a:lnTo>
                <a:lnTo>
                  <a:pt x="309" y="4173"/>
                </a:lnTo>
                <a:lnTo>
                  <a:pt x="238" y="4274"/>
                </a:lnTo>
                <a:lnTo>
                  <a:pt x="71" y="4310"/>
                </a:lnTo>
                <a:lnTo>
                  <a:pt x="0" y="4341"/>
                </a:lnTo>
                <a:lnTo>
                  <a:pt x="26" y="4512"/>
                </a:lnTo>
                <a:lnTo>
                  <a:pt x="119" y="4579"/>
                </a:lnTo>
                <a:lnTo>
                  <a:pt x="238" y="4444"/>
                </a:lnTo>
                <a:lnTo>
                  <a:pt x="309" y="4377"/>
                </a:lnTo>
                <a:lnTo>
                  <a:pt x="428" y="4444"/>
                </a:lnTo>
                <a:lnTo>
                  <a:pt x="478" y="4478"/>
                </a:lnTo>
                <a:lnTo>
                  <a:pt x="571" y="4512"/>
                </a:lnTo>
                <a:lnTo>
                  <a:pt x="597" y="4545"/>
                </a:lnTo>
                <a:lnTo>
                  <a:pt x="668" y="4579"/>
                </a:lnTo>
                <a:lnTo>
                  <a:pt x="763" y="4579"/>
                </a:lnTo>
                <a:lnTo>
                  <a:pt x="787" y="4478"/>
                </a:lnTo>
                <a:lnTo>
                  <a:pt x="787" y="4341"/>
                </a:lnTo>
                <a:lnTo>
                  <a:pt x="763" y="4274"/>
                </a:lnTo>
                <a:lnTo>
                  <a:pt x="763" y="4173"/>
                </a:lnTo>
                <a:lnTo>
                  <a:pt x="859" y="4142"/>
                </a:lnTo>
                <a:lnTo>
                  <a:pt x="906" y="4142"/>
                </a:lnTo>
                <a:lnTo>
                  <a:pt x="954" y="4108"/>
                </a:lnTo>
                <a:lnTo>
                  <a:pt x="1001" y="4108"/>
                </a:lnTo>
                <a:lnTo>
                  <a:pt x="1047" y="4108"/>
                </a:lnTo>
                <a:lnTo>
                  <a:pt x="1120" y="4072"/>
                </a:lnTo>
                <a:lnTo>
                  <a:pt x="1099" y="3974"/>
                </a:lnTo>
                <a:lnTo>
                  <a:pt x="1073" y="3873"/>
                </a:lnTo>
                <a:lnTo>
                  <a:pt x="1073" y="3805"/>
                </a:lnTo>
                <a:lnTo>
                  <a:pt x="1120" y="3736"/>
                </a:lnTo>
                <a:lnTo>
                  <a:pt x="1168" y="3669"/>
                </a:lnTo>
                <a:lnTo>
                  <a:pt x="1192" y="3705"/>
                </a:lnTo>
                <a:lnTo>
                  <a:pt x="1144" y="3669"/>
                </a:lnTo>
                <a:lnTo>
                  <a:pt x="1168" y="3568"/>
                </a:lnTo>
                <a:lnTo>
                  <a:pt x="1166" y="3594"/>
                </a:lnTo>
                <a:lnTo>
                  <a:pt x="1192" y="3534"/>
                </a:lnTo>
                <a:lnTo>
                  <a:pt x="1192" y="3503"/>
                </a:lnTo>
                <a:lnTo>
                  <a:pt x="1192" y="3434"/>
                </a:lnTo>
                <a:lnTo>
                  <a:pt x="1190" y="3382"/>
                </a:lnTo>
                <a:lnTo>
                  <a:pt x="1192" y="3333"/>
                </a:lnTo>
                <a:lnTo>
                  <a:pt x="1192" y="3299"/>
                </a:lnTo>
                <a:lnTo>
                  <a:pt x="1239" y="3266"/>
                </a:lnTo>
                <a:lnTo>
                  <a:pt x="1267" y="3214"/>
                </a:lnTo>
                <a:lnTo>
                  <a:pt x="1255" y="3147"/>
                </a:lnTo>
                <a:lnTo>
                  <a:pt x="1261" y="3080"/>
                </a:lnTo>
                <a:lnTo>
                  <a:pt x="1313" y="3064"/>
                </a:lnTo>
                <a:lnTo>
                  <a:pt x="1358" y="3064"/>
                </a:lnTo>
                <a:lnTo>
                  <a:pt x="1398" y="2979"/>
                </a:lnTo>
                <a:lnTo>
                  <a:pt x="1422" y="2921"/>
                </a:lnTo>
                <a:lnTo>
                  <a:pt x="1440" y="2862"/>
                </a:lnTo>
                <a:lnTo>
                  <a:pt x="1469" y="2828"/>
                </a:lnTo>
                <a:lnTo>
                  <a:pt x="1477" y="2795"/>
                </a:lnTo>
                <a:lnTo>
                  <a:pt x="1501" y="2730"/>
                </a:lnTo>
                <a:lnTo>
                  <a:pt x="1549" y="2668"/>
                </a:lnTo>
                <a:lnTo>
                  <a:pt x="1565" y="2585"/>
                </a:lnTo>
                <a:lnTo>
                  <a:pt x="1594" y="2552"/>
                </a:lnTo>
                <a:lnTo>
                  <a:pt x="1620" y="2526"/>
                </a:lnTo>
                <a:lnTo>
                  <a:pt x="1646" y="2492"/>
                </a:lnTo>
                <a:lnTo>
                  <a:pt x="1646" y="2423"/>
                </a:lnTo>
                <a:lnTo>
                  <a:pt x="1646" y="2391"/>
                </a:lnTo>
                <a:lnTo>
                  <a:pt x="1620" y="2324"/>
                </a:lnTo>
                <a:lnTo>
                  <a:pt x="1646" y="2257"/>
                </a:lnTo>
                <a:lnTo>
                  <a:pt x="1596" y="2188"/>
                </a:lnTo>
                <a:lnTo>
                  <a:pt x="1596" y="2122"/>
                </a:lnTo>
                <a:lnTo>
                  <a:pt x="1575" y="2055"/>
                </a:lnTo>
                <a:lnTo>
                  <a:pt x="1549" y="2004"/>
                </a:lnTo>
                <a:lnTo>
                  <a:pt x="1565" y="1946"/>
                </a:lnTo>
                <a:lnTo>
                  <a:pt x="1565" y="1871"/>
                </a:lnTo>
                <a:lnTo>
                  <a:pt x="1565" y="1812"/>
                </a:lnTo>
                <a:lnTo>
                  <a:pt x="1559" y="1762"/>
                </a:lnTo>
                <a:lnTo>
                  <a:pt x="1620" y="1751"/>
                </a:lnTo>
                <a:lnTo>
                  <a:pt x="1620" y="1717"/>
                </a:lnTo>
                <a:lnTo>
                  <a:pt x="1620" y="168"/>
                </a:lnTo>
                <a:lnTo>
                  <a:pt x="1501" y="238"/>
                </a:lnTo>
                <a:lnTo>
                  <a:pt x="1406" y="269"/>
                </a:lnTo>
                <a:lnTo>
                  <a:pt x="1382" y="338"/>
                </a:lnTo>
                <a:lnTo>
                  <a:pt x="1287" y="370"/>
                </a:lnTo>
                <a:lnTo>
                  <a:pt x="1192" y="305"/>
                </a:lnTo>
                <a:lnTo>
                  <a:pt x="1120" y="269"/>
                </a:lnTo>
                <a:lnTo>
                  <a:pt x="1025" y="168"/>
                </a:lnTo>
                <a:lnTo>
                  <a:pt x="1025" y="101"/>
                </a:lnTo>
                <a:lnTo>
                  <a:pt x="980" y="32"/>
                </a:lnTo>
                <a:lnTo>
                  <a:pt x="980" y="0"/>
                </a:lnTo>
                <a:lnTo>
                  <a:pt x="954" y="0"/>
                </a:lnTo>
                <a:close/>
              </a:path>
            </a:pathLst>
          </a:custGeom>
          <a:solidFill>
            <a:srgbClr val="00C196"/>
          </a:solidFill>
          <a:ln w="12700">
            <a:solidFill>
              <a:srgbClr val="FFFFFF"/>
            </a:solidFill>
            <a:prstDash val="solid"/>
            <a:round/>
            <a:headEnd/>
            <a:tailEnd/>
          </a:ln>
        </p:spPr>
        <p:txBody>
          <a:bodyPr/>
          <a:lstStyle/>
          <a:p>
            <a:endParaRPr lang="en-US"/>
          </a:p>
        </p:txBody>
      </p:sp>
      <p:sp>
        <p:nvSpPr>
          <p:cNvPr id="993285" name="Freeform 5"/>
          <p:cNvSpPr>
            <a:spLocks/>
          </p:cNvSpPr>
          <p:nvPr/>
        </p:nvSpPr>
        <p:spPr bwMode="auto">
          <a:xfrm>
            <a:off x="5164138" y="990600"/>
            <a:ext cx="2255837" cy="3633788"/>
          </a:xfrm>
          <a:custGeom>
            <a:avLst/>
            <a:gdLst/>
            <a:ahLst/>
            <a:cxnLst>
              <a:cxn ang="0">
                <a:pos x="528" y="1042"/>
              </a:cxn>
              <a:cxn ang="0">
                <a:pos x="625" y="975"/>
              </a:cxn>
              <a:cxn ang="0">
                <a:pos x="718" y="874"/>
              </a:cxn>
              <a:cxn ang="0">
                <a:pos x="909" y="403"/>
              </a:cxn>
              <a:cxn ang="0">
                <a:pos x="982" y="235"/>
              </a:cxn>
              <a:cxn ang="0">
                <a:pos x="1291" y="202"/>
              </a:cxn>
              <a:cxn ang="0">
                <a:pos x="1434" y="168"/>
              </a:cxn>
              <a:cxn ang="0">
                <a:pos x="1603" y="101"/>
              </a:cxn>
              <a:cxn ang="0">
                <a:pos x="1912" y="0"/>
              </a:cxn>
              <a:cxn ang="0">
                <a:pos x="2174" y="67"/>
              </a:cxn>
              <a:cxn ang="0">
                <a:pos x="2340" y="67"/>
              </a:cxn>
              <a:cxn ang="0">
                <a:pos x="2459" y="235"/>
              </a:cxn>
              <a:cxn ang="0">
                <a:pos x="2459" y="506"/>
              </a:cxn>
              <a:cxn ang="0">
                <a:pos x="2578" y="807"/>
              </a:cxn>
              <a:cxn ang="0">
                <a:pos x="2747" y="943"/>
              </a:cxn>
              <a:cxn ang="0">
                <a:pos x="2747" y="2895"/>
              </a:cxn>
              <a:cxn ang="0">
                <a:pos x="2747" y="3062"/>
              </a:cxn>
              <a:cxn ang="0">
                <a:pos x="2842" y="3097"/>
              </a:cxn>
              <a:cxn ang="0">
                <a:pos x="2795" y="3198"/>
              </a:cxn>
              <a:cxn ang="0">
                <a:pos x="2626" y="3297"/>
              </a:cxn>
              <a:cxn ang="0">
                <a:pos x="2388" y="3333"/>
              </a:cxn>
              <a:cxn ang="0">
                <a:pos x="2295" y="3400"/>
              </a:cxn>
              <a:cxn ang="0">
                <a:pos x="2309" y="3582"/>
              </a:cxn>
              <a:cxn ang="0">
                <a:pos x="2148" y="3811"/>
              </a:cxn>
              <a:cxn ang="0">
                <a:pos x="2007" y="3981"/>
              </a:cxn>
              <a:cxn ang="0">
                <a:pos x="1966" y="4203"/>
              </a:cxn>
              <a:cxn ang="0">
                <a:pos x="1791" y="4319"/>
              </a:cxn>
              <a:cxn ang="0">
                <a:pos x="1603" y="4240"/>
              </a:cxn>
              <a:cxn ang="0">
                <a:pos x="1363" y="4173"/>
              </a:cxn>
              <a:cxn ang="0">
                <a:pos x="1172" y="4408"/>
              </a:cxn>
              <a:cxn ang="0">
                <a:pos x="1053" y="4341"/>
              </a:cxn>
              <a:cxn ang="0">
                <a:pos x="934" y="4377"/>
              </a:cxn>
              <a:cxn ang="0">
                <a:pos x="839" y="4478"/>
              </a:cxn>
              <a:cxn ang="0">
                <a:pos x="696" y="4478"/>
              </a:cxn>
              <a:cxn ang="0">
                <a:pos x="561" y="4416"/>
              </a:cxn>
              <a:cxn ang="0">
                <a:pos x="506" y="4408"/>
              </a:cxn>
              <a:cxn ang="0">
                <a:pos x="389" y="4424"/>
              </a:cxn>
              <a:cxn ang="0">
                <a:pos x="314" y="4509"/>
              </a:cxn>
              <a:cxn ang="0">
                <a:pos x="232" y="4468"/>
              </a:cxn>
              <a:cxn ang="0">
                <a:pos x="149" y="4468"/>
              </a:cxn>
              <a:cxn ang="0">
                <a:pos x="76" y="4509"/>
              </a:cxn>
              <a:cxn ang="0">
                <a:pos x="28" y="4579"/>
              </a:cxn>
              <a:cxn ang="0">
                <a:pos x="30" y="4316"/>
              </a:cxn>
              <a:cxn ang="0">
                <a:pos x="72" y="4147"/>
              </a:cxn>
              <a:cxn ang="0">
                <a:pos x="89" y="3995"/>
              </a:cxn>
              <a:cxn ang="0">
                <a:pos x="204" y="3948"/>
              </a:cxn>
              <a:cxn ang="0">
                <a:pos x="383" y="3558"/>
              </a:cxn>
              <a:cxn ang="0">
                <a:pos x="502" y="3374"/>
              </a:cxn>
              <a:cxn ang="0">
                <a:pos x="389" y="2897"/>
              </a:cxn>
              <a:cxn ang="0">
                <a:pos x="383" y="2638"/>
              </a:cxn>
              <a:cxn ang="0">
                <a:pos x="456" y="1076"/>
              </a:cxn>
            </a:cxnLst>
            <a:rect l="0" t="0" r="r" b="b"/>
            <a:pathLst>
              <a:path w="2842" h="4579">
                <a:moveTo>
                  <a:pt x="433" y="1076"/>
                </a:moveTo>
                <a:lnTo>
                  <a:pt x="528" y="1042"/>
                </a:lnTo>
                <a:lnTo>
                  <a:pt x="601" y="1011"/>
                </a:lnTo>
                <a:lnTo>
                  <a:pt x="625" y="975"/>
                </a:lnTo>
                <a:lnTo>
                  <a:pt x="601" y="874"/>
                </a:lnTo>
                <a:lnTo>
                  <a:pt x="718" y="874"/>
                </a:lnTo>
                <a:lnTo>
                  <a:pt x="934" y="639"/>
                </a:lnTo>
                <a:lnTo>
                  <a:pt x="909" y="403"/>
                </a:lnTo>
                <a:lnTo>
                  <a:pt x="934" y="336"/>
                </a:lnTo>
                <a:lnTo>
                  <a:pt x="982" y="235"/>
                </a:lnTo>
                <a:lnTo>
                  <a:pt x="1196" y="305"/>
                </a:lnTo>
                <a:lnTo>
                  <a:pt x="1291" y="202"/>
                </a:lnTo>
                <a:lnTo>
                  <a:pt x="1315" y="168"/>
                </a:lnTo>
                <a:lnTo>
                  <a:pt x="1434" y="168"/>
                </a:lnTo>
                <a:lnTo>
                  <a:pt x="1529" y="235"/>
                </a:lnTo>
                <a:lnTo>
                  <a:pt x="1603" y="101"/>
                </a:lnTo>
                <a:lnTo>
                  <a:pt x="1720" y="67"/>
                </a:lnTo>
                <a:lnTo>
                  <a:pt x="1912" y="0"/>
                </a:lnTo>
                <a:lnTo>
                  <a:pt x="2055" y="34"/>
                </a:lnTo>
                <a:lnTo>
                  <a:pt x="2174" y="67"/>
                </a:lnTo>
                <a:lnTo>
                  <a:pt x="2295" y="34"/>
                </a:lnTo>
                <a:lnTo>
                  <a:pt x="2340" y="67"/>
                </a:lnTo>
                <a:lnTo>
                  <a:pt x="2436" y="168"/>
                </a:lnTo>
                <a:lnTo>
                  <a:pt x="2459" y="235"/>
                </a:lnTo>
                <a:lnTo>
                  <a:pt x="2436" y="370"/>
                </a:lnTo>
                <a:lnTo>
                  <a:pt x="2459" y="506"/>
                </a:lnTo>
                <a:lnTo>
                  <a:pt x="2533" y="672"/>
                </a:lnTo>
                <a:lnTo>
                  <a:pt x="2578" y="807"/>
                </a:lnTo>
                <a:lnTo>
                  <a:pt x="2652" y="906"/>
                </a:lnTo>
                <a:lnTo>
                  <a:pt x="2747" y="943"/>
                </a:lnTo>
                <a:lnTo>
                  <a:pt x="2793" y="2803"/>
                </a:lnTo>
                <a:lnTo>
                  <a:pt x="2747" y="2895"/>
                </a:lnTo>
                <a:lnTo>
                  <a:pt x="2795" y="2961"/>
                </a:lnTo>
                <a:lnTo>
                  <a:pt x="2747" y="3062"/>
                </a:lnTo>
                <a:lnTo>
                  <a:pt x="2771" y="3097"/>
                </a:lnTo>
                <a:lnTo>
                  <a:pt x="2842" y="3097"/>
                </a:lnTo>
                <a:lnTo>
                  <a:pt x="2816" y="3131"/>
                </a:lnTo>
                <a:lnTo>
                  <a:pt x="2795" y="3198"/>
                </a:lnTo>
                <a:lnTo>
                  <a:pt x="2771" y="3265"/>
                </a:lnTo>
                <a:lnTo>
                  <a:pt x="2626" y="3297"/>
                </a:lnTo>
                <a:lnTo>
                  <a:pt x="2533" y="3366"/>
                </a:lnTo>
                <a:lnTo>
                  <a:pt x="2388" y="3333"/>
                </a:lnTo>
                <a:lnTo>
                  <a:pt x="2315" y="3366"/>
                </a:lnTo>
                <a:lnTo>
                  <a:pt x="2295" y="3400"/>
                </a:lnTo>
                <a:lnTo>
                  <a:pt x="2319" y="3465"/>
                </a:lnTo>
                <a:lnTo>
                  <a:pt x="2309" y="3582"/>
                </a:lnTo>
                <a:lnTo>
                  <a:pt x="2231" y="3712"/>
                </a:lnTo>
                <a:lnTo>
                  <a:pt x="2148" y="3811"/>
                </a:lnTo>
                <a:lnTo>
                  <a:pt x="2095" y="3886"/>
                </a:lnTo>
                <a:lnTo>
                  <a:pt x="2007" y="3981"/>
                </a:lnTo>
                <a:lnTo>
                  <a:pt x="1966" y="4064"/>
                </a:lnTo>
                <a:lnTo>
                  <a:pt x="1966" y="4203"/>
                </a:lnTo>
                <a:lnTo>
                  <a:pt x="1916" y="4266"/>
                </a:lnTo>
                <a:lnTo>
                  <a:pt x="1791" y="4319"/>
                </a:lnTo>
                <a:lnTo>
                  <a:pt x="1698" y="4308"/>
                </a:lnTo>
                <a:lnTo>
                  <a:pt x="1603" y="4240"/>
                </a:lnTo>
                <a:lnTo>
                  <a:pt x="1505" y="4173"/>
                </a:lnTo>
                <a:lnTo>
                  <a:pt x="1363" y="4173"/>
                </a:lnTo>
                <a:lnTo>
                  <a:pt x="1267" y="4308"/>
                </a:lnTo>
                <a:lnTo>
                  <a:pt x="1172" y="4408"/>
                </a:lnTo>
                <a:lnTo>
                  <a:pt x="1125" y="4408"/>
                </a:lnTo>
                <a:lnTo>
                  <a:pt x="1053" y="4341"/>
                </a:lnTo>
                <a:lnTo>
                  <a:pt x="1004" y="4341"/>
                </a:lnTo>
                <a:lnTo>
                  <a:pt x="934" y="4377"/>
                </a:lnTo>
                <a:lnTo>
                  <a:pt x="885" y="4408"/>
                </a:lnTo>
                <a:lnTo>
                  <a:pt x="839" y="4478"/>
                </a:lnTo>
                <a:lnTo>
                  <a:pt x="766" y="4478"/>
                </a:lnTo>
                <a:lnTo>
                  <a:pt x="696" y="4478"/>
                </a:lnTo>
                <a:lnTo>
                  <a:pt x="627" y="4450"/>
                </a:lnTo>
                <a:lnTo>
                  <a:pt x="561" y="4416"/>
                </a:lnTo>
                <a:lnTo>
                  <a:pt x="552" y="4408"/>
                </a:lnTo>
                <a:lnTo>
                  <a:pt x="506" y="4408"/>
                </a:lnTo>
                <a:lnTo>
                  <a:pt x="480" y="4408"/>
                </a:lnTo>
                <a:lnTo>
                  <a:pt x="389" y="4424"/>
                </a:lnTo>
                <a:lnTo>
                  <a:pt x="361" y="4478"/>
                </a:lnTo>
                <a:lnTo>
                  <a:pt x="314" y="4509"/>
                </a:lnTo>
                <a:lnTo>
                  <a:pt x="268" y="4484"/>
                </a:lnTo>
                <a:lnTo>
                  <a:pt x="232" y="4468"/>
                </a:lnTo>
                <a:lnTo>
                  <a:pt x="204" y="4460"/>
                </a:lnTo>
                <a:lnTo>
                  <a:pt x="149" y="4468"/>
                </a:lnTo>
                <a:lnTo>
                  <a:pt x="109" y="4499"/>
                </a:lnTo>
                <a:lnTo>
                  <a:pt x="76" y="4509"/>
                </a:lnTo>
                <a:lnTo>
                  <a:pt x="50" y="4545"/>
                </a:lnTo>
                <a:lnTo>
                  <a:pt x="28" y="4579"/>
                </a:lnTo>
                <a:lnTo>
                  <a:pt x="0" y="4492"/>
                </a:lnTo>
                <a:lnTo>
                  <a:pt x="30" y="4316"/>
                </a:lnTo>
                <a:lnTo>
                  <a:pt x="28" y="4207"/>
                </a:lnTo>
                <a:lnTo>
                  <a:pt x="72" y="4147"/>
                </a:lnTo>
                <a:lnTo>
                  <a:pt x="121" y="4088"/>
                </a:lnTo>
                <a:lnTo>
                  <a:pt x="89" y="3995"/>
                </a:lnTo>
                <a:lnTo>
                  <a:pt x="123" y="3940"/>
                </a:lnTo>
                <a:lnTo>
                  <a:pt x="204" y="3948"/>
                </a:lnTo>
                <a:lnTo>
                  <a:pt x="282" y="3744"/>
                </a:lnTo>
                <a:lnTo>
                  <a:pt x="383" y="3558"/>
                </a:lnTo>
                <a:lnTo>
                  <a:pt x="407" y="3443"/>
                </a:lnTo>
                <a:lnTo>
                  <a:pt x="502" y="3374"/>
                </a:lnTo>
                <a:lnTo>
                  <a:pt x="460" y="3099"/>
                </a:lnTo>
                <a:lnTo>
                  <a:pt x="389" y="2897"/>
                </a:lnTo>
                <a:lnTo>
                  <a:pt x="407" y="2795"/>
                </a:lnTo>
                <a:lnTo>
                  <a:pt x="383" y="2638"/>
                </a:lnTo>
                <a:lnTo>
                  <a:pt x="456" y="2625"/>
                </a:lnTo>
                <a:lnTo>
                  <a:pt x="456" y="1076"/>
                </a:lnTo>
                <a:lnTo>
                  <a:pt x="433" y="1076"/>
                </a:lnTo>
                <a:close/>
              </a:path>
            </a:pathLst>
          </a:custGeom>
          <a:solidFill>
            <a:srgbClr val="00C196"/>
          </a:solidFill>
          <a:ln w="12700">
            <a:solidFill>
              <a:srgbClr val="FFFFFF"/>
            </a:solidFill>
            <a:prstDash val="solid"/>
            <a:round/>
            <a:headEnd/>
            <a:tailEnd/>
          </a:ln>
        </p:spPr>
        <p:txBody>
          <a:bodyPr/>
          <a:lstStyle/>
          <a:p>
            <a:endParaRPr lang="en-US"/>
          </a:p>
        </p:txBody>
      </p:sp>
      <p:sp>
        <p:nvSpPr>
          <p:cNvPr id="993286" name="Freeform 6"/>
          <p:cNvSpPr>
            <a:spLocks/>
          </p:cNvSpPr>
          <p:nvPr/>
        </p:nvSpPr>
        <p:spPr bwMode="auto">
          <a:xfrm>
            <a:off x="7353300" y="1671638"/>
            <a:ext cx="927100" cy="1871662"/>
          </a:xfrm>
          <a:custGeom>
            <a:avLst/>
            <a:gdLst/>
            <a:ahLst/>
            <a:cxnLst>
              <a:cxn ang="0">
                <a:pos x="95" y="136"/>
              </a:cxn>
              <a:cxn ang="0">
                <a:pos x="214" y="136"/>
              </a:cxn>
              <a:cxn ang="0">
                <a:pos x="357" y="136"/>
              </a:cxn>
              <a:cxn ang="0">
                <a:pos x="381" y="201"/>
              </a:cxn>
              <a:cxn ang="0">
                <a:pos x="357" y="338"/>
              </a:cxn>
              <a:cxn ang="0">
                <a:pos x="476" y="338"/>
              </a:cxn>
              <a:cxn ang="0">
                <a:pos x="595" y="237"/>
              </a:cxn>
              <a:cxn ang="0">
                <a:pos x="643" y="237"/>
              </a:cxn>
              <a:cxn ang="0">
                <a:pos x="666" y="170"/>
              </a:cxn>
              <a:cxn ang="0">
                <a:pos x="740" y="33"/>
              </a:cxn>
              <a:cxn ang="0">
                <a:pos x="809" y="67"/>
              </a:cxn>
              <a:cxn ang="0">
                <a:pos x="881" y="102"/>
              </a:cxn>
              <a:cxn ang="0">
                <a:pos x="1000" y="102"/>
              </a:cxn>
              <a:cxn ang="0">
                <a:pos x="1023" y="201"/>
              </a:cxn>
              <a:cxn ang="0">
                <a:pos x="1000" y="302"/>
              </a:cxn>
              <a:cxn ang="0">
                <a:pos x="1097" y="338"/>
              </a:cxn>
              <a:cxn ang="0">
                <a:pos x="1097" y="439"/>
              </a:cxn>
              <a:cxn ang="0">
                <a:pos x="1073" y="538"/>
              </a:cxn>
              <a:cxn ang="0">
                <a:pos x="1119" y="640"/>
              </a:cxn>
              <a:cxn ang="0">
                <a:pos x="1168" y="876"/>
              </a:cxn>
              <a:cxn ang="0">
                <a:pos x="1168" y="1012"/>
              </a:cxn>
              <a:cxn ang="0">
                <a:pos x="1119" y="1145"/>
              </a:cxn>
              <a:cxn ang="0">
                <a:pos x="1073" y="1246"/>
              </a:cxn>
              <a:cxn ang="0">
                <a:pos x="1023" y="1346"/>
              </a:cxn>
              <a:cxn ang="0">
                <a:pos x="1073" y="1447"/>
              </a:cxn>
              <a:cxn ang="0">
                <a:pos x="1119" y="1515"/>
              </a:cxn>
              <a:cxn ang="0">
                <a:pos x="1119" y="1683"/>
              </a:cxn>
              <a:cxn ang="0">
                <a:pos x="1142" y="1784"/>
              </a:cxn>
              <a:cxn ang="0">
                <a:pos x="881" y="1952"/>
              </a:cxn>
              <a:cxn ang="0">
                <a:pos x="762" y="2088"/>
              </a:cxn>
              <a:cxn ang="0">
                <a:pos x="666" y="2187"/>
              </a:cxn>
              <a:cxn ang="0">
                <a:pos x="666" y="2290"/>
              </a:cxn>
              <a:cxn ang="0">
                <a:pos x="643" y="2357"/>
              </a:cxn>
              <a:cxn ang="0">
                <a:pos x="595" y="2290"/>
              </a:cxn>
              <a:cxn ang="0">
                <a:pos x="547" y="2221"/>
              </a:cxn>
              <a:cxn ang="0">
                <a:pos x="468" y="2161"/>
              </a:cxn>
              <a:cxn ang="0">
                <a:pos x="393" y="2086"/>
              </a:cxn>
              <a:cxn ang="0">
                <a:pos x="357" y="1987"/>
              </a:cxn>
              <a:cxn ang="0">
                <a:pos x="214" y="1987"/>
              </a:cxn>
              <a:cxn ang="0">
                <a:pos x="167" y="1920"/>
              </a:cxn>
              <a:cxn ang="0">
                <a:pos x="69" y="1987"/>
              </a:cxn>
              <a:cxn ang="0">
                <a:pos x="24" y="2054"/>
              </a:cxn>
              <a:cxn ang="0">
                <a:pos x="24" y="102"/>
              </a:cxn>
            </a:cxnLst>
            <a:rect l="0" t="0" r="r" b="b"/>
            <a:pathLst>
              <a:path w="1168" h="2357">
                <a:moveTo>
                  <a:pt x="24" y="102"/>
                </a:moveTo>
                <a:lnTo>
                  <a:pt x="95" y="136"/>
                </a:lnTo>
                <a:lnTo>
                  <a:pt x="167" y="136"/>
                </a:lnTo>
                <a:lnTo>
                  <a:pt x="214" y="136"/>
                </a:lnTo>
                <a:lnTo>
                  <a:pt x="286" y="136"/>
                </a:lnTo>
                <a:lnTo>
                  <a:pt x="357" y="136"/>
                </a:lnTo>
                <a:lnTo>
                  <a:pt x="407" y="136"/>
                </a:lnTo>
                <a:lnTo>
                  <a:pt x="381" y="201"/>
                </a:lnTo>
                <a:lnTo>
                  <a:pt x="381" y="302"/>
                </a:lnTo>
                <a:lnTo>
                  <a:pt x="357" y="338"/>
                </a:lnTo>
                <a:lnTo>
                  <a:pt x="407" y="371"/>
                </a:lnTo>
                <a:lnTo>
                  <a:pt x="476" y="338"/>
                </a:lnTo>
                <a:lnTo>
                  <a:pt x="547" y="271"/>
                </a:lnTo>
                <a:lnTo>
                  <a:pt x="595" y="237"/>
                </a:lnTo>
                <a:lnTo>
                  <a:pt x="619" y="237"/>
                </a:lnTo>
                <a:lnTo>
                  <a:pt x="643" y="237"/>
                </a:lnTo>
                <a:lnTo>
                  <a:pt x="666" y="201"/>
                </a:lnTo>
                <a:lnTo>
                  <a:pt x="666" y="170"/>
                </a:lnTo>
                <a:lnTo>
                  <a:pt x="692" y="102"/>
                </a:lnTo>
                <a:lnTo>
                  <a:pt x="740" y="33"/>
                </a:lnTo>
                <a:lnTo>
                  <a:pt x="809" y="0"/>
                </a:lnTo>
                <a:lnTo>
                  <a:pt x="809" y="67"/>
                </a:lnTo>
                <a:lnTo>
                  <a:pt x="835" y="102"/>
                </a:lnTo>
                <a:lnTo>
                  <a:pt x="881" y="102"/>
                </a:lnTo>
                <a:lnTo>
                  <a:pt x="954" y="33"/>
                </a:lnTo>
                <a:lnTo>
                  <a:pt x="1000" y="102"/>
                </a:lnTo>
                <a:lnTo>
                  <a:pt x="1000" y="136"/>
                </a:lnTo>
                <a:lnTo>
                  <a:pt x="1023" y="201"/>
                </a:lnTo>
                <a:lnTo>
                  <a:pt x="1023" y="237"/>
                </a:lnTo>
                <a:lnTo>
                  <a:pt x="1000" y="302"/>
                </a:lnTo>
                <a:lnTo>
                  <a:pt x="1097" y="302"/>
                </a:lnTo>
                <a:lnTo>
                  <a:pt x="1097" y="338"/>
                </a:lnTo>
                <a:lnTo>
                  <a:pt x="1073" y="405"/>
                </a:lnTo>
                <a:lnTo>
                  <a:pt x="1097" y="439"/>
                </a:lnTo>
                <a:lnTo>
                  <a:pt x="1073" y="506"/>
                </a:lnTo>
                <a:lnTo>
                  <a:pt x="1073" y="538"/>
                </a:lnTo>
                <a:lnTo>
                  <a:pt x="1097" y="575"/>
                </a:lnTo>
                <a:lnTo>
                  <a:pt x="1119" y="640"/>
                </a:lnTo>
                <a:lnTo>
                  <a:pt x="1119" y="708"/>
                </a:lnTo>
                <a:lnTo>
                  <a:pt x="1168" y="876"/>
                </a:lnTo>
                <a:lnTo>
                  <a:pt x="1168" y="945"/>
                </a:lnTo>
                <a:lnTo>
                  <a:pt x="1168" y="1012"/>
                </a:lnTo>
                <a:lnTo>
                  <a:pt x="1142" y="1077"/>
                </a:lnTo>
                <a:lnTo>
                  <a:pt x="1119" y="1145"/>
                </a:lnTo>
                <a:lnTo>
                  <a:pt x="1097" y="1212"/>
                </a:lnTo>
                <a:lnTo>
                  <a:pt x="1073" y="1246"/>
                </a:lnTo>
                <a:lnTo>
                  <a:pt x="1023" y="1313"/>
                </a:lnTo>
                <a:lnTo>
                  <a:pt x="1023" y="1346"/>
                </a:lnTo>
                <a:lnTo>
                  <a:pt x="1049" y="1380"/>
                </a:lnTo>
                <a:lnTo>
                  <a:pt x="1073" y="1447"/>
                </a:lnTo>
                <a:lnTo>
                  <a:pt x="1097" y="1481"/>
                </a:lnTo>
                <a:lnTo>
                  <a:pt x="1119" y="1515"/>
                </a:lnTo>
                <a:lnTo>
                  <a:pt x="1097" y="1584"/>
                </a:lnTo>
                <a:lnTo>
                  <a:pt x="1119" y="1683"/>
                </a:lnTo>
                <a:lnTo>
                  <a:pt x="1142" y="1718"/>
                </a:lnTo>
                <a:lnTo>
                  <a:pt x="1142" y="1784"/>
                </a:lnTo>
                <a:lnTo>
                  <a:pt x="1097" y="1819"/>
                </a:lnTo>
                <a:lnTo>
                  <a:pt x="881" y="1952"/>
                </a:lnTo>
                <a:lnTo>
                  <a:pt x="809" y="2054"/>
                </a:lnTo>
                <a:lnTo>
                  <a:pt x="762" y="2088"/>
                </a:lnTo>
                <a:lnTo>
                  <a:pt x="692" y="2155"/>
                </a:lnTo>
                <a:lnTo>
                  <a:pt x="666" y="2187"/>
                </a:lnTo>
                <a:lnTo>
                  <a:pt x="666" y="2256"/>
                </a:lnTo>
                <a:lnTo>
                  <a:pt x="666" y="2290"/>
                </a:lnTo>
                <a:lnTo>
                  <a:pt x="666" y="2323"/>
                </a:lnTo>
                <a:lnTo>
                  <a:pt x="643" y="2357"/>
                </a:lnTo>
                <a:lnTo>
                  <a:pt x="619" y="2323"/>
                </a:lnTo>
                <a:lnTo>
                  <a:pt x="595" y="2290"/>
                </a:lnTo>
                <a:lnTo>
                  <a:pt x="595" y="2256"/>
                </a:lnTo>
                <a:lnTo>
                  <a:pt x="547" y="2221"/>
                </a:lnTo>
                <a:lnTo>
                  <a:pt x="524" y="2187"/>
                </a:lnTo>
                <a:lnTo>
                  <a:pt x="468" y="2161"/>
                </a:lnTo>
                <a:lnTo>
                  <a:pt x="426" y="2112"/>
                </a:lnTo>
                <a:lnTo>
                  <a:pt x="393" y="2086"/>
                </a:lnTo>
                <a:lnTo>
                  <a:pt x="381" y="2021"/>
                </a:lnTo>
                <a:lnTo>
                  <a:pt x="357" y="1987"/>
                </a:lnTo>
                <a:lnTo>
                  <a:pt x="286" y="1987"/>
                </a:lnTo>
                <a:lnTo>
                  <a:pt x="214" y="1987"/>
                </a:lnTo>
                <a:lnTo>
                  <a:pt x="190" y="1952"/>
                </a:lnTo>
                <a:lnTo>
                  <a:pt x="167" y="1920"/>
                </a:lnTo>
                <a:lnTo>
                  <a:pt x="119" y="1952"/>
                </a:lnTo>
                <a:lnTo>
                  <a:pt x="69" y="1987"/>
                </a:lnTo>
                <a:lnTo>
                  <a:pt x="50" y="2021"/>
                </a:lnTo>
                <a:lnTo>
                  <a:pt x="24" y="2054"/>
                </a:lnTo>
                <a:lnTo>
                  <a:pt x="0" y="136"/>
                </a:lnTo>
                <a:lnTo>
                  <a:pt x="24" y="102"/>
                </a:lnTo>
                <a:close/>
              </a:path>
            </a:pathLst>
          </a:custGeom>
          <a:solidFill>
            <a:srgbClr val="00C196"/>
          </a:solidFill>
          <a:ln w="12700">
            <a:solidFill>
              <a:srgbClr val="FFFFFF"/>
            </a:solidFill>
            <a:prstDash val="solid"/>
            <a:round/>
            <a:headEnd/>
            <a:tailEnd/>
          </a:ln>
        </p:spPr>
        <p:txBody>
          <a:bodyPr/>
          <a:lstStyle/>
          <a:p>
            <a:endParaRPr lang="en-US"/>
          </a:p>
        </p:txBody>
      </p:sp>
      <p:sp>
        <p:nvSpPr>
          <p:cNvPr id="993287" name="Freeform 7"/>
          <p:cNvSpPr>
            <a:spLocks/>
          </p:cNvSpPr>
          <p:nvPr/>
        </p:nvSpPr>
        <p:spPr bwMode="auto">
          <a:xfrm>
            <a:off x="4935538" y="3200400"/>
            <a:ext cx="4143375" cy="2668588"/>
          </a:xfrm>
          <a:custGeom>
            <a:avLst/>
            <a:gdLst/>
            <a:ahLst/>
            <a:cxnLst>
              <a:cxn ang="0">
                <a:pos x="70" y="2455"/>
              </a:cxn>
              <a:cxn ang="0">
                <a:pos x="310" y="2289"/>
              </a:cxn>
              <a:cxn ang="0">
                <a:pos x="450" y="2524"/>
              </a:cxn>
              <a:cxn ang="0">
                <a:pos x="619" y="2656"/>
              </a:cxn>
              <a:cxn ang="0">
                <a:pos x="928" y="2759"/>
              </a:cxn>
              <a:cxn ang="0">
                <a:pos x="1143" y="2894"/>
              </a:cxn>
              <a:cxn ang="0">
                <a:pos x="1549" y="2959"/>
              </a:cxn>
              <a:cxn ang="0">
                <a:pos x="1716" y="3194"/>
              </a:cxn>
              <a:cxn ang="0">
                <a:pos x="1956" y="3295"/>
              </a:cxn>
              <a:cxn ang="0">
                <a:pos x="2194" y="3331"/>
              </a:cxn>
              <a:cxn ang="0">
                <a:pos x="2503" y="3264"/>
              </a:cxn>
              <a:cxn ang="0">
                <a:pos x="2574" y="2959"/>
              </a:cxn>
              <a:cxn ang="0">
                <a:pos x="2646" y="2793"/>
              </a:cxn>
              <a:cxn ang="0">
                <a:pos x="2717" y="2726"/>
              </a:cxn>
              <a:cxn ang="0">
                <a:pos x="2908" y="2726"/>
              </a:cxn>
              <a:cxn ang="0">
                <a:pos x="3050" y="2625"/>
              </a:cxn>
              <a:cxn ang="0">
                <a:pos x="3217" y="2490"/>
              </a:cxn>
              <a:cxn ang="0">
                <a:pos x="3265" y="2356"/>
              </a:cxn>
              <a:cxn ang="0">
                <a:pos x="3360" y="2219"/>
              </a:cxn>
              <a:cxn ang="0">
                <a:pos x="3505" y="2152"/>
              </a:cxn>
              <a:cxn ang="0">
                <a:pos x="3669" y="2020"/>
              </a:cxn>
              <a:cxn ang="0">
                <a:pos x="3907" y="2051"/>
              </a:cxn>
              <a:cxn ang="0">
                <a:pos x="4076" y="2219"/>
              </a:cxn>
              <a:cxn ang="0">
                <a:pos x="4123" y="2387"/>
              </a:cxn>
              <a:cxn ang="0">
                <a:pos x="4123" y="2490"/>
              </a:cxn>
              <a:cxn ang="0">
                <a:pos x="4171" y="2690"/>
              </a:cxn>
              <a:cxn ang="0">
                <a:pos x="4385" y="2690"/>
              </a:cxn>
              <a:cxn ang="0">
                <a:pos x="4718" y="2726"/>
              </a:cxn>
              <a:cxn ang="0">
                <a:pos x="5149" y="2421"/>
              </a:cxn>
              <a:cxn ang="0">
                <a:pos x="5075" y="2219"/>
              </a:cxn>
              <a:cxn ang="0">
                <a:pos x="4958" y="2051"/>
              </a:cxn>
              <a:cxn ang="0">
                <a:pos x="4982" y="1818"/>
              </a:cxn>
              <a:cxn ang="0">
                <a:pos x="4837" y="1480"/>
              </a:cxn>
              <a:cxn ang="0">
                <a:pos x="4816" y="1345"/>
              </a:cxn>
              <a:cxn ang="0">
                <a:pos x="4623" y="1244"/>
              </a:cxn>
              <a:cxn ang="0">
                <a:pos x="4504" y="906"/>
              </a:cxn>
              <a:cxn ang="0">
                <a:pos x="4385" y="843"/>
              </a:cxn>
              <a:cxn ang="0">
                <a:pos x="4385" y="639"/>
              </a:cxn>
              <a:cxn ang="0">
                <a:pos x="4123" y="572"/>
              </a:cxn>
              <a:cxn ang="0">
                <a:pos x="3862" y="538"/>
              </a:cxn>
              <a:cxn ang="0">
                <a:pos x="3743" y="303"/>
              </a:cxn>
              <a:cxn ang="0">
                <a:pos x="3528" y="101"/>
              </a:cxn>
              <a:cxn ang="0">
                <a:pos x="3241" y="0"/>
              </a:cxn>
              <a:cxn ang="0">
                <a:pos x="3148" y="236"/>
              </a:cxn>
              <a:cxn ang="0">
                <a:pos x="3193" y="437"/>
              </a:cxn>
              <a:cxn ang="0">
                <a:pos x="2717" y="505"/>
              </a:cxn>
              <a:cxn ang="0">
                <a:pos x="2525" y="906"/>
              </a:cxn>
              <a:cxn ang="0">
                <a:pos x="2336" y="1143"/>
              </a:cxn>
              <a:cxn ang="0">
                <a:pos x="2146" y="1480"/>
              </a:cxn>
              <a:cxn ang="0">
                <a:pos x="1692" y="1379"/>
              </a:cxn>
              <a:cxn ang="0">
                <a:pos x="1406" y="1513"/>
              </a:cxn>
              <a:cxn ang="0">
                <a:pos x="1143" y="1715"/>
              </a:cxn>
              <a:cxn ang="0">
                <a:pos x="928" y="1580"/>
              </a:cxn>
              <a:cxn ang="0">
                <a:pos x="667" y="1681"/>
              </a:cxn>
              <a:cxn ang="0">
                <a:pos x="476" y="1715"/>
              </a:cxn>
              <a:cxn ang="0">
                <a:pos x="260" y="1851"/>
              </a:cxn>
              <a:cxn ang="0">
                <a:pos x="238" y="2188"/>
              </a:cxn>
              <a:cxn ang="0">
                <a:pos x="0" y="2253"/>
              </a:cxn>
              <a:cxn ang="0">
                <a:pos x="48" y="2455"/>
              </a:cxn>
              <a:cxn ang="0">
                <a:pos x="24" y="2625"/>
              </a:cxn>
            </a:cxnLst>
            <a:rect l="0" t="0" r="r" b="b"/>
            <a:pathLst>
              <a:path w="5220" h="3362">
                <a:moveTo>
                  <a:pt x="24" y="2625"/>
                </a:moveTo>
                <a:lnTo>
                  <a:pt x="48" y="2558"/>
                </a:lnTo>
                <a:lnTo>
                  <a:pt x="70" y="2455"/>
                </a:lnTo>
                <a:lnTo>
                  <a:pt x="167" y="2320"/>
                </a:lnTo>
                <a:lnTo>
                  <a:pt x="238" y="2320"/>
                </a:lnTo>
                <a:lnTo>
                  <a:pt x="310" y="2289"/>
                </a:lnTo>
                <a:lnTo>
                  <a:pt x="333" y="2320"/>
                </a:lnTo>
                <a:lnTo>
                  <a:pt x="405" y="2387"/>
                </a:lnTo>
                <a:lnTo>
                  <a:pt x="450" y="2524"/>
                </a:lnTo>
                <a:lnTo>
                  <a:pt x="524" y="2558"/>
                </a:lnTo>
                <a:lnTo>
                  <a:pt x="548" y="2625"/>
                </a:lnTo>
                <a:lnTo>
                  <a:pt x="619" y="2656"/>
                </a:lnTo>
                <a:lnTo>
                  <a:pt x="762" y="2759"/>
                </a:lnTo>
                <a:lnTo>
                  <a:pt x="859" y="2793"/>
                </a:lnTo>
                <a:lnTo>
                  <a:pt x="928" y="2759"/>
                </a:lnTo>
                <a:lnTo>
                  <a:pt x="1024" y="2826"/>
                </a:lnTo>
                <a:lnTo>
                  <a:pt x="1119" y="2858"/>
                </a:lnTo>
                <a:lnTo>
                  <a:pt x="1143" y="2894"/>
                </a:lnTo>
                <a:lnTo>
                  <a:pt x="1166" y="2858"/>
                </a:lnTo>
                <a:lnTo>
                  <a:pt x="1382" y="2959"/>
                </a:lnTo>
                <a:lnTo>
                  <a:pt x="1549" y="2959"/>
                </a:lnTo>
                <a:lnTo>
                  <a:pt x="1549" y="3026"/>
                </a:lnTo>
                <a:lnTo>
                  <a:pt x="1644" y="3026"/>
                </a:lnTo>
                <a:lnTo>
                  <a:pt x="1716" y="3194"/>
                </a:lnTo>
                <a:lnTo>
                  <a:pt x="1811" y="3295"/>
                </a:lnTo>
                <a:lnTo>
                  <a:pt x="1835" y="3362"/>
                </a:lnTo>
                <a:lnTo>
                  <a:pt x="1956" y="3295"/>
                </a:lnTo>
                <a:lnTo>
                  <a:pt x="2073" y="3264"/>
                </a:lnTo>
                <a:lnTo>
                  <a:pt x="2096" y="3295"/>
                </a:lnTo>
                <a:lnTo>
                  <a:pt x="2194" y="3331"/>
                </a:lnTo>
                <a:lnTo>
                  <a:pt x="2287" y="3362"/>
                </a:lnTo>
                <a:lnTo>
                  <a:pt x="2382" y="3331"/>
                </a:lnTo>
                <a:lnTo>
                  <a:pt x="2503" y="3264"/>
                </a:lnTo>
                <a:lnTo>
                  <a:pt x="2574" y="3163"/>
                </a:lnTo>
                <a:lnTo>
                  <a:pt x="2574" y="3062"/>
                </a:lnTo>
                <a:lnTo>
                  <a:pt x="2574" y="2959"/>
                </a:lnTo>
                <a:lnTo>
                  <a:pt x="2574" y="2894"/>
                </a:lnTo>
                <a:lnTo>
                  <a:pt x="2525" y="2858"/>
                </a:lnTo>
                <a:lnTo>
                  <a:pt x="2646" y="2793"/>
                </a:lnTo>
                <a:lnTo>
                  <a:pt x="2693" y="2793"/>
                </a:lnTo>
                <a:lnTo>
                  <a:pt x="2693" y="2726"/>
                </a:lnTo>
                <a:lnTo>
                  <a:pt x="2717" y="2726"/>
                </a:lnTo>
                <a:lnTo>
                  <a:pt x="2739" y="2656"/>
                </a:lnTo>
                <a:lnTo>
                  <a:pt x="2838" y="2690"/>
                </a:lnTo>
                <a:lnTo>
                  <a:pt x="2908" y="2726"/>
                </a:lnTo>
                <a:lnTo>
                  <a:pt x="2955" y="2726"/>
                </a:lnTo>
                <a:lnTo>
                  <a:pt x="3003" y="2656"/>
                </a:lnTo>
                <a:lnTo>
                  <a:pt x="3050" y="2625"/>
                </a:lnTo>
                <a:lnTo>
                  <a:pt x="3148" y="2625"/>
                </a:lnTo>
                <a:lnTo>
                  <a:pt x="3193" y="2558"/>
                </a:lnTo>
                <a:lnTo>
                  <a:pt x="3217" y="2490"/>
                </a:lnTo>
                <a:lnTo>
                  <a:pt x="3265" y="2455"/>
                </a:lnTo>
                <a:lnTo>
                  <a:pt x="3290" y="2421"/>
                </a:lnTo>
                <a:lnTo>
                  <a:pt x="3265" y="2356"/>
                </a:lnTo>
                <a:lnTo>
                  <a:pt x="3290" y="2320"/>
                </a:lnTo>
                <a:lnTo>
                  <a:pt x="3336" y="2253"/>
                </a:lnTo>
                <a:lnTo>
                  <a:pt x="3360" y="2219"/>
                </a:lnTo>
                <a:lnTo>
                  <a:pt x="3409" y="2152"/>
                </a:lnTo>
                <a:lnTo>
                  <a:pt x="3479" y="2152"/>
                </a:lnTo>
                <a:lnTo>
                  <a:pt x="3505" y="2152"/>
                </a:lnTo>
                <a:lnTo>
                  <a:pt x="3550" y="2188"/>
                </a:lnTo>
                <a:lnTo>
                  <a:pt x="3600" y="2219"/>
                </a:lnTo>
                <a:lnTo>
                  <a:pt x="3669" y="2020"/>
                </a:lnTo>
                <a:lnTo>
                  <a:pt x="3743" y="2020"/>
                </a:lnTo>
                <a:lnTo>
                  <a:pt x="3790" y="2020"/>
                </a:lnTo>
                <a:lnTo>
                  <a:pt x="3907" y="2051"/>
                </a:lnTo>
                <a:lnTo>
                  <a:pt x="4004" y="2051"/>
                </a:lnTo>
                <a:lnTo>
                  <a:pt x="4052" y="2118"/>
                </a:lnTo>
                <a:lnTo>
                  <a:pt x="4076" y="2219"/>
                </a:lnTo>
                <a:lnTo>
                  <a:pt x="4076" y="2289"/>
                </a:lnTo>
                <a:lnTo>
                  <a:pt x="4076" y="2356"/>
                </a:lnTo>
                <a:lnTo>
                  <a:pt x="4123" y="2387"/>
                </a:lnTo>
                <a:lnTo>
                  <a:pt x="4028" y="2455"/>
                </a:lnTo>
                <a:lnTo>
                  <a:pt x="4076" y="2490"/>
                </a:lnTo>
                <a:lnTo>
                  <a:pt x="4123" y="2490"/>
                </a:lnTo>
                <a:lnTo>
                  <a:pt x="4100" y="2589"/>
                </a:lnTo>
                <a:lnTo>
                  <a:pt x="4123" y="2690"/>
                </a:lnTo>
                <a:lnTo>
                  <a:pt x="4171" y="2690"/>
                </a:lnTo>
                <a:lnTo>
                  <a:pt x="4242" y="2625"/>
                </a:lnTo>
                <a:lnTo>
                  <a:pt x="4316" y="2690"/>
                </a:lnTo>
                <a:lnTo>
                  <a:pt x="4385" y="2690"/>
                </a:lnTo>
                <a:lnTo>
                  <a:pt x="4504" y="2759"/>
                </a:lnTo>
                <a:lnTo>
                  <a:pt x="4623" y="2726"/>
                </a:lnTo>
                <a:lnTo>
                  <a:pt x="4718" y="2726"/>
                </a:lnTo>
                <a:lnTo>
                  <a:pt x="4933" y="2589"/>
                </a:lnTo>
                <a:lnTo>
                  <a:pt x="5054" y="2524"/>
                </a:lnTo>
                <a:lnTo>
                  <a:pt x="5149" y="2421"/>
                </a:lnTo>
                <a:lnTo>
                  <a:pt x="5220" y="2320"/>
                </a:lnTo>
                <a:lnTo>
                  <a:pt x="5194" y="2219"/>
                </a:lnTo>
                <a:lnTo>
                  <a:pt x="5075" y="2219"/>
                </a:lnTo>
                <a:lnTo>
                  <a:pt x="5006" y="2253"/>
                </a:lnTo>
                <a:lnTo>
                  <a:pt x="5030" y="2118"/>
                </a:lnTo>
                <a:lnTo>
                  <a:pt x="4958" y="2051"/>
                </a:lnTo>
                <a:lnTo>
                  <a:pt x="4933" y="1984"/>
                </a:lnTo>
                <a:lnTo>
                  <a:pt x="4982" y="1919"/>
                </a:lnTo>
                <a:lnTo>
                  <a:pt x="4982" y="1818"/>
                </a:lnTo>
                <a:lnTo>
                  <a:pt x="4911" y="1681"/>
                </a:lnTo>
                <a:lnTo>
                  <a:pt x="4837" y="1580"/>
                </a:lnTo>
                <a:lnTo>
                  <a:pt x="4837" y="1480"/>
                </a:lnTo>
                <a:lnTo>
                  <a:pt x="4792" y="1412"/>
                </a:lnTo>
                <a:lnTo>
                  <a:pt x="4744" y="1379"/>
                </a:lnTo>
                <a:lnTo>
                  <a:pt x="4816" y="1345"/>
                </a:lnTo>
                <a:lnTo>
                  <a:pt x="4744" y="1312"/>
                </a:lnTo>
                <a:lnTo>
                  <a:pt x="4623" y="1312"/>
                </a:lnTo>
                <a:lnTo>
                  <a:pt x="4623" y="1244"/>
                </a:lnTo>
                <a:lnTo>
                  <a:pt x="4623" y="1112"/>
                </a:lnTo>
                <a:lnTo>
                  <a:pt x="4554" y="1009"/>
                </a:lnTo>
                <a:lnTo>
                  <a:pt x="4504" y="906"/>
                </a:lnTo>
                <a:lnTo>
                  <a:pt x="4504" y="874"/>
                </a:lnTo>
                <a:lnTo>
                  <a:pt x="4433" y="843"/>
                </a:lnTo>
                <a:lnTo>
                  <a:pt x="4385" y="843"/>
                </a:lnTo>
                <a:lnTo>
                  <a:pt x="4290" y="807"/>
                </a:lnTo>
                <a:lnTo>
                  <a:pt x="4361" y="706"/>
                </a:lnTo>
                <a:lnTo>
                  <a:pt x="4385" y="639"/>
                </a:lnTo>
                <a:lnTo>
                  <a:pt x="4290" y="673"/>
                </a:lnTo>
                <a:lnTo>
                  <a:pt x="4195" y="639"/>
                </a:lnTo>
                <a:lnTo>
                  <a:pt x="4123" y="572"/>
                </a:lnTo>
                <a:lnTo>
                  <a:pt x="4052" y="572"/>
                </a:lnTo>
                <a:lnTo>
                  <a:pt x="3933" y="538"/>
                </a:lnTo>
                <a:lnTo>
                  <a:pt x="3862" y="538"/>
                </a:lnTo>
                <a:lnTo>
                  <a:pt x="3790" y="505"/>
                </a:lnTo>
                <a:lnTo>
                  <a:pt x="3743" y="404"/>
                </a:lnTo>
                <a:lnTo>
                  <a:pt x="3743" y="303"/>
                </a:lnTo>
                <a:lnTo>
                  <a:pt x="3693" y="236"/>
                </a:lnTo>
                <a:lnTo>
                  <a:pt x="3574" y="168"/>
                </a:lnTo>
                <a:lnTo>
                  <a:pt x="3528" y="101"/>
                </a:lnTo>
                <a:lnTo>
                  <a:pt x="3455" y="34"/>
                </a:lnTo>
                <a:lnTo>
                  <a:pt x="3290" y="67"/>
                </a:lnTo>
                <a:lnTo>
                  <a:pt x="3241" y="0"/>
                </a:lnTo>
                <a:lnTo>
                  <a:pt x="3148" y="67"/>
                </a:lnTo>
                <a:lnTo>
                  <a:pt x="3193" y="135"/>
                </a:lnTo>
                <a:lnTo>
                  <a:pt x="3148" y="236"/>
                </a:lnTo>
                <a:lnTo>
                  <a:pt x="3193" y="303"/>
                </a:lnTo>
                <a:lnTo>
                  <a:pt x="3217" y="336"/>
                </a:lnTo>
                <a:lnTo>
                  <a:pt x="3193" y="437"/>
                </a:lnTo>
                <a:lnTo>
                  <a:pt x="2884" y="538"/>
                </a:lnTo>
                <a:lnTo>
                  <a:pt x="2789" y="572"/>
                </a:lnTo>
                <a:lnTo>
                  <a:pt x="2717" y="505"/>
                </a:lnTo>
                <a:lnTo>
                  <a:pt x="2693" y="572"/>
                </a:lnTo>
                <a:lnTo>
                  <a:pt x="2646" y="738"/>
                </a:lnTo>
                <a:lnTo>
                  <a:pt x="2525" y="906"/>
                </a:lnTo>
                <a:lnTo>
                  <a:pt x="2477" y="975"/>
                </a:lnTo>
                <a:lnTo>
                  <a:pt x="2430" y="1076"/>
                </a:lnTo>
                <a:lnTo>
                  <a:pt x="2336" y="1143"/>
                </a:lnTo>
                <a:lnTo>
                  <a:pt x="2287" y="1312"/>
                </a:lnTo>
                <a:lnTo>
                  <a:pt x="2265" y="1412"/>
                </a:lnTo>
                <a:lnTo>
                  <a:pt x="2146" y="1480"/>
                </a:lnTo>
                <a:lnTo>
                  <a:pt x="2073" y="1513"/>
                </a:lnTo>
                <a:lnTo>
                  <a:pt x="1858" y="1345"/>
                </a:lnTo>
                <a:lnTo>
                  <a:pt x="1692" y="1379"/>
                </a:lnTo>
                <a:lnTo>
                  <a:pt x="1573" y="1580"/>
                </a:lnTo>
                <a:lnTo>
                  <a:pt x="1454" y="1614"/>
                </a:lnTo>
                <a:lnTo>
                  <a:pt x="1406" y="1513"/>
                </a:lnTo>
                <a:lnTo>
                  <a:pt x="1335" y="1547"/>
                </a:lnTo>
                <a:lnTo>
                  <a:pt x="1262" y="1650"/>
                </a:lnTo>
                <a:lnTo>
                  <a:pt x="1143" y="1715"/>
                </a:lnTo>
                <a:lnTo>
                  <a:pt x="1071" y="1681"/>
                </a:lnTo>
                <a:lnTo>
                  <a:pt x="978" y="1614"/>
                </a:lnTo>
                <a:lnTo>
                  <a:pt x="928" y="1580"/>
                </a:lnTo>
                <a:lnTo>
                  <a:pt x="809" y="1614"/>
                </a:lnTo>
                <a:lnTo>
                  <a:pt x="714" y="1715"/>
                </a:lnTo>
                <a:lnTo>
                  <a:pt x="667" y="1681"/>
                </a:lnTo>
                <a:lnTo>
                  <a:pt x="619" y="1614"/>
                </a:lnTo>
                <a:lnTo>
                  <a:pt x="524" y="1650"/>
                </a:lnTo>
                <a:lnTo>
                  <a:pt x="476" y="1715"/>
                </a:lnTo>
                <a:lnTo>
                  <a:pt x="381" y="1818"/>
                </a:lnTo>
                <a:lnTo>
                  <a:pt x="310" y="1919"/>
                </a:lnTo>
                <a:lnTo>
                  <a:pt x="260" y="1851"/>
                </a:lnTo>
                <a:lnTo>
                  <a:pt x="310" y="1984"/>
                </a:lnTo>
                <a:lnTo>
                  <a:pt x="333" y="2087"/>
                </a:lnTo>
                <a:lnTo>
                  <a:pt x="238" y="2188"/>
                </a:lnTo>
                <a:lnTo>
                  <a:pt x="119" y="2188"/>
                </a:lnTo>
                <a:lnTo>
                  <a:pt x="70" y="2219"/>
                </a:lnTo>
                <a:lnTo>
                  <a:pt x="0" y="2253"/>
                </a:lnTo>
                <a:lnTo>
                  <a:pt x="0" y="2320"/>
                </a:lnTo>
                <a:lnTo>
                  <a:pt x="24" y="2387"/>
                </a:lnTo>
                <a:lnTo>
                  <a:pt x="48" y="2455"/>
                </a:lnTo>
                <a:lnTo>
                  <a:pt x="24" y="2558"/>
                </a:lnTo>
                <a:lnTo>
                  <a:pt x="0" y="2558"/>
                </a:lnTo>
                <a:lnTo>
                  <a:pt x="24" y="2625"/>
                </a:lnTo>
                <a:close/>
              </a:path>
            </a:pathLst>
          </a:custGeom>
          <a:solidFill>
            <a:srgbClr val="00C196"/>
          </a:solidFill>
          <a:ln w="12700">
            <a:solidFill>
              <a:srgbClr val="FFFFFF"/>
            </a:solidFill>
            <a:prstDash val="solid"/>
            <a:round/>
            <a:headEnd/>
            <a:tailEnd/>
          </a:ln>
        </p:spPr>
        <p:txBody>
          <a:bodyPr/>
          <a:lstStyle/>
          <a:p>
            <a:endParaRPr lang="en-US"/>
          </a:p>
        </p:txBody>
      </p:sp>
      <p:sp>
        <p:nvSpPr>
          <p:cNvPr id="993288" name="Freeform 8"/>
          <p:cNvSpPr>
            <a:spLocks/>
          </p:cNvSpPr>
          <p:nvPr/>
        </p:nvSpPr>
        <p:spPr bwMode="auto">
          <a:xfrm>
            <a:off x="4859338" y="3200400"/>
            <a:ext cx="3009900" cy="2111375"/>
          </a:xfrm>
          <a:custGeom>
            <a:avLst/>
            <a:gdLst/>
            <a:ahLst/>
            <a:cxnLst>
              <a:cxn ang="0">
                <a:pos x="50" y="2660"/>
              </a:cxn>
              <a:cxn ang="0">
                <a:pos x="50" y="2490"/>
              </a:cxn>
              <a:cxn ang="0">
                <a:pos x="50" y="2422"/>
              </a:cxn>
              <a:cxn ang="0">
                <a:pos x="0" y="2290"/>
              </a:cxn>
              <a:cxn ang="0">
                <a:pos x="96" y="2223"/>
              </a:cxn>
              <a:cxn ang="0">
                <a:pos x="286" y="2189"/>
              </a:cxn>
              <a:cxn ang="0">
                <a:pos x="359" y="2153"/>
              </a:cxn>
              <a:cxn ang="0">
                <a:pos x="383" y="2055"/>
              </a:cxn>
              <a:cxn ang="0">
                <a:pos x="341" y="1877"/>
              </a:cxn>
              <a:cxn ang="0">
                <a:pos x="401" y="1825"/>
              </a:cxn>
              <a:cxn ang="0">
                <a:pos x="470" y="1756"/>
              </a:cxn>
              <a:cxn ang="0">
                <a:pos x="615" y="1657"/>
              </a:cxn>
              <a:cxn ang="0">
                <a:pos x="716" y="1716"/>
              </a:cxn>
              <a:cxn ang="0">
                <a:pos x="740" y="1750"/>
              </a:cxn>
              <a:cxn ang="0">
                <a:pos x="835" y="1615"/>
              </a:cxn>
              <a:cxn ang="0">
                <a:pos x="883" y="1615"/>
              </a:cxn>
              <a:cxn ang="0">
                <a:pos x="1004" y="1649"/>
              </a:cxn>
              <a:cxn ang="0">
                <a:pos x="1145" y="1716"/>
              </a:cxn>
              <a:cxn ang="0">
                <a:pos x="1218" y="1750"/>
              </a:cxn>
              <a:cxn ang="0">
                <a:pos x="1361" y="1582"/>
              </a:cxn>
              <a:cxn ang="0">
                <a:pos x="1458" y="1548"/>
              </a:cxn>
              <a:cxn ang="0">
                <a:pos x="1498" y="1675"/>
              </a:cxn>
              <a:cxn ang="0">
                <a:pos x="1646" y="1548"/>
              </a:cxn>
              <a:cxn ang="0">
                <a:pos x="1742" y="1412"/>
              </a:cxn>
              <a:cxn ang="0">
                <a:pos x="1837" y="1380"/>
              </a:cxn>
              <a:cxn ang="0">
                <a:pos x="2053" y="1479"/>
              </a:cxn>
              <a:cxn ang="0">
                <a:pos x="2148" y="1515"/>
              </a:cxn>
              <a:cxn ang="0">
                <a:pos x="2267" y="1447"/>
              </a:cxn>
              <a:cxn ang="0">
                <a:pos x="2337" y="1347"/>
              </a:cxn>
              <a:cxn ang="0">
                <a:pos x="2337" y="1246"/>
              </a:cxn>
              <a:cxn ang="0">
                <a:pos x="2386" y="1178"/>
              </a:cxn>
              <a:cxn ang="0">
                <a:pos x="2410" y="1078"/>
              </a:cxn>
              <a:cxn ang="0">
                <a:pos x="2551" y="1010"/>
              </a:cxn>
              <a:cxn ang="0">
                <a:pos x="2600" y="909"/>
              </a:cxn>
              <a:cxn ang="0">
                <a:pos x="2694" y="773"/>
              </a:cxn>
              <a:cxn ang="0">
                <a:pos x="2694" y="638"/>
              </a:cxn>
              <a:cxn ang="0">
                <a:pos x="2719" y="573"/>
              </a:cxn>
              <a:cxn ang="0">
                <a:pos x="2767" y="538"/>
              </a:cxn>
              <a:cxn ang="0">
                <a:pos x="2829" y="581"/>
              </a:cxn>
              <a:cxn ang="0">
                <a:pos x="3055" y="514"/>
              </a:cxn>
              <a:cxn ang="0">
                <a:pos x="3195" y="470"/>
              </a:cxn>
              <a:cxn ang="0">
                <a:pos x="3233" y="379"/>
              </a:cxn>
              <a:cxn ang="0">
                <a:pos x="3195" y="304"/>
              </a:cxn>
              <a:cxn ang="0">
                <a:pos x="3168" y="237"/>
              </a:cxn>
              <a:cxn ang="0">
                <a:pos x="3192" y="41"/>
              </a:cxn>
              <a:cxn ang="0">
                <a:pos x="3291" y="0"/>
              </a:cxn>
              <a:cxn ang="0">
                <a:pos x="3340" y="69"/>
              </a:cxn>
              <a:cxn ang="0">
                <a:pos x="3457" y="69"/>
              </a:cxn>
              <a:cxn ang="0">
                <a:pos x="3521" y="118"/>
              </a:cxn>
              <a:cxn ang="0">
                <a:pos x="3578" y="201"/>
              </a:cxn>
              <a:cxn ang="0">
                <a:pos x="3788" y="338"/>
              </a:cxn>
              <a:cxn ang="0">
                <a:pos x="3792" y="304"/>
              </a:cxn>
            </a:cxnLst>
            <a:rect l="0" t="0" r="r" b="b"/>
            <a:pathLst>
              <a:path w="3792" h="2660">
                <a:moveTo>
                  <a:pt x="50" y="2660"/>
                </a:moveTo>
                <a:lnTo>
                  <a:pt x="50" y="2490"/>
                </a:lnTo>
                <a:lnTo>
                  <a:pt x="50" y="2422"/>
                </a:lnTo>
                <a:lnTo>
                  <a:pt x="0" y="2290"/>
                </a:lnTo>
                <a:lnTo>
                  <a:pt x="96" y="2223"/>
                </a:lnTo>
                <a:lnTo>
                  <a:pt x="286" y="2189"/>
                </a:lnTo>
                <a:lnTo>
                  <a:pt x="359" y="2153"/>
                </a:lnTo>
                <a:lnTo>
                  <a:pt x="383" y="2055"/>
                </a:lnTo>
                <a:lnTo>
                  <a:pt x="341" y="1877"/>
                </a:lnTo>
                <a:lnTo>
                  <a:pt x="401" y="1825"/>
                </a:lnTo>
                <a:lnTo>
                  <a:pt x="470" y="1756"/>
                </a:lnTo>
                <a:lnTo>
                  <a:pt x="615" y="1657"/>
                </a:lnTo>
                <a:lnTo>
                  <a:pt x="716" y="1716"/>
                </a:lnTo>
                <a:lnTo>
                  <a:pt x="740" y="1750"/>
                </a:lnTo>
                <a:lnTo>
                  <a:pt x="835" y="1615"/>
                </a:lnTo>
                <a:lnTo>
                  <a:pt x="883" y="1615"/>
                </a:lnTo>
                <a:lnTo>
                  <a:pt x="1004" y="1649"/>
                </a:lnTo>
                <a:lnTo>
                  <a:pt x="1145" y="1716"/>
                </a:lnTo>
                <a:lnTo>
                  <a:pt x="1218" y="1750"/>
                </a:lnTo>
                <a:lnTo>
                  <a:pt x="1361" y="1582"/>
                </a:lnTo>
                <a:lnTo>
                  <a:pt x="1458" y="1548"/>
                </a:lnTo>
                <a:lnTo>
                  <a:pt x="1498" y="1675"/>
                </a:lnTo>
                <a:lnTo>
                  <a:pt x="1646" y="1548"/>
                </a:lnTo>
                <a:lnTo>
                  <a:pt x="1742" y="1412"/>
                </a:lnTo>
                <a:lnTo>
                  <a:pt x="1837" y="1380"/>
                </a:lnTo>
                <a:lnTo>
                  <a:pt x="2053" y="1479"/>
                </a:lnTo>
                <a:lnTo>
                  <a:pt x="2148" y="1515"/>
                </a:lnTo>
                <a:lnTo>
                  <a:pt x="2267" y="1447"/>
                </a:lnTo>
                <a:lnTo>
                  <a:pt x="2337" y="1347"/>
                </a:lnTo>
                <a:lnTo>
                  <a:pt x="2337" y="1246"/>
                </a:lnTo>
                <a:lnTo>
                  <a:pt x="2386" y="1178"/>
                </a:lnTo>
                <a:lnTo>
                  <a:pt x="2410" y="1078"/>
                </a:lnTo>
                <a:lnTo>
                  <a:pt x="2551" y="1010"/>
                </a:lnTo>
                <a:lnTo>
                  <a:pt x="2600" y="909"/>
                </a:lnTo>
                <a:lnTo>
                  <a:pt x="2694" y="773"/>
                </a:lnTo>
                <a:lnTo>
                  <a:pt x="2694" y="638"/>
                </a:lnTo>
                <a:lnTo>
                  <a:pt x="2719" y="573"/>
                </a:lnTo>
                <a:lnTo>
                  <a:pt x="2767" y="538"/>
                </a:lnTo>
                <a:lnTo>
                  <a:pt x="2829" y="581"/>
                </a:lnTo>
                <a:lnTo>
                  <a:pt x="3055" y="514"/>
                </a:lnTo>
                <a:lnTo>
                  <a:pt x="3195" y="470"/>
                </a:lnTo>
                <a:lnTo>
                  <a:pt x="3233" y="379"/>
                </a:lnTo>
                <a:lnTo>
                  <a:pt x="3195" y="304"/>
                </a:lnTo>
                <a:lnTo>
                  <a:pt x="3168" y="237"/>
                </a:lnTo>
                <a:lnTo>
                  <a:pt x="3192" y="41"/>
                </a:lnTo>
                <a:lnTo>
                  <a:pt x="3291" y="0"/>
                </a:lnTo>
                <a:lnTo>
                  <a:pt x="3340" y="69"/>
                </a:lnTo>
                <a:lnTo>
                  <a:pt x="3457" y="69"/>
                </a:lnTo>
                <a:lnTo>
                  <a:pt x="3521" y="118"/>
                </a:lnTo>
                <a:lnTo>
                  <a:pt x="3578" y="201"/>
                </a:lnTo>
                <a:lnTo>
                  <a:pt x="3788" y="338"/>
                </a:lnTo>
                <a:lnTo>
                  <a:pt x="3792" y="304"/>
                </a:lnTo>
              </a:path>
            </a:pathLst>
          </a:custGeom>
          <a:noFill/>
          <a:ln w="50800">
            <a:solidFill>
              <a:srgbClr val="42FFFF"/>
            </a:solidFill>
            <a:prstDash val="solid"/>
            <a:round/>
            <a:headEnd/>
            <a:tailEnd/>
          </a:ln>
        </p:spPr>
        <p:txBody>
          <a:bodyPr/>
          <a:lstStyle/>
          <a:p>
            <a:endParaRPr lang="en-US"/>
          </a:p>
        </p:txBody>
      </p:sp>
      <p:sp>
        <p:nvSpPr>
          <p:cNvPr id="993289" name="Freeform 9"/>
          <p:cNvSpPr>
            <a:spLocks/>
          </p:cNvSpPr>
          <p:nvPr/>
        </p:nvSpPr>
        <p:spPr bwMode="auto">
          <a:xfrm>
            <a:off x="5194300" y="3059113"/>
            <a:ext cx="382588" cy="1560512"/>
          </a:xfrm>
          <a:custGeom>
            <a:avLst/>
            <a:gdLst/>
            <a:ahLst/>
            <a:cxnLst>
              <a:cxn ang="0">
                <a:pos x="8" y="1966"/>
              </a:cxn>
              <a:cxn ang="0">
                <a:pos x="0" y="1893"/>
              </a:cxn>
              <a:cxn ang="0">
                <a:pos x="10" y="1835"/>
              </a:cxn>
              <a:cxn ang="0">
                <a:pos x="30" y="1713"/>
              </a:cxn>
              <a:cxn ang="0">
                <a:pos x="18" y="1663"/>
              </a:cxn>
              <a:cxn ang="0">
                <a:pos x="30" y="1598"/>
              </a:cxn>
              <a:cxn ang="0">
                <a:pos x="77" y="1545"/>
              </a:cxn>
              <a:cxn ang="0">
                <a:pos x="115" y="1497"/>
              </a:cxn>
              <a:cxn ang="0">
                <a:pos x="87" y="1406"/>
              </a:cxn>
              <a:cxn ang="0">
                <a:pos x="95" y="1347"/>
              </a:cxn>
              <a:cxn ang="0">
                <a:pos x="174" y="1345"/>
              </a:cxn>
              <a:cxn ang="0">
                <a:pos x="210" y="1345"/>
              </a:cxn>
              <a:cxn ang="0">
                <a:pos x="258" y="1191"/>
              </a:cxn>
              <a:cxn ang="0">
                <a:pos x="305" y="1109"/>
              </a:cxn>
              <a:cxn ang="0">
                <a:pos x="327" y="1058"/>
              </a:cxn>
              <a:cxn ang="0">
                <a:pos x="353" y="1009"/>
              </a:cxn>
              <a:cxn ang="0">
                <a:pos x="387" y="943"/>
              </a:cxn>
              <a:cxn ang="0">
                <a:pos x="405" y="854"/>
              </a:cxn>
              <a:cxn ang="0">
                <a:pos x="444" y="819"/>
              </a:cxn>
              <a:cxn ang="0">
                <a:pos x="482" y="793"/>
              </a:cxn>
              <a:cxn ang="0">
                <a:pos x="472" y="655"/>
              </a:cxn>
              <a:cxn ang="0">
                <a:pos x="458" y="504"/>
              </a:cxn>
              <a:cxn ang="0">
                <a:pos x="412" y="372"/>
              </a:cxn>
              <a:cxn ang="0">
                <a:pos x="387" y="320"/>
              </a:cxn>
              <a:cxn ang="0">
                <a:pos x="381" y="275"/>
              </a:cxn>
              <a:cxn ang="0">
                <a:pos x="405" y="214"/>
              </a:cxn>
              <a:cxn ang="0">
                <a:pos x="393" y="105"/>
              </a:cxn>
              <a:cxn ang="0">
                <a:pos x="375" y="55"/>
              </a:cxn>
              <a:cxn ang="0">
                <a:pos x="448" y="34"/>
              </a:cxn>
              <a:cxn ang="0">
                <a:pos x="448" y="0"/>
              </a:cxn>
            </a:cxnLst>
            <a:rect l="0" t="0" r="r" b="b"/>
            <a:pathLst>
              <a:path w="482" h="1966">
                <a:moveTo>
                  <a:pt x="8" y="1966"/>
                </a:moveTo>
                <a:lnTo>
                  <a:pt x="0" y="1893"/>
                </a:lnTo>
                <a:lnTo>
                  <a:pt x="10" y="1835"/>
                </a:lnTo>
                <a:lnTo>
                  <a:pt x="30" y="1713"/>
                </a:lnTo>
                <a:lnTo>
                  <a:pt x="18" y="1663"/>
                </a:lnTo>
                <a:lnTo>
                  <a:pt x="30" y="1598"/>
                </a:lnTo>
                <a:lnTo>
                  <a:pt x="77" y="1545"/>
                </a:lnTo>
                <a:lnTo>
                  <a:pt x="115" y="1497"/>
                </a:lnTo>
                <a:lnTo>
                  <a:pt x="87" y="1406"/>
                </a:lnTo>
                <a:lnTo>
                  <a:pt x="95" y="1347"/>
                </a:lnTo>
                <a:lnTo>
                  <a:pt x="174" y="1345"/>
                </a:lnTo>
                <a:lnTo>
                  <a:pt x="210" y="1345"/>
                </a:lnTo>
                <a:lnTo>
                  <a:pt x="258" y="1191"/>
                </a:lnTo>
                <a:lnTo>
                  <a:pt x="305" y="1109"/>
                </a:lnTo>
                <a:lnTo>
                  <a:pt x="327" y="1058"/>
                </a:lnTo>
                <a:lnTo>
                  <a:pt x="353" y="1009"/>
                </a:lnTo>
                <a:lnTo>
                  <a:pt x="387" y="943"/>
                </a:lnTo>
                <a:lnTo>
                  <a:pt x="405" y="854"/>
                </a:lnTo>
                <a:lnTo>
                  <a:pt x="444" y="819"/>
                </a:lnTo>
                <a:lnTo>
                  <a:pt x="482" y="793"/>
                </a:lnTo>
                <a:lnTo>
                  <a:pt x="472" y="655"/>
                </a:lnTo>
                <a:lnTo>
                  <a:pt x="458" y="504"/>
                </a:lnTo>
                <a:lnTo>
                  <a:pt x="412" y="372"/>
                </a:lnTo>
                <a:lnTo>
                  <a:pt x="387" y="320"/>
                </a:lnTo>
                <a:lnTo>
                  <a:pt x="381" y="275"/>
                </a:lnTo>
                <a:lnTo>
                  <a:pt x="405" y="214"/>
                </a:lnTo>
                <a:lnTo>
                  <a:pt x="393" y="105"/>
                </a:lnTo>
                <a:lnTo>
                  <a:pt x="375" y="55"/>
                </a:lnTo>
                <a:lnTo>
                  <a:pt x="448" y="34"/>
                </a:lnTo>
                <a:lnTo>
                  <a:pt x="448" y="0"/>
                </a:lnTo>
              </a:path>
            </a:pathLst>
          </a:custGeom>
          <a:noFill/>
          <a:ln w="25400">
            <a:solidFill>
              <a:srgbClr val="42FFFF"/>
            </a:solidFill>
            <a:prstDash val="solid"/>
            <a:round/>
            <a:headEnd/>
            <a:tailEnd/>
          </a:ln>
        </p:spPr>
        <p:txBody>
          <a:bodyPr/>
          <a:lstStyle/>
          <a:p>
            <a:endParaRPr lang="en-US"/>
          </a:p>
        </p:txBody>
      </p:sp>
      <p:sp>
        <p:nvSpPr>
          <p:cNvPr id="993290" name="Freeform 10"/>
          <p:cNvSpPr>
            <a:spLocks/>
          </p:cNvSpPr>
          <p:nvPr/>
        </p:nvSpPr>
        <p:spPr bwMode="auto">
          <a:xfrm>
            <a:off x="5537200" y="1484313"/>
            <a:ext cx="2063750" cy="1603375"/>
          </a:xfrm>
          <a:custGeom>
            <a:avLst/>
            <a:gdLst/>
            <a:ahLst/>
            <a:cxnLst>
              <a:cxn ang="0">
                <a:pos x="0" y="2020"/>
              </a:cxn>
              <a:cxn ang="0">
                <a:pos x="24" y="1986"/>
              </a:cxn>
              <a:cxn ang="0">
                <a:pos x="24" y="1919"/>
              </a:cxn>
              <a:cxn ang="0">
                <a:pos x="50" y="1885"/>
              </a:cxn>
              <a:cxn ang="0">
                <a:pos x="72" y="1820"/>
              </a:cxn>
              <a:cxn ang="0">
                <a:pos x="96" y="1717"/>
              </a:cxn>
              <a:cxn ang="0">
                <a:pos x="119" y="1650"/>
              </a:cxn>
              <a:cxn ang="0">
                <a:pos x="119" y="1582"/>
              </a:cxn>
              <a:cxn ang="0">
                <a:pos x="119" y="1414"/>
              </a:cxn>
              <a:cxn ang="0">
                <a:pos x="143" y="1313"/>
              </a:cxn>
              <a:cxn ang="0">
                <a:pos x="96" y="1246"/>
              </a:cxn>
              <a:cxn ang="0">
                <a:pos x="96" y="1213"/>
              </a:cxn>
              <a:cxn ang="0">
                <a:pos x="96" y="1112"/>
              </a:cxn>
              <a:cxn ang="0">
                <a:pos x="119" y="975"/>
              </a:cxn>
              <a:cxn ang="0">
                <a:pos x="72" y="944"/>
              </a:cxn>
              <a:cxn ang="0">
                <a:pos x="119" y="876"/>
              </a:cxn>
              <a:cxn ang="0">
                <a:pos x="288" y="740"/>
              </a:cxn>
              <a:cxn ang="0">
                <a:pos x="357" y="706"/>
              </a:cxn>
              <a:cxn ang="0">
                <a:pos x="429" y="639"/>
              </a:cxn>
              <a:cxn ang="0">
                <a:pos x="548" y="639"/>
              </a:cxn>
              <a:cxn ang="0">
                <a:pos x="573" y="574"/>
              </a:cxn>
              <a:cxn ang="0">
                <a:pos x="623" y="507"/>
              </a:cxn>
              <a:cxn ang="0">
                <a:pos x="716" y="437"/>
              </a:cxn>
              <a:cxn ang="0">
                <a:pos x="716" y="370"/>
              </a:cxn>
              <a:cxn ang="0">
                <a:pos x="907" y="202"/>
              </a:cxn>
              <a:cxn ang="0">
                <a:pos x="1026" y="170"/>
              </a:cxn>
              <a:cxn ang="0">
                <a:pos x="1121" y="170"/>
              </a:cxn>
              <a:cxn ang="0">
                <a:pos x="1168" y="202"/>
              </a:cxn>
              <a:cxn ang="0">
                <a:pos x="1287" y="202"/>
              </a:cxn>
              <a:cxn ang="0">
                <a:pos x="1408" y="137"/>
              </a:cxn>
              <a:cxn ang="0">
                <a:pos x="1456" y="137"/>
              </a:cxn>
              <a:cxn ang="0">
                <a:pos x="1527" y="101"/>
              </a:cxn>
              <a:cxn ang="0">
                <a:pos x="1575" y="67"/>
              </a:cxn>
              <a:cxn ang="0">
                <a:pos x="1696" y="0"/>
              </a:cxn>
              <a:cxn ang="0">
                <a:pos x="1742" y="34"/>
              </a:cxn>
              <a:cxn ang="0">
                <a:pos x="1765" y="34"/>
              </a:cxn>
              <a:cxn ang="0">
                <a:pos x="1859" y="67"/>
              </a:cxn>
              <a:cxn ang="0">
                <a:pos x="1956" y="101"/>
              </a:cxn>
              <a:cxn ang="0">
                <a:pos x="2003" y="101"/>
              </a:cxn>
              <a:cxn ang="0">
                <a:pos x="2003" y="170"/>
              </a:cxn>
              <a:cxn ang="0">
                <a:pos x="2099" y="269"/>
              </a:cxn>
              <a:cxn ang="0">
                <a:pos x="2122" y="269"/>
              </a:cxn>
              <a:cxn ang="0">
                <a:pos x="2170" y="338"/>
              </a:cxn>
              <a:cxn ang="0">
                <a:pos x="2218" y="338"/>
              </a:cxn>
              <a:cxn ang="0">
                <a:pos x="2265" y="370"/>
              </a:cxn>
              <a:cxn ang="0">
                <a:pos x="2360" y="370"/>
              </a:cxn>
              <a:cxn ang="0">
                <a:pos x="2432" y="406"/>
              </a:cxn>
              <a:cxn ang="0">
                <a:pos x="2529" y="406"/>
              </a:cxn>
              <a:cxn ang="0">
                <a:pos x="2600" y="406"/>
              </a:cxn>
            </a:cxnLst>
            <a:rect l="0" t="0" r="r" b="b"/>
            <a:pathLst>
              <a:path w="2600" h="2020">
                <a:moveTo>
                  <a:pt x="0" y="2020"/>
                </a:moveTo>
                <a:lnTo>
                  <a:pt x="24" y="1986"/>
                </a:lnTo>
                <a:lnTo>
                  <a:pt x="24" y="1919"/>
                </a:lnTo>
                <a:lnTo>
                  <a:pt x="50" y="1885"/>
                </a:lnTo>
                <a:lnTo>
                  <a:pt x="72" y="1820"/>
                </a:lnTo>
                <a:lnTo>
                  <a:pt x="96" y="1717"/>
                </a:lnTo>
                <a:lnTo>
                  <a:pt x="119" y="1650"/>
                </a:lnTo>
                <a:lnTo>
                  <a:pt x="119" y="1582"/>
                </a:lnTo>
                <a:lnTo>
                  <a:pt x="119" y="1414"/>
                </a:lnTo>
                <a:lnTo>
                  <a:pt x="143" y="1313"/>
                </a:lnTo>
                <a:lnTo>
                  <a:pt x="96" y="1246"/>
                </a:lnTo>
                <a:lnTo>
                  <a:pt x="96" y="1213"/>
                </a:lnTo>
                <a:lnTo>
                  <a:pt x="96" y="1112"/>
                </a:lnTo>
                <a:lnTo>
                  <a:pt x="119" y="975"/>
                </a:lnTo>
                <a:lnTo>
                  <a:pt x="72" y="944"/>
                </a:lnTo>
                <a:lnTo>
                  <a:pt x="119" y="876"/>
                </a:lnTo>
                <a:lnTo>
                  <a:pt x="288" y="740"/>
                </a:lnTo>
                <a:lnTo>
                  <a:pt x="357" y="706"/>
                </a:lnTo>
                <a:lnTo>
                  <a:pt x="429" y="639"/>
                </a:lnTo>
                <a:lnTo>
                  <a:pt x="548" y="639"/>
                </a:lnTo>
                <a:lnTo>
                  <a:pt x="573" y="574"/>
                </a:lnTo>
                <a:lnTo>
                  <a:pt x="623" y="507"/>
                </a:lnTo>
                <a:lnTo>
                  <a:pt x="716" y="437"/>
                </a:lnTo>
                <a:lnTo>
                  <a:pt x="716" y="370"/>
                </a:lnTo>
                <a:lnTo>
                  <a:pt x="907" y="202"/>
                </a:lnTo>
                <a:lnTo>
                  <a:pt x="1026" y="170"/>
                </a:lnTo>
                <a:lnTo>
                  <a:pt x="1121" y="170"/>
                </a:lnTo>
                <a:lnTo>
                  <a:pt x="1168" y="202"/>
                </a:lnTo>
                <a:lnTo>
                  <a:pt x="1287" y="202"/>
                </a:lnTo>
                <a:lnTo>
                  <a:pt x="1408" y="137"/>
                </a:lnTo>
                <a:lnTo>
                  <a:pt x="1456" y="137"/>
                </a:lnTo>
                <a:lnTo>
                  <a:pt x="1527" y="101"/>
                </a:lnTo>
                <a:lnTo>
                  <a:pt x="1575" y="67"/>
                </a:lnTo>
                <a:lnTo>
                  <a:pt x="1696" y="0"/>
                </a:lnTo>
                <a:lnTo>
                  <a:pt x="1742" y="34"/>
                </a:lnTo>
                <a:lnTo>
                  <a:pt x="1765" y="34"/>
                </a:lnTo>
                <a:lnTo>
                  <a:pt x="1859" y="67"/>
                </a:lnTo>
                <a:lnTo>
                  <a:pt x="1956" y="101"/>
                </a:lnTo>
                <a:lnTo>
                  <a:pt x="2003" y="101"/>
                </a:lnTo>
                <a:lnTo>
                  <a:pt x="2003" y="170"/>
                </a:lnTo>
                <a:lnTo>
                  <a:pt x="2099" y="269"/>
                </a:lnTo>
                <a:lnTo>
                  <a:pt x="2122" y="269"/>
                </a:lnTo>
                <a:lnTo>
                  <a:pt x="2170" y="338"/>
                </a:lnTo>
                <a:lnTo>
                  <a:pt x="2218" y="338"/>
                </a:lnTo>
                <a:lnTo>
                  <a:pt x="2265" y="370"/>
                </a:lnTo>
                <a:lnTo>
                  <a:pt x="2360" y="370"/>
                </a:lnTo>
                <a:lnTo>
                  <a:pt x="2432" y="406"/>
                </a:lnTo>
                <a:lnTo>
                  <a:pt x="2529" y="406"/>
                </a:lnTo>
                <a:lnTo>
                  <a:pt x="2600" y="406"/>
                </a:lnTo>
              </a:path>
            </a:pathLst>
          </a:custGeom>
          <a:noFill/>
          <a:ln w="25400">
            <a:solidFill>
              <a:srgbClr val="42FFFF"/>
            </a:solidFill>
            <a:prstDash val="solid"/>
            <a:round/>
            <a:headEnd/>
            <a:tailEnd/>
          </a:ln>
        </p:spPr>
        <p:txBody>
          <a:bodyPr/>
          <a:lstStyle/>
          <a:p>
            <a:endParaRPr lang="en-US"/>
          </a:p>
        </p:txBody>
      </p:sp>
      <p:sp>
        <p:nvSpPr>
          <p:cNvPr id="993291" name="Freeform 11"/>
          <p:cNvSpPr>
            <a:spLocks/>
          </p:cNvSpPr>
          <p:nvPr/>
        </p:nvSpPr>
        <p:spPr bwMode="auto">
          <a:xfrm>
            <a:off x="5649913" y="2606675"/>
            <a:ext cx="227012" cy="187325"/>
          </a:xfrm>
          <a:custGeom>
            <a:avLst/>
            <a:gdLst/>
            <a:ahLst/>
            <a:cxnLst>
              <a:cxn ang="0">
                <a:pos x="0" y="0"/>
              </a:cxn>
              <a:cxn ang="0">
                <a:pos x="26" y="32"/>
              </a:cxn>
              <a:cxn ang="0">
                <a:pos x="48" y="99"/>
              </a:cxn>
              <a:cxn ang="0">
                <a:pos x="48" y="135"/>
              </a:cxn>
              <a:cxn ang="0">
                <a:pos x="48" y="168"/>
              </a:cxn>
              <a:cxn ang="0">
                <a:pos x="97" y="202"/>
              </a:cxn>
              <a:cxn ang="0">
                <a:pos x="143" y="236"/>
              </a:cxn>
              <a:cxn ang="0">
                <a:pos x="167" y="202"/>
              </a:cxn>
              <a:cxn ang="0">
                <a:pos x="167" y="168"/>
              </a:cxn>
              <a:cxn ang="0">
                <a:pos x="214" y="168"/>
              </a:cxn>
              <a:cxn ang="0">
                <a:pos x="238" y="135"/>
              </a:cxn>
              <a:cxn ang="0">
                <a:pos x="262" y="99"/>
              </a:cxn>
              <a:cxn ang="0">
                <a:pos x="286" y="32"/>
              </a:cxn>
            </a:cxnLst>
            <a:rect l="0" t="0" r="r" b="b"/>
            <a:pathLst>
              <a:path w="286" h="236">
                <a:moveTo>
                  <a:pt x="0" y="0"/>
                </a:moveTo>
                <a:lnTo>
                  <a:pt x="26" y="32"/>
                </a:lnTo>
                <a:lnTo>
                  <a:pt x="48" y="99"/>
                </a:lnTo>
                <a:lnTo>
                  <a:pt x="48" y="135"/>
                </a:lnTo>
                <a:lnTo>
                  <a:pt x="48" y="168"/>
                </a:lnTo>
                <a:lnTo>
                  <a:pt x="97" y="202"/>
                </a:lnTo>
                <a:lnTo>
                  <a:pt x="143" y="236"/>
                </a:lnTo>
                <a:lnTo>
                  <a:pt x="167" y="202"/>
                </a:lnTo>
                <a:lnTo>
                  <a:pt x="167" y="168"/>
                </a:lnTo>
                <a:lnTo>
                  <a:pt x="214" y="168"/>
                </a:lnTo>
                <a:lnTo>
                  <a:pt x="238" y="135"/>
                </a:lnTo>
                <a:lnTo>
                  <a:pt x="262" y="99"/>
                </a:lnTo>
                <a:lnTo>
                  <a:pt x="286" y="32"/>
                </a:lnTo>
              </a:path>
            </a:pathLst>
          </a:custGeom>
          <a:noFill/>
          <a:ln w="25400">
            <a:solidFill>
              <a:srgbClr val="42FFFF"/>
            </a:solidFill>
            <a:prstDash val="solid"/>
            <a:round/>
            <a:headEnd/>
            <a:tailEnd/>
          </a:ln>
        </p:spPr>
        <p:txBody>
          <a:bodyPr/>
          <a:lstStyle/>
          <a:p>
            <a:endParaRPr lang="en-US"/>
          </a:p>
        </p:txBody>
      </p:sp>
      <p:sp>
        <p:nvSpPr>
          <p:cNvPr id="993292" name="Freeform 12"/>
          <p:cNvSpPr>
            <a:spLocks/>
          </p:cNvSpPr>
          <p:nvPr/>
        </p:nvSpPr>
        <p:spPr bwMode="auto">
          <a:xfrm>
            <a:off x="5422900" y="2901950"/>
            <a:ext cx="568325" cy="1066800"/>
          </a:xfrm>
          <a:custGeom>
            <a:avLst/>
            <a:gdLst/>
            <a:ahLst/>
            <a:cxnLst>
              <a:cxn ang="0">
                <a:pos x="0" y="1343"/>
              </a:cxn>
              <a:cxn ang="0">
                <a:pos x="69" y="1343"/>
              </a:cxn>
              <a:cxn ang="0">
                <a:pos x="95" y="1311"/>
              </a:cxn>
              <a:cxn ang="0">
                <a:pos x="95" y="1278"/>
              </a:cxn>
              <a:cxn ang="0">
                <a:pos x="119" y="1278"/>
              </a:cxn>
              <a:cxn ang="0">
                <a:pos x="142" y="1244"/>
              </a:cxn>
              <a:cxn ang="0">
                <a:pos x="166" y="1278"/>
              </a:cxn>
              <a:cxn ang="0">
                <a:pos x="214" y="1244"/>
              </a:cxn>
              <a:cxn ang="0">
                <a:pos x="238" y="1213"/>
              </a:cxn>
              <a:cxn ang="0">
                <a:pos x="261" y="1213"/>
              </a:cxn>
              <a:cxn ang="0">
                <a:pos x="285" y="1244"/>
              </a:cxn>
              <a:cxn ang="0">
                <a:pos x="357" y="1244"/>
              </a:cxn>
              <a:cxn ang="0">
                <a:pos x="404" y="1213"/>
              </a:cxn>
              <a:cxn ang="0">
                <a:pos x="404" y="1175"/>
              </a:cxn>
              <a:cxn ang="0">
                <a:pos x="428" y="1042"/>
              </a:cxn>
              <a:cxn ang="0">
                <a:pos x="404" y="1009"/>
              </a:cxn>
              <a:cxn ang="0">
                <a:pos x="382" y="942"/>
              </a:cxn>
              <a:cxn ang="0">
                <a:pos x="404" y="906"/>
              </a:cxn>
              <a:cxn ang="0">
                <a:pos x="404" y="874"/>
              </a:cxn>
              <a:cxn ang="0">
                <a:pos x="476" y="807"/>
              </a:cxn>
              <a:cxn ang="0">
                <a:pos x="525" y="740"/>
              </a:cxn>
              <a:cxn ang="0">
                <a:pos x="571" y="706"/>
              </a:cxn>
              <a:cxn ang="0">
                <a:pos x="644" y="637"/>
              </a:cxn>
              <a:cxn ang="0">
                <a:pos x="666" y="538"/>
              </a:cxn>
              <a:cxn ang="0">
                <a:pos x="644" y="471"/>
              </a:cxn>
              <a:cxn ang="0">
                <a:pos x="620" y="437"/>
              </a:cxn>
              <a:cxn ang="0">
                <a:pos x="525" y="402"/>
              </a:cxn>
              <a:cxn ang="0">
                <a:pos x="476" y="336"/>
              </a:cxn>
              <a:cxn ang="0">
                <a:pos x="476" y="303"/>
              </a:cxn>
              <a:cxn ang="0">
                <a:pos x="452" y="236"/>
              </a:cxn>
              <a:cxn ang="0">
                <a:pos x="476" y="200"/>
              </a:cxn>
              <a:cxn ang="0">
                <a:pos x="547" y="168"/>
              </a:cxn>
              <a:cxn ang="0">
                <a:pos x="595" y="133"/>
              </a:cxn>
              <a:cxn ang="0">
                <a:pos x="620" y="67"/>
              </a:cxn>
              <a:cxn ang="0">
                <a:pos x="644" y="0"/>
              </a:cxn>
              <a:cxn ang="0">
                <a:pos x="715" y="0"/>
              </a:cxn>
            </a:cxnLst>
            <a:rect l="0" t="0" r="r" b="b"/>
            <a:pathLst>
              <a:path w="715" h="1343">
                <a:moveTo>
                  <a:pt x="0" y="1343"/>
                </a:moveTo>
                <a:lnTo>
                  <a:pt x="69" y="1343"/>
                </a:lnTo>
                <a:lnTo>
                  <a:pt x="95" y="1311"/>
                </a:lnTo>
                <a:lnTo>
                  <a:pt x="95" y="1278"/>
                </a:lnTo>
                <a:lnTo>
                  <a:pt x="119" y="1278"/>
                </a:lnTo>
                <a:lnTo>
                  <a:pt x="142" y="1244"/>
                </a:lnTo>
                <a:lnTo>
                  <a:pt x="166" y="1278"/>
                </a:lnTo>
                <a:lnTo>
                  <a:pt x="214" y="1244"/>
                </a:lnTo>
                <a:lnTo>
                  <a:pt x="238" y="1213"/>
                </a:lnTo>
                <a:lnTo>
                  <a:pt x="261" y="1213"/>
                </a:lnTo>
                <a:lnTo>
                  <a:pt x="285" y="1244"/>
                </a:lnTo>
                <a:lnTo>
                  <a:pt x="357" y="1244"/>
                </a:lnTo>
                <a:lnTo>
                  <a:pt x="404" y="1213"/>
                </a:lnTo>
                <a:lnTo>
                  <a:pt x="404" y="1175"/>
                </a:lnTo>
                <a:lnTo>
                  <a:pt x="428" y="1042"/>
                </a:lnTo>
                <a:lnTo>
                  <a:pt x="404" y="1009"/>
                </a:lnTo>
                <a:lnTo>
                  <a:pt x="382" y="942"/>
                </a:lnTo>
                <a:lnTo>
                  <a:pt x="404" y="906"/>
                </a:lnTo>
                <a:lnTo>
                  <a:pt x="404" y="874"/>
                </a:lnTo>
                <a:lnTo>
                  <a:pt x="476" y="807"/>
                </a:lnTo>
                <a:lnTo>
                  <a:pt x="525" y="740"/>
                </a:lnTo>
                <a:lnTo>
                  <a:pt x="571" y="706"/>
                </a:lnTo>
                <a:lnTo>
                  <a:pt x="644" y="637"/>
                </a:lnTo>
                <a:lnTo>
                  <a:pt x="666" y="538"/>
                </a:lnTo>
                <a:lnTo>
                  <a:pt x="644" y="471"/>
                </a:lnTo>
                <a:lnTo>
                  <a:pt x="620" y="437"/>
                </a:lnTo>
                <a:lnTo>
                  <a:pt x="525" y="402"/>
                </a:lnTo>
                <a:lnTo>
                  <a:pt x="476" y="336"/>
                </a:lnTo>
                <a:lnTo>
                  <a:pt x="476" y="303"/>
                </a:lnTo>
                <a:lnTo>
                  <a:pt x="452" y="236"/>
                </a:lnTo>
                <a:lnTo>
                  <a:pt x="476" y="200"/>
                </a:lnTo>
                <a:lnTo>
                  <a:pt x="547" y="168"/>
                </a:lnTo>
                <a:lnTo>
                  <a:pt x="595" y="133"/>
                </a:lnTo>
                <a:lnTo>
                  <a:pt x="620" y="67"/>
                </a:lnTo>
                <a:lnTo>
                  <a:pt x="644" y="0"/>
                </a:lnTo>
                <a:lnTo>
                  <a:pt x="715" y="0"/>
                </a:lnTo>
              </a:path>
            </a:pathLst>
          </a:custGeom>
          <a:noFill/>
          <a:ln w="25400">
            <a:solidFill>
              <a:srgbClr val="42FFFF"/>
            </a:solidFill>
            <a:prstDash val="solid"/>
            <a:round/>
            <a:headEnd/>
            <a:tailEnd/>
          </a:ln>
        </p:spPr>
        <p:txBody>
          <a:bodyPr/>
          <a:lstStyle/>
          <a:p>
            <a:endParaRPr lang="en-US"/>
          </a:p>
        </p:txBody>
      </p:sp>
      <p:sp>
        <p:nvSpPr>
          <p:cNvPr id="993293" name="Freeform 13"/>
          <p:cNvSpPr>
            <a:spLocks/>
          </p:cNvSpPr>
          <p:nvPr/>
        </p:nvSpPr>
        <p:spPr bwMode="auto">
          <a:xfrm>
            <a:off x="5935663" y="2152650"/>
            <a:ext cx="1436687" cy="1122363"/>
          </a:xfrm>
          <a:custGeom>
            <a:avLst/>
            <a:gdLst/>
            <a:ahLst/>
            <a:cxnLst>
              <a:cxn ang="0">
                <a:pos x="0" y="1412"/>
              </a:cxn>
              <a:cxn ang="0">
                <a:pos x="24" y="1414"/>
              </a:cxn>
              <a:cxn ang="0">
                <a:pos x="48" y="1345"/>
              </a:cxn>
              <a:cxn ang="0">
                <a:pos x="71" y="1345"/>
              </a:cxn>
              <a:cxn ang="0">
                <a:pos x="71" y="1313"/>
              </a:cxn>
              <a:cxn ang="0">
                <a:pos x="95" y="1313"/>
              </a:cxn>
              <a:cxn ang="0">
                <a:pos x="143" y="1246"/>
              </a:cxn>
              <a:cxn ang="0">
                <a:pos x="238" y="1177"/>
              </a:cxn>
              <a:cxn ang="0">
                <a:pos x="238" y="1143"/>
              </a:cxn>
              <a:cxn ang="0">
                <a:pos x="264" y="1143"/>
              </a:cxn>
              <a:cxn ang="0">
                <a:pos x="309" y="1111"/>
              </a:cxn>
              <a:cxn ang="0">
                <a:pos x="357" y="1111"/>
              </a:cxn>
              <a:cxn ang="0">
                <a:pos x="428" y="1076"/>
              </a:cxn>
              <a:cxn ang="0">
                <a:pos x="476" y="977"/>
              </a:cxn>
              <a:cxn ang="0">
                <a:pos x="502" y="943"/>
              </a:cxn>
              <a:cxn ang="0">
                <a:pos x="502" y="908"/>
              </a:cxn>
              <a:cxn ang="0">
                <a:pos x="524" y="908"/>
              </a:cxn>
              <a:cxn ang="0">
                <a:pos x="571" y="874"/>
              </a:cxn>
              <a:cxn ang="0">
                <a:pos x="621" y="807"/>
              </a:cxn>
              <a:cxn ang="0">
                <a:pos x="621" y="773"/>
              </a:cxn>
              <a:cxn ang="0">
                <a:pos x="645" y="706"/>
              </a:cxn>
              <a:cxn ang="0">
                <a:pos x="692" y="672"/>
              </a:cxn>
              <a:cxn ang="0">
                <a:pos x="692" y="605"/>
              </a:cxn>
              <a:cxn ang="0">
                <a:pos x="692" y="538"/>
              </a:cxn>
              <a:cxn ang="0">
                <a:pos x="692" y="504"/>
              </a:cxn>
              <a:cxn ang="0">
                <a:pos x="762" y="437"/>
              </a:cxn>
              <a:cxn ang="0">
                <a:pos x="762" y="370"/>
              </a:cxn>
              <a:cxn ang="0">
                <a:pos x="762" y="302"/>
              </a:cxn>
              <a:cxn ang="0">
                <a:pos x="785" y="269"/>
              </a:cxn>
              <a:cxn ang="0">
                <a:pos x="811" y="200"/>
              </a:cxn>
              <a:cxn ang="0">
                <a:pos x="835" y="168"/>
              </a:cxn>
              <a:cxn ang="0">
                <a:pos x="835" y="134"/>
              </a:cxn>
              <a:cxn ang="0">
                <a:pos x="857" y="134"/>
              </a:cxn>
              <a:cxn ang="0">
                <a:pos x="883" y="134"/>
              </a:cxn>
              <a:cxn ang="0">
                <a:pos x="930" y="134"/>
              </a:cxn>
              <a:cxn ang="0">
                <a:pos x="976" y="134"/>
              </a:cxn>
              <a:cxn ang="0">
                <a:pos x="1049" y="134"/>
              </a:cxn>
              <a:cxn ang="0">
                <a:pos x="1144" y="168"/>
              </a:cxn>
              <a:cxn ang="0">
                <a:pos x="1192" y="168"/>
              </a:cxn>
              <a:cxn ang="0">
                <a:pos x="1214" y="101"/>
              </a:cxn>
              <a:cxn ang="0">
                <a:pos x="1240" y="67"/>
              </a:cxn>
              <a:cxn ang="0">
                <a:pos x="1309" y="33"/>
              </a:cxn>
              <a:cxn ang="0">
                <a:pos x="1406" y="0"/>
              </a:cxn>
              <a:cxn ang="0">
                <a:pos x="1406" y="33"/>
              </a:cxn>
              <a:cxn ang="0">
                <a:pos x="1428" y="101"/>
              </a:cxn>
              <a:cxn ang="0">
                <a:pos x="1454" y="101"/>
              </a:cxn>
              <a:cxn ang="0">
                <a:pos x="1597" y="67"/>
              </a:cxn>
              <a:cxn ang="0">
                <a:pos x="1692" y="33"/>
              </a:cxn>
              <a:cxn ang="0">
                <a:pos x="1811" y="33"/>
              </a:cxn>
              <a:cxn ang="0">
                <a:pos x="1787" y="67"/>
              </a:cxn>
              <a:cxn ang="0">
                <a:pos x="1716" y="134"/>
              </a:cxn>
            </a:cxnLst>
            <a:rect l="0" t="0" r="r" b="b"/>
            <a:pathLst>
              <a:path w="1811" h="1414">
                <a:moveTo>
                  <a:pt x="0" y="1412"/>
                </a:moveTo>
                <a:lnTo>
                  <a:pt x="24" y="1414"/>
                </a:lnTo>
                <a:lnTo>
                  <a:pt x="48" y="1345"/>
                </a:lnTo>
                <a:lnTo>
                  <a:pt x="71" y="1345"/>
                </a:lnTo>
                <a:lnTo>
                  <a:pt x="71" y="1313"/>
                </a:lnTo>
                <a:lnTo>
                  <a:pt x="95" y="1313"/>
                </a:lnTo>
                <a:lnTo>
                  <a:pt x="143" y="1246"/>
                </a:lnTo>
                <a:lnTo>
                  <a:pt x="238" y="1177"/>
                </a:lnTo>
                <a:lnTo>
                  <a:pt x="238" y="1143"/>
                </a:lnTo>
                <a:lnTo>
                  <a:pt x="264" y="1143"/>
                </a:lnTo>
                <a:lnTo>
                  <a:pt x="309" y="1111"/>
                </a:lnTo>
                <a:lnTo>
                  <a:pt x="357" y="1111"/>
                </a:lnTo>
                <a:lnTo>
                  <a:pt x="428" y="1076"/>
                </a:lnTo>
                <a:lnTo>
                  <a:pt x="476" y="977"/>
                </a:lnTo>
                <a:lnTo>
                  <a:pt x="502" y="943"/>
                </a:lnTo>
                <a:lnTo>
                  <a:pt x="502" y="908"/>
                </a:lnTo>
                <a:lnTo>
                  <a:pt x="524" y="908"/>
                </a:lnTo>
                <a:lnTo>
                  <a:pt x="571" y="874"/>
                </a:lnTo>
                <a:lnTo>
                  <a:pt x="621" y="807"/>
                </a:lnTo>
                <a:lnTo>
                  <a:pt x="621" y="773"/>
                </a:lnTo>
                <a:lnTo>
                  <a:pt x="645" y="706"/>
                </a:lnTo>
                <a:lnTo>
                  <a:pt x="692" y="672"/>
                </a:lnTo>
                <a:lnTo>
                  <a:pt x="692" y="605"/>
                </a:lnTo>
                <a:lnTo>
                  <a:pt x="692" y="538"/>
                </a:lnTo>
                <a:lnTo>
                  <a:pt x="692" y="504"/>
                </a:lnTo>
                <a:lnTo>
                  <a:pt x="762" y="437"/>
                </a:lnTo>
                <a:lnTo>
                  <a:pt x="762" y="370"/>
                </a:lnTo>
                <a:lnTo>
                  <a:pt x="762" y="302"/>
                </a:lnTo>
                <a:lnTo>
                  <a:pt x="785" y="269"/>
                </a:lnTo>
                <a:lnTo>
                  <a:pt x="811" y="200"/>
                </a:lnTo>
                <a:lnTo>
                  <a:pt x="835" y="168"/>
                </a:lnTo>
                <a:lnTo>
                  <a:pt x="835" y="134"/>
                </a:lnTo>
                <a:lnTo>
                  <a:pt x="857" y="134"/>
                </a:lnTo>
                <a:lnTo>
                  <a:pt x="883" y="134"/>
                </a:lnTo>
                <a:lnTo>
                  <a:pt x="930" y="134"/>
                </a:lnTo>
                <a:lnTo>
                  <a:pt x="976" y="134"/>
                </a:lnTo>
                <a:lnTo>
                  <a:pt x="1049" y="134"/>
                </a:lnTo>
                <a:lnTo>
                  <a:pt x="1144" y="168"/>
                </a:lnTo>
                <a:lnTo>
                  <a:pt x="1192" y="168"/>
                </a:lnTo>
                <a:lnTo>
                  <a:pt x="1214" y="101"/>
                </a:lnTo>
                <a:lnTo>
                  <a:pt x="1240" y="67"/>
                </a:lnTo>
                <a:lnTo>
                  <a:pt x="1309" y="33"/>
                </a:lnTo>
                <a:lnTo>
                  <a:pt x="1406" y="0"/>
                </a:lnTo>
                <a:lnTo>
                  <a:pt x="1406" y="33"/>
                </a:lnTo>
                <a:lnTo>
                  <a:pt x="1428" y="101"/>
                </a:lnTo>
                <a:lnTo>
                  <a:pt x="1454" y="101"/>
                </a:lnTo>
                <a:lnTo>
                  <a:pt x="1597" y="67"/>
                </a:lnTo>
                <a:lnTo>
                  <a:pt x="1692" y="33"/>
                </a:lnTo>
                <a:lnTo>
                  <a:pt x="1811" y="33"/>
                </a:lnTo>
                <a:lnTo>
                  <a:pt x="1787" y="67"/>
                </a:lnTo>
                <a:lnTo>
                  <a:pt x="1716" y="134"/>
                </a:lnTo>
              </a:path>
            </a:pathLst>
          </a:custGeom>
          <a:noFill/>
          <a:ln w="25400">
            <a:solidFill>
              <a:srgbClr val="42FFFF"/>
            </a:solidFill>
            <a:prstDash val="solid"/>
            <a:round/>
            <a:headEnd/>
            <a:tailEnd/>
          </a:ln>
        </p:spPr>
        <p:txBody>
          <a:bodyPr/>
          <a:lstStyle/>
          <a:p>
            <a:endParaRPr lang="en-US"/>
          </a:p>
        </p:txBody>
      </p:sp>
      <p:sp>
        <p:nvSpPr>
          <p:cNvPr id="993294" name="Freeform 14"/>
          <p:cNvSpPr>
            <a:spLocks/>
          </p:cNvSpPr>
          <p:nvPr/>
        </p:nvSpPr>
        <p:spPr bwMode="auto">
          <a:xfrm>
            <a:off x="5745163" y="3328988"/>
            <a:ext cx="568325" cy="560387"/>
          </a:xfrm>
          <a:custGeom>
            <a:avLst/>
            <a:gdLst/>
            <a:ahLst/>
            <a:cxnLst>
              <a:cxn ang="0">
                <a:pos x="0" y="675"/>
              </a:cxn>
              <a:cxn ang="0">
                <a:pos x="26" y="637"/>
              </a:cxn>
              <a:cxn ang="0">
                <a:pos x="72" y="675"/>
              </a:cxn>
              <a:cxn ang="0">
                <a:pos x="95" y="675"/>
              </a:cxn>
              <a:cxn ang="0">
                <a:pos x="121" y="675"/>
              </a:cxn>
              <a:cxn ang="0">
                <a:pos x="145" y="675"/>
              </a:cxn>
              <a:cxn ang="0">
                <a:pos x="191" y="675"/>
              </a:cxn>
              <a:cxn ang="0">
                <a:pos x="240" y="706"/>
              </a:cxn>
              <a:cxn ang="0">
                <a:pos x="288" y="706"/>
              </a:cxn>
              <a:cxn ang="0">
                <a:pos x="335" y="706"/>
              </a:cxn>
              <a:cxn ang="0">
                <a:pos x="361" y="706"/>
              </a:cxn>
              <a:cxn ang="0">
                <a:pos x="361" y="675"/>
              </a:cxn>
              <a:cxn ang="0">
                <a:pos x="335" y="637"/>
              </a:cxn>
              <a:cxn ang="0">
                <a:pos x="335" y="605"/>
              </a:cxn>
              <a:cxn ang="0">
                <a:pos x="335" y="570"/>
              </a:cxn>
              <a:cxn ang="0">
                <a:pos x="264" y="570"/>
              </a:cxn>
              <a:cxn ang="0">
                <a:pos x="288" y="538"/>
              </a:cxn>
              <a:cxn ang="0">
                <a:pos x="335" y="504"/>
              </a:cxn>
              <a:cxn ang="0">
                <a:pos x="383" y="504"/>
              </a:cxn>
              <a:cxn ang="0">
                <a:pos x="409" y="504"/>
              </a:cxn>
              <a:cxn ang="0">
                <a:pos x="409" y="471"/>
              </a:cxn>
              <a:cxn ang="0">
                <a:pos x="430" y="437"/>
              </a:cxn>
              <a:cxn ang="0">
                <a:pos x="454" y="471"/>
              </a:cxn>
              <a:cxn ang="0">
                <a:pos x="478" y="404"/>
              </a:cxn>
              <a:cxn ang="0">
                <a:pos x="430" y="368"/>
              </a:cxn>
              <a:cxn ang="0">
                <a:pos x="478" y="368"/>
              </a:cxn>
              <a:cxn ang="0">
                <a:pos x="504" y="368"/>
              </a:cxn>
              <a:cxn ang="0">
                <a:pos x="526" y="336"/>
              </a:cxn>
              <a:cxn ang="0">
                <a:pos x="549" y="336"/>
              </a:cxn>
              <a:cxn ang="0">
                <a:pos x="623" y="336"/>
              </a:cxn>
              <a:cxn ang="0">
                <a:pos x="623" y="301"/>
              </a:cxn>
              <a:cxn ang="0">
                <a:pos x="623" y="269"/>
              </a:cxn>
              <a:cxn ang="0">
                <a:pos x="647" y="235"/>
              </a:cxn>
              <a:cxn ang="0">
                <a:pos x="668" y="202"/>
              </a:cxn>
              <a:cxn ang="0">
                <a:pos x="668" y="168"/>
              </a:cxn>
              <a:cxn ang="0">
                <a:pos x="668" y="135"/>
              </a:cxn>
              <a:cxn ang="0">
                <a:pos x="647" y="99"/>
              </a:cxn>
              <a:cxn ang="0">
                <a:pos x="668" y="32"/>
              </a:cxn>
              <a:cxn ang="0">
                <a:pos x="716" y="0"/>
              </a:cxn>
            </a:cxnLst>
            <a:rect l="0" t="0" r="r" b="b"/>
            <a:pathLst>
              <a:path w="716" h="706">
                <a:moveTo>
                  <a:pt x="0" y="675"/>
                </a:moveTo>
                <a:lnTo>
                  <a:pt x="26" y="637"/>
                </a:lnTo>
                <a:lnTo>
                  <a:pt x="72" y="675"/>
                </a:lnTo>
                <a:lnTo>
                  <a:pt x="95" y="675"/>
                </a:lnTo>
                <a:lnTo>
                  <a:pt x="121" y="675"/>
                </a:lnTo>
                <a:lnTo>
                  <a:pt x="145" y="675"/>
                </a:lnTo>
                <a:lnTo>
                  <a:pt x="191" y="675"/>
                </a:lnTo>
                <a:lnTo>
                  <a:pt x="240" y="706"/>
                </a:lnTo>
                <a:lnTo>
                  <a:pt x="288" y="706"/>
                </a:lnTo>
                <a:lnTo>
                  <a:pt x="335" y="706"/>
                </a:lnTo>
                <a:lnTo>
                  <a:pt x="361" y="706"/>
                </a:lnTo>
                <a:lnTo>
                  <a:pt x="361" y="675"/>
                </a:lnTo>
                <a:lnTo>
                  <a:pt x="335" y="637"/>
                </a:lnTo>
                <a:lnTo>
                  <a:pt x="335" y="605"/>
                </a:lnTo>
                <a:lnTo>
                  <a:pt x="335" y="570"/>
                </a:lnTo>
                <a:lnTo>
                  <a:pt x="264" y="570"/>
                </a:lnTo>
                <a:lnTo>
                  <a:pt x="288" y="538"/>
                </a:lnTo>
                <a:lnTo>
                  <a:pt x="335" y="504"/>
                </a:lnTo>
                <a:lnTo>
                  <a:pt x="383" y="504"/>
                </a:lnTo>
                <a:lnTo>
                  <a:pt x="409" y="504"/>
                </a:lnTo>
                <a:lnTo>
                  <a:pt x="409" y="471"/>
                </a:lnTo>
                <a:lnTo>
                  <a:pt x="430" y="437"/>
                </a:lnTo>
                <a:lnTo>
                  <a:pt x="454" y="471"/>
                </a:lnTo>
                <a:lnTo>
                  <a:pt x="478" y="404"/>
                </a:lnTo>
                <a:lnTo>
                  <a:pt x="430" y="368"/>
                </a:lnTo>
                <a:lnTo>
                  <a:pt x="478" y="368"/>
                </a:lnTo>
                <a:lnTo>
                  <a:pt x="504" y="368"/>
                </a:lnTo>
                <a:lnTo>
                  <a:pt x="526" y="336"/>
                </a:lnTo>
                <a:lnTo>
                  <a:pt x="549" y="336"/>
                </a:lnTo>
                <a:lnTo>
                  <a:pt x="623" y="336"/>
                </a:lnTo>
                <a:lnTo>
                  <a:pt x="623" y="301"/>
                </a:lnTo>
                <a:lnTo>
                  <a:pt x="623" y="269"/>
                </a:lnTo>
                <a:lnTo>
                  <a:pt x="647" y="235"/>
                </a:lnTo>
                <a:lnTo>
                  <a:pt x="668" y="202"/>
                </a:lnTo>
                <a:lnTo>
                  <a:pt x="668" y="168"/>
                </a:lnTo>
                <a:lnTo>
                  <a:pt x="668" y="135"/>
                </a:lnTo>
                <a:lnTo>
                  <a:pt x="647" y="99"/>
                </a:lnTo>
                <a:lnTo>
                  <a:pt x="668" y="32"/>
                </a:lnTo>
                <a:lnTo>
                  <a:pt x="716" y="0"/>
                </a:lnTo>
              </a:path>
            </a:pathLst>
          </a:custGeom>
          <a:noFill/>
          <a:ln w="25400">
            <a:solidFill>
              <a:srgbClr val="42FFFF"/>
            </a:solidFill>
            <a:prstDash val="solid"/>
            <a:round/>
            <a:headEnd/>
            <a:tailEnd/>
          </a:ln>
        </p:spPr>
        <p:txBody>
          <a:bodyPr/>
          <a:lstStyle/>
          <a:p>
            <a:endParaRPr lang="en-US"/>
          </a:p>
        </p:txBody>
      </p:sp>
      <p:sp>
        <p:nvSpPr>
          <p:cNvPr id="993295" name="Freeform 15"/>
          <p:cNvSpPr>
            <a:spLocks/>
          </p:cNvSpPr>
          <p:nvPr/>
        </p:nvSpPr>
        <p:spPr bwMode="auto">
          <a:xfrm>
            <a:off x="5402263" y="3943350"/>
            <a:ext cx="757237" cy="160338"/>
          </a:xfrm>
          <a:custGeom>
            <a:avLst/>
            <a:gdLst/>
            <a:ahLst/>
            <a:cxnLst>
              <a:cxn ang="0">
                <a:pos x="0" y="70"/>
              </a:cxn>
              <a:cxn ang="0">
                <a:pos x="26" y="70"/>
              </a:cxn>
              <a:cxn ang="0">
                <a:pos x="49" y="101"/>
              </a:cxn>
              <a:cxn ang="0">
                <a:pos x="71" y="101"/>
              </a:cxn>
              <a:cxn ang="0">
                <a:pos x="95" y="70"/>
              </a:cxn>
              <a:cxn ang="0">
                <a:pos x="121" y="101"/>
              </a:cxn>
              <a:cxn ang="0">
                <a:pos x="145" y="101"/>
              </a:cxn>
              <a:cxn ang="0">
                <a:pos x="190" y="70"/>
              </a:cxn>
              <a:cxn ang="0">
                <a:pos x="216" y="70"/>
              </a:cxn>
              <a:cxn ang="0">
                <a:pos x="240" y="70"/>
              </a:cxn>
              <a:cxn ang="0">
                <a:pos x="287" y="135"/>
              </a:cxn>
              <a:cxn ang="0">
                <a:pos x="335" y="135"/>
              </a:cxn>
              <a:cxn ang="0">
                <a:pos x="454" y="135"/>
              </a:cxn>
              <a:cxn ang="0">
                <a:pos x="454" y="169"/>
              </a:cxn>
              <a:cxn ang="0">
                <a:pos x="478" y="135"/>
              </a:cxn>
              <a:cxn ang="0">
                <a:pos x="502" y="169"/>
              </a:cxn>
              <a:cxn ang="0">
                <a:pos x="525" y="202"/>
              </a:cxn>
              <a:cxn ang="0">
                <a:pos x="573" y="169"/>
              </a:cxn>
              <a:cxn ang="0">
                <a:pos x="668" y="169"/>
              </a:cxn>
              <a:cxn ang="0">
                <a:pos x="692" y="169"/>
              </a:cxn>
              <a:cxn ang="0">
                <a:pos x="668" y="101"/>
              </a:cxn>
              <a:cxn ang="0">
                <a:pos x="716" y="70"/>
              </a:cxn>
              <a:cxn ang="0">
                <a:pos x="741" y="70"/>
              </a:cxn>
              <a:cxn ang="0">
                <a:pos x="741" y="32"/>
              </a:cxn>
              <a:cxn ang="0">
                <a:pos x="741" y="0"/>
              </a:cxn>
              <a:cxn ang="0">
                <a:pos x="789" y="32"/>
              </a:cxn>
              <a:cxn ang="0">
                <a:pos x="811" y="32"/>
              </a:cxn>
              <a:cxn ang="0">
                <a:pos x="860" y="0"/>
              </a:cxn>
              <a:cxn ang="0">
                <a:pos x="906" y="32"/>
              </a:cxn>
              <a:cxn ang="0">
                <a:pos x="954" y="32"/>
              </a:cxn>
            </a:cxnLst>
            <a:rect l="0" t="0" r="r" b="b"/>
            <a:pathLst>
              <a:path w="954" h="202">
                <a:moveTo>
                  <a:pt x="0" y="70"/>
                </a:moveTo>
                <a:lnTo>
                  <a:pt x="26" y="70"/>
                </a:lnTo>
                <a:lnTo>
                  <a:pt x="49" y="101"/>
                </a:lnTo>
                <a:lnTo>
                  <a:pt x="71" y="101"/>
                </a:lnTo>
                <a:lnTo>
                  <a:pt x="95" y="70"/>
                </a:lnTo>
                <a:lnTo>
                  <a:pt x="121" y="101"/>
                </a:lnTo>
                <a:lnTo>
                  <a:pt x="145" y="101"/>
                </a:lnTo>
                <a:lnTo>
                  <a:pt x="190" y="70"/>
                </a:lnTo>
                <a:lnTo>
                  <a:pt x="216" y="70"/>
                </a:lnTo>
                <a:lnTo>
                  <a:pt x="240" y="70"/>
                </a:lnTo>
                <a:lnTo>
                  <a:pt x="287" y="135"/>
                </a:lnTo>
                <a:lnTo>
                  <a:pt x="335" y="135"/>
                </a:lnTo>
                <a:lnTo>
                  <a:pt x="454" y="135"/>
                </a:lnTo>
                <a:lnTo>
                  <a:pt x="454" y="169"/>
                </a:lnTo>
                <a:lnTo>
                  <a:pt x="478" y="135"/>
                </a:lnTo>
                <a:lnTo>
                  <a:pt x="502" y="169"/>
                </a:lnTo>
                <a:lnTo>
                  <a:pt x="525" y="202"/>
                </a:lnTo>
                <a:lnTo>
                  <a:pt x="573" y="169"/>
                </a:lnTo>
                <a:lnTo>
                  <a:pt x="668" y="169"/>
                </a:lnTo>
                <a:lnTo>
                  <a:pt x="692" y="169"/>
                </a:lnTo>
                <a:lnTo>
                  <a:pt x="668" y="101"/>
                </a:lnTo>
                <a:lnTo>
                  <a:pt x="716" y="70"/>
                </a:lnTo>
                <a:lnTo>
                  <a:pt x="741" y="70"/>
                </a:lnTo>
                <a:lnTo>
                  <a:pt x="741" y="32"/>
                </a:lnTo>
                <a:lnTo>
                  <a:pt x="741" y="0"/>
                </a:lnTo>
                <a:lnTo>
                  <a:pt x="789" y="32"/>
                </a:lnTo>
                <a:lnTo>
                  <a:pt x="811" y="32"/>
                </a:lnTo>
                <a:lnTo>
                  <a:pt x="860" y="0"/>
                </a:lnTo>
                <a:lnTo>
                  <a:pt x="906" y="32"/>
                </a:lnTo>
                <a:lnTo>
                  <a:pt x="954" y="32"/>
                </a:lnTo>
              </a:path>
            </a:pathLst>
          </a:custGeom>
          <a:noFill/>
          <a:ln w="25400">
            <a:solidFill>
              <a:srgbClr val="42FFFF"/>
            </a:solidFill>
            <a:prstDash val="solid"/>
            <a:round/>
            <a:headEnd/>
            <a:tailEnd/>
          </a:ln>
        </p:spPr>
        <p:txBody>
          <a:bodyPr/>
          <a:lstStyle/>
          <a:p>
            <a:endParaRPr lang="en-US"/>
          </a:p>
        </p:txBody>
      </p:sp>
      <p:sp>
        <p:nvSpPr>
          <p:cNvPr id="993296" name="Freeform 16"/>
          <p:cNvSpPr>
            <a:spLocks/>
          </p:cNvSpPr>
          <p:nvPr/>
        </p:nvSpPr>
        <p:spPr bwMode="auto">
          <a:xfrm>
            <a:off x="5573713" y="4503738"/>
            <a:ext cx="739775" cy="454025"/>
          </a:xfrm>
          <a:custGeom>
            <a:avLst/>
            <a:gdLst/>
            <a:ahLst/>
            <a:cxnLst>
              <a:cxn ang="0">
                <a:pos x="24" y="34"/>
              </a:cxn>
              <a:cxn ang="0">
                <a:pos x="48" y="0"/>
              </a:cxn>
              <a:cxn ang="0">
                <a:pos x="71" y="0"/>
              </a:cxn>
              <a:cxn ang="0">
                <a:pos x="71" y="34"/>
              </a:cxn>
              <a:cxn ang="0">
                <a:pos x="71" y="70"/>
              </a:cxn>
              <a:cxn ang="0">
                <a:pos x="93" y="101"/>
              </a:cxn>
              <a:cxn ang="0">
                <a:pos x="93" y="135"/>
              </a:cxn>
              <a:cxn ang="0">
                <a:pos x="119" y="101"/>
              </a:cxn>
              <a:cxn ang="0">
                <a:pos x="167" y="101"/>
              </a:cxn>
              <a:cxn ang="0">
                <a:pos x="167" y="135"/>
              </a:cxn>
              <a:cxn ang="0">
                <a:pos x="192" y="135"/>
              </a:cxn>
              <a:cxn ang="0">
                <a:pos x="192" y="171"/>
              </a:cxn>
              <a:cxn ang="0">
                <a:pos x="93" y="202"/>
              </a:cxn>
              <a:cxn ang="0">
                <a:pos x="24" y="271"/>
              </a:cxn>
              <a:cxn ang="0">
                <a:pos x="0" y="370"/>
              </a:cxn>
              <a:cxn ang="0">
                <a:pos x="48" y="370"/>
              </a:cxn>
              <a:cxn ang="0">
                <a:pos x="93" y="370"/>
              </a:cxn>
              <a:cxn ang="0">
                <a:pos x="167" y="505"/>
              </a:cxn>
              <a:cxn ang="0">
                <a:pos x="286" y="471"/>
              </a:cxn>
              <a:cxn ang="0">
                <a:pos x="286" y="505"/>
              </a:cxn>
              <a:cxn ang="0">
                <a:pos x="430" y="505"/>
              </a:cxn>
              <a:cxn ang="0">
                <a:pos x="454" y="572"/>
              </a:cxn>
              <a:cxn ang="0">
                <a:pos x="525" y="572"/>
              </a:cxn>
              <a:cxn ang="0">
                <a:pos x="549" y="505"/>
              </a:cxn>
              <a:cxn ang="0">
                <a:pos x="597" y="440"/>
              </a:cxn>
              <a:cxn ang="0">
                <a:pos x="718" y="440"/>
              </a:cxn>
              <a:cxn ang="0">
                <a:pos x="738" y="440"/>
              </a:cxn>
              <a:cxn ang="0">
                <a:pos x="763" y="404"/>
              </a:cxn>
              <a:cxn ang="0">
                <a:pos x="811" y="471"/>
              </a:cxn>
              <a:cxn ang="0">
                <a:pos x="837" y="404"/>
              </a:cxn>
              <a:cxn ang="0">
                <a:pos x="930" y="303"/>
              </a:cxn>
              <a:cxn ang="0">
                <a:pos x="930" y="339"/>
              </a:cxn>
            </a:cxnLst>
            <a:rect l="0" t="0" r="r" b="b"/>
            <a:pathLst>
              <a:path w="930" h="572">
                <a:moveTo>
                  <a:pt x="24" y="34"/>
                </a:moveTo>
                <a:lnTo>
                  <a:pt x="48" y="0"/>
                </a:lnTo>
                <a:lnTo>
                  <a:pt x="71" y="0"/>
                </a:lnTo>
                <a:lnTo>
                  <a:pt x="71" y="34"/>
                </a:lnTo>
                <a:lnTo>
                  <a:pt x="71" y="70"/>
                </a:lnTo>
                <a:lnTo>
                  <a:pt x="93" y="101"/>
                </a:lnTo>
                <a:lnTo>
                  <a:pt x="93" y="135"/>
                </a:lnTo>
                <a:lnTo>
                  <a:pt x="119" y="101"/>
                </a:lnTo>
                <a:lnTo>
                  <a:pt x="167" y="101"/>
                </a:lnTo>
                <a:lnTo>
                  <a:pt x="167" y="135"/>
                </a:lnTo>
                <a:lnTo>
                  <a:pt x="192" y="135"/>
                </a:lnTo>
                <a:lnTo>
                  <a:pt x="192" y="171"/>
                </a:lnTo>
                <a:lnTo>
                  <a:pt x="93" y="202"/>
                </a:lnTo>
                <a:lnTo>
                  <a:pt x="24" y="271"/>
                </a:lnTo>
                <a:lnTo>
                  <a:pt x="0" y="370"/>
                </a:lnTo>
                <a:lnTo>
                  <a:pt x="48" y="370"/>
                </a:lnTo>
                <a:lnTo>
                  <a:pt x="93" y="370"/>
                </a:lnTo>
                <a:lnTo>
                  <a:pt x="167" y="505"/>
                </a:lnTo>
                <a:lnTo>
                  <a:pt x="286" y="471"/>
                </a:lnTo>
                <a:lnTo>
                  <a:pt x="286" y="505"/>
                </a:lnTo>
                <a:lnTo>
                  <a:pt x="430" y="505"/>
                </a:lnTo>
                <a:lnTo>
                  <a:pt x="454" y="572"/>
                </a:lnTo>
                <a:lnTo>
                  <a:pt x="525" y="572"/>
                </a:lnTo>
                <a:lnTo>
                  <a:pt x="549" y="505"/>
                </a:lnTo>
                <a:lnTo>
                  <a:pt x="597" y="440"/>
                </a:lnTo>
                <a:lnTo>
                  <a:pt x="718" y="440"/>
                </a:lnTo>
                <a:lnTo>
                  <a:pt x="738" y="440"/>
                </a:lnTo>
                <a:lnTo>
                  <a:pt x="763" y="404"/>
                </a:lnTo>
                <a:lnTo>
                  <a:pt x="811" y="471"/>
                </a:lnTo>
                <a:lnTo>
                  <a:pt x="837" y="404"/>
                </a:lnTo>
                <a:lnTo>
                  <a:pt x="930" y="303"/>
                </a:lnTo>
                <a:lnTo>
                  <a:pt x="930" y="339"/>
                </a:lnTo>
              </a:path>
            </a:pathLst>
          </a:custGeom>
          <a:noFill/>
          <a:ln w="25400">
            <a:solidFill>
              <a:srgbClr val="42FFFF"/>
            </a:solidFill>
            <a:prstDash val="solid"/>
            <a:round/>
            <a:headEnd/>
            <a:tailEnd/>
          </a:ln>
        </p:spPr>
        <p:txBody>
          <a:bodyPr/>
          <a:lstStyle/>
          <a:p>
            <a:endParaRPr lang="en-US"/>
          </a:p>
        </p:txBody>
      </p:sp>
      <p:sp>
        <p:nvSpPr>
          <p:cNvPr id="993297" name="Freeform 17"/>
          <p:cNvSpPr>
            <a:spLocks/>
          </p:cNvSpPr>
          <p:nvPr/>
        </p:nvSpPr>
        <p:spPr bwMode="auto">
          <a:xfrm>
            <a:off x="5795963" y="4891088"/>
            <a:ext cx="800100" cy="601662"/>
          </a:xfrm>
          <a:custGeom>
            <a:avLst/>
            <a:gdLst/>
            <a:ahLst/>
            <a:cxnLst>
              <a:cxn ang="0">
                <a:pos x="0" y="0"/>
              </a:cxn>
              <a:cxn ang="0">
                <a:pos x="53" y="83"/>
              </a:cxn>
              <a:cxn ang="0">
                <a:pos x="77" y="117"/>
              </a:cxn>
              <a:cxn ang="0">
                <a:pos x="77" y="150"/>
              </a:cxn>
              <a:cxn ang="0">
                <a:pos x="53" y="220"/>
              </a:cxn>
              <a:cxn ang="0">
                <a:pos x="53" y="251"/>
              </a:cxn>
              <a:cxn ang="0">
                <a:pos x="125" y="220"/>
              </a:cxn>
              <a:cxn ang="0">
                <a:pos x="148" y="220"/>
              </a:cxn>
              <a:cxn ang="0">
                <a:pos x="172" y="251"/>
              </a:cxn>
              <a:cxn ang="0">
                <a:pos x="172" y="285"/>
              </a:cxn>
              <a:cxn ang="0">
                <a:pos x="220" y="352"/>
              </a:cxn>
              <a:cxn ang="0">
                <a:pos x="293" y="386"/>
              </a:cxn>
              <a:cxn ang="0">
                <a:pos x="315" y="352"/>
              </a:cxn>
              <a:cxn ang="0">
                <a:pos x="364" y="352"/>
              </a:cxn>
              <a:cxn ang="0">
                <a:pos x="386" y="352"/>
              </a:cxn>
              <a:cxn ang="0">
                <a:pos x="341" y="318"/>
              </a:cxn>
              <a:cxn ang="0">
                <a:pos x="341" y="285"/>
              </a:cxn>
              <a:cxn ang="0">
                <a:pos x="386" y="251"/>
              </a:cxn>
              <a:cxn ang="0">
                <a:pos x="410" y="285"/>
              </a:cxn>
              <a:cxn ang="0">
                <a:pos x="529" y="352"/>
              </a:cxn>
              <a:cxn ang="0">
                <a:pos x="483" y="386"/>
              </a:cxn>
              <a:cxn ang="0">
                <a:pos x="555" y="453"/>
              </a:cxn>
              <a:cxn ang="0">
                <a:pos x="529" y="489"/>
              </a:cxn>
              <a:cxn ang="0">
                <a:pos x="602" y="520"/>
              </a:cxn>
              <a:cxn ang="0">
                <a:pos x="648" y="556"/>
              </a:cxn>
              <a:cxn ang="0">
                <a:pos x="648" y="621"/>
              </a:cxn>
              <a:cxn ang="0">
                <a:pos x="698" y="621"/>
              </a:cxn>
              <a:cxn ang="0">
                <a:pos x="793" y="690"/>
              </a:cxn>
              <a:cxn ang="0">
                <a:pos x="839" y="724"/>
              </a:cxn>
              <a:cxn ang="0">
                <a:pos x="936" y="724"/>
              </a:cxn>
              <a:cxn ang="0">
                <a:pos x="1007" y="724"/>
              </a:cxn>
              <a:cxn ang="0">
                <a:pos x="1007" y="757"/>
              </a:cxn>
            </a:cxnLst>
            <a:rect l="0" t="0" r="r" b="b"/>
            <a:pathLst>
              <a:path w="1007" h="757">
                <a:moveTo>
                  <a:pt x="0" y="0"/>
                </a:moveTo>
                <a:lnTo>
                  <a:pt x="53" y="83"/>
                </a:lnTo>
                <a:lnTo>
                  <a:pt x="77" y="117"/>
                </a:lnTo>
                <a:lnTo>
                  <a:pt x="77" y="150"/>
                </a:lnTo>
                <a:lnTo>
                  <a:pt x="53" y="220"/>
                </a:lnTo>
                <a:lnTo>
                  <a:pt x="53" y="251"/>
                </a:lnTo>
                <a:lnTo>
                  <a:pt x="125" y="220"/>
                </a:lnTo>
                <a:lnTo>
                  <a:pt x="148" y="220"/>
                </a:lnTo>
                <a:lnTo>
                  <a:pt x="172" y="251"/>
                </a:lnTo>
                <a:lnTo>
                  <a:pt x="172" y="285"/>
                </a:lnTo>
                <a:lnTo>
                  <a:pt x="220" y="352"/>
                </a:lnTo>
                <a:lnTo>
                  <a:pt x="293" y="386"/>
                </a:lnTo>
                <a:lnTo>
                  <a:pt x="315" y="352"/>
                </a:lnTo>
                <a:lnTo>
                  <a:pt x="364" y="352"/>
                </a:lnTo>
                <a:lnTo>
                  <a:pt x="386" y="352"/>
                </a:lnTo>
                <a:lnTo>
                  <a:pt x="341" y="318"/>
                </a:lnTo>
                <a:lnTo>
                  <a:pt x="341" y="285"/>
                </a:lnTo>
                <a:lnTo>
                  <a:pt x="386" y="251"/>
                </a:lnTo>
                <a:lnTo>
                  <a:pt x="410" y="285"/>
                </a:lnTo>
                <a:lnTo>
                  <a:pt x="529" y="352"/>
                </a:lnTo>
                <a:lnTo>
                  <a:pt x="483" y="386"/>
                </a:lnTo>
                <a:lnTo>
                  <a:pt x="555" y="453"/>
                </a:lnTo>
                <a:lnTo>
                  <a:pt x="529" y="489"/>
                </a:lnTo>
                <a:lnTo>
                  <a:pt x="602" y="520"/>
                </a:lnTo>
                <a:lnTo>
                  <a:pt x="648" y="556"/>
                </a:lnTo>
                <a:lnTo>
                  <a:pt x="648" y="621"/>
                </a:lnTo>
                <a:lnTo>
                  <a:pt x="698" y="621"/>
                </a:lnTo>
                <a:lnTo>
                  <a:pt x="793" y="690"/>
                </a:lnTo>
                <a:lnTo>
                  <a:pt x="839" y="724"/>
                </a:lnTo>
                <a:lnTo>
                  <a:pt x="936" y="724"/>
                </a:lnTo>
                <a:lnTo>
                  <a:pt x="1007" y="724"/>
                </a:lnTo>
                <a:lnTo>
                  <a:pt x="1007" y="757"/>
                </a:lnTo>
              </a:path>
            </a:pathLst>
          </a:custGeom>
          <a:noFill/>
          <a:ln w="25400">
            <a:solidFill>
              <a:srgbClr val="42FFFF"/>
            </a:solidFill>
            <a:prstDash val="solid"/>
            <a:round/>
            <a:headEnd/>
            <a:tailEnd/>
          </a:ln>
        </p:spPr>
        <p:txBody>
          <a:bodyPr/>
          <a:lstStyle/>
          <a:p>
            <a:endParaRPr lang="en-US"/>
          </a:p>
        </p:txBody>
      </p:sp>
      <p:sp>
        <p:nvSpPr>
          <p:cNvPr id="993298" name="Freeform 18"/>
          <p:cNvSpPr>
            <a:spLocks/>
          </p:cNvSpPr>
          <p:nvPr/>
        </p:nvSpPr>
        <p:spPr bwMode="auto">
          <a:xfrm>
            <a:off x="6199188" y="5065713"/>
            <a:ext cx="265112" cy="185737"/>
          </a:xfrm>
          <a:custGeom>
            <a:avLst/>
            <a:gdLst/>
            <a:ahLst/>
            <a:cxnLst>
              <a:cxn ang="0">
                <a:pos x="0" y="166"/>
              </a:cxn>
              <a:cxn ang="0">
                <a:pos x="24" y="166"/>
              </a:cxn>
              <a:cxn ang="0">
                <a:pos x="50" y="203"/>
              </a:cxn>
              <a:cxn ang="0">
                <a:pos x="95" y="203"/>
              </a:cxn>
              <a:cxn ang="0">
                <a:pos x="119" y="235"/>
              </a:cxn>
              <a:cxn ang="0">
                <a:pos x="191" y="203"/>
              </a:cxn>
              <a:cxn ang="0">
                <a:pos x="262" y="235"/>
              </a:cxn>
              <a:cxn ang="0">
                <a:pos x="262" y="203"/>
              </a:cxn>
              <a:cxn ang="0">
                <a:pos x="262" y="166"/>
              </a:cxn>
              <a:cxn ang="0">
                <a:pos x="286" y="166"/>
              </a:cxn>
              <a:cxn ang="0">
                <a:pos x="262" y="98"/>
              </a:cxn>
              <a:cxn ang="0">
                <a:pos x="333" y="0"/>
              </a:cxn>
            </a:cxnLst>
            <a:rect l="0" t="0" r="r" b="b"/>
            <a:pathLst>
              <a:path w="333" h="235">
                <a:moveTo>
                  <a:pt x="0" y="166"/>
                </a:moveTo>
                <a:lnTo>
                  <a:pt x="24" y="166"/>
                </a:lnTo>
                <a:lnTo>
                  <a:pt x="50" y="203"/>
                </a:lnTo>
                <a:lnTo>
                  <a:pt x="95" y="203"/>
                </a:lnTo>
                <a:lnTo>
                  <a:pt x="119" y="235"/>
                </a:lnTo>
                <a:lnTo>
                  <a:pt x="191" y="203"/>
                </a:lnTo>
                <a:lnTo>
                  <a:pt x="262" y="235"/>
                </a:lnTo>
                <a:lnTo>
                  <a:pt x="262" y="203"/>
                </a:lnTo>
                <a:lnTo>
                  <a:pt x="262" y="166"/>
                </a:lnTo>
                <a:lnTo>
                  <a:pt x="286" y="166"/>
                </a:lnTo>
                <a:lnTo>
                  <a:pt x="262" y="98"/>
                </a:lnTo>
                <a:lnTo>
                  <a:pt x="333" y="0"/>
                </a:lnTo>
              </a:path>
            </a:pathLst>
          </a:custGeom>
          <a:noFill/>
          <a:ln w="25400">
            <a:solidFill>
              <a:srgbClr val="42FFFF"/>
            </a:solidFill>
            <a:prstDash val="solid"/>
            <a:round/>
            <a:headEnd/>
            <a:tailEnd/>
          </a:ln>
        </p:spPr>
        <p:txBody>
          <a:bodyPr/>
          <a:lstStyle/>
          <a:p>
            <a:endParaRPr lang="en-US"/>
          </a:p>
        </p:txBody>
      </p:sp>
      <p:sp>
        <p:nvSpPr>
          <p:cNvPr id="993299" name="Freeform 19"/>
          <p:cNvSpPr>
            <a:spLocks/>
          </p:cNvSpPr>
          <p:nvPr/>
        </p:nvSpPr>
        <p:spPr bwMode="auto">
          <a:xfrm>
            <a:off x="6154738" y="5105400"/>
            <a:ext cx="762000" cy="160338"/>
          </a:xfrm>
          <a:custGeom>
            <a:avLst/>
            <a:gdLst/>
            <a:ahLst/>
            <a:cxnLst>
              <a:cxn ang="0">
                <a:pos x="0" y="111"/>
              </a:cxn>
              <a:cxn ang="0">
                <a:pos x="83" y="135"/>
              </a:cxn>
              <a:cxn ang="0">
                <a:pos x="153" y="135"/>
              </a:cxn>
              <a:cxn ang="0">
                <a:pos x="226" y="204"/>
              </a:cxn>
              <a:cxn ang="0">
                <a:pos x="297" y="172"/>
              </a:cxn>
              <a:cxn ang="0">
                <a:pos x="321" y="103"/>
              </a:cxn>
              <a:cxn ang="0">
                <a:pos x="369" y="67"/>
              </a:cxn>
              <a:cxn ang="0">
                <a:pos x="416" y="36"/>
              </a:cxn>
              <a:cxn ang="0">
                <a:pos x="464" y="0"/>
              </a:cxn>
              <a:cxn ang="0">
                <a:pos x="535" y="36"/>
              </a:cxn>
              <a:cxn ang="0">
                <a:pos x="557" y="0"/>
              </a:cxn>
              <a:cxn ang="0">
                <a:pos x="585" y="36"/>
              </a:cxn>
              <a:cxn ang="0">
                <a:pos x="585" y="0"/>
              </a:cxn>
              <a:cxn ang="0">
                <a:pos x="607" y="67"/>
              </a:cxn>
              <a:cxn ang="0">
                <a:pos x="631" y="67"/>
              </a:cxn>
              <a:cxn ang="0">
                <a:pos x="654" y="67"/>
              </a:cxn>
              <a:cxn ang="0">
                <a:pos x="678" y="135"/>
              </a:cxn>
              <a:cxn ang="0">
                <a:pos x="702" y="67"/>
              </a:cxn>
              <a:cxn ang="0">
                <a:pos x="748" y="36"/>
              </a:cxn>
              <a:cxn ang="0">
                <a:pos x="797" y="36"/>
              </a:cxn>
              <a:cxn ang="0">
                <a:pos x="869" y="67"/>
              </a:cxn>
              <a:cxn ang="0">
                <a:pos x="892" y="67"/>
              </a:cxn>
              <a:cxn ang="0">
                <a:pos x="918" y="103"/>
              </a:cxn>
            </a:cxnLst>
            <a:rect l="0" t="0" r="r" b="b"/>
            <a:pathLst>
              <a:path w="918" h="204">
                <a:moveTo>
                  <a:pt x="0" y="111"/>
                </a:moveTo>
                <a:lnTo>
                  <a:pt x="83" y="135"/>
                </a:lnTo>
                <a:lnTo>
                  <a:pt x="153" y="135"/>
                </a:lnTo>
                <a:lnTo>
                  <a:pt x="226" y="204"/>
                </a:lnTo>
                <a:lnTo>
                  <a:pt x="297" y="172"/>
                </a:lnTo>
                <a:lnTo>
                  <a:pt x="321" y="103"/>
                </a:lnTo>
                <a:lnTo>
                  <a:pt x="369" y="67"/>
                </a:lnTo>
                <a:lnTo>
                  <a:pt x="416" y="36"/>
                </a:lnTo>
                <a:lnTo>
                  <a:pt x="464" y="0"/>
                </a:lnTo>
                <a:lnTo>
                  <a:pt x="535" y="36"/>
                </a:lnTo>
                <a:lnTo>
                  <a:pt x="557" y="0"/>
                </a:lnTo>
                <a:lnTo>
                  <a:pt x="585" y="36"/>
                </a:lnTo>
                <a:lnTo>
                  <a:pt x="585" y="0"/>
                </a:lnTo>
                <a:lnTo>
                  <a:pt x="607" y="67"/>
                </a:lnTo>
                <a:lnTo>
                  <a:pt x="631" y="67"/>
                </a:lnTo>
                <a:lnTo>
                  <a:pt x="654" y="67"/>
                </a:lnTo>
                <a:lnTo>
                  <a:pt x="678" y="135"/>
                </a:lnTo>
                <a:lnTo>
                  <a:pt x="702" y="67"/>
                </a:lnTo>
                <a:lnTo>
                  <a:pt x="748" y="36"/>
                </a:lnTo>
                <a:lnTo>
                  <a:pt x="797" y="36"/>
                </a:lnTo>
                <a:lnTo>
                  <a:pt x="869" y="67"/>
                </a:lnTo>
                <a:lnTo>
                  <a:pt x="892" y="67"/>
                </a:lnTo>
                <a:lnTo>
                  <a:pt x="918" y="103"/>
                </a:lnTo>
              </a:path>
            </a:pathLst>
          </a:custGeom>
          <a:noFill/>
          <a:ln w="25400">
            <a:solidFill>
              <a:srgbClr val="42FFFF"/>
            </a:solidFill>
            <a:prstDash val="solid"/>
            <a:round/>
            <a:headEnd/>
            <a:tailEnd/>
          </a:ln>
        </p:spPr>
        <p:txBody>
          <a:bodyPr/>
          <a:lstStyle/>
          <a:p>
            <a:endParaRPr lang="en-US"/>
          </a:p>
        </p:txBody>
      </p:sp>
      <p:sp>
        <p:nvSpPr>
          <p:cNvPr id="993300" name="Freeform 20"/>
          <p:cNvSpPr>
            <a:spLocks/>
          </p:cNvSpPr>
          <p:nvPr/>
        </p:nvSpPr>
        <p:spPr bwMode="auto">
          <a:xfrm>
            <a:off x="6654800" y="4341813"/>
            <a:ext cx="471488" cy="161925"/>
          </a:xfrm>
          <a:custGeom>
            <a:avLst/>
            <a:gdLst/>
            <a:ahLst/>
            <a:cxnLst>
              <a:cxn ang="0">
                <a:pos x="0" y="35"/>
              </a:cxn>
              <a:cxn ang="0">
                <a:pos x="48" y="67"/>
              </a:cxn>
              <a:cxn ang="0">
                <a:pos x="48" y="103"/>
              </a:cxn>
              <a:cxn ang="0">
                <a:pos x="48" y="136"/>
              </a:cxn>
              <a:cxn ang="0">
                <a:pos x="94" y="136"/>
              </a:cxn>
              <a:cxn ang="0">
                <a:pos x="94" y="172"/>
              </a:cxn>
              <a:cxn ang="0">
                <a:pos x="143" y="203"/>
              </a:cxn>
              <a:cxn ang="0">
                <a:pos x="143" y="172"/>
              </a:cxn>
              <a:cxn ang="0">
                <a:pos x="143" y="103"/>
              </a:cxn>
              <a:cxn ang="0">
                <a:pos x="238" y="67"/>
              </a:cxn>
              <a:cxn ang="0">
                <a:pos x="334" y="35"/>
              </a:cxn>
              <a:cxn ang="0">
                <a:pos x="381" y="35"/>
              </a:cxn>
              <a:cxn ang="0">
                <a:pos x="405" y="67"/>
              </a:cxn>
              <a:cxn ang="0">
                <a:pos x="476" y="35"/>
              </a:cxn>
              <a:cxn ang="0">
                <a:pos x="548" y="35"/>
              </a:cxn>
              <a:cxn ang="0">
                <a:pos x="595" y="0"/>
              </a:cxn>
            </a:cxnLst>
            <a:rect l="0" t="0" r="r" b="b"/>
            <a:pathLst>
              <a:path w="595" h="203">
                <a:moveTo>
                  <a:pt x="0" y="35"/>
                </a:moveTo>
                <a:lnTo>
                  <a:pt x="48" y="67"/>
                </a:lnTo>
                <a:lnTo>
                  <a:pt x="48" y="103"/>
                </a:lnTo>
                <a:lnTo>
                  <a:pt x="48" y="136"/>
                </a:lnTo>
                <a:lnTo>
                  <a:pt x="94" y="136"/>
                </a:lnTo>
                <a:lnTo>
                  <a:pt x="94" y="172"/>
                </a:lnTo>
                <a:lnTo>
                  <a:pt x="143" y="203"/>
                </a:lnTo>
                <a:lnTo>
                  <a:pt x="143" y="172"/>
                </a:lnTo>
                <a:lnTo>
                  <a:pt x="143" y="103"/>
                </a:lnTo>
                <a:lnTo>
                  <a:pt x="238" y="67"/>
                </a:lnTo>
                <a:lnTo>
                  <a:pt x="334" y="35"/>
                </a:lnTo>
                <a:lnTo>
                  <a:pt x="381" y="35"/>
                </a:lnTo>
                <a:lnTo>
                  <a:pt x="405" y="67"/>
                </a:lnTo>
                <a:lnTo>
                  <a:pt x="476" y="35"/>
                </a:lnTo>
                <a:lnTo>
                  <a:pt x="548" y="35"/>
                </a:lnTo>
                <a:lnTo>
                  <a:pt x="595" y="0"/>
                </a:lnTo>
              </a:path>
            </a:pathLst>
          </a:custGeom>
          <a:noFill/>
          <a:ln w="25400">
            <a:solidFill>
              <a:srgbClr val="42FFFF"/>
            </a:solidFill>
            <a:prstDash val="solid"/>
            <a:round/>
            <a:headEnd/>
            <a:tailEnd/>
          </a:ln>
        </p:spPr>
        <p:txBody>
          <a:bodyPr/>
          <a:lstStyle/>
          <a:p>
            <a:endParaRPr lang="en-US"/>
          </a:p>
        </p:txBody>
      </p:sp>
      <p:sp>
        <p:nvSpPr>
          <p:cNvPr id="993301" name="Freeform 21"/>
          <p:cNvSpPr>
            <a:spLocks/>
          </p:cNvSpPr>
          <p:nvPr/>
        </p:nvSpPr>
        <p:spPr bwMode="auto">
          <a:xfrm>
            <a:off x="7221538" y="3702050"/>
            <a:ext cx="1247775" cy="1282700"/>
          </a:xfrm>
          <a:custGeom>
            <a:avLst/>
            <a:gdLst/>
            <a:ahLst/>
            <a:cxnLst>
              <a:cxn ang="0">
                <a:pos x="0" y="0"/>
              </a:cxn>
              <a:cxn ang="0">
                <a:pos x="24" y="0"/>
              </a:cxn>
              <a:cxn ang="0">
                <a:pos x="24" y="31"/>
              </a:cxn>
              <a:cxn ang="0">
                <a:pos x="48" y="67"/>
              </a:cxn>
              <a:cxn ang="0">
                <a:pos x="119" y="99"/>
              </a:cxn>
              <a:cxn ang="0">
                <a:pos x="72" y="166"/>
              </a:cxn>
              <a:cxn ang="0">
                <a:pos x="167" y="166"/>
              </a:cxn>
              <a:cxn ang="0">
                <a:pos x="167" y="235"/>
              </a:cxn>
              <a:cxn ang="0">
                <a:pos x="217" y="269"/>
              </a:cxn>
              <a:cxn ang="0">
                <a:pos x="217" y="302"/>
              </a:cxn>
              <a:cxn ang="0">
                <a:pos x="238" y="302"/>
              </a:cxn>
              <a:cxn ang="0">
                <a:pos x="286" y="437"/>
              </a:cxn>
              <a:cxn ang="0">
                <a:pos x="264" y="471"/>
              </a:cxn>
              <a:cxn ang="0">
                <a:pos x="217" y="571"/>
              </a:cxn>
              <a:cxn ang="0">
                <a:pos x="238" y="605"/>
              </a:cxn>
              <a:cxn ang="0">
                <a:pos x="264" y="672"/>
              </a:cxn>
              <a:cxn ang="0">
                <a:pos x="264" y="706"/>
              </a:cxn>
              <a:cxn ang="0">
                <a:pos x="310" y="740"/>
              </a:cxn>
              <a:cxn ang="0">
                <a:pos x="310" y="773"/>
              </a:cxn>
              <a:cxn ang="0">
                <a:pos x="286" y="872"/>
              </a:cxn>
              <a:cxn ang="0">
                <a:pos x="310" y="908"/>
              </a:cxn>
              <a:cxn ang="0">
                <a:pos x="334" y="941"/>
              </a:cxn>
              <a:cxn ang="0">
                <a:pos x="383" y="975"/>
              </a:cxn>
              <a:cxn ang="0">
                <a:pos x="405" y="1008"/>
              </a:cxn>
              <a:cxn ang="0">
                <a:pos x="453" y="1042"/>
              </a:cxn>
              <a:cxn ang="0">
                <a:pos x="478" y="1042"/>
              </a:cxn>
              <a:cxn ang="0">
                <a:pos x="500" y="1109"/>
              </a:cxn>
              <a:cxn ang="0">
                <a:pos x="524" y="1109"/>
              </a:cxn>
              <a:cxn ang="0">
                <a:pos x="524" y="1179"/>
              </a:cxn>
              <a:cxn ang="0">
                <a:pos x="597" y="1109"/>
              </a:cxn>
              <a:cxn ang="0">
                <a:pos x="619" y="1078"/>
              </a:cxn>
              <a:cxn ang="0">
                <a:pos x="643" y="1042"/>
              </a:cxn>
              <a:cxn ang="0">
                <a:pos x="643" y="1008"/>
              </a:cxn>
              <a:cxn ang="0">
                <a:pos x="738" y="975"/>
              </a:cxn>
              <a:cxn ang="0">
                <a:pos x="786" y="941"/>
              </a:cxn>
              <a:cxn ang="0">
                <a:pos x="812" y="941"/>
              </a:cxn>
              <a:cxn ang="0">
                <a:pos x="907" y="975"/>
              </a:cxn>
              <a:cxn ang="0">
                <a:pos x="976" y="975"/>
              </a:cxn>
              <a:cxn ang="0">
                <a:pos x="954" y="1008"/>
              </a:cxn>
              <a:cxn ang="0">
                <a:pos x="976" y="1078"/>
              </a:cxn>
              <a:cxn ang="0">
                <a:pos x="1002" y="1109"/>
              </a:cxn>
              <a:cxn ang="0">
                <a:pos x="1026" y="1109"/>
              </a:cxn>
              <a:cxn ang="0">
                <a:pos x="1097" y="1179"/>
              </a:cxn>
              <a:cxn ang="0">
                <a:pos x="1216" y="1279"/>
              </a:cxn>
              <a:cxn ang="0">
                <a:pos x="1240" y="1311"/>
              </a:cxn>
              <a:cxn ang="0">
                <a:pos x="1288" y="1347"/>
              </a:cxn>
              <a:cxn ang="0">
                <a:pos x="1309" y="1347"/>
              </a:cxn>
              <a:cxn ang="0">
                <a:pos x="1407" y="1347"/>
              </a:cxn>
              <a:cxn ang="0">
                <a:pos x="1385" y="1311"/>
              </a:cxn>
              <a:cxn ang="0">
                <a:pos x="1430" y="1347"/>
              </a:cxn>
              <a:cxn ang="0">
                <a:pos x="1480" y="1378"/>
              </a:cxn>
              <a:cxn ang="0">
                <a:pos x="1502" y="1414"/>
              </a:cxn>
              <a:cxn ang="0">
                <a:pos x="1526" y="1515"/>
              </a:cxn>
              <a:cxn ang="0">
                <a:pos x="1502" y="1546"/>
              </a:cxn>
              <a:cxn ang="0">
                <a:pos x="1549" y="1616"/>
              </a:cxn>
              <a:cxn ang="0">
                <a:pos x="1573" y="1616"/>
              </a:cxn>
              <a:cxn ang="0">
                <a:pos x="1549" y="1616"/>
              </a:cxn>
            </a:cxnLst>
            <a:rect l="0" t="0" r="r" b="b"/>
            <a:pathLst>
              <a:path w="1573" h="1616">
                <a:moveTo>
                  <a:pt x="0" y="0"/>
                </a:moveTo>
                <a:lnTo>
                  <a:pt x="24" y="0"/>
                </a:lnTo>
                <a:lnTo>
                  <a:pt x="24" y="31"/>
                </a:lnTo>
                <a:lnTo>
                  <a:pt x="48" y="67"/>
                </a:lnTo>
                <a:lnTo>
                  <a:pt x="119" y="99"/>
                </a:lnTo>
                <a:lnTo>
                  <a:pt x="72" y="166"/>
                </a:lnTo>
                <a:lnTo>
                  <a:pt x="167" y="166"/>
                </a:lnTo>
                <a:lnTo>
                  <a:pt x="167" y="235"/>
                </a:lnTo>
                <a:lnTo>
                  <a:pt x="217" y="269"/>
                </a:lnTo>
                <a:lnTo>
                  <a:pt x="217" y="302"/>
                </a:lnTo>
                <a:lnTo>
                  <a:pt x="238" y="302"/>
                </a:lnTo>
                <a:lnTo>
                  <a:pt x="286" y="437"/>
                </a:lnTo>
                <a:lnTo>
                  <a:pt x="264" y="471"/>
                </a:lnTo>
                <a:lnTo>
                  <a:pt x="217" y="571"/>
                </a:lnTo>
                <a:lnTo>
                  <a:pt x="238" y="605"/>
                </a:lnTo>
                <a:lnTo>
                  <a:pt x="264" y="672"/>
                </a:lnTo>
                <a:lnTo>
                  <a:pt x="264" y="706"/>
                </a:lnTo>
                <a:lnTo>
                  <a:pt x="310" y="740"/>
                </a:lnTo>
                <a:lnTo>
                  <a:pt x="310" y="773"/>
                </a:lnTo>
                <a:lnTo>
                  <a:pt x="286" y="872"/>
                </a:lnTo>
                <a:lnTo>
                  <a:pt x="310" y="908"/>
                </a:lnTo>
                <a:lnTo>
                  <a:pt x="334" y="941"/>
                </a:lnTo>
                <a:lnTo>
                  <a:pt x="383" y="975"/>
                </a:lnTo>
                <a:lnTo>
                  <a:pt x="405" y="1008"/>
                </a:lnTo>
                <a:lnTo>
                  <a:pt x="453" y="1042"/>
                </a:lnTo>
                <a:lnTo>
                  <a:pt x="478" y="1042"/>
                </a:lnTo>
                <a:lnTo>
                  <a:pt x="500" y="1109"/>
                </a:lnTo>
                <a:lnTo>
                  <a:pt x="524" y="1109"/>
                </a:lnTo>
                <a:lnTo>
                  <a:pt x="524" y="1179"/>
                </a:lnTo>
                <a:lnTo>
                  <a:pt x="597" y="1109"/>
                </a:lnTo>
                <a:lnTo>
                  <a:pt x="619" y="1078"/>
                </a:lnTo>
                <a:lnTo>
                  <a:pt x="643" y="1042"/>
                </a:lnTo>
                <a:lnTo>
                  <a:pt x="643" y="1008"/>
                </a:lnTo>
                <a:lnTo>
                  <a:pt x="738" y="975"/>
                </a:lnTo>
                <a:lnTo>
                  <a:pt x="786" y="941"/>
                </a:lnTo>
                <a:lnTo>
                  <a:pt x="812" y="941"/>
                </a:lnTo>
                <a:lnTo>
                  <a:pt x="907" y="975"/>
                </a:lnTo>
                <a:lnTo>
                  <a:pt x="976" y="975"/>
                </a:lnTo>
                <a:lnTo>
                  <a:pt x="954" y="1008"/>
                </a:lnTo>
                <a:lnTo>
                  <a:pt x="976" y="1078"/>
                </a:lnTo>
                <a:lnTo>
                  <a:pt x="1002" y="1109"/>
                </a:lnTo>
                <a:lnTo>
                  <a:pt x="1026" y="1109"/>
                </a:lnTo>
                <a:lnTo>
                  <a:pt x="1097" y="1179"/>
                </a:lnTo>
                <a:lnTo>
                  <a:pt x="1216" y="1279"/>
                </a:lnTo>
                <a:lnTo>
                  <a:pt x="1240" y="1311"/>
                </a:lnTo>
                <a:lnTo>
                  <a:pt x="1288" y="1347"/>
                </a:lnTo>
                <a:lnTo>
                  <a:pt x="1309" y="1347"/>
                </a:lnTo>
                <a:lnTo>
                  <a:pt x="1407" y="1347"/>
                </a:lnTo>
                <a:lnTo>
                  <a:pt x="1385" y="1311"/>
                </a:lnTo>
                <a:lnTo>
                  <a:pt x="1430" y="1347"/>
                </a:lnTo>
                <a:lnTo>
                  <a:pt x="1480" y="1378"/>
                </a:lnTo>
                <a:lnTo>
                  <a:pt x="1502" y="1414"/>
                </a:lnTo>
                <a:lnTo>
                  <a:pt x="1526" y="1515"/>
                </a:lnTo>
                <a:lnTo>
                  <a:pt x="1502" y="1546"/>
                </a:lnTo>
                <a:lnTo>
                  <a:pt x="1549" y="1616"/>
                </a:lnTo>
                <a:lnTo>
                  <a:pt x="1573" y="1616"/>
                </a:lnTo>
                <a:lnTo>
                  <a:pt x="1549" y="1616"/>
                </a:lnTo>
              </a:path>
            </a:pathLst>
          </a:custGeom>
          <a:noFill/>
          <a:ln w="25400">
            <a:solidFill>
              <a:srgbClr val="42FFFF"/>
            </a:solidFill>
            <a:prstDash val="solid"/>
            <a:round/>
            <a:headEnd/>
            <a:tailEnd/>
          </a:ln>
        </p:spPr>
        <p:txBody>
          <a:bodyPr/>
          <a:lstStyle/>
          <a:p>
            <a:endParaRPr lang="en-US"/>
          </a:p>
        </p:txBody>
      </p:sp>
      <p:sp>
        <p:nvSpPr>
          <p:cNvPr id="993302" name="Freeform 22"/>
          <p:cNvSpPr>
            <a:spLocks/>
          </p:cNvSpPr>
          <p:nvPr/>
        </p:nvSpPr>
        <p:spPr bwMode="auto">
          <a:xfrm>
            <a:off x="8299450" y="4689475"/>
            <a:ext cx="511175" cy="401638"/>
          </a:xfrm>
          <a:custGeom>
            <a:avLst/>
            <a:gdLst/>
            <a:ahLst/>
            <a:cxnLst>
              <a:cxn ang="0">
                <a:pos x="0" y="67"/>
              </a:cxn>
              <a:cxn ang="0">
                <a:pos x="48" y="33"/>
              </a:cxn>
              <a:cxn ang="0">
                <a:pos x="71" y="0"/>
              </a:cxn>
              <a:cxn ang="0">
                <a:pos x="95" y="0"/>
              </a:cxn>
              <a:cxn ang="0">
                <a:pos x="169" y="0"/>
              </a:cxn>
              <a:cxn ang="0">
                <a:pos x="214" y="33"/>
              </a:cxn>
              <a:cxn ang="0">
                <a:pos x="288" y="67"/>
              </a:cxn>
              <a:cxn ang="0">
                <a:pos x="288" y="101"/>
              </a:cxn>
              <a:cxn ang="0">
                <a:pos x="264" y="202"/>
              </a:cxn>
              <a:cxn ang="0">
                <a:pos x="264" y="269"/>
              </a:cxn>
              <a:cxn ang="0">
                <a:pos x="311" y="336"/>
              </a:cxn>
              <a:cxn ang="0">
                <a:pos x="333" y="370"/>
              </a:cxn>
              <a:cxn ang="0">
                <a:pos x="383" y="403"/>
              </a:cxn>
              <a:cxn ang="0">
                <a:pos x="476" y="473"/>
              </a:cxn>
              <a:cxn ang="0">
                <a:pos x="549" y="504"/>
              </a:cxn>
              <a:cxn ang="0">
                <a:pos x="595" y="473"/>
              </a:cxn>
              <a:cxn ang="0">
                <a:pos x="645" y="473"/>
              </a:cxn>
            </a:cxnLst>
            <a:rect l="0" t="0" r="r" b="b"/>
            <a:pathLst>
              <a:path w="645" h="504">
                <a:moveTo>
                  <a:pt x="0" y="67"/>
                </a:moveTo>
                <a:lnTo>
                  <a:pt x="48" y="33"/>
                </a:lnTo>
                <a:lnTo>
                  <a:pt x="71" y="0"/>
                </a:lnTo>
                <a:lnTo>
                  <a:pt x="95" y="0"/>
                </a:lnTo>
                <a:lnTo>
                  <a:pt x="169" y="0"/>
                </a:lnTo>
                <a:lnTo>
                  <a:pt x="214" y="33"/>
                </a:lnTo>
                <a:lnTo>
                  <a:pt x="288" y="67"/>
                </a:lnTo>
                <a:lnTo>
                  <a:pt x="288" y="101"/>
                </a:lnTo>
                <a:lnTo>
                  <a:pt x="264" y="202"/>
                </a:lnTo>
                <a:lnTo>
                  <a:pt x="264" y="269"/>
                </a:lnTo>
                <a:lnTo>
                  <a:pt x="311" y="336"/>
                </a:lnTo>
                <a:lnTo>
                  <a:pt x="333" y="370"/>
                </a:lnTo>
                <a:lnTo>
                  <a:pt x="383" y="403"/>
                </a:lnTo>
                <a:lnTo>
                  <a:pt x="476" y="473"/>
                </a:lnTo>
                <a:lnTo>
                  <a:pt x="549" y="504"/>
                </a:lnTo>
                <a:lnTo>
                  <a:pt x="595" y="473"/>
                </a:lnTo>
                <a:lnTo>
                  <a:pt x="645" y="473"/>
                </a:lnTo>
              </a:path>
            </a:pathLst>
          </a:custGeom>
          <a:noFill/>
          <a:ln w="25400">
            <a:solidFill>
              <a:srgbClr val="42FFFF"/>
            </a:solidFill>
            <a:prstDash val="solid"/>
            <a:round/>
            <a:headEnd/>
            <a:tailEnd/>
          </a:ln>
        </p:spPr>
        <p:txBody>
          <a:bodyPr/>
          <a:lstStyle/>
          <a:p>
            <a:endParaRPr lang="en-US"/>
          </a:p>
        </p:txBody>
      </p:sp>
      <p:sp>
        <p:nvSpPr>
          <p:cNvPr id="993303" name="Freeform 23"/>
          <p:cNvSpPr>
            <a:spLocks/>
          </p:cNvSpPr>
          <p:nvPr/>
        </p:nvSpPr>
        <p:spPr bwMode="auto">
          <a:xfrm>
            <a:off x="7654925" y="3354388"/>
            <a:ext cx="757238" cy="882650"/>
          </a:xfrm>
          <a:custGeom>
            <a:avLst/>
            <a:gdLst/>
            <a:ahLst/>
            <a:cxnLst>
              <a:cxn ang="0">
                <a:pos x="0" y="0"/>
              </a:cxn>
              <a:cxn ang="0">
                <a:pos x="0" y="67"/>
              </a:cxn>
              <a:cxn ang="0">
                <a:pos x="0" y="136"/>
              </a:cxn>
              <a:cxn ang="0">
                <a:pos x="0" y="201"/>
              </a:cxn>
              <a:cxn ang="0">
                <a:pos x="26" y="201"/>
              </a:cxn>
              <a:cxn ang="0">
                <a:pos x="49" y="237"/>
              </a:cxn>
              <a:cxn ang="0">
                <a:pos x="121" y="237"/>
              </a:cxn>
              <a:cxn ang="0">
                <a:pos x="168" y="304"/>
              </a:cxn>
              <a:cxn ang="0">
                <a:pos x="143" y="370"/>
              </a:cxn>
              <a:cxn ang="0">
                <a:pos x="214" y="472"/>
              </a:cxn>
              <a:cxn ang="0">
                <a:pos x="238" y="506"/>
              </a:cxn>
              <a:cxn ang="0">
                <a:pos x="311" y="605"/>
              </a:cxn>
              <a:cxn ang="0">
                <a:pos x="383" y="605"/>
              </a:cxn>
              <a:cxn ang="0">
                <a:pos x="502" y="708"/>
              </a:cxn>
              <a:cxn ang="0">
                <a:pos x="549" y="741"/>
              </a:cxn>
              <a:cxn ang="0">
                <a:pos x="644" y="773"/>
              </a:cxn>
              <a:cxn ang="0">
                <a:pos x="716" y="842"/>
              </a:cxn>
              <a:cxn ang="0">
                <a:pos x="740" y="910"/>
              </a:cxn>
              <a:cxn ang="0">
                <a:pos x="763" y="977"/>
              </a:cxn>
              <a:cxn ang="0">
                <a:pos x="859" y="1010"/>
              </a:cxn>
              <a:cxn ang="0">
                <a:pos x="932" y="1044"/>
              </a:cxn>
              <a:cxn ang="0">
                <a:pos x="954" y="1111"/>
              </a:cxn>
            </a:cxnLst>
            <a:rect l="0" t="0" r="r" b="b"/>
            <a:pathLst>
              <a:path w="954" h="1111">
                <a:moveTo>
                  <a:pt x="0" y="0"/>
                </a:moveTo>
                <a:lnTo>
                  <a:pt x="0" y="67"/>
                </a:lnTo>
                <a:lnTo>
                  <a:pt x="0" y="136"/>
                </a:lnTo>
                <a:lnTo>
                  <a:pt x="0" y="201"/>
                </a:lnTo>
                <a:lnTo>
                  <a:pt x="26" y="201"/>
                </a:lnTo>
                <a:lnTo>
                  <a:pt x="49" y="237"/>
                </a:lnTo>
                <a:lnTo>
                  <a:pt x="121" y="237"/>
                </a:lnTo>
                <a:lnTo>
                  <a:pt x="168" y="304"/>
                </a:lnTo>
                <a:lnTo>
                  <a:pt x="143" y="370"/>
                </a:lnTo>
                <a:lnTo>
                  <a:pt x="214" y="472"/>
                </a:lnTo>
                <a:lnTo>
                  <a:pt x="238" y="506"/>
                </a:lnTo>
                <a:lnTo>
                  <a:pt x="311" y="605"/>
                </a:lnTo>
                <a:lnTo>
                  <a:pt x="383" y="605"/>
                </a:lnTo>
                <a:lnTo>
                  <a:pt x="502" y="708"/>
                </a:lnTo>
                <a:lnTo>
                  <a:pt x="549" y="741"/>
                </a:lnTo>
                <a:lnTo>
                  <a:pt x="644" y="773"/>
                </a:lnTo>
                <a:lnTo>
                  <a:pt x="716" y="842"/>
                </a:lnTo>
                <a:lnTo>
                  <a:pt x="740" y="910"/>
                </a:lnTo>
                <a:lnTo>
                  <a:pt x="763" y="977"/>
                </a:lnTo>
                <a:lnTo>
                  <a:pt x="859" y="1010"/>
                </a:lnTo>
                <a:lnTo>
                  <a:pt x="932" y="1044"/>
                </a:lnTo>
                <a:lnTo>
                  <a:pt x="954" y="1111"/>
                </a:lnTo>
              </a:path>
            </a:pathLst>
          </a:custGeom>
          <a:noFill/>
          <a:ln w="25400">
            <a:solidFill>
              <a:srgbClr val="42FFFF"/>
            </a:solidFill>
            <a:prstDash val="solid"/>
            <a:round/>
            <a:headEnd/>
            <a:tailEnd/>
          </a:ln>
        </p:spPr>
        <p:txBody>
          <a:bodyPr/>
          <a:lstStyle/>
          <a:p>
            <a:endParaRPr lang="en-US"/>
          </a:p>
        </p:txBody>
      </p:sp>
      <p:sp>
        <p:nvSpPr>
          <p:cNvPr id="993304" name="Freeform 24"/>
          <p:cNvSpPr>
            <a:spLocks/>
          </p:cNvSpPr>
          <p:nvPr/>
        </p:nvSpPr>
        <p:spPr bwMode="auto">
          <a:xfrm>
            <a:off x="7654925" y="3167063"/>
            <a:ext cx="247650" cy="161925"/>
          </a:xfrm>
          <a:custGeom>
            <a:avLst/>
            <a:gdLst/>
            <a:ahLst/>
            <a:cxnLst>
              <a:cxn ang="0">
                <a:pos x="0" y="169"/>
              </a:cxn>
              <a:cxn ang="0">
                <a:pos x="26" y="137"/>
              </a:cxn>
              <a:cxn ang="0">
                <a:pos x="49" y="103"/>
              </a:cxn>
              <a:cxn ang="0">
                <a:pos x="95" y="68"/>
              </a:cxn>
              <a:cxn ang="0">
                <a:pos x="143" y="36"/>
              </a:cxn>
              <a:cxn ang="0">
                <a:pos x="190" y="0"/>
              </a:cxn>
              <a:cxn ang="0">
                <a:pos x="214" y="0"/>
              </a:cxn>
              <a:cxn ang="0">
                <a:pos x="238" y="0"/>
              </a:cxn>
              <a:cxn ang="0">
                <a:pos x="238" y="36"/>
              </a:cxn>
              <a:cxn ang="0">
                <a:pos x="285" y="137"/>
              </a:cxn>
              <a:cxn ang="0">
                <a:pos x="285" y="169"/>
              </a:cxn>
              <a:cxn ang="0">
                <a:pos x="285" y="204"/>
              </a:cxn>
              <a:cxn ang="0">
                <a:pos x="311" y="204"/>
              </a:cxn>
            </a:cxnLst>
            <a:rect l="0" t="0" r="r" b="b"/>
            <a:pathLst>
              <a:path w="311" h="204">
                <a:moveTo>
                  <a:pt x="0" y="169"/>
                </a:moveTo>
                <a:lnTo>
                  <a:pt x="26" y="137"/>
                </a:lnTo>
                <a:lnTo>
                  <a:pt x="49" y="103"/>
                </a:lnTo>
                <a:lnTo>
                  <a:pt x="95" y="68"/>
                </a:lnTo>
                <a:lnTo>
                  <a:pt x="143" y="36"/>
                </a:lnTo>
                <a:lnTo>
                  <a:pt x="190" y="0"/>
                </a:lnTo>
                <a:lnTo>
                  <a:pt x="214" y="0"/>
                </a:lnTo>
                <a:lnTo>
                  <a:pt x="238" y="0"/>
                </a:lnTo>
                <a:lnTo>
                  <a:pt x="238" y="36"/>
                </a:lnTo>
                <a:lnTo>
                  <a:pt x="285" y="137"/>
                </a:lnTo>
                <a:lnTo>
                  <a:pt x="285" y="169"/>
                </a:lnTo>
                <a:lnTo>
                  <a:pt x="285" y="204"/>
                </a:lnTo>
                <a:lnTo>
                  <a:pt x="311" y="204"/>
                </a:lnTo>
              </a:path>
            </a:pathLst>
          </a:custGeom>
          <a:noFill/>
          <a:ln w="25400">
            <a:solidFill>
              <a:srgbClr val="42FFFF"/>
            </a:solidFill>
            <a:prstDash val="solid"/>
            <a:round/>
            <a:headEnd/>
            <a:tailEnd/>
          </a:ln>
        </p:spPr>
        <p:txBody>
          <a:bodyPr/>
          <a:lstStyle/>
          <a:p>
            <a:endParaRPr lang="en-US"/>
          </a:p>
        </p:txBody>
      </p:sp>
      <p:sp>
        <p:nvSpPr>
          <p:cNvPr id="993305" name="Freeform 25"/>
          <p:cNvSpPr>
            <a:spLocks/>
          </p:cNvSpPr>
          <p:nvPr/>
        </p:nvSpPr>
        <p:spPr bwMode="auto">
          <a:xfrm>
            <a:off x="7789863" y="2794000"/>
            <a:ext cx="227012" cy="373063"/>
          </a:xfrm>
          <a:custGeom>
            <a:avLst/>
            <a:gdLst/>
            <a:ahLst/>
            <a:cxnLst>
              <a:cxn ang="0">
                <a:pos x="24" y="470"/>
              </a:cxn>
              <a:cxn ang="0">
                <a:pos x="24" y="403"/>
              </a:cxn>
              <a:cxn ang="0">
                <a:pos x="0" y="403"/>
              </a:cxn>
              <a:cxn ang="0">
                <a:pos x="48" y="370"/>
              </a:cxn>
              <a:cxn ang="0">
                <a:pos x="48" y="302"/>
              </a:cxn>
              <a:cxn ang="0">
                <a:pos x="48" y="269"/>
              </a:cxn>
              <a:cxn ang="0">
                <a:pos x="70" y="201"/>
              </a:cxn>
              <a:cxn ang="0">
                <a:pos x="143" y="201"/>
              </a:cxn>
              <a:cxn ang="0">
                <a:pos x="165" y="170"/>
              </a:cxn>
              <a:cxn ang="0">
                <a:pos x="165" y="134"/>
              </a:cxn>
              <a:cxn ang="0">
                <a:pos x="143" y="101"/>
              </a:cxn>
              <a:cxn ang="0">
                <a:pos x="191" y="67"/>
              </a:cxn>
              <a:cxn ang="0">
                <a:pos x="215" y="67"/>
              </a:cxn>
              <a:cxn ang="0">
                <a:pos x="286" y="0"/>
              </a:cxn>
            </a:cxnLst>
            <a:rect l="0" t="0" r="r" b="b"/>
            <a:pathLst>
              <a:path w="286" h="470">
                <a:moveTo>
                  <a:pt x="24" y="470"/>
                </a:moveTo>
                <a:lnTo>
                  <a:pt x="24" y="403"/>
                </a:lnTo>
                <a:lnTo>
                  <a:pt x="0" y="403"/>
                </a:lnTo>
                <a:lnTo>
                  <a:pt x="48" y="370"/>
                </a:lnTo>
                <a:lnTo>
                  <a:pt x="48" y="302"/>
                </a:lnTo>
                <a:lnTo>
                  <a:pt x="48" y="269"/>
                </a:lnTo>
                <a:lnTo>
                  <a:pt x="70" y="201"/>
                </a:lnTo>
                <a:lnTo>
                  <a:pt x="143" y="201"/>
                </a:lnTo>
                <a:lnTo>
                  <a:pt x="165" y="170"/>
                </a:lnTo>
                <a:lnTo>
                  <a:pt x="165" y="134"/>
                </a:lnTo>
                <a:lnTo>
                  <a:pt x="143" y="101"/>
                </a:lnTo>
                <a:lnTo>
                  <a:pt x="191" y="67"/>
                </a:lnTo>
                <a:lnTo>
                  <a:pt x="215" y="67"/>
                </a:lnTo>
                <a:lnTo>
                  <a:pt x="286" y="0"/>
                </a:lnTo>
              </a:path>
            </a:pathLst>
          </a:custGeom>
          <a:noFill/>
          <a:ln w="25400">
            <a:solidFill>
              <a:srgbClr val="42FFFF"/>
            </a:solidFill>
            <a:prstDash val="solid"/>
            <a:round/>
            <a:headEnd/>
            <a:tailEnd/>
          </a:ln>
        </p:spPr>
        <p:txBody>
          <a:bodyPr/>
          <a:lstStyle/>
          <a:p>
            <a:endParaRPr lang="en-US"/>
          </a:p>
        </p:txBody>
      </p:sp>
      <p:sp>
        <p:nvSpPr>
          <p:cNvPr id="993306" name="Freeform 26"/>
          <p:cNvSpPr>
            <a:spLocks/>
          </p:cNvSpPr>
          <p:nvPr/>
        </p:nvSpPr>
        <p:spPr bwMode="auto">
          <a:xfrm>
            <a:off x="7466013" y="2341563"/>
            <a:ext cx="701675" cy="908050"/>
          </a:xfrm>
          <a:custGeom>
            <a:avLst/>
            <a:gdLst/>
            <a:ahLst/>
            <a:cxnLst>
              <a:cxn ang="0">
                <a:pos x="0" y="1143"/>
              </a:cxn>
              <a:cxn ang="0">
                <a:pos x="24" y="1076"/>
              </a:cxn>
              <a:cxn ang="0">
                <a:pos x="49" y="1042"/>
              </a:cxn>
              <a:cxn ang="0">
                <a:pos x="49" y="975"/>
              </a:cxn>
              <a:cxn ang="0">
                <a:pos x="71" y="942"/>
              </a:cxn>
              <a:cxn ang="0">
                <a:pos x="95" y="874"/>
              </a:cxn>
              <a:cxn ang="0">
                <a:pos x="168" y="841"/>
              </a:cxn>
              <a:cxn ang="0">
                <a:pos x="168" y="807"/>
              </a:cxn>
              <a:cxn ang="0">
                <a:pos x="190" y="706"/>
              </a:cxn>
              <a:cxn ang="0">
                <a:pos x="238" y="706"/>
              </a:cxn>
              <a:cxn ang="0">
                <a:pos x="287" y="673"/>
              </a:cxn>
              <a:cxn ang="0">
                <a:pos x="287" y="603"/>
              </a:cxn>
              <a:cxn ang="0">
                <a:pos x="359" y="570"/>
              </a:cxn>
              <a:cxn ang="0">
                <a:pos x="406" y="536"/>
              </a:cxn>
              <a:cxn ang="0">
                <a:pos x="406" y="504"/>
              </a:cxn>
              <a:cxn ang="0">
                <a:pos x="430" y="435"/>
              </a:cxn>
              <a:cxn ang="0">
                <a:pos x="452" y="404"/>
              </a:cxn>
              <a:cxn ang="0">
                <a:pos x="502" y="336"/>
              </a:cxn>
              <a:cxn ang="0">
                <a:pos x="502" y="301"/>
              </a:cxn>
              <a:cxn ang="0">
                <a:pos x="597" y="235"/>
              </a:cxn>
              <a:cxn ang="0">
                <a:pos x="621" y="200"/>
              </a:cxn>
              <a:cxn ang="0">
                <a:pos x="621" y="135"/>
              </a:cxn>
              <a:cxn ang="0">
                <a:pos x="668" y="101"/>
              </a:cxn>
              <a:cxn ang="0">
                <a:pos x="740" y="101"/>
              </a:cxn>
              <a:cxn ang="0">
                <a:pos x="763" y="67"/>
              </a:cxn>
              <a:cxn ang="0">
                <a:pos x="882" y="0"/>
              </a:cxn>
              <a:cxn ang="0">
                <a:pos x="859" y="32"/>
              </a:cxn>
            </a:cxnLst>
            <a:rect l="0" t="0" r="r" b="b"/>
            <a:pathLst>
              <a:path w="882" h="1143">
                <a:moveTo>
                  <a:pt x="0" y="1143"/>
                </a:moveTo>
                <a:lnTo>
                  <a:pt x="24" y="1076"/>
                </a:lnTo>
                <a:lnTo>
                  <a:pt x="49" y="1042"/>
                </a:lnTo>
                <a:lnTo>
                  <a:pt x="49" y="975"/>
                </a:lnTo>
                <a:lnTo>
                  <a:pt x="71" y="942"/>
                </a:lnTo>
                <a:lnTo>
                  <a:pt x="95" y="874"/>
                </a:lnTo>
                <a:lnTo>
                  <a:pt x="168" y="841"/>
                </a:lnTo>
                <a:lnTo>
                  <a:pt x="168" y="807"/>
                </a:lnTo>
                <a:lnTo>
                  <a:pt x="190" y="706"/>
                </a:lnTo>
                <a:lnTo>
                  <a:pt x="238" y="706"/>
                </a:lnTo>
                <a:lnTo>
                  <a:pt x="287" y="673"/>
                </a:lnTo>
                <a:lnTo>
                  <a:pt x="287" y="603"/>
                </a:lnTo>
                <a:lnTo>
                  <a:pt x="359" y="570"/>
                </a:lnTo>
                <a:lnTo>
                  <a:pt x="406" y="536"/>
                </a:lnTo>
                <a:lnTo>
                  <a:pt x="406" y="504"/>
                </a:lnTo>
                <a:lnTo>
                  <a:pt x="430" y="435"/>
                </a:lnTo>
                <a:lnTo>
                  <a:pt x="452" y="404"/>
                </a:lnTo>
                <a:lnTo>
                  <a:pt x="502" y="336"/>
                </a:lnTo>
                <a:lnTo>
                  <a:pt x="502" y="301"/>
                </a:lnTo>
                <a:lnTo>
                  <a:pt x="597" y="235"/>
                </a:lnTo>
                <a:lnTo>
                  <a:pt x="621" y="200"/>
                </a:lnTo>
                <a:lnTo>
                  <a:pt x="621" y="135"/>
                </a:lnTo>
                <a:lnTo>
                  <a:pt x="668" y="101"/>
                </a:lnTo>
                <a:lnTo>
                  <a:pt x="740" y="101"/>
                </a:lnTo>
                <a:lnTo>
                  <a:pt x="763" y="67"/>
                </a:lnTo>
                <a:lnTo>
                  <a:pt x="882" y="0"/>
                </a:lnTo>
                <a:lnTo>
                  <a:pt x="859" y="32"/>
                </a:lnTo>
              </a:path>
            </a:pathLst>
          </a:custGeom>
          <a:noFill/>
          <a:ln w="25400">
            <a:solidFill>
              <a:srgbClr val="42FFFF"/>
            </a:solidFill>
            <a:prstDash val="solid"/>
            <a:round/>
            <a:headEnd/>
            <a:tailEnd/>
          </a:ln>
        </p:spPr>
        <p:txBody>
          <a:bodyPr/>
          <a:lstStyle/>
          <a:p>
            <a:endParaRPr lang="en-US"/>
          </a:p>
        </p:txBody>
      </p:sp>
      <p:sp>
        <p:nvSpPr>
          <p:cNvPr id="993307" name="Freeform 27"/>
          <p:cNvSpPr>
            <a:spLocks/>
          </p:cNvSpPr>
          <p:nvPr/>
        </p:nvSpPr>
        <p:spPr bwMode="auto">
          <a:xfrm>
            <a:off x="7296150" y="2873375"/>
            <a:ext cx="169863" cy="347663"/>
          </a:xfrm>
          <a:custGeom>
            <a:avLst/>
            <a:gdLst/>
            <a:ahLst/>
            <a:cxnLst>
              <a:cxn ang="0">
                <a:pos x="214" y="437"/>
              </a:cxn>
              <a:cxn ang="0">
                <a:pos x="190" y="369"/>
              </a:cxn>
              <a:cxn ang="0">
                <a:pos x="190" y="338"/>
              </a:cxn>
              <a:cxn ang="0">
                <a:pos x="142" y="302"/>
              </a:cxn>
              <a:cxn ang="0">
                <a:pos x="71" y="235"/>
              </a:cxn>
              <a:cxn ang="0">
                <a:pos x="47" y="201"/>
              </a:cxn>
              <a:cxn ang="0">
                <a:pos x="0" y="136"/>
              </a:cxn>
              <a:cxn ang="0">
                <a:pos x="0" y="69"/>
              </a:cxn>
              <a:cxn ang="0">
                <a:pos x="0" y="0"/>
              </a:cxn>
            </a:cxnLst>
            <a:rect l="0" t="0" r="r" b="b"/>
            <a:pathLst>
              <a:path w="214" h="437">
                <a:moveTo>
                  <a:pt x="214" y="437"/>
                </a:moveTo>
                <a:lnTo>
                  <a:pt x="190" y="369"/>
                </a:lnTo>
                <a:lnTo>
                  <a:pt x="190" y="338"/>
                </a:lnTo>
                <a:lnTo>
                  <a:pt x="142" y="302"/>
                </a:lnTo>
                <a:lnTo>
                  <a:pt x="71" y="235"/>
                </a:lnTo>
                <a:lnTo>
                  <a:pt x="47" y="201"/>
                </a:lnTo>
                <a:lnTo>
                  <a:pt x="0" y="136"/>
                </a:lnTo>
                <a:lnTo>
                  <a:pt x="0" y="69"/>
                </a:lnTo>
                <a:lnTo>
                  <a:pt x="0" y="0"/>
                </a:lnTo>
              </a:path>
            </a:pathLst>
          </a:custGeom>
          <a:noFill/>
          <a:ln w="25400">
            <a:solidFill>
              <a:srgbClr val="42FFFF"/>
            </a:solidFill>
            <a:prstDash val="solid"/>
            <a:round/>
            <a:headEnd/>
            <a:tailEnd/>
          </a:ln>
        </p:spPr>
        <p:txBody>
          <a:bodyPr/>
          <a:lstStyle/>
          <a:p>
            <a:endParaRPr lang="en-US"/>
          </a:p>
        </p:txBody>
      </p:sp>
      <p:sp>
        <p:nvSpPr>
          <p:cNvPr id="993308" name="Freeform 28"/>
          <p:cNvSpPr>
            <a:spLocks/>
          </p:cNvSpPr>
          <p:nvPr/>
        </p:nvSpPr>
        <p:spPr bwMode="auto">
          <a:xfrm>
            <a:off x="8337550" y="4183063"/>
            <a:ext cx="247650" cy="212725"/>
          </a:xfrm>
          <a:custGeom>
            <a:avLst/>
            <a:gdLst/>
            <a:ahLst/>
            <a:cxnLst>
              <a:cxn ang="0">
                <a:pos x="0" y="0"/>
              </a:cxn>
              <a:cxn ang="0">
                <a:pos x="49" y="0"/>
              </a:cxn>
              <a:cxn ang="0">
                <a:pos x="73" y="32"/>
              </a:cxn>
              <a:cxn ang="0">
                <a:pos x="95" y="32"/>
              </a:cxn>
              <a:cxn ang="0">
                <a:pos x="95" y="67"/>
              </a:cxn>
              <a:cxn ang="0">
                <a:pos x="121" y="101"/>
              </a:cxn>
              <a:cxn ang="0">
                <a:pos x="144" y="101"/>
              </a:cxn>
              <a:cxn ang="0">
                <a:pos x="144" y="67"/>
              </a:cxn>
              <a:cxn ang="0">
                <a:pos x="166" y="67"/>
              </a:cxn>
              <a:cxn ang="0">
                <a:pos x="240" y="0"/>
              </a:cxn>
              <a:cxn ang="0">
                <a:pos x="216" y="67"/>
              </a:cxn>
              <a:cxn ang="0">
                <a:pos x="240" y="67"/>
              </a:cxn>
              <a:cxn ang="0">
                <a:pos x="261" y="101"/>
              </a:cxn>
              <a:cxn ang="0">
                <a:pos x="285" y="101"/>
              </a:cxn>
              <a:cxn ang="0">
                <a:pos x="285" y="168"/>
              </a:cxn>
              <a:cxn ang="0">
                <a:pos x="240" y="135"/>
              </a:cxn>
              <a:cxn ang="0">
                <a:pos x="240" y="101"/>
              </a:cxn>
              <a:cxn ang="0">
                <a:pos x="166" y="101"/>
              </a:cxn>
              <a:cxn ang="0">
                <a:pos x="166" y="135"/>
              </a:cxn>
              <a:cxn ang="0">
                <a:pos x="144" y="168"/>
              </a:cxn>
              <a:cxn ang="0">
                <a:pos x="190" y="168"/>
              </a:cxn>
              <a:cxn ang="0">
                <a:pos x="216" y="200"/>
              </a:cxn>
              <a:cxn ang="0">
                <a:pos x="240" y="235"/>
              </a:cxn>
              <a:cxn ang="0">
                <a:pos x="261" y="200"/>
              </a:cxn>
              <a:cxn ang="0">
                <a:pos x="285" y="235"/>
              </a:cxn>
              <a:cxn ang="0">
                <a:pos x="311" y="267"/>
              </a:cxn>
              <a:cxn ang="0">
                <a:pos x="261" y="267"/>
              </a:cxn>
              <a:cxn ang="0">
                <a:pos x="240" y="267"/>
              </a:cxn>
              <a:cxn ang="0">
                <a:pos x="216" y="267"/>
              </a:cxn>
              <a:cxn ang="0">
                <a:pos x="190" y="235"/>
              </a:cxn>
              <a:cxn ang="0">
                <a:pos x="166" y="200"/>
              </a:cxn>
              <a:cxn ang="0">
                <a:pos x="166" y="267"/>
              </a:cxn>
              <a:cxn ang="0">
                <a:pos x="144" y="235"/>
              </a:cxn>
              <a:cxn ang="0">
                <a:pos x="144" y="200"/>
              </a:cxn>
              <a:cxn ang="0">
                <a:pos x="144" y="168"/>
              </a:cxn>
              <a:cxn ang="0">
                <a:pos x="95" y="168"/>
              </a:cxn>
              <a:cxn ang="0">
                <a:pos x="95" y="135"/>
              </a:cxn>
              <a:cxn ang="0">
                <a:pos x="73" y="168"/>
              </a:cxn>
              <a:cxn ang="0">
                <a:pos x="49" y="200"/>
              </a:cxn>
              <a:cxn ang="0">
                <a:pos x="49" y="168"/>
              </a:cxn>
              <a:cxn ang="0">
                <a:pos x="49" y="135"/>
              </a:cxn>
              <a:cxn ang="0">
                <a:pos x="49" y="101"/>
              </a:cxn>
              <a:cxn ang="0">
                <a:pos x="49" y="67"/>
              </a:cxn>
              <a:cxn ang="0">
                <a:pos x="25" y="67"/>
              </a:cxn>
              <a:cxn ang="0">
                <a:pos x="0" y="32"/>
              </a:cxn>
              <a:cxn ang="0">
                <a:pos x="25" y="0"/>
              </a:cxn>
              <a:cxn ang="0">
                <a:pos x="0" y="0"/>
              </a:cxn>
            </a:cxnLst>
            <a:rect l="0" t="0" r="r" b="b"/>
            <a:pathLst>
              <a:path w="311" h="267">
                <a:moveTo>
                  <a:pt x="0" y="0"/>
                </a:moveTo>
                <a:lnTo>
                  <a:pt x="49" y="0"/>
                </a:lnTo>
                <a:lnTo>
                  <a:pt x="73" y="32"/>
                </a:lnTo>
                <a:lnTo>
                  <a:pt x="95" y="32"/>
                </a:lnTo>
                <a:lnTo>
                  <a:pt x="95" y="67"/>
                </a:lnTo>
                <a:lnTo>
                  <a:pt x="121" y="101"/>
                </a:lnTo>
                <a:lnTo>
                  <a:pt x="144" y="101"/>
                </a:lnTo>
                <a:lnTo>
                  <a:pt x="144" y="67"/>
                </a:lnTo>
                <a:lnTo>
                  <a:pt x="166" y="67"/>
                </a:lnTo>
                <a:lnTo>
                  <a:pt x="240" y="0"/>
                </a:lnTo>
                <a:lnTo>
                  <a:pt x="216" y="67"/>
                </a:lnTo>
                <a:lnTo>
                  <a:pt x="240" y="67"/>
                </a:lnTo>
                <a:lnTo>
                  <a:pt x="261" y="101"/>
                </a:lnTo>
                <a:lnTo>
                  <a:pt x="285" y="101"/>
                </a:lnTo>
                <a:lnTo>
                  <a:pt x="285" y="168"/>
                </a:lnTo>
                <a:lnTo>
                  <a:pt x="240" y="135"/>
                </a:lnTo>
                <a:lnTo>
                  <a:pt x="240" y="101"/>
                </a:lnTo>
                <a:lnTo>
                  <a:pt x="166" y="101"/>
                </a:lnTo>
                <a:lnTo>
                  <a:pt x="166" y="135"/>
                </a:lnTo>
                <a:lnTo>
                  <a:pt x="144" y="168"/>
                </a:lnTo>
                <a:lnTo>
                  <a:pt x="190" y="168"/>
                </a:lnTo>
                <a:lnTo>
                  <a:pt x="216" y="200"/>
                </a:lnTo>
                <a:lnTo>
                  <a:pt x="240" y="235"/>
                </a:lnTo>
                <a:lnTo>
                  <a:pt x="261" y="200"/>
                </a:lnTo>
                <a:lnTo>
                  <a:pt x="285" y="235"/>
                </a:lnTo>
                <a:lnTo>
                  <a:pt x="311" y="267"/>
                </a:lnTo>
                <a:lnTo>
                  <a:pt x="261" y="267"/>
                </a:lnTo>
                <a:lnTo>
                  <a:pt x="240" y="267"/>
                </a:lnTo>
                <a:lnTo>
                  <a:pt x="216" y="267"/>
                </a:lnTo>
                <a:lnTo>
                  <a:pt x="190" y="235"/>
                </a:lnTo>
                <a:lnTo>
                  <a:pt x="166" y="200"/>
                </a:lnTo>
                <a:lnTo>
                  <a:pt x="166" y="267"/>
                </a:lnTo>
                <a:lnTo>
                  <a:pt x="144" y="235"/>
                </a:lnTo>
                <a:lnTo>
                  <a:pt x="144" y="200"/>
                </a:lnTo>
                <a:lnTo>
                  <a:pt x="144" y="168"/>
                </a:lnTo>
                <a:lnTo>
                  <a:pt x="95" y="168"/>
                </a:lnTo>
                <a:lnTo>
                  <a:pt x="95" y="135"/>
                </a:lnTo>
                <a:lnTo>
                  <a:pt x="73" y="168"/>
                </a:lnTo>
                <a:lnTo>
                  <a:pt x="49" y="200"/>
                </a:lnTo>
                <a:lnTo>
                  <a:pt x="49" y="168"/>
                </a:lnTo>
                <a:lnTo>
                  <a:pt x="49" y="135"/>
                </a:lnTo>
                <a:lnTo>
                  <a:pt x="49" y="101"/>
                </a:lnTo>
                <a:lnTo>
                  <a:pt x="49" y="67"/>
                </a:lnTo>
                <a:lnTo>
                  <a:pt x="25" y="67"/>
                </a:lnTo>
                <a:lnTo>
                  <a:pt x="0" y="32"/>
                </a:lnTo>
                <a:lnTo>
                  <a:pt x="25" y="0"/>
                </a:lnTo>
                <a:lnTo>
                  <a:pt x="0" y="0"/>
                </a:lnTo>
                <a:close/>
              </a:path>
            </a:pathLst>
          </a:custGeom>
          <a:solidFill>
            <a:srgbClr val="42FFFF"/>
          </a:solidFill>
          <a:ln w="12700">
            <a:solidFill>
              <a:srgbClr val="0000C2"/>
            </a:solidFill>
            <a:prstDash val="solid"/>
            <a:round/>
            <a:headEnd/>
            <a:tailEnd/>
          </a:ln>
        </p:spPr>
        <p:txBody>
          <a:bodyPr/>
          <a:lstStyle/>
          <a:p>
            <a:endParaRPr lang="en-US"/>
          </a:p>
        </p:txBody>
      </p:sp>
      <p:sp>
        <p:nvSpPr>
          <p:cNvPr id="993309" name="Freeform 29"/>
          <p:cNvSpPr>
            <a:spLocks/>
          </p:cNvSpPr>
          <p:nvPr/>
        </p:nvSpPr>
        <p:spPr bwMode="auto">
          <a:xfrm>
            <a:off x="8736013" y="5010150"/>
            <a:ext cx="112712" cy="107950"/>
          </a:xfrm>
          <a:custGeom>
            <a:avLst/>
            <a:gdLst/>
            <a:ahLst/>
            <a:cxnLst>
              <a:cxn ang="0">
                <a:pos x="0" y="105"/>
              </a:cxn>
              <a:cxn ang="0">
                <a:pos x="24" y="101"/>
              </a:cxn>
              <a:cxn ang="0">
                <a:pos x="46" y="101"/>
              </a:cxn>
              <a:cxn ang="0">
                <a:pos x="72" y="137"/>
              </a:cxn>
              <a:cxn ang="0">
                <a:pos x="96" y="101"/>
              </a:cxn>
              <a:cxn ang="0">
                <a:pos x="96" y="70"/>
              </a:cxn>
              <a:cxn ang="0">
                <a:pos x="119" y="36"/>
              </a:cxn>
              <a:cxn ang="0">
                <a:pos x="143" y="36"/>
              </a:cxn>
              <a:cxn ang="0">
                <a:pos x="143" y="0"/>
              </a:cxn>
              <a:cxn ang="0">
                <a:pos x="96" y="36"/>
              </a:cxn>
              <a:cxn ang="0">
                <a:pos x="72" y="36"/>
              </a:cxn>
              <a:cxn ang="0">
                <a:pos x="72" y="70"/>
              </a:cxn>
              <a:cxn ang="0">
                <a:pos x="46" y="36"/>
              </a:cxn>
              <a:cxn ang="0">
                <a:pos x="24" y="70"/>
              </a:cxn>
              <a:cxn ang="0">
                <a:pos x="24" y="101"/>
              </a:cxn>
              <a:cxn ang="0">
                <a:pos x="0" y="105"/>
              </a:cxn>
            </a:cxnLst>
            <a:rect l="0" t="0" r="r" b="b"/>
            <a:pathLst>
              <a:path w="143" h="137">
                <a:moveTo>
                  <a:pt x="0" y="105"/>
                </a:moveTo>
                <a:lnTo>
                  <a:pt x="24" y="101"/>
                </a:lnTo>
                <a:lnTo>
                  <a:pt x="46" y="101"/>
                </a:lnTo>
                <a:lnTo>
                  <a:pt x="72" y="137"/>
                </a:lnTo>
                <a:lnTo>
                  <a:pt x="96" y="101"/>
                </a:lnTo>
                <a:lnTo>
                  <a:pt x="96" y="70"/>
                </a:lnTo>
                <a:lnTo>
                  <a:pt x="119" y="36"/>
                </a:lnTo>
                <a:lnTo>
                  <a:pt x="143" y="36"/>
                </a:lnTo>
                <a:lnTo>
                  <a:pt x="143" y="0"/>
                </a:lnTo>
                <a:lnTo>
                  <a:pt x="96" y="36"/>
                </a:lnTo>
                <a:lnTo>
                  <a:pt x="72" y="36"/>
                </a:lnTo>
                <a:lnTo>
                  <a:pt x="72" y="70"/>
                </a:lnTo>
                <a:lnTo>
                  <a:pt x="46" y="36"/>
                </a:lnTo>
                <a:lnTo>
                  <a:pt x="24" y="70"/>
                </a:lnTo>
                <a:lnTo>
                  <a:pt x="24" y="101"/>
                </a:lnTo>
                <a:lnTo>
                  <a:pt x="0" y="105"/>
                </a:lnTo>
                <a:close/>
              </a:path>
            </a:pathLst>
          </a:custGeom>
          <a:solidFill>
            <a:srgbClr val="42FFFF"/>
          </a:solidFill>
          <a:ln w="12700">
            <a:solidFill>
              <a:srgbClr val="0000C2"/>
            </a:solidFill>
            <a:prstDash val="solid"/>
            <a:round/>
            <a:headEnd/>
            <a:tailEnd/>
          </a:ln>
        </p:spPr>
        <p:txBody>
          <a:bodyPr/>
          <a:lstStyle/>
          <a:p>
            <a:endParaRPr lang="en-US"/>
          </a:p>
        </p:txBody>
      </p:sp>
      <p:sp>
        <p:nvSpPr>
          <p:cNvPr id="993310" name="Freeform 30"/>
          <p:cNvSpPr>
            <a:spLocks/>
          </p:cNvSpPr>
          <p:nvPr/>
        </p:nvSpPr>
        <p:spPr bwMode="auto">
          <a:xfrm>
            <a:off x="8412163" y="4957763"/>
            <a:ext cx="152400" cy="239712"/>
          </a:xfrm>
          <a:custGeom>
            <a:avLst/>
            <a:gdLst/>
            <a:ahLst/>
            <a:cxnLst>
              <a:cxn ang="0">
                <a:pos x="47" y="0"/>
              </a:cxn>
              <a:cxn ang="0">
                <a:pos x="26" y="34"/>
              </a:cxn>
              <a:cxn ang="0">
                <a:pos x="0" y="67"/>
              </a:cxn>
              <a:cxn ang="0">
                <a:pos x="47" y="101"/>
              </a:cxn>
              <a:cxn ang="0">
                <a:pos x="47" y="137"/>
              </a:cxn>
              <a:cxn ang="0">
                <a:pos x="71" y="137"/>
              </a:cxn>
              <a:cxn ang="0">
                <a:pos x="95" y="168"/>
              </a:cxn>
              <a:cxn ang="0">
                <a:pos x="95" y="204"/>
              </a:cxn>
              <a:cxn ang="0">
                <a:pos x="95" y="235"/>
              </a:cxn>
              <a:cxn ang="0">
                <a:pos x="95" y="271"/>
              </a:cxn>
              <a:cxn ang="0">
                <a:pos x="121" y="303"/>
              </a:cxn>
              <a:cxn ang="0">
                <a:pos x="143" y="271"/>
              </a:cxn>
              <a:cxn ang="0">
                <a:pos x="143" y="235"/>
              </a:cxn>
              <a:cxn ang="0">
                <a:pos x="166" y="235"/>
              </a:cxn>
              <a:cxn ang="0">
                <a:pos x="190" y="204"/>
              </a:cxn>
              <a:cxn ang="0">
                <a:pos x="166" y="168"/>
              </a:cxn>
              <a:cxn ang="0">
                <a:pos x="143" y="137"/>
              </a:cxn>
              <a:cxn ang="0">
                <a:pos x="166" y="101"/>
              </a:cxn>
              <a:cxn ang="0">
                <a:pos x="121" y="67"/>
              </a:cxn>
              <a:cxn ang="0">
                <a:pos x="71" y="67"/>
              </a:cxn>
              <a:cxn ang="0">
                <a:pos x="71" y="34"/>
              </a:cxn>
              <a:cxn ang="0">
                <a:pos x="47" y="34"/>
              </a:cxn>
              <a:cxn ang="0">
                <a:pos x="26" y="34"/>
              </a:cxn>
              <a:cxn ang="0">
                <a:pos x="47" y="0"/>
              </a:cxn>
            </a:cxnLst>
            <a:rect l="0" t="0" r="r" b="b"/>
            <a:pathLst>
              <a:path w="190" h="303">
                <a:moveTo>
                  <a:pt x="47" y="0"/>
                </a:moveTo>
                <a:lnTo>
                  <a:pt x="26" y="34"/>
                </a:lnTo>
                <a:lnTo>
                  <a:pt x="0" y="67"/>
                </a:lnTo>
                <a:lnTo>
                  <a:pt x="47" y="101"/>
                </a:lnTo>
                <a:lnTo>
                  <a:pt x="47" y="137"/>
                </a:lnTo>
                <a:lnTo>
                  <a:pt x="71" y="137"/>
                </a:lnTo>
                <a:lnTo>
                  <a:pt x="95" y="168"/>
                </a:lnTo>
                <a:lnTo>
                  <a:pt x="95" y="204"/>
                </a:lnTo>
                <a:lnTo>
                  <a:pt x="95" y="235"/>
                </a:lnTo>
                <a:lnTo>
                  <a:pt x="95" y="271"/>
                </a:lnTo>
                <a:lnTo>
                  <a:pt x="121" y="303"/>
                </a:lnTo>
                <a:lnTo>
                  <a:pt x="143" y="271"/>
                </a:lnTo>
                <a:lnTo>
                  <a:pt x="143" y="235"/>
                </a:lnTo>
                <a:lnTo>
                  <a:pt x="166" y="235"/>
                </a:lnTo>
                <a:lnTo>
                  <a:pt x="190" y="204"/>
                </a:lnTo>
                <a:lnTo>
                  <a:pt x="166" y="168"/>
                </a:lnTo>
                <a:lnTo>
                  <a:pt x="143" y="137"/>
                </a:lnTo>
                <a:lnTo>
                  <a:pt x="166" y="101"/>
                </a:lnTo>
                <a:lnTo>
                  <a:pt x="121" y="67"/>
                </a:lnTo>
                <a:lnTo>
                  <a:pt x="71" y="67"/>
                </a:lnTo>
                <a:lnTo>
                  <a:pt x="71" y="34"/>
                </a:lnTo>
                <a:lnTo>
                  <a:pt x="47" y="34"/>
                </a:lnTo>
                <a:lnTo>
                  <a:pt x="26" y="34"/>
                </a:lnTo>
                <a:lnTo>
                  <a:pt x="47" y="0"/>
                </a:lnTo>
                <a:close/>
              </a:path>
            </a:pathLst>
          </a:custGeom>
          <a:solidFill>
            <a:srgbClr val="42FFFF"/>
          </a:solidFill>
          <a:ln w="12700">
            <a:solidFill>
              <a:srgbClr val="0000C2"/>
            </a:solidFill>
            <a:prstDash val="solid"/>
            <a:round/>
            <a:headEnd/>
            <a:tailEnd/>
          </a:ln>
        </p:spPr>
        <p:txBody>
          <a:bodyPr/>
          <a:lstStyle/>
          <a:p>
            <a:endParaRPr lang="en-US"/>
          </a:p>
        </p:txBody>
      </p:sp>
      <p:sp>
        <p:nvSpPr>
          <p:cNvPr id="993311" name="Freeform 31"/>
          <p:cNvSpPr>
            <a:spLocks/>
          </p:cNvSpPr>
          <p:nvPr/>
        </p:nvSpPr>
        <p:spPr bwMode="auto">
          <a:xfrm>
            <a:off x="7088188" y="4984750"/>
            <a:ext cx="246062" cy="241300"/>
          </a:xfrm>
          <a:custGeom>
            <a:avLst/>
            <a:gdLst/>
            <a:ahLst/>
            <a:cxnLst>
              <a:cxn ang="0">
                <a:pos x="0" y="199"/>
              </a:cxn>
              <a:cxn ang="0">
                <a:pos x="24" y="199"/>
              </a:cxn>
              <a:cxn ang="0">
                <a:pos x="47" y="233"/>
              </a:cxn>
              <a:cxn ang="0">
                <a:pos x="93" y="233"/>
              </a:cxn>
              <a:cxn ang="0">
                <a:pos x="119" y="267"/>
              </a:cxn>
              <a:cxn ang="0">
                <a:pos x="143" y="267"/>
              </a:cxn>
              <a:cxn ang="0">
                <a:pos x="143" y="302"/>
              </a:cxn>
              <a:cxn ang="0">
                <a:pos x="166" y="267"/>
              </a:cxn>
              <a:cxn ang="0">
                <a:pos x="214" y="267"/>
              </a:cxn>
              <a:cxn ang="0">
                <a:pos x="238" y="267"/>
              </a:cxn>
              <a:cxn ang="0">
                <a:pos x="238" y="233"/>
              </a:cxn>
              <a:cxn ang="0">
                <a:pos x="190" y="233"/>
              </a:cxn>
              <a:cxn ang="0">
                <a:pos x="214" y="199"/>
              </a:cxn>
              <a:cxn ang="0">
                <a:pos x="238" y="168"/>
              </a:cxn>
              <a:cxn ang="0">
                <a:pos x="262" y="132"/>
              </a:cxn>
              <a:cxn ang="0">
                <a:pos x="262" y="101"/>
              </a:cxn>
              <a:cxn ang="0">
                <a:pos x="285" y="67"/>
              </a:cxn>
              <a:cxn ang="0">
                <a:pos x="309" y="31"/>
              </a:cxn>
              <a:cxn ang="0">
                <a:pos x="262" y="31"/>
              </a:cxn>
              <a:cxn ang="0">
                <a:pos x="238" y="67"/>
              </a:cxn>
              <a:cxn ang="0">
                <a:pos x="214" y="101"/>
              </a:cxn>
              <a:cxn ang="0">
                <a:pos x="214" y="132"/>
              </a:cxn>
              <a:cxn ang="0">
                <a:pos x="190" y="168"/>
              </a:cxn>
              <a:cxn ang="0">
                <a:pos x="166" y="199"/>
              </a:cxn>
              <a:cxn ang="0">
                <a:pos x="143" y="233"/>
              </a:cxn>
              <a:cxn ang="0">
                <a:pos x="119" y="233"/>
              </a:cxn>
              <a:cxn ang="0">
                <a:pos x="119" y="199"/>
              </a:cxn>
              <a:cxn ang="0">
                <a:pos x="93" y="199"/>
              </a:cxn>
              <a:cxn ang="0">
                <a:pos x="71" y="199"/>
              </a:cxn>
              <a:cxn ang="0">
                <a:pos x="47" y="199"/>
              </a:cxn>
              <a:cxn ang="0">
                <a:pos x="71" y="168"/>
              </a:cxn>
              <a:cxn ang="0">
                <a:pos x="93" y="168"/>
              </a:cxn>
              <a:cxn ang="0">
                <a:pos x="143" y="132"/>
              </a:cxn>
              <a:cxn ang="0">
                <a:pos x="119" y="132"/>
              </a:cxn>
              <a:cxn ang="0">
                <a:pos x="119" y="101"/>
              </a:cxn>
              <a:cxn ang="0">
                <a:pos x="143" y="101"/>
              </a:cxn>
              <a:cxn ang="0">
                <a:pos x="143" y="67"/>
              </a:cxn>
              <a:cxn ang="0">
                <a:pos x="166" y="31"/>
              </a:cxn>
              <a:cxn ang="0">
                <a:pos x="143" y="0"/>
              </a:cxn>
              <a:cxn ang="0">
                <a:pos x="119" y="31"/>
              </a:cxn>
              <a:cxn ang="0">
                <a:pos x="93" y="67"/>
              </a:cxn>
              <a:cxn ang="0">
                <a:pos x="71" y="67"/>
              </a:cxn>
              <a:cxn ang="0">
                <a:pos x="47" y="101"/>
              </a:cxn>
              <a:cxn ang="0">
                <a:pos x="71" y="101"/>
              </a:cxn>
              <a:cxn ang="0">
                <a:pos x="24" y="101"/>
              </a:cxn>
              <a:cxn ang="0">
                <a:pos x="47" y="101"/>
              </a:cxn>
              <a:cxn ang="0">
                <a:pos x="47" y="132"/>
              </a:cxn>
              <a:cxn ang="0">
                <a:pos x="47" y="168"/>
              </a:cxn>
              <a:cxn ang="0">
                <a:pos x="24" y="168"/>
              </a:cxn>
              <a:cxn ang="0">
                <a:pos x="24" y="199"/>
              </a:cxn>
              <a:cxn ang="0">
                <a:pos x="0" y="199"/>
              </a:cxn>
            </a:cxnLst>
            <a:rect l="0" t="0" r="r" b="b"/>
            <a:pathLst>
              <a:path w="309" h="302">
                <a:moveTo>
                  <a:pt x="0" y="199"/>
                </a:moveTo>
                <a:lnTo>
                  <a:pt x="24" y="199"/>
                </a:lnTo>
                <a:lnTo>
                  <a:pt x="47" y="233"/>
                </a:lnTo>
                <a:lnTo>
                  <a:pt x="93" y="233"/>
                </a:lnTo>
                <a:lnTo>
                  <a:pt x="119" y="267"/>
                </a:lnTo>
                <a:lnTo>
                  <a:pt x="143" y="267"/>
                </a:lnTo>
                <a:lnTo>
                  <a:pt x="143" y="302"/>
                </a:lnTo>
                <a:lnTo>
                  <a:pt x="166" y="267"/>
                </a:lnTo>
                <a:lnTo>
                  <a:pt x="214" y="267"/>
                </a:lnTo>
                <a:lnTo>
                  <a:pt x="238" y="267"/>
                </a:lnTo>
                <a:lnTo>
                  <a:pt x="238" y="233"/>
                </a:lnTo>
                <a:lnTo>
                  <a:pt x="190" y="233"/>
                </a:lnTo>
                <a:lnTo>
                  <a:pt x="214" y="199"/>
                </a:lnTo>
                <a:lnTo>
                  <a:pt x="238" y="168"/>
                </a:lnTo>
                <a:lnTo>
                  <a:pt x="262" y="132"/>
                </a:lnTo>
                <a:lnTo>
                  <a:pt x="262" y="101"/>
                </a:lnTo>
                <a:lnTo>
                  <a:pt x="285" y="67"/>
                </a:lnTo>
                <a:lnTo>
                  <a:pt x="309" y="31"/>
                </a:lnTo>
                <a:lnTo>
                  <a:pt x="262" y="31"/>
                </a:lnTo>
                <a:lnTo>
                  <a:pt x="238" y="67"/>
                </a:lnTo>
                <a:lnTo>
                  <a:pt x="214" y="101"/>
                </a:lnTo>
                <a:lnTo>
                  <a:pt x="214" y="132"/>
                </a:lnTo>
                <a:lnTo>
                  <a:pt x="190" y="168"/>
                </a:lnTo>
                <a:lnTo>
                  <a:pt x="166" y="199"/>
                </a:lnTo>
                <a:lnTo>
                  <a:pt x="143" y="233"/>
                </a:lnTo>
                <a:lnTo>
                  <a:pt x="119" y="233"/>
                </a:lnTo>
                <a:lnTo>
                  <a:pt x="119" y="199"/>
                </a:lnTo>
                <a:lnTo>
                  <a:pt x="93" y="199"/>
                </a:lnTo>
                <a:lnTo>
                  <a:pt x="71" y="199"/>
                </a:lnTo>
                <a:lnTo>
                  <a:pt x="47" y="199"/>
                </a:lnTo>
                <a:lnTo>
                  <a:pt x="71" y="168"/>
                </a:lnTo>
                <a:lnTo>
                  <a:pt x="93" y="168"/>
                </a:lnTo>
                <a:lnTo>
                  <a:pt x="143" y="132"/>
                </a:lnTo>
                <a:lnTo>
                  <a:pt x="119" y="132"/>
                </a:lnTo>
                <a:lnTo>
                  <a:pt x="119" y="101"/>
                </a:lnTo>
                <a:lnTo>
                  <a:pt x="143" y="101"/>
                </a:lnTo>
                <a:lnTo>
                  <a:pt x="143" y="67"/>
                </a:lnTo>
                <a:lnTo>
                  <a:pt x="166" y="31"/>
                </a:lnTo>
                <a:lnTo>
                  <a:pt x="143" y="0"/>
                </a:lnTo>
                <a:lnTo>
                  <a:pt x="119" y="31"/>
                </a:lnTo>
                <a:lnTo>
                  <a:pt x="93" y="67"/>
                </a:lnTo>
                <a:lnTo>
                  <a:pt x="71" y="67"/>
                </a:lnTo>
                <a:lnTo>
                  <a:pt x="47" y="101"/>
                </a:lnTo>
                <a:lnTo>
                  <a:pt x="71" y="101"/>
                </a:lnTo>
                <a:lnTo>
                  <a:pt x="24" y="101"/>
                </a:lnTo>
                <a:lnTo>
                  <a:pt x="47" y="101"/>
                </a:lnTo>
                <a:lnTo>
                  <a:pt x="47" y="132"/>
                </a:lnTo>
                <a:lnTo>
                  <a:pt x="47" y="168"/>
                </a:lnTo>
                <a:lnTo>
                  <a:pt x="24" y="168"/>
                </a:lnTo>
                <a:lnTo>
                  <a:pt x="24" y="199"/>
                </a:lnTo>
                <a:lnTo>
                  <a:pt x="0" y="199"/>
                </a:lnTo>
                <a:close/>
              </a:path>
            </a:pathLst>
          </a:custGeom>
          <a:solidFill>
            <a:srgbClr val="42FFFF"/>
          </a:solidFill>
          <a:ln w="12700">
            <a:solidFill>
              <a:srgbClr val="0000C2"/>
            </a:solidFill>
            <a:prstDash val="solid"/>
            <a:round/>
            <a:headEnd/>
            <a:tailEnd/>
          </a:ln>
        </p:spPr>
        <p:txBody>
          <a:bodyPr/>
          <a:lstStyle/>
          <a:p>
            <a:endParaRPr lang="en-US"/>
          </a:p>
        </p:txBody>
      </p:sp>
      <p:sp>
        <p:nvSpPr>
          <p:cNvPr id="993312" name="Freeform 32"/>
          <p:cNvSpPr>
            <a:spLocks/>
          </p:cNvSpPr>
          <p:nvPr/>
        </p:nvSpPr>
        <p:spPr bwMode="auto">
          <a:xfrm>
            <a:off x="6519863" y="5386388"/>
            <a:ext cx="188912" cy="346075"/>
          </a:xfrm>
          <a:custGeom>
            <a:avLst/>
            <a:gdLst/>
            <a:ahLst/>
            <a:cxnLst>
              <a:cxn ang="0">
                <a:pos x="0" y="101"/>
              </a:cxn>
              <a:cxn ang="0">
                <a:pos x="47" y="101"/>
              </a:cxn>
              <a:cxn ang="0">
                <a:pos x="71" y="101"/>
              </a:cxn>
              <a:cxn ang="0">
                <a:pos x="71" y="69"/>
              </a:cxn>
              <a:cxn ang="0">
                <a:pos x="119" y="69"/>
              </a:cxn>
              <a:cxn ang="0">
                <a:pos x="119" y="34"/>
              </a:cxn>
              <a:cxn ang="0">
                <a:pos x="168" y="34"/>
              </a:cxn>
              <a:cxn ang="0">
                <a:pos x="190" y="0"/>
              </a:cxn>
              <a:cxn ang="0">
                <a:pos x="214" y="0"/>
              </a:cxn>
              <a:cxn ang="0">
                <a:pos x="168" y="34"/>
              </a:cxn>
              <a:cxn ang="0">
                <a:pos x="168" y="69"/>
              </a:cxn>
              <a:cxn ang="0">
                <a:pos x="145" y="69"/>
              </a:cxn>
              <a:cxn ang="0">
                <a:pos x="145" y="101"/>
              </a:cxn>
              <a:cxn ang="0">
                <a:pos x="168" y="101"/>
              </a:cxn>
              <a:cxn ang="0">
                <a:pos x="190" y="101"/>
              </a:cxn>
              <a:cxn ang="0">
                <a:pos x="214" y="101"/>
              </a:cxn>
              <a:cxn ang="0">
                <a:pos x="238" y="69"/>
              </a:cxn>
              <a:cxn ang="0">
                <a:pos x="238" y="101"/>
              </a:cxn>
              <a:cxn ang="0">
                <a:pos x="238" y="136"/>
              </a:cxn>
              <a:cxn ang="0">
                <a:pos x="190" y="168"/>
              </a:cxn>
              <a:cxn ang="0">
                <a:pos x="168" y="168"/>
              </a:cxn>
              <a:cxn ang="0">
                <a:pos x="168" y="136"/>
              </a:cxn>
              <a:cxn ang="0">
                <a:pos x="145" y="136"/>
              </a:cxn>
              <a:cxn ang="0">
                <a:pos x="119" y="136"/>
              </a:cxn>
              <a:cxn ang="0">
                <a:pos x="145" y="168"/>
              </a:cxn>
              <a:cxn ang="0">
                <a:pos x="168" y="168"/>
              </a:cxn>
              <a:cxn ang="0">
                <a:pos x="190" y="202"/>
              </a:cxn>
              <a:cxn ang="0">
                <a:pos x="168" y="235"/>
              </a:cxn>
              <a:cxn ang="0">
                <a:pos x="119" y="202"/>
              </a:cxn>
              <a:cxn ang="0">
                <a:pos x="119" y="235"/>
              </a:cxn>
              <a:cxn ang="0">
                <a:pos x="145" y="235"/>
              </a:cxn>
              <a:cxn ang="0">
                <a:pos x="145" y="269"/>
              </a:cxn>
              <a:cxn ang="0">
                <a:pos x="168" y="269"/>
              </a:cxn>
              <a:cxn ang="0">
                <a:pos x="168" y="303"/>
              </a:cxn>
              <a:cxn ang="0">
                <a:pos x="168" y="336"/>
              </a:cxn>
              <a:cxn ang="0">
                <a:pos x="145" y="370"/>
              </a:cxn>
              <a:cxn ang="0">
                <a:pos x="214" y="405"/>
              </a:cxn>
              <a:cxn ang="0">
                <a:pos x="214" y="437"/>
              </a:cxn>
              <a:cxn ang="0">
                <a:pos x="168" y="437"/>
              </a:cxn>
              <a:cxn ang="0">
                <a:pos x="119" y="437"/>
              </a:cxn>
              <a:cxn ang="0">
                <a:pos x="119" y="405"/>
              </a:cxn>
              <a:cxn ang="0">
                <a:pos x="71" y="405"/>
              </a:cxn>
              <a:cxn ang="0">
                <a:pos x="71" y="370"/>
              </a:cxn>
              <a:cxn ang="0">
                <a:pos x="71" y="336"/>
              </a:cxn>
              <a:cxn ang="0">
                <a:pos x="95" y="336"/>
              </a:cxn>
              <a:cxn ang="0">
                <a:pos x="119" y="303"/>
              </a:cxn>
              <a:cxn ang="0">
                <a:pos x="95" y="269"/>
              </a:cxn>
              <a:cxn ang="0">
                <a:pos x="71" y="269"/>
              </a:cxn>
              <a:cxn ang="0">
                <a:pos x="71" y="235"/>
              </a:cxn>
              <a:cxn ang="0">
                <a:pos x="47" y="202"/>
              </a:cxn>
              <a:cxn ang="0">
                <a:pos x="24" y="168"/>
              </a:cxn>
              <a:cxn ang="0">
                <a:pos x="24" y="136"/>
              </a:cxn>
              <a:cxn ang="0">
                <a:pos x="0" y="101"/>
              </a:cxn>
            </a:cxnLst>
            <a:rect l="0" t="0" r="r" b="b"/>
            <a:pathLst>
              <a:path w="238" h="437">
                <a:moveTo>
                  <a:pt x="0" y="101"/>
                </a:moveTo>
                <a:lnTo>
                  <a:pt x="47" y="101"/>
                </a:lnTo>
                <a:lnTo>
                  <a:pt x="71" y="101"/>
                </a:lnTo>
                <a:lnTo>
                  <a:pt x="71" y="69"/>
                </a:lnTo>
                <a:lnTo>
                  <a:pt x="119" y="69"/>
                </a:lnTo>
                <a:lnTo>
                  <a:pt x="119" y="34"/>
                </a:lnTo>
                <a:lnTo>
                  <a:pt x="168" y="34"/>
                </a:lnTo>
                <a:lnTo>
                  <a:pt x="190" y="0"/>
                </a:lnTo>
                <a:lnTo>
                  <a:pt x="214" y="0"/>
                </a:lnTo>
                <a:lnTo>
                  <a:pt x="168" y="34"/>
                </a:lnTo>
                <a:lnTo>
                  <a:pt x="168" y="69"/>
                </a:lnTo>
                <a:lnTo>
                  <a:pt x="145" y="69"/>
                </a:lnTo>
                <a:lnTo>
                  <a:pt x="145" y="101"/>
                </a:lnTo>
                <a:lnTo>
                  <a:pt x="168" y="101"/>
                </a:lnTo>
                <a:lnTo>
                  <a:pt x="190" y="101"/>
                </a:lnTo>
                <a:lnTo>
                  <a:pt x="214" y="101"/>
                </a:lnTo>
                <a:lnTo>
                  <a:pt x="238" y="69"/>
                </a:lnTo>
                <a:lnTo>
                  <a:pt x="238" y="101"/>
                </a:lnTo>
                <a:lnTo>
                  <a:pt x="238" y="136"/>
                </a:lnTo>
                <a:lnTo>
                  <a:pt x="190" y="168"/>
                </a:lnTo>
                <a:lnTo>
                  <a:pt x="168" y="168"/>
                </a:lnTo>
                <a:lnTo>
                  <a:pt x="168" y="136"/>
                </a:lnTo>
                <a:lnTo>
                  <a:pt x="145" y="136"/>
                </a:lnTo>
                <a:lnTo>
                  <a:pt x="119" y="136"/>
                </a:lnTo>
                <a:lnTo>
                  <a:pt x="145" y="168"/>
                </a:lnTo>
                <a:lnTo>
                  <a:pt x="168" y="168"/>
                </a:lnTo>
                <a:lnTo>
                  <a:pt x="190" y="202"/>
                </a:lnTo>
                <a:lnTo>
                  <a:pt x="168" y="235"/>
                </a:lnTo>
                <a:lnTo>
                  <a:pt x="119" y="202"/>
                </a:lnTo>
                <a:lnTo>
                  <a:pt x="119" y="235"/>
                </a:lnTo>
                <a:lnTo>
                  <a:pt x="145" y="235"/>
                </a:lnTo>
                <a:lnTo>
                  <a:pt x="145" y="269"/>
                </a:lnTo>
                <a:lnTo>
                  <a:pt x="168" y="269"/>
                </a:lnTo>
                <a:lnTo>
                  <a:pt x="168" y="303"/>
                </a:lnTo>
                <a:lnTo>
                  <a:pt x="168" y="336"/>
                </a:lnTo>
                <a:lnTo>
                  <a:pt x="145" y="370"/>
                </a:lnTo>
                <a:lnTo>
                  <a:pt x="214" y="405"/>
                </a:lnTo>
                <a:lnTo>
                  <a:pt x="214" y="437"/>
                </a:lnTo>
                <a:lnTo>
                  <a:pt x="168" y="437"/>
                </a:lnTo>
                <a:lnTo>
                  <a:pt x="119" y="437"/>
                </a:lnTo>
                <a:lnTo>
                  <a:pt x="119" y="405"/>
                </a:lnTo>
                <a:lnTo>
                  <a:pt x="71" y="405"/>
                </a:lnTo>
                <a:lnTo>
                  <a:pt x="71" y="370"/>
                </a:lnTo>
                <a:lnTo>
                  <a:pt x="71" y="336"/>
                </a:lnTo>
                <a:lnTo>
                  <a:pt x="95" y="336"/>
                </a:lnTo>
                <a:lnTo>
                  <a:pt x="119" y="303"/>
                </a:lnTo>
                <a:lnTo>
                  <a:pt x="95" y="269"/>
                </a:lnTo>
                <a:lnTo>
                  <a:pt x="71" y="269"/>
                </a:lnTo>
                <a:lnTo>
                  <a:pt x="71" y="235"/>
                </a:lnTo>
                <a:lnTo>
                  <a:pt x="47" y="202"/>
                </a:lnTo>
                <a:lnTo>
                  <a:pt x="24" y="168"/>
                </a:lnTo>
                <a:lnTo>
                  <a:pt x="24" y="136"/>
                </a:lnTo>
                <a:lnTo>
                  <a:pt x="0" y="101"/>
                </a:lnTo>
                <a:close/>
              </a:path>
            </a:pathLst>
          </a:custGeom>
          <a:solidFill>
            <a:srgbClr val="42FFFF"/>
          </a:solidFill>
          <a:ln w="12700">
            <a:solidFill>
              <a:srgbClr val="0000C2"/>
            </a:solidFill>
            <a:prstDash val="solid"/>
            <a:round/>
            <a:headEnd/>
            <a:tailEnd/>
          </a:ln>
        </p:spPr>
        <p:txBody>
          <a:bodyPr/>
          <a:lstStyle/>
          <a:p>
            <a:endParaRPr lang="en-US"/>
          </a:p>
        </p:txBody>
      </p:sp>
      <p:sp>
        <p:nvSpPr>
          <p:cNvPr id="993313" name="Freeform 33"/>
          <p:cNvSpPr>
            <a:spLocks/>
          </p:cNvSpPr>
          <p:nvPr/>
        </p:nvSpPr>
        <p:spPr bwMode="auto">
          <a:xfrm>
            <a:off x="6464300" y="4930775"/>
            <a:ext cx="190500" cy="212725"/>
          </a:xfrm>
          <a:custGeom>
            <a:avLst/>
            <a:gdLst/>
            <a:ahLst/>
            <a:cxnLst>
              <a:cxn ang="0">
                <a:pos x="0" y="269"/>
              </a:cxn>
              <a:cxn ang="0">
                <a:pos x="0" y="238"/>
              </a:cxn>
              <a:cxn ang="0">
                <a:pos x="26" y="238"/>
              </a:cxn>
              <a:cxn ang="0">
                <a:pos x="50" y="202"/>
              </a:cxn>
              <a:cxn ang="0">
                <a:pos x="72" y="171"/>
              </a:cxn>
              <a:cxn ang="0">
                <a:pos x="72" y="202"/>
              </a:cxn>
              <a:cxn ang="0">
                <a:pos x="96" y="202"/>
              </a:cxn>
              <a:cxn ang="0">
                <a:pos x="96" y="238"/>
              </a:cxn>
              <a:cxn ang="0">
                <a:pos x="119" y="238"/>
              </a:cxn>
              <a:cxn ang="0">
                <a:pos x="145" y="238"/>
              </a:cxn>
              <a:cxn ang="0">
                <a:pos x="119" y="202"/>
              </a:cxn>
              <a:cxn ang="0">
                <a:pos x="119" y="171"/>
              </a:cxn>
              <a:cxn ang="0">
                <a:pos x="145" y="171"/>
              </a:cxn>
              <a:cxn ang="0">
                <a:pos x="169" y="171"/>
              </a:cxn>
              <a:cxn ang="0">
                <a:pos x="191" y="171"/>
              </a:cxn>
              <a:cxn ang="0">
                <a:pos x="191" y="137"/>
              </a:cxn>
              <a:cxn ang="0">
                <a:pos x="191" y="101"/>
              </a:cxn>
              <a:cxn ang="0">
                <a:pos x="217" y="101"/>
              </a:cxn>
              <a:cxn ang="0">
                <a:pos x="240" y="70"/>
              </a:cxn>
              <a:cxn ang="0">
                <a:pos x="191" y="34"/>
              </a:cxn>
              <a:cxn ang="0">
                <a:pos x="169" y="0"/>
              </a:cxn>
              <a:cxn ang="0">
                <a:pos x="169" y="34"/>
              </a:cxn>
              <a:cxn ang="0">
                <a:pos x="169" y="70"/>
              </a:cxn>
              <a:cxn ang="0">
                <a:pos x="145" y="101"/>
              </a:cxn>
              <a:cxn ang="0">
                <a:pos x="145" y="137"/>
              </a:cxn>
              <a:cxn ang="0">
                <a:pos x="119" y="137"/>
              </a:cxn>
              <a:cxn ang="0">
                <a:pos x="96" y="137"/>
              </a:cxn>
              <a:cxn ang="0">
                <a:pos x="96" y="101"/>
              </a:cxn>
              <a:cxn ang="0">
                <a:pos x="96" y="70"/>
              </a:cxn>
              <a:cxn ang="0">
                <a:pos x="50" y="70"/>
              </a:cxn>
              <a:cxn ang="0">
                <a:pos x="72" y="101"/>
              </a:cxn>
              <a:cxn ang="0">
                <a:pos x="72" y="137"/>
              </a:cxn>
              <a:cxn ang="0">
                <a:pos x="50" y="137"/>
              </a:cxn>
              <a:cxn ang="0">
                <a:pos x="50" y="101"/>
              </a:cxn>
              <a:cxn ang="0">
                <a:pos x="26" y="101"/>
              </a:cxn>
              <a:cxn ang="0">
                <a:pos x="26" y="137"/>
              </a:cxn>
              <a:cxn ang="0">
                <a:pos x="0" y="171"/>
              </a:cxn>
              <a:cxn ang="0">
                <a:pos x="0" y="202"/>
              </a:cxn>
              <a:cxn ang="0">
                <a:pos x="0" y="238"/>
              </a:cxn>
              <a:cxn ang="0">
                <a:pos x="26" y="238"/>
              </a:cxn>
              <a:cxn ang="0">
                <a:pos x="26" y="269"/>
              </a:cxn>
              <a:cxn ang="0">
                <a:pos x="0" y="269"/>
              </a:cxn>
            </a:cxnLst>
            <a:rect l="0" t="0" r="r" b="b"/>
            <a:pathLst>
              <a:path w="240" h="269">
                <a:moveTo>
                  <a:pt x="0" y="269"/>
                </a:moveTo>
                <a:lnTo>
                  <a:pt x="0" y="238"/>
                </a:lnTo>
                <a:lnTo>
                  <a:pt x="26" y="238"/>
                </a:lnTo>
                <a:lnTo>
                  <a:pt x="50" y="202"/>
                </a:lnTo>
                <a:lnTo>
                  <a:pt x="72" y="171"/>
                </a:lnTo>
                <a:lnTo>
                  <a:pt x="72" y="202"/>
                </a:lnTo>
                <a:lnTo>
                  <a:pt x="96" y="202"/>
                </a:lnTo>
                <a:lnTo>
                  <a:pt x="96" y="238"/>
                </a:lnTo>
                <a:lnTo>
                  <a:pt x="119" y="238"/>
                </a:lnTo>
                <a:lnTo>
                  <a:pt x="145" y="238"/>
                </a:lnTo>
                <a:lnTo>
                  <a:pt x="119" y="202"/>
                </a:lnTo>
                <a:lnTo>
                  <a:pt x="119" y="171"/>
                </a:lnTo>
                <a:lnTo>
                  <a:pt x="145" y="171"/>
                </a:lnTo>
                <a:lnTo>
                  <a:pt x="169" y="171"/>
                </a:lnTo>
                <a:lnTo>
                  <a:pt x="191" y="171"/>
                </a:lnTo>
                <a:lnTo>
                  <a:pt x="191" y="137"/>
                </a:lnTo>
                <a:lnTo>
                  <a:pt x="191" y="101"/>
                </a:lnTo>
                <a:lnTo>
                  <a:pt x="217" y="101"/>
                </a:lnTo>
                <a:lnTo>
                  <a:pt x="240" y="70"/>
                </a:lnTo>
                <a:lnTo>
                  <a:pt x="191" y="34"/>
                </a:lnTo>
                <a:lnTo>
                  <a:pt x="169" y="0"/>
                </a:lnTo>
                <a:lnTo>
                  <a:pt x="169" y="34"/>
                </a:lnTo>
                <a:lnTo>
                  <a:pt x="169" y="70"/>
                </a:lnTo>
                <a:lnTo>
                  <a:pt x="145" y="101"/>
                </a:lnTo>
                <a:lnTo>
                  <a:pt x="145" y="137"/>
                </a:lnTo>
                <a:lnTo>
                  <a:pt x="119" y="137"/>
                </a:lnTo>
                <a:lnTo>
                  <a:pt x="96" y="137"/>
                </a:lnTo>
                <a:lnTo>
                  <a:pt x="96" y="101"/>
                </a:lnTo>
                <a:lnTo>
                  <a:pt x="96" y="70"/>
                </a:lnTo>
                <a:lnTo>
                  <a:pt x="50" y="70"/>
                </a:lnTo>
                <a:lnTo>
                  <a:pt x="72" y="101"/>
                </a:lnTo>
                <a:lnTo>
                  <a:pt x="72" y="137"/>
                </a:lnTo>
                <a:lnTo>
                  <a:pt x="50" y="137"/>
                </a:lnTo>
                <a:lnTo>
                  <a:pt x="50" y="101"/>
                </a:lnTo>
                <a:lnTo>
                  <a:pt x="26" y="101"/>
                </a:lnTo>
                <a:lnTo>
                  <a:pt x="26" y="137"/>
                </a:lnTo>
                <a:lnTo>
                  <a:pt x="0" y="171"/>
                </a:lnTo>
                <a:lnTo>
                  <a:pt x="0" y="202"/>
                </a:lnTo>
                <a:lnTo>
                  <a:pt x="0" y="238"/>
                </a:lnTo>
                <a:lnTo>
                  <a:pt x="26" y="238"/>
                </a:lnTo>
                <a:lnTo>
                  <a:pt x="26" y="269"/>
                </a:lnTo>
                <a:lnTo>
                  <a:pt x="0" y="269"/>
                </a:lnTo>
                <a:close/>
              </a:path>
            </a:pathLst>
          </a:custGeom>
          <a:solidFill>
            <a:srgbClr val="42FFFF"/>
          </a:solidFill>
          <a:ln w="12700">
            <a:solidFill>
              <a:srgbClr val="0000C2"/>
            </a:solidFill>
            <a:prstDash val="solid"/>
            <a:round/>
            <a:headEnd/>
            <a:tailEnd/>
          </a:ln>
        </p:spPr>
        <p:txBody>
          <a:bodyPr/>
          <a:lstStyle/>
          <a:p>
            <a:endParaRPr lang="en-US"/>
          </a:p>
        </p:txBody>
      </p:sp>
      <p:sp>
        <p:nvSpPr>
          <p:cNvPr id="993314" name="Freeform 34"/>
          <p:cNvSpPr>
            <a:spLocks/>
          </p:cNvSpPr>
          <p:nvPr/>
        </p:nvSpPr>
        <p:spPr bwMode="auto">
          <a:xfrm>
            <a:off x="6256338" y="4664075"/>
            <a:ext cx="282575" cy="241300"/>
          </a:xfrm>
          <a:custGeom>
            <a:avLst/>
            <a:gdLst/>
            <a:ahLst/>
            <a:cxnLst>
              <a:cxn ang="0">
                <a:pos x="23" y="168"/>
              </a:cxn>
              <a:cxn ang="0">
                <a:pos x="47" y="204"/>
              </a:cxn>
              <a:cxn ang="0">
                <a:pos x="69" y="238"/>
              </a:cxn>
              <a:cxn ang="0">
                <a:pos x="119" y="238"/>
              </a:cxn>
              <a:cxn ang="0">
                <a:pos x="119" y="305"/>
              </a:cxn>
              <a:cxn ang="0">
                <a:pos x="166" y="305"/>
              </a:cxn>
              <a:cxn ang="0">
                <a:pos x="142" y="238"/>
              </a:cxn>
              <a:cxn ang="0">
                <a:pos x="166" y="204"/>
              </a:cxn>
              <a:cxn ang="0">
                <a:pos x="240" y="204"/>
              </a:cxn>
              <a:cxn ang="0">
                <a:pos x="240" y="271"/>
              </a:cxn>
              <a:cxn ang="0">
                <a:pos x="287" y="271"/>
              </a:cxn>
              <a:cxn ang="0">
                <a:pos x="309" y="305"/>
              </a:cxn>
              <a:cxn ang="0">
                <a:pos x="287" y="238"/>
              </a:cxn>
              <a:cxn ang="0">
                <a:pos x="333" y="204"/>
              </a:cxn>
              <a:cxn ang="0">
                <a:pos x="333" y="204"/>
              </a:cxn>
              <a:cxn ang="0">
                <a:pos x="333" y="137"/>
              </a:cxn>
              <a:cxn ang="0">
                <a:pos x="309" y="101"/>
              </a:cxn>
              <a:cxn ang="0">
                <a:pos x="287" y="137"/>
              </a:cxn>
              <a:cxn ang="0">
                <a:pos x="240" y="168"/>
              </a:cxn>
              <a:cxn ang="0">
                <a:pos x="188" y="168"/>
              </a:cxn>
              <a:cxn ang="0">
                <a:pos x="142" y="204"/>
              </a:cxn>
              <a:cxn ang="0">
                <a:pos x="69" y="168"/>
              </a:cxn>
              <a:cxn ang="0">
                <a:pos x="142" y="137"/>
              </a:cxn>
              <a:cxn ang="0">
                <a:pos x="166" y="69"/>
              </a:cxn>
              <a:cxn ang="0">
                <a:pos x="214" y="69"/>
              </a:cxn>
              <a:cxn ang="0">
                <a:pos x="214" y="34"/>
              </a:cxn>
              <a:cxn ang="0">
                <a:pos x="142" y="34"/>
              </a:cxn>
              <a:cxn ang="0">
                <a:pos x="95" y="69"/>
              </a:cxn>
              <a:cxn ang="0">
                <a:pos x="69" y="34"/>
              </a:cxn>
              <a:cxn ang="0">
                <a:pos x="69" y="101"/>
              </a:cxn>
              <a:cxn ang="0">
                <a:pos x="23" y="101"/>
              </a:cxn>
              <a:cxn ang="0">
                <a:pos x="23" y="168"/>
              </a:cxn>
            </a:cxnLst>
            <a:rect l="0" t="0" r="r" b="b"/>
            <a:pathLst>
              <a:path w="357" h="305">
                <a:moveTo>
                  <a:pt x="0" y="168"/>
                </a:moveTo>
                <a:lnTo>
                  <a:pt x="23" y="168"/>
                </a:lnTo>
                <a:lnTo>
                  <a:pt x="47" y="168"/>
                </a:lnTo>
                <a:lnTo>
                  <a:pt x="47" y="204"/>
                </a:lnTo>
                <a:lnTo>
                  <a:pt x="47" y="238"/>
                </a:lnTo>
                <a:lnTo>
                  <a:pt x="69" y="238"/>
                </a:lnTo>
                <a:lnTo>
                  <a:pt x="95" y="238"/>
                </a:lnTo>
                <a:lnTo>
                  <a:pt x="119" y="238"/>
                </a:lnTo>
                <a:lnTo>
                  <a:pt x="119" y="271"/>
                </a:lnTo>
                <a:lnTo>
                  <a:pt x="119" y="305"/>
                </a:lnTo>
                <a:lnTo>
                  <a:pt x="142" y="305"/>
                </a:lnTo>
                <a:lnTo>
                  <a:pt x="166" y="305"/>
                </a:lnTo>
                <a:lnTo>
                  <a:pt x="166" y="271"/>
                </a:lnTo>
                <a:lnTo>
                  <a:pt x="142" y="238"/>
                </a:lnTo>
                <a:lnTo>
                  <a:pt x="166" y="238"/>
                </a:lnTo>
                <a:lnTo>
                  <a:pt x="166" y="204"/>
                </a:lnTo>
                <a:lnTo>
                  <a:pt x="188" y="204"/>
                </a:lnTo>
                <a:lnTo>
                  <a:pt x="240" y="204"/>
                </a:lnTo>
                <a:lnTo>
                  <a:pt x="240" y="238"/>
                </a:lnTo>
                <a:lnTo>
                  <a:pt x="240" y="271"/>
                </a:lnTo>
                <a:lnTo>
                  <a:pt x="261" y="271"/>
                </a:lnTo>
                <a:lnTo>
                  <a:pt x="287" y="271"/>
                </a:lnTo>
                <a:lnTo>
                  <a:pt x="309" y="271"/>
                </a:lnTo>
                <a:lnTo>
                  <a:pt x="309" y="305"/>
                </a:lnTo>
                <a:lnTo>
                  <a:pt x="357" y="271"/>
                </a:lnTo>
                <a:lnTo>
                  <a:pt x="287" y="238"/>
                </a:lnTo>
                <a:lnTo>
                  <a:pt x="287" y="204"/>
                </a:lnTo>
                <a:lnTo>
                  <a:pt x="333" y="204"/>
                </a:lnTo>
                <a:lnTo>
                  <a:pt x="357" y="204"/>
                </a:lnTo>
                <a:lnTo>
                  <a:pt x="333" y="204"/>
                </a:lnTo>
                <a:lnTo>
                  <a:pt x="309" y="168"/>
                </a:lnTo>
                <a:lnTo>
                  <a:pt x="333" y="137"/>
                </a:lnTo>
                <a:lnTo>
                  <a:pt x="357" y="101"/>
                </a:lnTo>
                <a:lnTo>
                  <a:pt x="309" y="101"/>
                </a:lnTo>
                <a:lnTo>
                  <a:pt x="287" y="101"/>
                </a:lnTo>
                <a:lnTo>
                  <a:pt x="287" y="137"/>
                </a:lnTo>
                <a:lnTo>
                  <a:pt x="240" y="137"/>
                </a:lnTo>
                <a:lnTo>
                  <a:pt x="240" y="168"/>
                </a:lnTo>
                <a:lnTo>
                  <a:pt x="214" y="168"/>
                </a:lnTo>
                <a:lnTo>
                  <a:pt x="188" y="168"/>
                </a:lnTo>
                <a:lnTo>
                  <a:pt x="166" y="168"/>
                </a:lnTo>
                <a:lnTo>
                  <a:pt x="142" y="204"/>
                </a:lnTo>
                <a:lnTo>
                  <a:pt x="119" y="168"/>
                </a:lnTo>
                <a:lnTo>
                  <a:pt x="69" y="168"/>
                </a:lnTo>
                <a:lnTo>
                  <a:pt x="119" y="137"/>
                </a:lnTo>
                <a:lnTo>
                  <a:pt x="142" y="137"/>
                </a:lnTo>
                <a:lnTo>
                  <a:pt x="166" y="101"/>
                </a:lnTo>
                <a:lnTo>
                  <a:pt x="166" y="69"/>
                </a:lnTo>
                <a:lnTo>
                  <a:pt x="188" y="69"/>
                </a:lnTo>
                <a:lnTo>
                  <a:pt x="214" y="69"/>
                </a:lnTo>
                <a:lnTo>
                  <a:pt x="240" y="69"/>
                </a:lnTo>
                <a:lnTo>
                  <a:pt x="214" y="34"/>
                </a:lnTo>
                <a:lnTo>
                  <a:pt x="166" y="0"/>
                </a:lnTo>
                <a:lnTo>
                  <a:pt x="142" y="34"/>
                </a:lnTo>
                <a:lnTo>
                  <a:pt x="119" y="69"/>
                </a:lnTo>
                <a:lnTo>
                  <a:pt x="95" y="69"/>
                </a:lnTo>
                <a:lnTo>
                  <a:pt x="95" y="34"/>
                </a:lnTo>
                <a:lnTo>
                  <a:pt x="69" y="34"/>
                </a:lnTo>
                <a:lnTo>
                  <a:pt x="69" y="69"/>
                </a:lnTo>
                <a:lnTo>
                  <a:pt x="69" y="101"/>
                </a:lnTo>
                <a:lnTo>
                  <a:pt x="47" y="69"/>
                </a:lnTo>
                <a:lnTo>
                  <a:pt x="23" y="101"/>
                </a:lnTo>
                <a:lnTo>
                  <a:pt x="23" y="137"/>
                </a:lnTo>
                <a:lnTo>
                  <a:pt x="23" y="168"/>
                </a:lnTo>
                <a:lnTo>
                  <a:pt x="0" y="168"/>
                </a:lnTo>
                <a:close/>
              </a:path>
            </a:pathLst>
          </a:custGeom>
          <a:solidFill>
            <a:srgbClr val="42FFFF"/>
          </a:solidFill>
          <a:ln w="12700">
            <a:solidFill>
              <a:srgbClr val="0000C2"/>
            </a:solidFill>
            <a:prstDash val="solid"/>
            <a:round/>
            <a:headEnd/>
            <a:tailEnd/>
          </a:ln>
        </p:spPr>
        <p:txBody>
          <a:bodyPr/>
          <a:lstStyle/>
          <a:p>
            <a:endParaRPr lang="en-US"/>
          </a:p>
        </p:txBody>
      </p:sp>
      <p:sp>
        <p:nvSpPr>
          <p:cNvPr id="993315" name="Freeform 35"/>
          <p:cNvSpPr>
            <a:spLocks/>
          </p:cNvSpPr>
          <p:nvPr/>
        </p:nvSpPr>
        <p:spPr bwMode="auto">
          <a:xfrm>
            <a:off x="7088188" y="4262438"/>
            <a:ext cx="152400" cy="214312"/>
          </a:xfrm>
          <a:custGeom>
            <a:avLst/>
            <a:gdLst/>
            <a:ahLst/>
            <a:cxnLst>
              <a:cxn ang="0">
                <a:pos x="24" y="132"/>
              </a:cxn>
              <a:cxn ang="0">
                <a:pos x="24" y="166"/>
              </a:cxn>
              <a:cxn ang="0">
                <a:pos x="47" y="200"/>
              </a:cxn>
              <a:cxn ang="0">
                <a:pos x="47" y="235"/>
              </a:cxn>
              <a:cxn ang="0">
                <a:pos x="24" y="269"/>
              </a:cxn>
              <a:cxn ang="0">
                <a:pos x="47" y="235"/>
              </a:cxn>
              <a:cxn ang="0">
                <a:pos x="47" y="200"/>
              </a:cxn>
              <a:cxn ang="0">
                <a:pos x="73" y="235"/>
              </a:cxn>
              <a:cxn ang="0">
                <a:pos x="95" y="235"/>
              </a:cxn>
              <a:cxn ang="0">
                <a:pos x="95" y="200"/>
              </a:cxn>
              <a:cxn ang="0">
                <a:pos x="47" y="166"/>
              </a:cxn>
              <a:cxn ang="0">
                <a:pos x="73" y="132"/>
              </a:cxn>
              <a:cxn ang="0">
                <a:pos x="95" y="132"/>
              </a:cxn>
              <a:cxn ang="0">
                <a:pos x="95" y="166"/>
              </a:cxn>
              <a:cxn ang="0">
                <a:pos x="143" y="200"/>
              </a:cxn>
              <a:cxn ang="0">
                <a:pos x="166" y="200"/>
              </a:cxn>
              <a:cxn ang="0">
                <a:pos x="166" y="166"/>
              </a:cxn>
              <a:cxn ang="0">
                <a:pos x="190" y="166"/>
              </a:cxn>
              <a:cxn ang="0">
                <a:pos x="119" y="132"/>
              </a:cxn>
              <a:cxn ang="0">
                <a:pos x="166" y="132"/>
              </a:cxn>
              <a:cxn ang="0">
                <a:pos x="143" y="132"/>
              </a:cxn>
              <a:cxn ang="0">
                <a:pos x="143" y="99"/>
              </a:cxn>
              <a:cxn ang="0">
                <a:pos x="119" y="99"/>
              </a:cxn>
              <a:cxn ang="0">
                <a:pos x="73" y="99"/>
              </a:cxn>
              <a:cxn ang="0">
                <a:pos x="95" y="67"/>
              </a:cxn>
              <a:cxn ang="0">
                <a:pos x="119" y="32"/>
              </a:cxn>
              <a:cxn ang="0">
                <a:pos x="143" y="32"/>
              </a:cxn>
              <a:cxn ang="0">
                <a:pos x="95" y="32"/>
              </a:cxn>
              <a:cxn ang="0">
                <a:pos x="73" y="67"/>
              </a:cxn>
              <a:cxn ang="0">
                <a:pos x="47" y="32"/>
              </a:cxn>
              <a:cxn ang="0">
                <a:pos x="47" y="0"/>
              </a:cxn>
              <a:cxn ang="0">
                <a:pos x="24" y="32"/>
              </a:cxn>
              <a:cxn ang="0">
                <a:pos x="0" y="67"/>
              </a:cxn>
              <a:cxn ang="0">
                <a:pos x="24" y="99"/>
              </a:cxn>
              <a:cxn ang="0">
                <a:pos x="24" y="132"/>
              </a:cxn>
            </a:cxnLst>
            <a:rect l="0" t="0" r="r" b="b"/>
            <a:pathLst>
              <a:path w="190" h="269">
                <a:moveTo>
                  <a:pt x="24" y="132"/>
                </a:moveTo>
                <a:lnTo>
                  <a:pt x="24" y="166"/>
                </a:lnTo>
                <a:lnTo>
                  <a:pt x="47" y="200"/>
                </a:lnTo>
                <a:lnTo>
                  <a:pt x="47" y="235"/>
                </a:lnTo>
                <a:lnTo>
                  <a:pt x="24" y="269"/>
                </a:lnTo>
                <a:lnTo>
                  <a:pt x="47" y="235"/>
                </a:lnTo>
                <a:lnTo>
                  <a:pt x="47" y="200"/>
                </a:lnTo>
                <a:lnTo>
                  <a:pt x="73" y="235"/>
                </a:lnTo>
                <a:lnTo>
                  <a:pt x="95" y="235"/>
                </a:lnTo>
                <a:lnTo>
                  <a:pt x="95" y="200"/>
                </a:lnTo>
                <a:lnTo>
                  <a:pt x="47" y="166"/>
                </a:lnTo>
                <a:lnTo>
                  <a:pt x="73" y="132"/>
                </a:lnTo>
                <a:lnTo>
                  <a:pt x="95" y="132"/>
                </a:lnTo>
                <a:lnTo>
                  <a:pt x="95" y="166"/>
                </a:lnTo>
                <a:lnTo>
                  <a:pt x="143" y="200"/>
                </a:lnTo>
                <a:lnTo>
                  <a:pt x="166" y="200"/>
                </a:lnTo>
                <a:lnTo>
                  <a:pt x="166" y="166"/>
                </a:lnTo>
                <a:lnTo>
                  <a:pt x="190" y="166"/>
                </a:lnTo>
                <a:lnTo>
                  <a:pt x="119" y="132"/>
                </a:lnTo>
                <a:lnTo>
                  <a:pt x="166" y="132"/>
                </a:lnTo>
                <a:lnTo>
                  <a:pt x="143" y="132"/>
                </a:lnTo>
                <a:lnTo>
                  <a:pt x="143" y="99"/>
                </a:lnTo>
                <a:lnTo>
                  <a:pt x="119" y="99"/>
                </a:lnTo>
                <a:lnTo>
                  <a:pt x="73" y="99"/>
                </a:lnTo>
                <a:lnTo>
                  <a:pt x="95" y="67"/>
                </a:lnTo>
                <a:lnTo>
                  <a:pt x="119" y="32"/>
                </a:lnTo>
                <a:lnTo>
                  <a:pt x="143" y="32"/>
                </a:lnTo>
                <a:lnTo>
                  <a:pt x="95" y="32"/>
                </a:lnTo>
                <a:lnTo>
                  <a:pt x="73" y="67"/>
                </a:lnTo>
                <a:lnTo>
                  <a:pt x="47" y="32"/>
                </a:lnTo>
                <a:lnTo>
                  <a:pt x="47" y="0"/>
                </a:lnTo>
                <a:lnTo>
                  <a:pt x="24" y="32"/>
                </a:lnTo>
                <a:lnTo>
                  <a:pt x="0" y="67"/>
                </a:lnTo>
                <a:lnTo>
                  <a:pt x="24" y="99"/>
                </a:lnTo>
                <a:lnTo>
                  <a:pt x="24" y="132"/>
                </a:lnTo>
                <a:close/>
              </a:path>
            </a:pathLst>
          </a:custGeom>
          <a:solidFill>
            <a:srgbClr val="42FFFF"/>
          </a:solidFill>
          <a:ln w="12700">
            <a:solidFill>
              <a:srgbClr val="0000C2"/>
            </a:solidFill>
            <a:prstDash val="solid"/>
            <a:round/>
            <a:headEnd/>
            <a:tailEnd/>
          </a:ln>
        </p:spPr>
        <p:txBody>
          <a:bodyPr/>
          <a:lstStyle/>
          <a:p>
            <a:endParaRPr lang="en-US"/>
          </a:p>
        </p:txBody>
      </p:sp>
      <p:sp>
        <p:nvSpPr>
          <p:cNvPr id="993316" name="Freeform 36"/>
          <p:cNvSpPr>
            <a:spLocks/>
          </p:cNvSpPr>
          <p:nvPr/>
        </p:nvSpPr>
        <p:spPr bwMode="auto">
          <a:xfrm>
            <a:off x="6105525" y="3916363"/>
            <a:ext cx="188913" cy="160337"/>
          </a:xfrm>
          <a:custGeom>
            <a:avLst/>
            <a:gdLst/>
            <a:ahLst/>
            <a:cxnLst>
              <a:cxn ang="0">
                <a:pos x="0" y="65"/>
              </a:cxn>
              <a:cxn ang="0">
                <a:pos x="24" y="65"/>
              </a:cxn>
              <a:cxn ang="0">
                <a:pos x="50" y="65"/>
              </a:cxn>
              <a:cxn ang="0">
                <a:pos x="70" y="31"/>
              </a:cxn>
              <a:cxn ang="0">
                <a:pos x="95" y="0"/>
              </a:cxn>
              <a:cxn ang="0">
                <a:pos x="119" y="31"/>
              </a:cxn>
              <a:cxn ang="0">
                <a:pos x="95" y="65"/>
              </a:cxn>
              <a:cxn ang="0">
                <a:pos x="119" y="65"/>
              </a:cxn>
              <a:cxn ang="0">
                <a:pos x="143" y="65"/>
              </a:cxn>
              <a:cxn ang="0">
                <a:pos x="169" y="31"/>
              </a:cxn>
              <a:cxn ang="0">
                <a:pos x="191" y="31"/>
              </a:cxn>
              <a:cxn ang="0">
                <a:pos x="214" y="0"/>
              </a:cxn>
              <a:cxn ang="0">
                <a:pos x="214" y="31"/>
              </a:cxn>
              <a:cxn ang="0">
                <a:pos x="238" y="31"/>
              </a:cxn>
              <a:cxn ang="0">
                <a:pos x="191" y="65"/>
              </a:cxn>
              <a:cxn ang="0">
                <a:pos x="191" y="103"/>
              </a:cxn>
              <a:cxn ang="0">
                <a:pos x="169" y="103"/>
              </a:cxn>
              <a:cxn ang="0">
                <a:pos x="143" y="134"/>
              </a:cxn>
              <a:cxn ang="0">
                <a:pos x="95" y="134"/>
              </a:cxn>
              <a:cxn ang="0">
                <a:pos x="119" y="134"/>
              </a:cxn>
              <a:cxn ang="0">
                <a:pos x="169" y="134"/>
              </a:cxn>
              <a:cxn ang="0">
                <a:pos x="169" y="170"/>
              </a:cxn>
              <a:cxn ang="0">
                <a:pos x="119" y="170"/>
              </a:cxn>
              <a:cxn ang="0">
                <a:pos x="95" y="170"/>
              </a:cxn>
              <a:cxn ang="0">
                <a:pos x="95" y="202"/>
              </a:cxn>
              <a:cxn ang="0">
                <a:pos x="95" y="170"/>
              </a:cxn>
              <a:cxn ang="0">
                <a:pos x="95" y="134"/>
              </a:cxn>
              <a:cxn ang="0">
                <a:pos x="50" y="103"/>
              </a:cxn>
              <a:cxn ang="0">
                <a:pos x="24" y="134"/>
              </a:cxn>
              <a:cxn ang="0">
                <a:pos x="50" y="170"/>
              </a:cxn>
              <a:cxn ang="0">
                <a:pos x="0" y="170"/>
              </a:cxn>
              <a:cxn ang="0">
                <a:pos x="24" y="134"/>
              </a:cxn>
              <a:cxn ang="0">
                <a:pos x="24" y="103"/>
              </a:cxn>
              <a:cxn ang="0">
                <a:pos x="0" y="65"/>
              </a:cxn>
              <a:cxn ang="0">
                <a:pos x="50" y="65"/>
              </a:cxn>
              <a:cxn ang="0">
                <a:pos x="0" y="65"/>
              </a:cxn>
            </a:cxnLst>
            <a:rect l="0" t="0" r="r" b="b"/>
            <a:pathLst>
              <a:path w="238" h="202">
                <a:moveTo>
                  <a:pt x="0" y="65"/>
                </a:moveTo>
                <a:lnTo>
                  <a:pt x="24" y="65"/>
                </a:lnTo>
                <a:lnTo>
                  <a:pt x="50" y="65"/>
                </a:lnTo>
                <a:lnTo>
                  <a:pt x="70" y="31"/>
                </a:lnTo>
                <a:lnTo>
                  <a:pt x="95" y="0"/>
                </a:lnTo>
                <a:lnTo>
                  <a:pt x="119" y="31"/>
                </a:lnTo>
                <a:lnTo>
                  <a:pt x="95" y="65"/>
                </a:lnTo>
                <a:lnTo>
                  <a:pt x="119" y="65"/>
                </a:lnTo>
                <a:lnTo>
                  <a:pt x="143" y="65"/>
                </a:lnTo>
                <a:lnTo>
                  <a:pt x="169" y="31"/>
                </a:lnTo>
                <a:lnTo>
                  <a:pt x="191" y="31"/>
                </a:lnTo>
                <a:lnTo>
                  <a:pt x="214" y="0"/>
                </a:lnTo>
                <a:lnTo>
                  <a:pt x="214" y="31"/>
                </a:lnTo>
                <a:lnTo>
                  <a:pt x="238" y="31"/>
                </a:lnTo>
                <a:lnTo>
                  <a:pt x="191" y="65"/>
                </a:lnTo>
                <a:lnTo>
                  <a:pt x="191" y="103"/>
                </a:lnTo>
                <a:lnTo>
                  <a:pt x="169" y="103"/>
                </a:lnTo>
                <a:lnTo>
                  <a:pt x="143" y="134"/>
                </a:lnTo>
                <a:lnTo>
                  <a:pt x="95" y="134"/>
                </a:lnTo>
                <a:lnTo>
                  <a:pt x="119" y="134"/>
                </a:lnTo>
                <a:lnTo>
                  <a:pt x="169" y="134"/>
                </a:lnTo>
                <a:lnTo>
                  <a:pt x="169" y="170"/>
                </a:lnTo>
                <a:lnTo>
                  <a:pt x="119" y="170"/>
                </a:lnTo>
                <a:lnTo>
                  <a:pt x="95" y="170"/>
                </a:lnTo>
                <a:lnTo>
                  <a:pt x="95" y="202"/>
                </a:lnTo>
                <a:lnTo>
                  <a:pt x="95" y="170"/>
                </a:lnTo>
                <a:lnTo>
                  <a:pt x="95" y="134"/>
                </a:lnTo>
                <a:lnTo>
                  <a:pt x="50" y="103"/>
                </a:lnTo>
                <a:lnTo>
                  <a:pt x="24" y="134"/>
                </a:lnTo>
                <a:lnTo>
                  <a:pt x="50" y="170"/>
                </a:lnTo>
                <a:lnTo>
                  <a:pt x="0" y="170"/>
                </a:lnTo>
                <a:lnTo>
                  <a:pt x="24" y="134"/>
                </a:lnTo>
                <a:lnTo>
                  <a:pt x="24" y="103"/>
                </a:lnTo>
                <a:lnTo>
                  <a:pt x="0" y="65"/>
                </a:lnTo>
                <a:lnTo>
                  <a:pt x="50" y="65"/>
                </a:lnTo>
                <a:lnTo>
                  <a:pt x="0" y="65"/>
                </a:lnTo>
                <a:close/>
              </a:path>
            </a:pathLst>
          </a:custGeom>
          <a:solidFill>
            <a:srgbClr val="42FFFF"/>
          </a:solidFill>
          <a:ln w="12700">
            <a:solidFill>
              <a:srgbClr val="0000C2"/>
            </a:solidFill>
            <a:prstDash val="solid"/>
            <a:round/>
            <a:headEnd/>
            <a:tailEnd/>
          </a:ln>
        </p:spPr>
        <p:txBody>
          <a:bodyPr/>
          <a:lstStyle/>
          <a:p>
            <a:endParaRPr lang="en-US"/>
          </a:p>
        </p:txBody>
      </p:sp>
      <p:sp>
        <p:nvSpPr>
          <p:cNvPr id="993317" name="Freeform 37"/>
          <p:cNvSpPr>
            <a:spLocks/>
          </p:cNvSpPr>
          <p:nvPr/>
        </p:nvSpPr>
        <p:spPr bwMode="auto">
          <a:xfrm>
            <a:off x="6237288" y="3221038"/>
            <a:ext cx="209550" cy="212725"/>
          </a:xfrm>
          <a:custGeom>
            <a:avLst/>
            <a:gdLst/>
            <a:ahLst/>
            <a:cxnLst>
              <a:cxn ang="0">
                <a:pos x="24" y="235"/>
              </a:cxn>
              <a:cxn ang="0">
                <a:pos x="47" y="235"/>
              </a:cxn>
              <a:cxn ang="0">
                <a:pos x="47" y="201"/>
              </a:cxn>
              <a:cxn ang="0">
                <a:pos x="71" y="168"/>
              </a:cxn>
              <a:cxn ang="0">
                <a:pos x="93" y="201"/>
              </a:cxn>
              <a:cxn ang="0">
                <a:pos x="119" y="168"/>
              </a:cxn>
              <a:cxn ang="0">
                <a:pos x="143" y="201"/>
              </a:cxn>
              <a:cxn ang="0">
                <a:pos x="143" y="168"/>
              </a:cxn>
              <a:cxn ang="0">
                <a:pos x="166" y="168"/>
              </a:cxn>
              <a:cxn ang="0">
                <a:pos x="190" y="168"/>
              </a:cxn>
              <a:cxn ang="0">
                <a:pos x="212" y="201"/>
              </a:cxn>
              <a:cxn ang="0">
                <a:pos x="238" y="235"/>
              </a:cxn>
              <a:cxn ang="0">
                <a:pos x="212" y="269"/>
              </a:cxn>
              <a:cxn ang="0">
                <a:pos x="264" y="235"/>
              </a:cxn>
              <a:cxn ang="0">
                <a:pos x="264" y="201"/>
              </a:cxn>
              <a:cxn ang="0">
                <a:pos x="238" y="168"/>
              </a:cxn>
              <a:cxn ang="0">
                <a:pos x="238" y="136"/>
              </a:cxn>
              <a:cxn ang="0">
                <a:pos x="238" y="101"/>
              </a:cxn>
              <a:cxn ang="0">
                <a:pos x="212" y="136"/>
              </a:cxn>
              <a:cxn ang="0">
                <a:pos x="190" y="101"/>
              </a:cxn>
              <a:cxn ang="0">
                <a:pos x="190" y="69"/>
              </a:cxn>
              <a:cxn ang="0">
                <a:pos x="166" y="101"/>
              </a:cxn>
              <a:cxn ang="0">
                <a:pos x="119" y="101"/>
              </a:cxn>
              <a:cxn ang="0">
                <a:pos x="143" y="69"/>
              </a:cxn>
              <a:cxn ang="0">
                <a:pos x="190" y="33"/>
              </a:cxn>
              <a:cxn ang="0">
                <a:pos x="190" y="0"/>
              </a:cxn>
              <a:cxn ang="0">
                <a:pos x="166" y="0"/>
              </a:cxn>
              <a:cxn ang="0">
                <a:pos x="143" y="0"/>
              </a:cxn>
              <a:cxn ang="0">
                <a:pos x="119" y="0"/>
              </a:cxn>
              <a:cxn ang="0">
                <a:pos x="93" y="0"/>
              </a:cxn>
              <a:cxn ang="0">
                <a:pos x="119" y="33"/>
              </a:cxn>
              <a:cxn ang="0">
                <a:pos x="93" y="69"/>
              </a:cxn>
              <a:cxn ang="0">
                <a:pos x="71" y="101"/>
              </a:cxn>
              <a:cxn ang="0">
                <a:pos x="71" y="69"/>
              </a:cxn>
              <a:cxn ang="0">
                <a:pos x="47" y="101"/>
              </a:cxn>
              <a:cxn ang="0">
                <a:pos x="47" y="136"/>
              </a:cxn>
              <a:cxn ang="0">
                <a:pos x="24" y="168"/>
              </a:cxn>
              <a:cxn ang="0">
                <a:pos x="0" y="168"/>
              </a:cxn>
              <a:cxn ang="0">
                <a:pos x="0" y="201"/>
              </a:cxn>
              <a:cxn ang="0">
                <a:pos x="0" y="235"/>
              </a:cxn>
              <a:cxn ang="0">
                <a:pos x="24" y="235"/>
              </a:cxn>
              <a:cxn ang="0">
                <a:pos x="47" y="235"/>
              </a:cxn>
              <a:cxn ang="0">
                <a:pos x="24" y="235"/>
              </a:cxn>
            </a:cxnLst>
            <a:rect l="0" t="0" r="r" b="b"/>
            <a:pathLst>
              <a:path w="264" h="269">
                <a:moveTo>
                  <a:pt x="24" y="235"/>
                </a:moveTo>
                <a:lnTo>
                  <a:pt x="47" y="235"/>
                </a:lnTo>
                <a:lnTo>
                  <a:pt x="47" y="201"/>
                </a:lnTo>
                <a:lnTo>
                  <a:pt x="71" y="168"/>
                </a:lnTo>
                <a:lnTo>
                  <a:pt x="93" y="201"/>
                </a:lnTo>
                <a:lnTo>
                  <a:pt x="119" y="168"/>
                </a:lnTo>
                <a:lnTo>
                  <a:pt x="143" y="201"/>
                </a:lnTo>
                <a:lnTo>
                  <a:pt x="143" y="168"/>
                </a:lnTo>
                <a:lnTo>
                  <a:pt x="166" y="168"/>
                </a:lnTo>
                <a:lnTo>
                  <a:pt x="190" y="168"/>
                </a:lnTo>
                <a:lnTo>
                  <a:pt x="212" y="201"/>
                </a:lnTo>
                <a:lnTo>
                  <a:pt x="238" y="235"/>
                </a:lnTo>
                <a:lnTo>
                  <a:pt x="212" y="269"/>
                </a:lnTo>
                <a:lnTo>
                  <a:pt x="264" y="235"/>
                </a:lnTo>
                <a:lnTo>
                  <a:pt x="264" y="201"/>
                </a:lnTo>
                <a:lnTo>
                  <a:pt x="238" y="168"/>
                </a:lnTo>
                <a:lnTo>
                  <a:pt x="238" y="136"/>
                </a:lnTo>
                <a:lnTo>
                  <a:pt x="238" y="101"/>
                </a:lnTo>
                <a:lnTo>
                  <a:pt x="212" y="136"/>
                </a:lnTo>
                <a:lnTo>
                  <a:pt x="190" y="101"/>
                </a:lnTo>
                <a:lnTo>
                  <a:pt x="190" y="69"/>
                </a:lnTo>
                <a:lnTo>
                  <a:pt x="166" y="101"/>
                </a:lnTo>
                <a:lnTo>
                  <a:pt x="119" y="101"/>
                </a:lnTo>
                <a:lnTo>
                  <a:pt x="143" y="69"/>
                </a:lnTo>
                <a:lnTo>
                  <a:pt x="190" y="33"/>
                </a:lnTo>
                <a:lnTo>
                  <a:pt x="190" y="0"/>
                </a:lnTo>
                <a:lnTo>
                  <a:pt x="166" y="0"/>
                </a:lnTo>
                <a:lnTo>
                  <a:pt x="143" y="0"/>
                </a:lnTo>
                <a:lnTo>
                  <a:pt x="119" y="0"/>
                </a:lnTo>
                <a:lnTo>
                  <a:pt x="93" y="0"/>
                </a:lnTo>
                <a:lnTo>
                  <a:pt x="119" y="33"/>
                </a:lnTo>
                <a:lnTo>
                  <a:pt x="93" y="69"/>
                </a:lnTo>
                <a:lnTo>
                  <a:pt x="71" y="101"/>
                </a:lnTo>
                <a:lnTo>
                  <a:pt x="71" y="69"/>
                </a:lnTo>
                <a:lnTo>
                  <a:pt x="47" y="101"/>
                </a:lnTo>
                <a:lnTo>
                  <a:pt x="47" y="136"/>
                </a:lnTo>
                <a:lnTo>
                  <a:pt x="24" y="168"/>
                </a:lnTo>
                <a:lnTo>
                  <a:pt x="0" y="168"/>
                </a:lnTo>
                <a:lnTo>
                  <a:pt x="0" y="201"/>
                </a:lnTo>
                <a:lnTo>
                  <a:pt x="0" y="235"/>
                </a:lnTo>
                <a:lnTo>
                  <a:pt x="24" y="235"/>
                </a:lnTo>
                <a:lnTo>
                  <a:pt x="47" y="235"/>
                </a:lnTo>
                <a:lnTo>
                  <a:pt x="24" y="235"/>
                </a:lnTo>
                <a:close/>
              </a:path>
            </a:pathLst>
          </a:custGeom>
          <a:solidFill>
            <a:srgbClr val="42FFFF"/>
          </a:solidFill>
          <a:ln w="12700">
            <a:solidFill>
              <a:srgbClr val="0000C2"/>
            </a:solidFill>
            <a:prstDash val="solid"/>
            <a:round/>
            <a:headEnd/>
            <a:tailEnd/>
          </a:ln>
        </p:spPr>
        <p:txBody>
          <a:bodyPr/>
          <a:lstStyle/>
          <a:p>
            <a:endParaRPr lang="en-US"/>
          </a:p>
        </p:txBody>
      </p:sp>
      <p:sp>
        <p:nvSpPr>
          <p:cNvPr id="993318" name="Freeform 38"/>
          <p:cNvSpPr>
            <a:spLocks/>
          </p:cNvSpPr>
          <p:nvPr/>
        </p:nvSpPr>
        <p:spPr bwMode="auto">
          <a:xfrm>
            <a:off x="5935663" y="2873375"/>
            <a:ext cx="150812" cy="109538"/>
          </a:xfrm>
          <a:custGeom>
            <a:avLst/>
            <a:gdLst/>
            <a:ahLst/>
            <a:cxnLst>
              <a:cxn ang="0">
                <a:pos x="24" y="35"/>
              </a:cxn>
              <a:cxn ang="0">
                <a:pos x="48" y="69"/>
              </a:cxn>
              <a:cxn ang="0">
                <a:pos x="71" y="136"/>
              </a:cxn>
              <a:cxn ang="0">
                <a:pos x="95" y="100"/>
              </a:cxn>
              <a:cxn ang="0">
                <a:pos x="121" y="136"/>
              </a:cxn>
              <a:cxn ang="0">
                <a:pos x="143" y="136"/>
              </a:cxn>
              <a:cxn ang="0">
                <a:pos x="167" y="136"/>
              </a:cxn>
              <a:cxn ang="0">
                <a:pos x="190" y="100"/>
              </a:cxn>
              <a:cxn ang="0">
                <a:pos x="121" y="100"/>
              </a:cxn>
              <a:cxn ang="0">
                <a:pos x="143" y="69"/>
              </a:cxn>
              <a:cxn ang="0">
                <a:pos x="121" y="69"/>
              </a:cxn>
              <a:cxn ang="0">
                <a:pos x="121" y="35"/>
              </a:cxn>
              <a:cxn ang="0">
                <a:pos x="71" y="35"/>
              </a:cxn>
              <a:cxn ang="0">
                <a:pos x="48" y="35"/>
              </a:cxn>
              <a:cxn ang="0">
                <a:pos x="48" y="0"/>
              </a:cxn>
              <a:cxn ang="0">
                <a:pos x="24" y="35"/>
              </a:cxn>
              <a:cxn ang="0">
                <a:pos x="0" y="35"/>
              </a:cxn>
              <a:cxn ang="0">
                <a:pos x="24" y="35"/>
              </a:cxn>
            </a:cxnLst>
            <a:rect l="0" t="0" r="r" b="b"/>
            <a:pathLst>
              <a:path w="190" h="136">
                <a:moveTo>
                  <a:pt x="24" y="35"/>
                </a:moveTo>
                <a:lnTo>
                  <a:pt x="48" y="69"/>
                </a:lnTo>
                <a:lnTo>
                  <a:pt x="71" y="136"/>
                </a:lnTo>
                <a:lnTo>
                  <a:pt x="95" y="100"/>
                </a:lnTo>
                <a:lnTo>
                  <a:pt x="121" y="136"/>
                </a:lnTo>
                <a:lnTo>
                  <a:pt x="143" y="136"/>
                </a:lnTo>
                <a:lnTo>
                  <a:pt x="167" y="136"/>
                </a:lnTo>
                <a:lnTo>
                  <a:pt x="190" y="100"/>
                </a:lnTo>
                <a:lnTo>
                  <a:pt x="121" y="100"/>
                </a:lnTo>
                <a:lnTo>
                  <a:pt x="143" y="69"/>
                </a:lnTo>
                <a:lnTo>
                  <a:pt x="121" y="69"/>
                </a:lnTo>
                <a:lnTo>
                  <a:pt x="121" y="35"/>
                </a:lnTo>
                <a:lnTo>
                  <a:pt x="71" y="35"/>
                </a:lnTo>
                <a:lnTo>
                  <a:pt x="48" y="35"/>
                </a:lnTo>
                <a:lnTo>
                  <a:pt x="48" y="0"/>
                </a:lnTo>
                <a:lnTo>
                  <a:pt x="24" y="35"/>
                </a:lnTo>
                <a:lnTo>
                  <a:pt x="0" y="35"/>
                </a:lnTo>
                <a:lnTo>
                  <a:pt x="24" y="35"/>
                </a:lnTo>
                <a:close/>
              </a:path>
            </a:pathLst>
          </a:custGeom>
          <a:solidFill>
            <a:srgbClr val="42FFFF"/>
          </a:solidFill>
          <a:ln w="12700">
            <a:solidFill>
              <a:srgbClr val="0000C2"/>
            </a:solidFill>
            <a:prstDash val="solid"/>
            <a:round/>
            <a:headEnd/>
            <a:tailEnd/>
          </a:ln>
        </p:spPr>
        <p:txBody>
          <a:bodyPr/>
          <a:lstStyle/>
          <a:p>
            <a:endParaRPr lang="en-US"/>
          </a:p>
        </p:txBody>
      </p:sp>
      <p:sp>
        <p:nvSpPr>
          <p:cNvPr id="993319" name="Freeform 39"/>
          <p:cNvSpPr>
            <a:spLocks/>
          </p:cNvSpPr>
          <p:nvPr/>
        </p:nvSpPr>
        <p:spPr bwMode="auto">
          <a:xfrm>
            <a:off x="5800725" y="2527300"/>
            <a:ext cx="169863" cy="212725"/>
          </a:xfrm>
          <a:custGeom>
            <a:avLst/>
            <a:gdLst/>
            <a:ahLst/>
            <a:cxnLst>
              <a:cxn ang="0">
                <a:pos x="23" y="269"/>
              </a:cxn>
              <a:cxn ang="0">
                <a:pos x="49" y="236"/>
              </a:cxn>
              <a:cxn ang="0">
                <a:pos x="119" y="200"/>
              </a:cxn>
              <a:cxn ang="0">
                <a:pos x="119" y="169"/>
              </a:cxn>
              <a:cxn ang="0">
                <a:pos x="166" y="133"/>
              </a:cxn>
              <a:cxn ang="0">
                <a:pos x="190" y="101"/>
              </a:cxn>
              <a:cxn ang="0">
                <a:pos x="214" y="68"/>
              </a:cxn>
              <a:cxn ang="0">
                <a:pos x="214" y="32"/>
              </a:cxn>
              <a:cxn ang="0">
                <a:pos x="214" y="0"/>
              </a:cxn>
              <a:cxn ang="0">
                <a:pos x="166" y="0"/>
              </a:cxn>
              <a:cxn ang="0">
                <a:pos x="166" y="68"/>
              </a:cxn>
              <a:cxn ang="0">
                <a:pos x="166" y="101"/>
              </a:cxn>
              <a:cxn ang="0">
                <a:pos x="144" y="68"/>
              </a:cxn>
              <a:cxn ang="0">
                <a:pos x="119" y="68"/>
              </a:cxn>
              <a:cxn ang="0">
                <a:pos x="71" y="101"/>
              </a:cxn>
              <a:cxn ang="0">
                <a:pos x="49" y="133"/>
              </a:cxn>
              <a:cxn ang="0">
                <a:pos x="71" y="101"/>
              </a:cxn>
              <a:cxn ang="0">
                <a:pos x="71" y="68"/>
              </a:cxn>
              <a:cxn ang="0">
                <a:pos x="49" y="32"/>
              </a:cxn>
              <a:cxn ang="0">
                <a:pos x="0" y="68"/>
              </a:cxn>
              <a:cxn ang="0">
                <a:pos x="23" y="133"/>
              </a:cxn>
              <a:cxn ang="0">
                <a:pos x="23" y="169"/>
              </a:cxn>
              <a:cxn ang="0">
                <a:pos x="23" y="200"/>
              </a:cxn>
              <a:cxn ang="0">
                <a:pos x="49" y="236"/>
              </a:cxn>
              <a:cxn ang="0">
                <a:pos x="23" y="200"/>
              </a:cxn>
              <a:cxn ang="0">
                <a:pos x="23" y="269"/>
              </a:cxn>
            </a:cxnLst>
            <a:rect l="0" t="0" r="r" b="b"/>
            <a:pathLst>
              <a:path w="214" h="269">
                <a:moveTo>
                  <a:pt x="23" y="269"/>
                </a:moveTo>
                <a:lnTo>
                  <a:pt x="49" y="236"/>
                </a:lnTo>
                <a:lnTo>
                  <a:pt x="119" y="200"/>
                </a:lnTo>
                <a:lnTo>
                  <a:pt x="119" y="169"/>
                </a:lnTo>
                <a:lnTo>
                  <a:pt x="166" y="133"/>
                </a:lnTo>
                <a:lnTo>
                  <a:pt x="190" y="101"/>
                </a:lnTo>
                <a:lnTo>
                  <a:pt x="214" y="68"/>
                </a:lnTo>
                <a:lnTo>
                  <a:pt x="214" y="32"/>
                </a:lnTo>
                <a:lnTo>
                  <a:pt x="214" y="0"/>
                </a:lnTo>
                <a:lnTo>
                  <a:pt x="166" y="0"/>
                </a:lnTo>
                <a:lnTo>
                  <a:pt x="166" y="68"/>
                </a:lnTo>
                <a:lnTo>
                  <a:pt x="166" y="101"/>
                </a:lnTo>
                <a:lnTo>
                  <a:pt x="144" y="68"/>
                </a:lnTo>
                <a:lnTo>
                  <a:pt x="119" y="68"/>
                </a:lnTo>
                <a:lnTo>
                  <a:pt x="71" y="101"/>
                </a:lnTo>
                <a:lnTo>
                  <a:pt x="49" y="133"/>
                </a:lnTo>
                <a:lnTo>
                  <a:pt x="71" y="101"/>
                </a:lnTo>
                <a:lnTo>
                  <a:pt x="71" y="68"/>
                </a:lnTo>
                <a:lnTo>
                  <a:pt x="49" y="32"/>
                </a:lnTo>
                <a:lnTo>
                  <a:pt x="0" y="68"/>
                </a:lnTo>
                <a:lnTo>
                  <a:pt x="23" y="133"/>
                </a:lnTo>
                <a:lnTo>
                  <a:pt x="23" y="169"/>
                </a:lnTo>
                <a:lnTo>
                  <a:pt x="23" y="200"/>
                </a:lnTo>
                <a:lnTo>
                  <a:pt x="49" y="236"/>
                </a:lnTo>
                <a:lnTo>
                  <a:pt x="23" y="200"/>
                </a:lnTo>
                <a:lnTo>
                  <a:pt x="23" y="269"/>
                </a:lnTo>
                <a:close/>
              </a:path>
            </a:pathLst>
          </a:custGeom>
          <a:solidFill>
            <a:srgbClr val="42FFFF"/>
          </a:solidFill>
          <a:ln w="12700">
            <a:solidFill>
              <a:srgbClr val="0000C2"/>
            </a:solidFill>
            <a:prstDash val="solid"/>
            <a:round/>
            <a:headEnd/>
            <a:tailEnd/>
          </a:ln>
        </p:spPr>
        <p:txBody>
          <a:bodyPr/>
          <a:lstStyle/>
          <a:p>
            <a:endParaRPr lang="en-US"/>
          </a:p>
        </p:txBody>
      </p:sp>
      <p:sp>
        <p:nvSpPr>
          <p:cNvPr id="993320" name="Freeform 40"/>
          <p:cNvSpPr>
            <a:spLocks/>
          </p:cNvSpPr>
          <p:nvPr/>
        </p:nvSpPr>
        <p:spPr bwMode="auto">
          <a:xfrm>
            <a:off x="7202488" y="2633663"/>
            <a:ext cx="112712" cy="295275"/>
          </a:xfrm>
          <a:custGeom>
            <a:avLst/>
            <a:gdLst/>
            <a:ahLst/>
            <a:cxnLst>
              <a:cxn ang="0">
                <a:pos x="95" y="372"/>
              </a:cxn>
              <a:cxn ang="0">
                <a:pos x="119" y="372"/>
              </a:cxn>
              <a:cxn ang="0">
                <a:pos x="119" y="338"/>
              </a:cxn>
              <a:cxn ang="0">
                <a:pos x="142" y="303"/>
              </a:cxn>
              <a:cxn ang="0">
                <a:pos x="142" y="269"/>
              </a:cxn>
              <a:cxn ang="0">
                <a:pos x="142" y="235"/>
              </a:cxn>
              <a:cxn ang="0">
                <a:pos x="142" y="168"/>
              </a:cxn>
              <a:cxn ang="0">
                <a:pos x="119" y="134"/>
              </a:cxn>
              <a:cxn ang="0">
                <a:pos x="119" y="101"/>
              </a:cxn>
              <a:cxn ang="0">
                <a:pos x="119" y="67"/>
              </a:cxn>
              <a:cxn ang="0">
                <a:pos x="142" y="34"/>
              </a:cxn>
              <a:cxn ang="0">
                <a:pos x="142" y="0"/>
              </a:cxn>
              <a:cxn ang="0">
                <a:pos x="71" y="34"/>
              </a:cxn>
              <a:cxn ang="0">
                <a:pos x="71" y="67"/>
              </a:cxn>
              <a:cxn ang="0">
                <a:pos x="47" y="101"/>
              </a:cxn>
              <a:cxn ang="0">
                <a:pos x="0" y="134"/>
              </a:cxn>
              <a:cxn ang="0">
                <a:pos x="47" y="134"/>
              </a:cxn>
              <a:cxn ang="0">
                <a:pos x="71" y="168"/>
              </a:cxn>
              <a:cxn ang="0">
                <a:pos x="71" y="202"/>
              </a:cxn>
              <a:cxn ang="0">
                <a:pos x="71" y="235"/>
              </a:cxn>
              <a:cxn ang="0">
                <a:pos x="71" y="269"/>
              </a:cxn>
              <a:cxn ang="0">
                <a:pos x="47" y="269"/>
              </a:cxn>
              <a:cxn ang="0">
                <a:pos x="47" y="303"/>
              </a:cxn>
              <a:cxn ang="0">
                <a:pos x="95" y="303"/>
              </a:cxn>
              <a:cxn ang="0">
                <a:pos x="95" y="338"/>
              </a:cxn>
              <a:cxn ang="0">
                <a:pos x="119" y="338"/>
              </a:cxn>
              <a:cxn ang="0">
                <a:pos x="119" y="372"/>
              </a:cxn>
              <a:cxn ang="0">
                <a:pos x="119" y="338"/>
              </a:cxn>
              <a:cxn ang="0">
                <a:pos x="95" y="372"/>
              </a:cxn>
            </a:cxnLst>
            <a:rect l="0" t="0" r="r" b="b"/>
            <a:pathLst>
              <a:path w="142" h="372">
                <a:moveTo>
                  <a:pt x="95" y="372"/>
                </a:moveTo>
                <a:lnTo>
                  <a:pt x="119" y="372"/>
                </a:lnTo>
                <a:lnTo>
                  <a:pt x="119" y="338"/>
                </a:lnTo>
                <a:lnTo>
                  <a:pt x="142" y="303"/>
                </a:lnTo>
                <a:lnTo>
                  <a:pt x="142" y="269"/>
                </a:lnTo>
                <a:lnTo>
                  <a:pt x="142" y="235"/>
                </a:lnTo>
                <a:lnTo>
                  <a:pt x="142" y="168"/>
                </a:lnTo>
                <a:lnTo>
                  <a:pt x="119" y="134"/>
                </a:lnTo>
                <a:lnTo>
                  <a:pt x="119" y="101"/>
                </a:lnTo>
                <a:lnTo>
                  <a:pt x="119" y="67"/>
                </a:lnTo>
                <a:lnTo>
                  <a:pt x="142" y="34"/>
                </a:lnTo>
                <a:lnTo>
                  <a:pt x="142" y="0"/>
                </a:lnTo>
                <a:lnTo>
                  <a:pt x="71" y="34"/>
                </a:lnTo>
                <a:lnTo>
                  <a:pt x="71" y="67"/>
                </a:lnTo>
                <a:lnTo>
                  <a:pt x="47" y="101"/>
                </a:lnTo>
                <a:lnTo>
                  <a:pt x="0" y="134"/>
                </a:lnTo>
                <a:lnTo>
                  <a:pt x="47" y="134"/>
                </a:lnTo>
                <a:lnTo>
                  <a:pt x="71" y="168"/>
                </a:lnTo>
                <a:lnTo>
                  <a:pt x="71" y="202"/>
                </a:lnTo>
                <a:lnTo>
                  <a:pt x="71" y="235"/>
                </a:lnTo>
                <a:lnTo>
                  <a:pt x="71" y="269"/>
                </a:lnTo>
                <a:lnTo>
                  <a:pt x="47" y="269"/>
                </a:lnTo>
                <a:lnTo>
                  <a:pt x="47" y="303"/>
                </a:lnTo>
                <a:lnTo>
                  <a:pt x="95" y="303"/>
                </a:lnTo>
                <a:lnTo>
                  <a:pt x="95" y="338"/>
                </a:lnTo>
                <a:lnTo>
                  <a:pt x="119" y="338"/>
                </a:lnTo>
                <a:lnTo>
                  <a:pt x="119" y="372"/>
                </a:lnTo>
                <a:lnTo>
                  <a:pt x="119" y="338"/>
                </a:lnTo>
                <a:lnTo>
                  <a:pt x="95" y="372"/>
                </a:lnTo>
                <a:close/>
              </a:path>
            </a:pathLst>
          </a:custGeom>
          <a:solidFill>
            <a:srgbClr val="42FFFF"/>
          </a:solidFill>
          <a:ln w="12700">
            <a:solidFill>
              <a:srgbClr val="0000C2"/>
            </a:solidFill>
            <a:prstDash val="solid"/>
            <a:round/>
            <a:headEnd/>
            <a:tailEnd/>
          </a:ln>
        </p:spPr>
        <p:txBody>
          <a:bodyPr/>
          <a:lstStyle/>
          <a:p>
            <a:endParaRPr lang="en-US"/>
          </a:p>
        </p:txBody>
      </p:sp>
      <p:sp>
        <p:nvSpPr>
          <p:cNvPr id="993321" name="Freeform 41"/>
          <p:cNvSpPr>
            <a:spLocks/>
          </p:cNvSpPr>
          <p:nvPr/>
        </p:nvSpPr>
        <p:spPr bwMode="auto">
          <a:xfrm>
            <a:off x="8129588" y="2286000"/>
            <a:ext cx="76200" cy="107950"/>
          </a:xfrm>
          <a:custGeom>
            <a:avLst/>
            <a:gdLst/>
            <a:ahLst/>
            <a:cxnLst>
              <a:cxn ang="0">
                <a:pos x="24" y="134"/>
              </a:cxn>
              <a:cxn ang="0">
                <a:pos x="47" y="101"/>
              </a:cxn>
              <a:cxn ang="0">
                <a:pos x="47" y="69"/>
              </a:cxn>
              <a:cxn ang="0">
                <a:pos x="71" y="69"/>
              </a:cxn>
              <a:cxn ang="0">
                <a:pos x="95" y="0"/>
              </a:cxn>
              <a:cxn ang="0">
                <a:pos x="47" y="0"/>
              </a:cxn>
              <a:cxn ang="0">
                <a:pos x="24" y="32"/>
              </a:cxn>
              <a:cxn ang="0">
                <a:pos x="0" y="69"/>
              </a:cxn>
              <a:cxn ang="0">
                <a:pos x="0" y="101"/>
              </a:cxn>
              <a:cxn ang="0">
                <a:pos x="24" y="101"/>
              </a:cxn>
              <a:cxn ang="0">
                <a:pos x="24" y="134"/>
              </a:cxn>
            </a:cxnLst>
            <a:rect l="0" t="0" r="r" b="b"/>
            <a:pathLst>
              <a:path w="95" h="134">
                <a:moveTo>
                  <a:pt x="24" y="134"/>
                </a:moveTo>
                <a:lnTo>
                  <a:pt x="47" y="101"/>
                </a:lnTo>
                <a:lnTo>
                  <a:pt x="47" y="69"/>
                </a:lnTo>
                <a:lnTo>
                  <a:pt x="71" y="69"/>
                </a:lnTo>
                <a:lnTo>
                  <a:pt x="95" y="0"/>
                </a:lnTo>
                <a:lnTo>
                  <a:pt x="47" y="0"/>
                </a:lnTo>
                <a:lnTo>
                  <a:pt x="24" y="32"/>
                </a:lnTo>
                <a:lnTo>
                  <a:pt x="0" y="69"/>
                </a:lnTo>
                <a:lnTo>
                  <a:pt x="0" y="101"/>
                </a:lnTo>
                <a:lnTo>
                  <a:pt x="24" y="101"/>
                </a:lnTo>
                <a:lnTo>
                  <a:pt x="24" y="134"/>
                </a:lnTo>
                <a:close/>
              </a:path>
            </a:pathLst>
          </a:custGeom>
          <a:solidFill>
            <a:srgbClr val="42FFFF"/>
          </a:solidFill>
          <a:ln w="12700">
            <a:solidFill>
              <a:srgbClr val="0000C2"/>
            </a:solidFill>
            <a:prstDash val="solid"/>
            <a:round/>
            <a:headEnd/>
            <a:tailEnd/>
          </a:ln>
        </p:spPr>
        <p:txBody>
          <a:bodyPr/>
          <a:lstStyle/>
          <a:p>
            <a:endParaRPr lang="en-US"/>
          </a:p>
        </p:txBody>
      </p:sp>
      <p:sp>
        <p:nvSpPr>
          <p:cNvPr id="993322" name="Freeform 42"/>
          <p:cNvSpPr>
            <a:spLocks/>
          </p:cNvSpPr>
          <p:nvPr/>
        </p:nvSpPr>
        <p:spPr bwMode="auto">
          <a:xfrm>
            <a:off x="7959725" y="2687638"/>
            <a:ext cx="93663" cy="158750"/>
          </a:xfrm>
          <a:custGeom>
            <a:avLst/>
            <a:gdLst/>
            <a:ahLst/>
            <a:cxnLst>
              <a:cxn ang="0">
                <a:pos x="0" y="202"/>
              </a:cxn>
              <a:cxn ang="0">
                <a:pos x="23" y="202"/>
              </a:cxn>
              <a:cxn ang="0">
                <a:pos x="47" y="168"/>
              </a:cxn>
              <a:cxn ang="0">
                <a:pos x="95" y="135"/>
              </a:cxn>
              <a:cxn ang="0">
                <a:pos x="95" y="101"/>
              </a:cxn>
              <a:cxn ang="0">
                <a:pos x="95" y="69"/>
              </a:cxn>
              <a:cxn ang="0">
                <a:pos x="95" y="34"/>
              </a:cxn>
              <a:cxn ang="0">
                <a:pos x="95" y="0"/>
              </a:cxn>
              <a:cxn ang="0">
                <a:pos x="119" y="0"/>
              </a:cxn>
              <a:cxn ang="0">
                <a:pos x="95" y="34"/>
              </a:cxn>
              <a:cxn ang="0">
                <a:pos x="71" y="69"/>
              </a:cxn>
              <a:cxn ang="0">
                <a:pos x="47" y="101"/>
              </a:cxn>
              <a:cxn ang="0">
                <a:pos x="23" y="135"/>
              </a:cxn>
              <a:cxn ang="0">
                <a:pos x="0" y="168"/>
              </a:cxn>
              <a:cxn ang="0">
                <a:pos x="0" y="202"/>
              </a:cxn>
              <a:cxn ang="0">
                <a:pos x="23" y="202"/>
              </a:cxn>
              <a:cxn ang="0">
                <a:pos x="0" y="202"/>
              </a:cxn>
            </a:cxnLst>
            <a:rect l="0" t="0" r="r" b="b"/>
            <a:pathLst>
              <a:path w="119" h="202">
                <a:moveTo>
                  <a:pt x="0" y="202"/>
                </a:moveTo>
                <a:lnTo>
                  <a:pt x="23" y="202"/>
                </a:lnTo>
                <a:lnTo>
                  <a:pt x="47" y="168"/>
                </a:lnTo>
                <a:lnTo>
                  <a:pt x="95" y="135"/>
                </a:lnTo>
                <a:lnTo>
                  <a:pt x="95" y="101"/>
                </a:lnTo>
                <a:lnTo>
                  <a:pt x="95" y="69"/>
                </a:lnTo>
                <a:lnTo>
                  <a:pt x="95" y="34"/>
                </a:lnTo>
                <a:lnTo>
                  <a:pt x="95" y="0"/>
                </a:lnTo>
                <a:lnTo>
                  <a:pt x="119" y="0"/>
                </a:lnTo>
                <a:lnTo>
                  <a:pt x="95" y="34"/>
                </a:lnTo>
                <a:lnTo>
                  <a:pt x="71" y="69"/>
                </a:lnTo>
                <a:lnTo>
                  <a:pt x="47" y="101"/>
                </a:lnTo>
                <a:lnTo>
                  <a:pt x="23" y="135"/>
                </a:lnTo>
                <a:lnTo>
                  <a:pt x="0" y="168"/>
                </a:lnTo>
                <a:lnTo>
                  <a:pt x="0" y="202"/>
                </a:lnTo>
                <a:lnTo>
                  <a:pt x="23" y="202"/>
                </a:lnTo>
                <a:lnTo>
                  <a:pt x="0" y="202"/>
                </a:lnTo>
                <a:close/>
              </a:path>
            </a:pathLst>
          </a:custGeom>
          <a:solidFill>
            <a:srgbClr val="42FFFF"/>
          </a:solidFill>
          <a:ln w="12700">
            <a:solidFill>
              <a:srgbClr val="0000C2"/>
            </a:solidFill>
            <a:prstDash val="solid"/>
            <a:round/>
            <a:headEnd/>
            <a:tailEnd/>
          </a:ln>
        </p:spPr>
        <p:txBody>
          <a:bodyPr/>
          <a:lstStyle/>
          <a:p>
            <a:endParaRPr lang="en-US"/>
          </a:p>
        </p:txBody>
      </p:sp>
      <p:sp>
        <p:nvSpPr>
          <p:cNvPr id="993323" name="Freeform 43"/>
          <p:cNvSpPr>
            <a:spLocks/>
          </p:cNvSpPr>
          <p:nvPr/>
        </p:nvSpPr>
        <p:spPr bwMode="auto">
          <a:xfrm>
            <a:off x="6538913" y="1619250"/>
            <a:ext cx="265112" cy="158750"/>
          </a:xfrm>
          <a:custGeom>
            <a:avLst/>
            <a:gdLst/>
            <a:ahLst/>
            <a:cxnLst>
              <a:cxn ang="0">
                <a:pos x="0" y="0"/>
              </a:cxn>
              <a:cxn ang="0">
                <a:pos x="23" y="32"/>
              </a:cxn>
              <a:cxn ang="0">
                <a:pos x="49" y="32"/>
              </a:cxn>
              <a:cxn ang="0">
                <a:pos x="71" y="66"/>
              </a:cxn>
              <a:cxn ang="0">
                <a:pos x="95" y="131"/>
              </a:cxn>
              <a:cxn ang="0">
                <a:pos x="95" y="168"/>
              </a:cxn>
              <a:cxn ang="0">
                <a:pos x="144" y="131"/>
              </a:cxn>
              <a:cxn ang="0">
                <a:pos x="144" y="168"/>
              </a:cxn>
              <a:cxn ang="0">
                <a:pos x="214" y="131"/>
              </a:cxn>
              <a:cxn ang="0">
                <a:pos x="238" y="168"/>
              </a:cxn>
              <a:cxn ang="0">
                <a:pos x="263" y="200"/>
              </a:cxn>
              <a:cxn ang="0">
                <a:pos x="309" y="200"/>
              </a:cxn>
              <a:cxn ang="0">
                <a:pos x="333" y="200"/>
              </a:cxn>
              <a:cxn ang="0">
                <a:pos x="333" y="168"/>
              </a:cxn>
              <a:cxn ang="0">
                <a:pos x="238" y="168"/>
              </a:cxn>
              <a:cxn ang="0">
                <a:pos x="263" y="131"/>
              </a:cxn>
              <a:cxn ang="0">
                <a:pos x="263" y="99"/>
              </a:cxn>
              <a:cxn ang="0">
                <a:pos x="144" y="66"/>
              </a:cxn>
              <a:cxn ang="0">
                <a:pos x="121" y="66"/>
              </a:cxn>
              <a:cxn ang="0">
                <a:pos x="71" y="66"/>
              </a:cxn>
              <a:cxn ang="0">
                <a:pos x="49" y="66"/>
              </a:cxn>
              <a:cxn ang="0">
                <a:pos x="23" y="32"/>
              </a:cxn>
              <a:cxn ang="0">
                <a:pos x="23" y="0"/>
              </a:cxn>
              <a:cxn ang="0">
                <a:pos x="0" y="0"/>
              </a:cxn>
            </a:cxnLst>
            <a:rect l="0" t="0" r="r" b="b"/>
            <a:pathLst>
              <a:path w="333" h="200">
                <a:moveTo>
                  <a:pt x="0" y="0"/>
                </a:moveTo>
                <a:lnTo>
                  <a:pt x="23" y="32"/>
                </a:lnTo>
                <a:lnTo>
                  <a:pt x="49" y="32"/>
                </a:lnTo>
                <a:lnTo>
                  <a:pt x="71" y="66"/>
                </a:lnTo>
                <a:lnTo>
                  <a:pt x="95" y="131"/>
                </a:lnTo>
                <a:lnTo>
                  <a:pt x="95" y="168"/>
                </a:lnTo>
                <a:lnTo>
                  <a:pt x="144" y="131"/>
                </a:lnTo>
                <a:lnTo>
                  <a:pt x="144" y="168"/>
                </a:lnTo>
                <a:lnTo>
                  <a:pt x="214" y="131"/>
                </a:lnTo>
                <a:lnTo>
                  <a:pt x="238" y="168"/>
                </a:lnTo>
                <a:lnTo>
                  <a:pt x="263" y="200"/>
                </a:lnTo>
                <a:lnTo>
                  <a:pt x="309" y="200"/>
                </a:lnTo>
                <a:lnTo>
                  <a:pt x="333" y="200"/>
                </a:lnTo>
                <a:lnTo>
                  <a:pt x="333" y="168"/>
                </a:lnTo>
                <a:lnTo>
                  <a:pt x="238" y="168"/>
                </a:lnTo>
                <a:lnTo>
                  <a:pt x="263" y="131"/>
                </a:lnTo>
                <a:lnTo>
                  <a:pt x="263" y="99"/>
                </a:lnTo>
                <a:lnTo>
                  <a:pt x="144" y="66"/>
                </a:lnTo>
                <a:lnTo>
                  <a:pt x="121" y="66"/>
                </a:lnTo>
                <a:lnTo>
                  <a:pt x="71" y="66"/>
                </a:lnTo>
                <a:lnTo>
                  <a:pt x="49" y="66"/>
                </a:lnTo>
                <a:lnTo>
                  <a:pt x="23" y="32"/>
                </a:lnTo>
                <a:lnTo>
                  <a:pt x="23" y="0"/>
                </a:lnTo>
                <a:lnTo>
                  <a:pt x="0" y="0"/>
                </a:lnTo>
                <a:close/>
              </a:path>
            </a:pathLst>
          </a:custGeom>
          <a:solidFill>
            <a:srgbClr val="42FFFF"/>
          </a:solidFill>
          <a:ln w="12700">
            <a:solidFill>
              <a:srgbClr val="0000C2"/>
            </a:solidFill>
            <a:prstDash val="solid"/>
            <a:round/>
            <a:headEnd/>
            <a:tailEnd/>
          </a:ln>
        </p:spPr>
        <p:txBody>
          <a:bodyPr/>
          <a:lstStyle/>
          <a:p>
            <a:endParaRPr lang="en-US"/>
          </a:p>
        </p:txBody>
      </p:sp>
      <p:sp>
        <p:nvSpPr>
          <p:cNvPr id="993324" name="Freeform 44"/>
          <p:cNvSpPr>
            <a:spLocks/>
          </p:cNvSpPr>
          <p:nvPr/>
        </p:nvSpPr>
        <p:spPr bwMode="auto">
          <a:xfrm>
            <a:off x="6748463" y="1565275"/>
            <a:ext cx="207962" cy="106363"/>
          </a:xfrm>
          <a:custGeom>
            <a:avLst/>
            <a:gdLst/>
            <a:ahLst/>
            <a:cxnLst>
              <a:cxn ang="0">
                <a:pos x="48" y="0"/>
              </a:cxn>
              <a:cxn ang="0">
                <a:pos x="48" y="36"/>
              </a:cxn>
              <a:cxn ang="0">
                <a:pos x="72" y="69"/>
              </a:cxn>
              <a:cxn ang="0">
                <a:pos x="48" y="69"/>
              </a:cxn>
              <a:cxn ang="0">
                <a:pos x="72" y="103"/>
              </a:cxn>
              <a:cxn ang="0">
                <a:pos x="94" y="103"/>
              </a:cxn>
              <a:cxn ang="0">
                <a:pos x="119" y="69"/>
              </a:cxn>
              <a:cxn ang="0">
                <a:pos x="169" y="69"/>
              </a:cxn>
              <a:cxn ang="0">
                <a:pos x="141" y="103"/>
              </a:cxn>
              <a:cxn ang="0">
                <a:pos x="141" y="135"/>
              </a:cxn>
              <a:cxn ang="0">
                <a:pos x="169" y="135"/>
              </a:cxn>
              <a:cxn ang="0">
                <a:pos x="191" y="103"/>
              </a:cxn>
              <a:cxn ang="0">
                <a:pos x="215" y="103"/>
              </a:cxn>
              <a:cxn ang="0">
                <a:pos x="215" y="135"/>
              </a:cxn>
              <a:cxn ang="0">
                <a:pos x="238" y="135"/>
              </a:cxn>
              <a:cxn ang="0">
                <a:pos x="262" y="135"/>
              </a:cxn>
              <a:cxn ang="0">
                <a:pos x="191" y="103"/>
              </a:cxn>
              <a:cxn ang="0">
                <a:pos x="191" y="69"/>
              </a:cxn>
              <a:cxn ang="0">
                <a:pos x="215" y="69"/>
              </a:cxn>
              <a:cxn ang="0">
                <a:pos x="238" y="36"/>
              </a:cxn>
              <a:cxn ang="0">
                <a:pos x="215" y="0"/>
              </a:cxn>
              <a:cxn ang="0">
                <a:pos x="169" y="36"/>
              </a:cxn>
              <a:cxn ang="0">
                <a:pos x="119" y="36"/>
              </a:cxn>
              <a:cxn ang="0">
                <a:pos x="94" y="36"/>
              </a:cxn>
              <a:cxn ang="0">
                <a:pos x="72" y="36"/>
              </a:cxn>
              <a:cxn ang="0">
                <a:pos x="48" y="0"/>
              </a:cxn>
              <a:cxn ang="0">
                <a:pos x="0" y="0"/>
              </a:cxn>
              <a:cxn ang="0">
                <a:pos x="48" y="0"/>
              </a:cxn>
            </a:cxnLst>
            <a:rect l="0" t="0" r="r" b="b"/>
            <a:pathLst>
              <a:path w="262" h="135">
                <a:moveTo>
                  <a:pt x="48" y="0"/>
                </a:moveTo>
                <a:lnTo>
                  <a:pt x="48" y="36"/>
                </a:lnTo>
                <a:lnTo>
                  <a:pt x="72" y="69"/>
                </a:lnTo>
                <a:lnTo>
                  <a:pt x="48" y="69"/>
                </a:lnTo>
                <a:lnTo>
                  <a:pt x="72" y="103"/>
                </a:lnTo>
                <a:lnTo>
                  <a:pt x="94" y="103"/>
                </a:lnTo>
                <a:lnTo>
                  <a:pt x="119" y="69"/>
                </a:lnTo>
                <a:lnTo>
                  <a:pt x="169" y="69"/>
                </a:lnTo>
                <a:lnTo>
                  <a:pt x="141" y="103"/>
                </a:lnTo>
                <a:lnTo>
                  <a:pt x="141" y="135"/>
                </a:lnTo>
                <a:lnTo>
                  <a:pt x="169" y="135"/>
                </a:lnTo>
                <a:lnTo>
                  <a:pt x="191" y="103"/>
                </a:lnTo>
                <a:lnTo>
                  <a:pt x="215" y="103"/>
                </a:lnTo>
                <a:lnTo>
                  <a:pt x="215" y="135"/>
                </a:lnTo>
                <a:lnTo>
                  <a:pt x="238" y="135"/>
                </a:lnTo>
                <a:lnTo>
                  <a:pt x="262" y="135"/>
                </a:lnTo>
                <a:lnTo>
                  <a:pt x="191" y="103"/>
                </a:lnTo>
                <a:lnTo>
                  <a:pt x="191" y="69"/>
                </a:lnTo>
                <a:lnTo>
                  <a:pt x="215" y="69"/>
                </a:lnTo>
                <a:lnTo>
                  <a:pt x="238" y="36"/>
                </a:lnTo>
                <a:lnTo>
                  <a:pt x="215" y="0"/>
                </a:lnTo>
                <a:lnTo>
                  <a:pt x="169" y="36"/>
                </a:lnTo>
                <a:lnTo>
                  <a:pt x="119" y="36"/>
                </a:lnTo>
                <a:lnTo>
                  <a:pt x="94" y="36"/>
                </a:lnTo>
                <a:lnTo>
                  <a:pt x="72" y="36"/>
                </a:lnTo>
                <a:lnTo>
                  <a:pt x="48" y="0"/>
                </a:lnTo>
                <a:lnTo>
                  <a:pt x="0" y="0"/>
                </a:lnTo>
                <a:lnTo>
                  <a:pt x="48" y="0"/>
                </a:lnTo>
                <a:close/>
              </a:path>
            </a:pathLst>
          </a:custGeom>
          <a:solidFill>
            <a:srgbClr val="42FFFF"/>
          </a:solidFill>
          <a:ln w="12700">
            <a:solidFill>
              <a:srgbClr val="0000C2"/>
            </a:solidFill>
            <a:prstDash val="solid"/>
            <a:round/>
            <a:headEnd/>
            <a:tailEnd/>
          </a:ln>
        </p:spPr>
        <p:txBody>
          <a:bodyPr/>
          <a:lstStyle/>
          <a:p>
            <a:endParaRPr lang="en-US"/>
          </a:p>
        </p:txBody>
      </p:sp>
      <p:sp>
        <p:nvSpPr>
          <p:cNvPr id="993325" name="Freeform 45"/>
          <p:cNvSpPr>
            <a:spLocks/>
          </p:cNvSpPr>
          <p:nvPr/>
        </p:nvSpPr>
        <p:spPr bwMode="auto">
          <a:xfrm>
            <a:off x="6918325" y="1512888"/>
            <a:ext cx="228600" cy="106362"/>
          </a:xfrm>
          <a:custGeom>
            <a:avLst/>
            <a:gdLst/>
            <a:ahLst/>
            <a:cxnLst>
              <a:cxn ang="0">
                <a:pos x="0" y="0"/>
              </a:cxn>
              <a:cxn ang="0">
                <a:pos x="0" y="31"/>
              </a:cxn>
              <a:cxn ang="0">
                <a:pos x="23" y="31"/>
              </a:cxn>
              <a:cxn ang="0">
                <a:pos x="47" y="31"/>
              </a:cxn>
              <a:cxn ang="0">
                <a:pos x="71" y="31"/>
              </a:cxn>
              <a:cxn ang="0">
                <a:pos x="71" y="65"/>
              </a:cxn>
              <a:cxn ang="0">
                <a:pos x="95" y="101"/>
              </a:cxn>
              <a:cxn ang="0">
                <a:pos x="117" y="101"/>
              </a:cxn>
              <a:cxn ang="0">
                <a:pos x="166" y="65"/>
              </a:cxn>
              <a:cxn ang="0">
                <a:pos x="190" y="65"/>
              </a:cxn>
              <a:cxn ang="0">
                <a:pos x="216" y="101"/>
              </a:cxn>
              <a:cxn ang="0">
                <a:pos x="238" y="101"/>
              </a:cxn>
              <a:cxn ang="0">
                <a:pos x="261" y="134"/>
              </a:cxn>
              <a:cxn ang="0">
                <a:pos x="287" y="134"/>
              </a:cxn>
              <a:cxn ang="0">
                <a:pos x="261" y="101"/>
              </a:cxn>
              <a:cxn ang="0">
                <a:pos x="261" y="65"/>
              </a:cxn>
              <a:cxn ang="0">
                <a:pos x="190" y="65"/>
              </a:cxn>
              <a:cxn ang="0">
                <a:pos x="142" y="65"/>
              </a:cxn>
              <a:cxn ang="0">
                <a:pos x="117" y="31"/>
              </a:cxn>
              <a:cxn ang="0">
                <a:pos x="95" y="31"/>
              </a:cxn>
              <a:cxn ang="0">
                <a:pos x="71" y="31"/>
              </a:cxn>
              <a:cxn ang="0">
                <a:pos x="47" y="0"/>
              </a:cxn>
              <a:cxn ang="0">
                <a:pos x="23" y="0"/>
              </a:cxn>
              <a:cxn ang="0">
                <a:pos x="0" y="31"/>
              </a:cxn>
              <a:cxn ang="0">
                <a:pos x="0" y="0"/>
              </a:cxn>
            </a:cxnLst>
            <a:rect l="0" t="0" r="r" b="b"/>
            <a:pathLst>
              <a:path w="287" h="134">
                <a:moveTo>
                  <a:pt x="0" y="0"/>
                </a:moveTo>
                <a:lnTo>
                  <a:pt x="0" y="31"/>
                </a:lnTo>
                <a:lnTo>
                  <a:pt x="23" y="31"/>
                </a:lnTo>
                <a:lnTo>
                  <a:pt x="47" y="31"/>
                </a:lnTo>
                <a:lnTo>
                  <a:pt x="71" y="31"/>
                </a:lnTo>
                <a:lnTo>
                  <a:pt x="71" y="65"/>
                </a:lnTo>
                <a:lnTo>
                  <a:pt x="95" y="101"/>
                </a:lnTo>
                <a:lnTo>
                  <a:pt x="117" y="101"/>
                </a:lnTo>
                <a:lnTo>
                  <a:pt x="166" y="65"/>
                </a:lnTo>
                <a:lnTo>
                  <a:pt x="190" y="65"/>
                </a:lnTo>
                <a:lnTo>
                  <a:pt x="216" y="101"/>
                </a:lnTo>
                <a:lnTo>
                  <a:pt x="238" y="101"/>
                </a:lnTo>
                <a:lnTo>
                  <a:pt x="261" y="134"/>
                </a:lnTo>
                <a:lnTo>
                  <a:pt x="287" y="134"/>
                </a:lnTo>
                <a:lnTo>
                  <a:pt x="261" y="101"/>
                </a:lnTo>
                <a:lnTo>
                  <a:pt x="261" y="65"/>
                </a:lnTo>
                <a:lnTo>
                  <a:pt x="190" y="65"/>
                </a:lnTo>
                <a:lnTo>
                  <a:pt x="142" y="65"/>
                </a:lnTo>
                <a:lnTo>
                  <a:pt x="117" y="31"/>
                </a:lnTo>
                <a:lnTo>
                  <a:pt x="95" y="31"/>
                </a:lnTo>
                <a:lnTo>
                  <a:pt x="71" y="31"/>
                </a:lnTo>
                <a:lnTo>
                  <a:pt x="47" y="0"/>
                </a:lnTo>
                <a:lnTo>
                  <a:pt x="23" y="0"/>
                </a:lnTo>
                <a:lnTo>
                  <a:pt x="0" y="31"/>
                </a:lnTo>
                <a:lnTo>
                  <a:pt x="0" y="0"/>
                </a:lnTo>
                <a:close/>
              </a:path>
            </a:pathLst>
          </a:custGeom>
          <a:solidFill>
            <a:srgbClr val="42FFFF"/>
          </a:solidFill>
          <a:ln w="12700">
            <a:solidFill>
              <a:srgbClr val="0000C2"/>
            </a:solidFill>
            <a:prstDash val="solid"/>
            <a:round/>
            <a:headEnd/>
            <a:tailEnd/>
          </a:ln>
        </p:spPr>
        <p:txBody>
          <a:bodyPr/>
          <a:lstStyle/>
          <a:p>
            <a:endParaRPr lang="en-US"/>
          </a:p>
        </p:txBody>
      </p:sp>
      <p:sp>
        <p:nvSpPr>
          <p:cNvPr id="993326" name="Rectangle 46"/>
          <p:cNvSpPr>
            <a:spLocks noChangeArrowheads="1"/>
          </p:cNvSpPr>
          <p:nvPr/>
        </p:nvSpPr>
        <p:spPr bwMode="auto">
          <a:xfrm>
            <a:off x="4852988" y="3317875"/>
            <a:ext cx="168275" cy="2286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500">
                <a:solidFill>
                  <a:schemeClr val="tx1"/>
                </a:solidFill>
                <a:latin typeface="Helvetica" pitchFamily="34" charset="0"/>
              </a:rPr>
              <a:t>IL</a:t>
            </a:r>
            <a:endParaRPr lang="en-US" sz="2400" b="0">
              <a:solidFill>
                <a:schemeClr val="tx1"/>
              </a:solidFill>
              <a:latin typeface="Times New Roman" pitchFamily="18" charset="0"/>
            </a:endParaRPr>
          </a:p>
        </p:txBody>
      </p:sp>
      <p:sp>
        <p:nvSpPr>
          <p:cNvPr id="993327" name="Rectangle 47"/>
          <p:cNvSpPr>
            <a:spLocks noChangeArrowheads="1"/>
          </p:cNvSpPr>
          <p:nvPr/>
        </p:nvSpPr>
        <p:spPr bwMode="auto">
          <a:xfrm>
            <a:off x="6613525" y="2466975"/>
            <a:ext cx="190500" cy="2286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500">
                <a:solidFill>
                  <a:schemeClr val="tx1"/>
                </a:solidFill>
                <a:latin typeface="Helvetica" pitchFamily="34" charset="0"/>
              </a:rPr>
              <a:t>IN</a:t>
            </a:r>
            <a:endParaRPr lang="en-US" sz="2400" b="0">
              <a:solidFill>
                <a:schemeClr val="tx1"/>
              </a:solidFill>
              <a:latin typeface="Times New Roman" pitchFamily="18" charset="0"/>
            </a:endParaRPr>
          </a:p>
        </p:txBody>
      </p:sp>
      <p:sp>
        <p:nvSpPr>
          <p:cNvPr id="993328" name="Rectangle 48"/>
          <p:cNvSpPr>
            <a:spLocks noChangeArrowheads="1"/>
          </p:cNvSpPr>
          <p:nvPr/>
        </p:nvSpPr>
        <p:spPr bwMode="auto">
          <a:xfrm>
            <a:off x="7446963" y="2327275"/>
            <a:ext cx="285750" cy="2286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500">
                <a:solidFill>
                  <a:schemeClr val="tx1"/>
                </a:solidFill>
                <a:latin typeface="Helvetica" pitchFamily="34" charset="0"/>
              </a:rPr>
              <a:t>OH</a:t>
            </a:r>
            <a:endParaRPr lang="en-US" sz="2400" b="0">
              <a:solidFill>
                <a:schemeClr val="tx1"/>
              </a:solidFill>
              <a:latin typeface="Times New Roman" pitchFamily="18" charset="0"/>
            </a:endParaRPr>
          </a:p>
        </p:txBody>
      </p:sp>
      <p:sp>
        <p:nvSpPr>
          <p:cNvPr id="993329" name="Rectangle 49"/>
          <p:cNvSpPr>
            <a:spLocks noChangeArrowheads="1"/>
          </p:cNvSpPr>
          <p:nvPr/>
        </p:nvSpPr>
        <p:spPr bwMode="auto">
          <a:xfrm>
            <a:off x="7678738" y="4114800"/>
            <a:ext cx="265112" cy="2286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500">
                <a:solidFill>
                  <a:schemeClr val="tx1"/>
                </a:solidFill>
                <a:latin typeface="Helvetica" pitchFamily="34" charset="0"/>
              </a:rPr>
              <a:t>KY</a:t>
            </a:r>
            <a:endParaRPr lang="en-US" sz="2400" b="0">
              <a:solidFill>
                <a:schemeClr val="tx1"/>
              </a:solidFill>
              <a:latin typeface="Times New Roman" pitchFamily="18" charset="0"/>
            </a:endParaRPr>
          </a:p>
        </p:txBody>
      </p:sp>
      <p:sp>
        <p:nvSpPr>
          <p:cNvPr id="993330" name="Rectangle 50"/>
          <p:cNvSpPr>
            <a:spLocks noChangeArrowheads="1"/>
          </p:cNvSpPr>
          <p:nvPr/>
        </p:nvSpPr>
        <p:spPr bwMode="auto">
          <a:xfrm>
            <a:off x="6602413" y="4621213"/>
            <a:ext cx="7302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FFFF99"/>
                </a:solidFill>
                <a:latin typeface="Helvetica" pitchFamily="34" charset="0"/>
              </a:rPr>
              <a:t>Louisville</a:t>
            </a:r>
            <a:endParaRPr lang="en-US" sz="2400" b="0">
              <a:solidFill>
                <a:srgbClr val="FFFF99"/>
              </a:solidFill>
              <a:latin typeface="Times New Roman" pitchFamily="18" charset="0"/>
            </a:endParaRPr>
          </a:p>
        </p:txBody>
      </p:sp>
      <p:sp>
        <p:nvSpPr>
          <p:cNvPr id="993331" name="Rectangle 51"/>
          <p:cNvSpPr>
            <a:spLocks noChangeArrowheads="1"/>
          </p:cNvSpPr>
          <p:nvPr/>
        </p:nvSpPr>
        <p:spPr bwMode="auto">
          <a:xfrm>
            <a:off x="6305550" y="5911850"/>
            <a:ext cx="519113" cy="2286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500">
                <a:solidFill>
                  <a:schemeClr val="tx1"/>
                </a:solidFill>
                <a:effectLst>
                  <a:outerShdw blurRad="38100" dist="38100" dir="2700000" algn="tl">
                    <a:srgbClr val="C0C0C0"/>
                  </a:outerShdw>
                </a:effectLst>
                <a:latin typeface="Helvetica" pitchFamily="34" charset="0"/>
              </a:rPr>
              <a:t>TENN</a:t>
            </a:r>
            <a:endParaRPr lang="en-US" sz="2400" b="0">
              <a:solidFill>
                <a:schemeClr val="tx1"/>
              </a:solidFill>
              <a:latin typeface="Times New Roman" pitchFamily="18" charset="0"/>
            </a:endParaRPr>
          </a:p>
        </p:txBody>
      </p:sp>
      <p:sp>
        <p:nvSpPr>
          <p:cNvPr id="993332" name="Freeform 52"/>
          <p:cNvSpPr>
            <a:spLocks/>
          </p:cNvSpPr>
          <p:nvPr/>
        </p:nvSpPr>
        <p:spPr bwMode="auto">
          <a:xfrm>
            <a:off x="7508875" y="3130550"/>
            <a:ext cx="131763" cy="111125"/>
          </a:xfrm>
          <a:custGeom>
            <a:avLst/>
            <a:gdLst/>
            <a:ahLst/>
            <a:cxnLst>
              <a:cxn ang="0">
                <a:pos x="0" y="45"/>
              </a:cxn>
              <a:cxn ang="0">
                <a:pos x="18" y="45"/>
              </a:cxn>
              <a:cxn ang="0">
                <a:pos x="34" y="45"/>
              </a:cxn>
              <a:cxn ang="0">
                <a:pos x="52" y="24"/>
              </a:cxn>
              <a:cxn ang="0">
                <a:pos x="68" y="0"/>
              </a:cxn>
              <a:cxn ang="0">
                <a:pos x="84" y="24"/>
              </a:cxn>
              <a:cxn ang="0">
                <a:pos x="68" y="45"/>
              </a:cxn>
              <a:cxn ang="0">
                <a:pos x="84" y="45"/>
              </a:cxn>
              <a:cxn ang="0">
                <a:pos x="100" y="45"/>
              </a:cxn>
              <a:cxn ang="0">
                <a:pos x="115" y="24"/>
              </a:cxn>
              <a:cxn ang="0">
                <a:pos x="133" y="24"/>
              </a:cxn>
              <a:cxn ang="0">
                <a:pos x="149" y="0"/>
              </a:cxn>
              <a:cxn ang="0">
                <a:pos x="149" y="24"/>
              </a:cxn>
              <a:cxn ang="0">
                <a:pos x="165" y="24"/>
              </a:cxn>
              <a:cxn ang="0">
                <a:pos x="133" y="45"/>
              </a:cxn>
              <a:cxn ang="0">
                <a:pos x="133" y="69"/>
              </a:cxn>
              <a:cxn ang="0">
                <a:pos x="115" y="69"/>
              </a:cxn>
              <a:cxn ang="0">
                <a:pos x="100" y="91"/>
              </a:cxn>
              <a:cxn ang="0">
                <a:pos x="68" y="91"/>
              </a:cxn>
              <a:cxn ang="0">
                <a:pos x="84" y="91"/>
              </a:cxn>
              <a:cxn ang="0">
                <a:pos x="115" y="91"/>
              </a:cxn>
              <a:cxn ang="0">
                <a:pos x="115" y="115"/>
              </a:cxn>
              <a:cxn ang="0">
                <a:pos x="84" y="115"/>
              </a:cxn>
              <a:cxn ang="0">
                <a:pos x="68" y="115"/>
              </a:cxn>
              <a:cxn ang="0">
                <a:pos x="68" y="138"/>
              </a:cxn>
              <a:cxn ang="0">
                <a:pos x="68" y="115"/>
              </a:cxn>
              <a:cxn ang="0">
                <a:pos x="68" y="91"/>
              </a:cxn>
              <a:cxn ang="0">
                <a:pos x="34" y="69"/>
              </a:cxn>
              <a:cxn ang="0">
                <a:pos x="18" y="91"/>
              </a:cxn>
              <a:cxn ang="0">
                <a:pos x="34" y="115"/>
              </a:cxn>
              <a:cxn ang="0">
                <a:pos x="0" y="115"/>
              </a:cxn>
              <a:cxn ang="0">
                <a:pos x="18" y="91"/>
              </a:cxn>
              <a:cxn ang="0">
                <a:pos x="18" y="69"/>
              </a:cxn>
              <a:cxn ang="0">
                <a:pos x="0" y="45"/>
              </a:cxn>
              <a:cxn ang="0">
                <a:pos x="34" y="45"/>
              </a:cxn>
              <a:cxn ang="0">
                <a:pos x="0" y="45"/>
              </a:cxn>
            </a:cxnLst>
            <a:rect l="0" t="0" r="r" b="b"/>
            <a:pathLst>
              <a:path w="165" h="138">
                <a:moveTo>
                  <a:pt x="0" y="45"/>
                </a:moveTo>
                <a:lnTo>
                  <a:pt x="18" y="45"/>
                </a:lnTo>
                <a:lnTo>
                  <a:pt x="34" y="45"/>
                </a:lnTo>
                <a:lnTo>
                  <a:pt x="52" y="24"/>
                </a:lnTo>
                <a:lnTo>
                  <a:pt x="68" y="0"/>
                </a:lnTo>
                <a:lnTo>
                  <a:pt x="84" y="24"/>
                </a:lnTo>
                <a:lnTo>
                  <a:pt x="68" y="45"/>
                </a:lnTo>
                <a:lnTo>
                  <a:pt x="84" y="45"/>
                </a:lnTo>
                <a:lnTo>
                  <a:pt x="100" y="45"/>
                </a:lnTo>
                <a:lnTo>
                  <a:pt x="115" y="24"/>
                </a:lnTo>
                <a:lnTo>
                  <a:pt x="133" y="24"/>
                </a:lnTo>
                <a:lnTo>
                  <a:pt x="149" y="0"/>
                </a:lnTo>
                <a:lnTo>
                  <a:pt x="149" y="24"/>
                </a:lnTo>
                <a:lnTo>
                  <a:pt x="165" y="24"/>
                </a:lnTo>
                <a:lnTo>
                  <a:pt x="133" y="45"/>
                </a:lnTo>
                <a:lnTo>
                  <a:pt x="133" y="69"/>
                </a:lnTo>
                <a:lnTo>
                  <a:pt x="115" y="69"/>
                </a:lnTo>
                <a:lnTo>
                  <a:pt x="100" y="91"/>
                </a:lnTo>
                <a:lnTo>
                  <a:pt x="68" y="91"/>
                </a:lnTo>
                <a:lnTo>
                  <a:pt x="84" y="91"/>
                </a:lnTo>
                <a:lnTo>
                  <a:pt x="115" y="91"/>
                </a:lnTo>
                <a:lnTo>
                  <a:pt x="115" y="115"/>
                </a:lnTo>
                <a:lnTo>
                  <a:pt x="84" y="115"/>
                </a:lnTo>
                <a:lnTo>
                  <a:pt x="68" y="115"/>
                </a:lnTo>
                <a:lnTo>
                  <a:pt x="68" y="138"/>
                </a:lnTo>
                <a:lnTo>
                  <a:pt x="68" y="115"/>
                </a:lnTo>
                <a:lnTo>
                  <a:pt x="68" y="91"/>
                </a:lnTo>
                <a:lnTo>
                  <a:pt x="34" y="69"/>
                </a:lnTo>
                <a:lnTo>
                  <a:pt x="18" y="91"/>
                </a:lnTo>
                <a:lnTo>
                  <a:pt x="34" y="115"/>
                </a:lnTo>
                <a:lnTo>
                  <a:pt x="0" y="115"/>
                </a:lnTo>
                <a:lnTo>
                  <a:pt x="18" y="91"/>
                </a:lnTo>
                <a:lnTo>
                  <a:pt x="18" y="69"/>
                </a:lnTo>
                <a:lnTo>
                  <a:pt x="0" y="45"/>
                </a:lnTo>
                <a:lnTo>
                  <a:pt x="34" y="45"/>
                </a:lnTo>
                <a:lnTo>
                  <a:pt x="0" y="45"/>
                </a:lnTo>
                <a:close/>
              </a:path>
            </a:pathLst>
          </a:custGeom>
          <a:solidFill>
            <a:srgbClr val="42FFFF"/>
          </a:solidFill>
          <a:ln w="12700">
            <a:solidFill>
              <a:srgbClr val="0000C2"/>
            </a:solidFill>
            <a:prstDash val="solid"/>
            <a:round/>
            <a:headEnd/>
            <a:tailEnd/>
          </a:ln>
        </p:spPr>
        <p:txBody>
          <a:bodyPr/>
          <a:lstStyle/>
          <a:p>
            <a:endParaRPr lang="en-US"/>
          </a:p>
        </p:txBody>
      </p:sp>
      <p:sp>
        <p:nvSpPr>
          <p:cNvPr id="993333" name="Rectangle 53"/>
          <p:cNvSpPr>
            <a:spLocks noChangeArrowheads="1"/>
          </p:cNvSpPr>
          <p:nvPr/>
        </p:nvSpPr>
        <p:spPr bwMode="auto">
          <a:xfrm rot="10260000">
            <a:off x="7269163" y="3502025"/>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990033"/>
                </a:solidFill>
                <a:latin typeface="Helvetica" pitchFamily="34" charset="0"/>
              </a:rPr>
              <a:t>T</a:t>
            </a:r>
            <a:endParaRPr lang="en-US" sz="2400" b="0">
              <a:solidFill>
                <a:srgbClr val="990033"/>
              </a:solidFill>
              <a:latin typeface="Times New Roman" pitchFamily="18" charset="0"/>
            </a:endParaRPr>
          </a:p>
        </p:txBody>
      </p:sp>
      <p:sp>
        <p:nvSpPr>
          <p:cNvPr id="993334" name="Rectangle 54"/>
          <p:cNvSpPr>
            <a:spLocks noChangeArrowheads="1"/>
          </p:cNvSpPr>
          <p:nvPr/>
        </p:nvSpPr>
        <p:spPr bwMode="auto">
          <a:xfrm rot="10260000">
            <a:off x="6565900" y="4273550"/>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35" name="Rectangle 55"/>
          <p:cNvSpPr>
            <a:spLocks noChangeArrowheads="1"/>
          </p:cNvSpPr>
          <p:nvPr/>
        </p:nvSpPr>
        <p:spPr bwMode="auto">
          <a:xfrm>
            <a:off x="4951413" y="4889500"/>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36" name="Rectangle 56"/>
          <p:cNvSpPr>
            <a:spLocks noChangeArrowheads="1"/>
          </p:cNvSpPr>
          <p:nvPr/>
        </p:nvSpPr>
        <p:spPr bwMode="auto">
          <a:xfrm rot="18600000">
            <a:off x="4867276" y="4964112"/>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37" name="Freeform 57"/>
          <p:cNvSpPr>
            <a:spLocks/>
          </p:cNvSpPr>
          <p:nvPr/>
        </p:nvSpPr>
        <p:spPr bwMode="auto">
          <a:xfrm>
            <a:off x="7862888" y="3300413"/>
            <a:ext cx="42862" cy="152400"/>
          </a:xfrm>
          <a:custGeom>
            <a:avLst/>
            <a:gdLst/>
            <a:ahLst/>
            <a:cxnLst>
              <a:cxn ang="0">
                <a:pos x="41" y="0"/>
              </a:cxn>
              <a:cxn ang="0">
                <a:pos x="25" y="11"/>
              </a:cxn>
              <a:cxn ang="0">
                <a:pos x="21" y="45"/>
              </a:cxn>
              <a:cxn ang="0">
                <a:pos x="0" y="89"/>
              </a:cxn>
              <a:cxn ang="0">
                <a:pos x="10" y="112"/>
              </a:cxn>
              <a:cxn ang="0">
                <a:pos x="23" y="134"/>
              </a:cxn>
              <a:cxn ang="0">
                <a:pos x="35" y="156"/>
              </a:cxn>
              <a:cxn ang="0">
                <a:pos x="47" y="179"/>
              </a:cxn>
              <a:cxn ang="0">
                <a:pos x="29" y="191"/>
              </a:cxn>
              <a:cxn ang="0">
                <a:pos x="35" y="156"/>
              </a:cxn>
              <a:cxn ang="0">
                <a:pos x="41" y="124"/>
              </a:cxn>
              <a:cxn ang="0">
                <a:pos x="45" y="90"/>
              </a:cxn>
              <a:cxn ang="0">
                <a:pos x="47" y="57"/>
              </a:cxn>
              <a:cxn ang="0">
                <a:pos x="53" y="23"/>
              </a:cxn>
              <a:cxn ang="0">
                <a:pos x="41" y="0"/>
              </a:cxn>
              <a:cxn ang="0">
                <a:pos x="25" y="11"/>
              </a:cxn>
              <a:cxn ang="0">
                <a:pos x="41" y="0"/>
              </a:cxn>
            </a:cxnLst>
            <a:rect l="0" t="0" r="r" b="b"/>
            <a:pathLst>
              <a:path w="53" h="191">
                <a:moveTo>
                  <a:pt x="41" y="0"/>
                </a:moveTo>
                <a:lnTo>
                  <a:pt x="25" y="11"/>
                </a:lnTo>
                <a:lnTo>
                  <a:pt x="21" y="45"/>
                </a:lnTo>
                <a:lnTo>
                  <a:pt x="0" y="89"/>
                </a:lnTo>
                <a:lnTo>
                  <a:pt x="10" y="112"/>
                </a:lnTo>
                <a:lnTo>
                  <a:pt x="23" y="134"/>
                </a:lnTo>
                <a:lnTo>
                  <a:pt x="35" y="156"/>
                </a:lnTo>
                <a:lnTo>
                  <a:pt x="47" y="179"/>
                </a:lnTo>
                <a:lnTo>
                  <a:pt x="29" y="191"/>
                </a:lnTo>
                <a:lnTo>
                  <a:pt x="35" y="156"/>
                </a:lnTo>
                <a:lnTo>
                  <a:pt x="41" y="124"/>
                </a:lnTo>
                <a:lnTo>
                  <a:pt x="45" y="90"/>
                </a:lnTo>
                <a:lnTo>
                  <a:pt x="47" y="57"/>
                </a:lnTo>
                <a:lnTo>
                  <a:pt x="53" y="23"/>
                </a:lnTo>
                <a:lnTo>
                  <a:pt x="41" y="0"/>
                </a:lnTo>
                <a:lnTo>
                  <a:pt x="25" y="11"/>
                </a:lnTo>
                <a:lnTo>
                  <a:pt x="41" y="0"/>
                </a:lnTo>
                <a:close/>
              </a:path>
            </a:pathLst>
          </a:custGeom>
          <a:solidFill>
            <a:srgbClr val="42FFFF"/>
          </a:solidFill>
          <a:ln w="12700">
            <a:solidFill>
              <a:srgbClr val="0000C2"/>
            </a:solidFill>
            <a:prstDash val="solid"/>
            <a:round/>
            <a:headEnd/>
            <a:tailEnd/>
          </a:ln>
        </p:spPr>
        <p:txBody>
          <a:bodyPr/>
          <a:lstStyle/>
          <a:p>
            <a:endParaRPr lang="en-US"/>
          </a:p>
        </p:txBody>
      </p:sp>
      <p:sp>
        <p:nvSpPr>
          <p:cNvPr id="993338" name="Line 58"/>
          <p:cNvSpPr>
            <a:spLocks noChangeShapeType="1"/>
          </p:cNvSpPr>
          <p:nvPr/>
        </p:nvSpPr>
        <p:spPr bwMode="auto">
          <a:xfrm flipH="1" flipV="1">
            <a:off x="7353300" y="1762125"/>
            <a:ext cx="9525" cy="1477963"/>
          </a:xfrm>
          <a:prstGeom prst="line">
            <a:avLst/>
          </a:prstGeom>
          <a:noFill/>
          <a:ln w="12700">
            <a:solidFill>
              <a:srgbClr val="D2D2D2"/>
            </a:solidFill>
            <a:round/>
            <a:headEnd/>
            <a:tailEnd/>
          </a:ln>
        </p:spPr>
        <p:txBody>
          <a:bodyPr/>
          <a:lstStyle/>
          <a:p>
            <a:endParaRPr lang="en-US"/>
          </a:p>
        </p:txBody>
      </p:sp>
      <p:sp>
        <p:nvSpPr>
          <p:cNvPr id="993339" name="Rectangle 59"/>
          <p:cNvSpPr>
            <a:spLocks noChangeArrowheads="1"/>
          </p:cNvSpPr>
          <p:nvPr/>
        </p:nvSpPr>
        <p:spPr bwMode="auto">
          <a:xfrm>
            <a:off x="8243888" y="4456113"/>
            <a:ext cx="663575"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CAVE RUN</a:t>
            </a:r>
            <a:endParaRPr lang="en-US" sz="2400" b="0">
              <a:solidFill>
                <a:srgbClr val="FF0000"/>
              </a:solidFill>
              <a:latin typeface="Times New Roman" pitchFamily="18" charset="0"/>
            </a:endParaRPr>
          </a:p>
        </p:txBody>
      </p:sp>
      <p:sp>
        <p:nvSpPr>
          <p:cNvPr id="993340" name="Rectangle 60"/>
          <p:cNvSpPr>
            <a:spLocks noChangeArrowheads="1"/>
          </p:cNvSpPr>
          <p:nvPr/>
        </p:nvSpPr>
        <p:spPr bwMode="auto">
          <a:xfrm>
            <a:off x="7777163" y="5097463"/>
            <a:ext cx="7429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BUCKHORN</a:t>
            </a:r>
            <a:endParaRPr lang="en-US" sz="2400" b="0">
              <a:solidFill>
                <a:srgbClr val="FF0000"/>
              </a:solidFill>
              <a:latin typeface="Times New Roman" pitchFamily="18" charset="0"/>
            </a:endParaRPr>
          </a:p>
        </p:txBody>
      </p:sp>
      <p:grpSp>
        <p:nvGrpSpPr>
          <p:cNvPr id="993341" name="Group 61"/>
          <p:cNvGrpSpPr>
            <a:grpSpLocks/>
          </p:cNvGrpSpPr>
          <p:nvPr/>
        </p:nvGrpSpPr>
        <p:grpSpPr bwMode="auto">
          <a:xfrm>
            <a:off x="8662988" y="5154613"/>
            <a:ext cx="482600" cy="515937"/>
            <a:chOff x="4748" y="3103"/>
            <a:chExt cx="304" cy="325"/>
          </a:xfrm>
        </p:grpSpPr>
        <p:sp>
          <p:nvSpPr>
            <p:cNvPr id="993342" name="Rectangle 62"/>
            <p:cNvSpPr>
              <a:spLocks noChangeArrowheads="1"/>
            </p:cNvSpPr>
            <p:nvPr/>
          </p:nvSpPr>
          <p:spPr bwMode="auto">
            <a:xfrm>
              <a:off x="4772" y="3103"/>
              <a:ext cx="280" cy="192"/>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CARR</a:t>
              </a:r>
            </a:p>
            <a:p>
              <a:pPr algn="l" eaLnBrk="0" hangingPunct="0">
                <a:spcBef>
                  <a:spcPct val="0"/>
                </a:spcBef>
              </a:pPr>
              <a:r>
                <a:rPr lang="en-US" sz="1000">
                  <a:solidFill>
                    <a:srgbClr val="FF0000"/>
                  </a:solidFill>
                  <a:latin typeface="Helvetica" pitchFamily="34" charset="0"/>
                </a:rPr>
                <a:t>CREEK</a:t>
              </a:r>
              <a:endParaRPr lang="en-US" sz="2400" b="0">
                <a:solidFill>
                  <a:srgbClr val="FF0000"/>
                </a:solidFill>
                <a:latin typeface="Times New Roman" pitchFamily="18" charset="0"/>
              </a:endParaRPr>
            </a:p>
          </p:txBody>
        </p:sp>
        <p:sp>
          <p:nvSpPr>
            <p:cNvPr id="993343" name="Rectangle 63"/>
            <p:cNvSpPr>
              <a:spLocks noChangeArrowheads="1"/>
            </p:cNvSpPr>
            <p:nvPr/>
          </p:nvSpPr>
          <p:spPr bwMode="auto">
            <a:xfrm>
              <a:off x="4748" y="3198"/>
              <a:ext cx="0" cy="230"/>
            </a:xfrm>
            <a:prstGeom prst="rect">
              <a:avLst/>
            </a:prstGeom>
            <a:noFill/>
            <a:ln w="9525">
              <a:noFill/>
              <a:miter lim="800000"/>
              <a:headEnd/>
              <a:tailEnd/>
            </a:ln>
          </p:spPr>
          <p:txBody>
            <a:bodyPr wrap="none" lIns="0" tIns="0" rIns="0" bIns="0">
              <a:spAutoFit/>
            </a:bodyPr>
            <a:lstStyle/>
            <a:p>
              <a:pPr algn="l" eaLnBrk="0" hangingPunct="0">
                <a:spcBef>
                  <a:spcPct val="0"/>
                </a:spcBef>
              </a:pPr>
              <a:endParaRPr lang="en-US" sz="2400" b="0">
                <a:solidFill>
                  <a:srgbClr val="FF0000"/>
                </a:solidFill>
                <a:latin typeface="Times New Roman" pitchFamily="18" charset="0"/>
              </a:endParaRPr>
            </a:p>
          </p:txBody>
        </p:sp>
      </p:grpSp>
      <p:sp>
        <p:nvSpPr>
          <p:cNvPr id="993344" name="Rectangle 64"/>
          <p:cNvSpPr>
            <a:spLocks noChangeArrowheads="1"/>
          </p:cNvSpPr>
          <p:nvPr/>
        </p:nvSpPr>
        <p:spPr bwMode="auto">
          <a:xfrm>
            <a:off x="7140575" y="5245100"/>
            <a:ext cx="450850" cy="3048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GREEN</a:t>
            </a:r>
          </a:p>
          <a:p>
            <a:pPr algn="l" eaLnBrk="0" hangingPunct="0">
              <a:spcBef>
                <a:spcPct val="0"/>
              </a:spcBef>
            </a:pPr>
            <a:r>
              <a:rPr lang="en-US" sz="1000">
                <a:solidFill>
                  <a:srgbClr val="FF0000"/>
                </a:solidFill>
                <a:latin typeface="Helvetica" pitchFamily="34" charset="0"/>
              </a:rPr>
              <a:t>RIVER</a:t>
            </a:r>
            <a:endParaRPr lang="en-US" sz="2400" b="0">
              <a:solidFill>
                <a:srgbClr val="FF0000"/>
              </a:solidFill>
              <a:latin typeface="Times New Roman" pitchFamily="18" charset="0"/>
            </a:endParaRPr>
          </a:p>
        </p:txBody>
      </p:sp>
      <p:sp>
        <p:nvSpPr>
          <p:cNvPr id="993345" name="Rectangle 65"/>
          <p:cNvSpPr>
            <a:spLocks noChangeArrowheads="1"/>
          </p:cNvSpPr>
          <p:nvPr/>
        </p:nvSpPr>
        <p:spPr bwMode="auto">
          <a:xfrm>
            <a:off x="5638800" y="5589588"/>
            <a:ext cx="966788"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BARREN RIVER</a:t>
            </a:r>
            <a:endParaRPr lang="en-US" sz="2400" b="0">
              <a:solidFill>
                <a:srgbClr val="FF0000"/>
              </a:solidFill>
              <a:latin typeface="Times New Roman" pitchFamily="18" charset="0"/>
            </a:endParaRPr>
          </a:p>
        </p:txBody>
      </p:sp>
      <p:sp>
        <p:nvSpPr>
          <p:cNvPr id="993346" name="Rectangle 66"/>
          <p:cNvSpPr>
            <a:spLocks noChangeArrowheads="1"/>
          </p:cNvSpPr>
          <p:nvPr/>
        </p:nvSpPr>
        <p:spPr bwMode="auto">
          <a:xfrm>
            <a:off x="6677025" y="4927600"/>
            <a:ext cx="395288"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NOLIN</a:t>
            </a:r>
            <a:endParaRPr lang="en-US" sz="2400" b="0">
              <a:solidFill>
                <a:srgbClr val="FF0000"/>
              </a:solidFill>
              <a:latin typeface="Times New Roman" pitchFamily="18" charset="0"/>
            </a:endParaRPr>
          </a:p>
        </p:txBody>
      </p:sp>
      <p:grpSp>
        <p:nvGrpSpPr>
          <p:cNvPr id="993347" name="Group 67"/>
          <p:cNvGrpSpPr>
            <a:grpSpLocks/>
          </p:cNvGrpSpPr>
          <p:nvPr/>
        </p:nvGrpSpPr>
        <p:grpSpPr bwMode="auto">
          <a:xfrm>
            <a:off x="5849938" y="4876800"/>
            <a:ext cx="508000" cy="515938"/>
            <a:chOff x="2996" y="2940"/>
            <a:chExt cx="320" cy="325"/>
          </a:xfrm>
        </p:grpSpPr>
        <p:sp>
          <p:nvSpPr>
            <p:cNvPr id="993348" name="Rectangle 68"/>
            <p:cNvSpPr>
              <a:spLocks noChangeArrowheads="1"/>
            </p:cNvSpPr>
            <p:nvPr/>
          </p:nvSpPr>
          <p:spPr bwMode="auto">
            <a:xfrm>
              <a:off x="2996" y="2940"/>
              <a:ext cx="320" cy="192"/>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ROUGH </a:t>
              </a:r>
            </a:p>
            <a:p>
              <a:pPr algn="l" eaLnBrk="0" hangingPunct="0">
                <a:spcBef>
                  <a:spcPct val="0"/>
                </a:spcBef>
              </a:pPr>
              <a:r>
                <a:rPr lang="en-US" sz="1000">
                  <a:solidFill>
                    <a:srgbClr val="FF0000"/>
                  </a:solidFill>
                  <a:latin typeface="Helvetica" pitchFamily="34" charset="0"/>
                </a:rPr>
                <a:t>RIVER</a:t>
              </a:r>
              <a:endParaRPr lang="en-US" sz="2400" b="0">
                <a:solidFill>
                  <a:srgbClr val="FF0000"/>
                </a:solidFill>
                <a:latin typeface="Times New Roman" pitchFamily="18" charset="0"/>
              </a:endParaRPr>
            </a:p>
          </p:txBody>
        </p:sp>
        <p:sp>
          <p:nvSpPr>
            <p:cNvPr id="993349" name="Rectangle 69"/>
            <p:cNvSpPr>
              <a:spLocks noChangeArrowheads="1"/>
            </p:cNvSpPr>
            <p:nvPr/>
          </p:nvSpPr>
          <p:spPr bwMode="auto">
            <a:xfrm>
              <a:off x="3023" y="3035"/>
              <a:ext cx="0" cy="230"/>
            </a:xfrm>
            <a:prstGeom prst="rect">
              <a:avLst/>
            </a:prstGeom>
            <a:noFill/>
            <a:ln w="9525">
              <a:noFill/>
              <a:miter lim="800000"/>
              <a:headEnd/>
              <a:tailEnd/>
            </a:ln>
          </p:spPr>
          <p:txBody>
            <a:bodyPr wrap="none" lIns="0" tIns="0" rIns="0" bIns="0">
              <a:spAutoFit/>
            </a:bodyPr>
            <a:lstStyle/>
            <a:p>
              <a:pPr algn="l" eaLnBrk="0" hangingPunct="0">
                <a:spcBef>
                  <a:spcPct val="0"/>
                </a:spcBef>
              </a:pPr>
              <a:endParaRPr lang="en-US" sz="2400" b="0">
                <a:solidFill>
                  <a:srgbClr val="FF0000"/>
                </a:solidFill>
                <a:latin typeface="Times New Roman" pitchFamily="18" charset="0"/>
              </a:endParaRPr>
            </a:p>
          </p:txBody>
        </p:sp>
      </p:grpSp>
      <p:sp>
        <p:nvSpPr>
          <p:cNvPr id="993350" name="Rectangle 70"/>
          <p:cNvSpPr>
            <a:spLocks noChangeArrowheads="1"/>
          </p:cNvSpPr>
          <p:nvPr/>
        </p:nvSpPr>
        <p:spPr bwMode="auto">
          <a:xfrm>
            <a:off x="6211888" y="3784600"/>
            <a:ext cx="536575"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PATOKA</a:t>
            </a:r>
            <a:endParaRPr lang="en-US" sz="2400" b="0">
              <a:solidFill>
                <a:srgbClr val="FF0000"/>
              </a:solidFill>
              <a:latin typeface="Times New Roman" pitchFamily="18" charset="0"/>
            </a:endParaRPr>
          </a:p>
        </p:txBody>
      </p:sp>
      <p:sp>
        <p:nvSpPr>
          <p:cNvPr id="993351" name="Rectangle 71"/>
          <p:cNvSpPr>
            <a:spLocks noChangeArrowheads="1"/>
          </p:cNvSpPr>
          <p:nvPr/>
        </p:nvSpPr>
        <p:spPr bwMode="auto">
          <a:xfrm>
            <a:off x="5500688" y="4681538"/>
            <a:ext cx="698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b="0">
                <a:solidFill>
                  <a:srgbClr val="CC0000"/>
                </a:solidFill>
                <a:latin typeface="Helvetica" pitchFamily="34" charset="0"/>
              </a:rPr>
              <a:t>1</a:t>
            </a:r>
            <a:endParaRPr lang="en-US" sz="2400" b="0">
              <a:solidFill>
                <a:srgbClr val="CC0000"/>
              </a:solidFill>
              <a:latin typeface="Times New Roman" pitchFamily="18" charset="0"/>
            </a:endParaRPr>
          </a:p>
        </p:txBody>
      </p:sp>
      <p:sp>
        <p:nvSpPr>
          <p:cNvPr id="993352" name="Rectangle 72"/>
          <p:cNvSpPr>
            <a:spLocks noChangeArrowheads="1"/>
          </p:cNvSpPr>
          <p:nvPr/>
        </p:nvSpPr>
        <p:spPr bwMode="auto">
          <a:xfrm>
            <a:off x="5622925" y="4900613"/>
            <a:ext cx="698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b="0">
                <a:solidFill>
                  <a:srgbClr val="CC0000"/>
                </a:solidFill>
                <a:latin typeface="Helvetica" pitchFamily="34" charset="0"/>
              </a:rPr>
              <a:t>2</a:t>
            </a:r>
            <a:endParaRPr lang="en-US" sz="2400" b="0">
              <a:solidFill>
                <a:srgbClr val="CC0000"/>
              </a:solidFill>
              <a:latin typeface="Times New Roman" pitchFamily="18" charset="0"/>
            </a:endParaRPr>
          </a:p>
        </p:txBody>
      </p:sp>
      <p:sp>
        <p:nvSpPr>
          <p:cNvPr id="993353" name="Freeform 73"/>
          <p:cNvSpPr>
            <a:spLocks/>
          </p:cNvSpPr>
          <p:nvPr/>
        </p:nvSpPr>
        <p:spPr bwMode="auto">
          <a:xfrm>
            <a:off x="5632450" y="4359275"/>
            <a:ext cx="128588" cy="127000"/>
          </a:xfrm>
          <a:custGeom>
            <a:avLst/>
            <a:gdLst/>
            <a:ahLst/>
            <a:cxnLst>
              <a:cxn ang="0">
                <a:pos x="0" y="0"/>
              </a:cxn>
              <a:cxn ang="0">
                <a:pos x="105" y="47"/>
              </a:cxn>
              <a:cxn ang="0">
                <a:pos x="163" y="160"/>
              </a:cxn>
            </a:cxnLst>
            <a:rect l="0" t="0" r="r" b="b"/>
            <a:pathLst>
              <a:path w="163" h="160">
                <a:moveTo>
                  <a:pt x="0" y="0"/>
                </a:moveTo>
                <a:lnTo>
                  <a:pt x="105" y="47"/>
                </a:lnTo>
                <a:lnTo>
                  <a:pt x="163" y="160"/>
                </a:lnTo>
              </a:path>
            </a:pathLst>
          </a:custGeom>
          <a:noFill/>
          <a:ln w="12700">
            <a:solidFill>
              <a:srgbClr val="FFFFFF"/>
            </a:solidFill>
            <a:prstDash val="solid"/>
            <a:round/>
            <a:headEnd/>
            <a:tailEnd/>
          </a:ln>
        </p:spPr>
        <p:txBody>
          <a:bodyPr/>
          <a:lstStyle/>
          <a:p>
            <a:endParaRPr lang="en-US"/>
          </a:p>
        </p:txBody>
      </p:sp>
      <p:sp>
        <p:nvSpPr>
          <p:cNvPr id="993354" name="Rectangle 74"/>
          <p:cNvSpPr>
            <a:spLocks noChangeArrowheads="1"/>
          </p:cNvSpPr>
          <p:nvPr/>
        </p:nvSpPr>
        <p:spPr bwMode="auto">
          <a:xfrm>
            <a:off x="4173538" y="5486400"/>
            <a:ext cx="917575"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chemeClr val="tx1"/>
                </a:solidFill>
                <a:latin typeface="Helvetica" pitchFamily="34" charset="0"/>
              </a:rPr>
              <a:t>OLMSTED L&amp;D</a:t>
            </a:r>
            <a:endParaRPr lang="en-US" sz="2400" b="0">
              <a:solidFill>
                <a:schemeClr val="tx1"/>
              </a:solidFill>
              <a:latin typeface="Times New Roman" pitchFamily="18" charset="0"/>
            </a:endParaRPr>
          </a:p>
        </p:txBody>
      </p:sp>
      <p:sp>
        <p:nvSpPr>
          <p:cNvPr id="993355" name="Rectangle 75"/>
          <p:cNvSpPr>
            <a:spLocks noChangeArrowheads="1"/>
          </p:cNvSpPr>
          <p:nvPr/>
        </p:nvSpPr>
        <p:spPr bwMode="auto">
          <a:xfrm>
            <a:off x="6507163" y="3400425"/>
            <a:ext cx="1033462"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MARKLAND L&amp;D</a:t>
            </a:r>
            <a:endParaRPr lang="en-US" sz="2400" b="0">
              <a:solidFill>
                <a:srgbClr val="CC0000"/>
              </a:solidFill>
              <a:latin typeface="Times New Roman" pitchFamily="18" charset="0"/>
            </a:endParaRPr>
          </a:p>
        </p:txBody>
      </p:sp>
      <p:sp>
        <p:nvSpPr>
          <p:cNvPr id="993356" name="Rectangle 76"/>
          <p:cNvSpPr>
            <a:spLocks noChangeArrowheads="1"/>
          </p:cNvSpPr>
          <p:nvPr/>
        </p:nvSpPr>
        <p:spPr bwMode="auto">
          <a:xfrm>
            <a:off x="6313488" y="1833563"/>
            <a:ext cx="936625"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MISSISSINEWA</a:t>
            </a:r>
            <a:endParaRPr lang="en-US" sz="2400" b="0">
              <a:solidFill>
                <a:srgbClr val="FF0000"/>
              </a:solidFill>
              <a:latin typeface="Times New Roman" pitchFamily="18" charset="0"/>
            </a:endParaRPr>
          </a:p>
        </p:txBody>
      </p:sp>
      <p:sp>
        <p:nvSpPr>
          <p:cNvPr id="993357" name="Rectangle 77"/>
          <p:cNvSpPr>
            <a:spLocks noChangeArrowheads="1"/>
          </p:cNvSpPr>
          <p:nvPr/>
        </p:nvSpPr>
        <p:spPr bwMode="auto">
          <a:xfrm>
            <a:off x="6176963" y="1370013"/>
            <a:ext cx="7620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SALAMONIE</a:t>
            </a:r>
            <a:endParaRPr lang="en-US" sz="2400" b="0">
              <a:solidFill>
                <a:srgbClr val="FF0000"/>
              </a:solidFill>
              <a:latin typeface="Times New Roman" pitchFamily="18" charset="0"/>
            </a:endParaRPr>
          </a:p>
        </p:txBody>
      </p:sp>
      <p:sp>
        <p:nvSpPr>
          <p:cNvPr id="993358" name="Rectangle 78"/>
          <p:cNvSpPr>
            <a:spLocks noChangeArrowheads="1"/>
          </p:cNvSpPr>
          <p:nvPr/>
        </p:nvSpPr>
        <p:spPr bwMode="auto">
          <a:xfrm>
            <a:off x="7145338" y="1447800"/>
            <a:ext cx="12065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J. EDWARD ROUSH</a:t>
            </a:r>
            <a:endParaRPr lang="en-US" sz="2400" b="0">
              <a:solidFill>
                <a:srgbClr val="FF0000"/>
              </a:solidFill>
              <a:latin typeface="Times New Roman" pitchFamily="18" charset="0"/>
            </a:endParaRPr>
          </a:p>
        </p:txBody>
      </p:sp>
      <p:sp>
        <p:nvSpPr>
          <p:cNvPr id="993359" name="Rectangle 79"/>
          <p:cNvSpPr>
            <a:spLocks noChangeArrowheads="1"/>
          </p:cNvSpPr>
          <p:nvPr/>
        </p:nvSpPr>
        <p:spPr bwMode="auto">
          <a:xfrm>
            <a:off x="8212138" y="2209800"/>
            <a:ext cx="741362" cy="3048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CLARENCE </a:t>
            </a:r>
          </a:p>
          <a:p>
            <a:pPr algn="l" eaLnBrk="0" hangingPunct="0">
              <a:spcBef>
                <a:spcPct val="0"/>
              </a:spcBef>
            </a:pPr>
            <a:r>
              <a:rPr lang="en-US" sz="1000">
                <a:solidFill>
                  <a:srgbClr val="FF0000"/>
                </a:solidFill>
                <a:latin typeface="Helvetica" pitchFamily="34" charset="0"/>
              </a:rPr>
              <a:t>J. BROWN</a:t>
            </a:r>
            <a:endParaRPr lang="en-US" sz="2400" b="0">
              <a:solidFill>
                <a:srgbClr val="FF0000"/>
              </a:solidFill>
              <a:latin typeface="Times New Roman" pitchFamily="18" charset="0"/>
            </a:endParaRPr>
          </a:p>
        </p:txBody>
      </p:sp>
      <p:sp>
        <p:nvSpPr>
          <p:cNvPr id="993360" name="Rectangle 80"/>
          <p:cNvSpPr>
            <a:spLocks noChangeArrowheads="1"/>
          </p:cNvSpPr>
          <p:nvPr/>
        </p:nvSpPr>
        <p:spPr bwMode="auto">
          <a:xfrm>
            <a:off x="8059738" y="2743200"/>
            <a:ext cx="10160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CAESAR CREEK</a:t>
            </a:r>
            <a:endParaRPr lang="en-US" sz="2400" b="0">
              <a:solidFill>
                <a:srgbClr val="FF0000"/>
              </a:solidFill>
              <a:latin typeface="Times New Roman" pitchFamily="18" charset="0"/>
            </a:endParaRPr>
          </a:p>
        </p:txBody>
      </p:sp>
      <p:sp>
        <p:nvSpPr>
          <p:cNvPr id="993361" name="Rectangle 81"/>
          <p:cNvSpPr>
            <a:spLocks noChangeArrowheads="1"/>
          </p:cNvSpPr>
          <p:nvPr/>
        </p:nvSpPr>
        <p:spPr bwMode="auto">
          <a:xfrm>
            <a:off x="5503863" y="2960688"/>
            <a:ext cx="563562" cy="273050"/>
          </a:xfrm>
          <a:prstGeom prst="rect">
            <a:avLst/>
          </a:prstGeom>
          <a:noFill/>
          <a:ln w="9525">
            <a:noFill/>
            <a:miter lim="800000"/>
            <a:headEnd/>
            <a:tailEnd/>
          </a:ln>
        </p:spPr>
        <p:txBody>
          <a:bodyPr wrap="none" lIns="0" tIns="0" rIns="0" bIns="0">
            <a:spAutoFit/>
          </a:bodyPr>
          <a:lstStyle/>
          <a:p>
            <a:pPr algn="l" eaLnBrk="0" hangingPunct="0">
              <a:lnSpc>
                <a:spcPct val="90000"/>
              </a:lnSpc>
              <a:spcBef>
                <a:spcPct val="0"/>
              </a:spcBef>
            </a:pPr>
            <a:r>
              <a:rPr lang="en-US" sz="1000">
                <a:solidFill>
                  <a:srgbClr val="FF0000"/>
                </a:solidFill>
                <a:latin typeface="Helvetica" pitchFamily="34" charset="0"/>
              </a:rPr>
              <a:t>CAGLES </a:t>
            </a:r>
          </a:p>
          <a:p>
            <a:pPr algn="l" eaLnBrk="0" hangingPunct="0">
              <a:lnSpc>
                <a:spcPct val="90000"/>
              </a:lnSpc>
              <a:spcBef>
                <a:spcPct val="0"/>
              </a:spcBef>
            </a:pPr>
            <a:r>
              <a:rPr lang="en-US" sz="1000">
                <a:solidFill>
                  <a:srgbClr val="FF0000"/>
                </a:solidFill>
                <a:latin typeface="Helvetica" pitchFamily="34" charset="0"/>
              </a:rPr>
              <a:t>MILL</a:t>
            </a:r>
            <a:endParaRPr lang="en-US" sz="2400" b="0">
              <a:solidFill>
                <a:srgbClr val="FF0000"/>
              </a:solidFill>
              <a:latin typeface="Times New Roman" pitchFamily="18" charset="0"/>
            </a:endParaRPr>
          </a:p>
        </p:txBody>
      </p:sp>
      <p:sp>
        <p:nvSpPr>
          <p:cNvPr id="993362" name="Rectangle 82"/>
          <p:cNvSpPr>
            <a:spLocks noChangeArrowheads="1"/>
          </p:cNvSpPr>
          <p:nvPr/>
        </p:nvSpPr>
        <p:spPr bwMode="auto">
          <a:xfrm>
            <a:off x="6424613" y="3138488"/>
            <a:ext cx="5715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MONROE</a:t>
            </a:r>
            <a:endParaRPr lang="en-US" sz="2400" b="0">
              <a:solidFill>
                <a:srgbClr val="FF0000"/>
              </a:solidFill>
              <a:latin typeface="Times New Roman" pitchFamily="18" charset="0"/>
            </a:endParaRPr>
          </a:p>
        </p:txBody>
      </p:sp>
      <p:sp>
        <p:nvSpPr>
          <p:cNvPr id="993363" name="Freeform 83"/>
          <p:cNvSpPr>
            <a:spLocks/>
          </p:cNvSpPr>
          <p:nvPr/>
        </p:nvSpPr>
        <p:spPr bwMode="auto">
          <a:xfrm>
            <a:off x="6073775" y="4240213"/>
            <a:ext cx="57150" cy="119062"/>
          </a:xfrm>
          <a:custGeom>
            <a:avLst/>
            <a:gdLst/>
            <a:ahLst/>
            <a:cxnLst>
              <a:cxn ang="0">
                <a:pos x="0" y="0"/>
              </a:cxn>
              <a:cxn ang="0">
                <a:pos x="55" y="62"/>
              </a:cxn>
              <a:cxn ang="0">
                <a:pos x="67" y="103"/>
              </a:cxn>
              <a:cxn ang="0">
                <a:pos x="71" y="151"/>
              </a:cxn>
            </a:cxnLst>
            <a:rect l="0" t="0" r="r" b="b"/>
            <a:pathLst>
              <a:path w="71" h="151">
                <a:moveTo>
                  <a:pt x="0" y="0"/>
                </a:moveTo>
                <a:lnTo>
                  <a:pt x="55" y="62"/>
                </a:lnTo>
                <a:lnTo>
                  <a:pt x="67" y="103"/>
                </a:lnTo>
                <a:lnTo>
                  <a:pt x="71" y="151"/>
                </a:lnTo>
              </a:path>
            </a:pathLst>
          </a:custGeom>
          <a:noFill/>
          <a:ln w="12700">
            <a:solidFill>
              <a:srgbClr val="FFFFFF"/>
            </a:solidFill>
            <a:prstDash val="solid"/>
            <a:round/>
            <a:headEnd/>
            <a:tailEnd/>
          </a:ln>
        </p:spPr>
        <p:txBody>
          <a:bodyPr/>
          <a:lstStyle/>
          <a:p>
            <a:endParaRPr lang="en-US"/>
          </a:p>
        </p:txBody>
      </p:sp>
      <p:sp>
        <p:nvSpPr>
          <p:cNvPr id="993364" name="Rectangle 84"/>
          <p:cNvSpPr>
            <a:spLocks noChangeArrowheads="1"/>
          </p:cNvSpPr>
          <p:nvPr/>
        </p:nvSpPr>
        <p:spPr bwMode="auto">
          <a:xfrm>
            <a:off x="4038600" y="4351338"/>
            <a:ext cx="985838"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JOHN T. MYERS</a:t>
            </a:r>
            <a:endParaRPr lang="en-US" sz="2400" b="0">
              <a:solidFill>
                <a:srgbClr val="CC0000"/>
              </a:solidFill>
              <a:latin typeface="Times New Roman" pitchFamily="18" charset="0"/>
            </a:endParaRPr>
          </a:p>
        </p:txBody>
      </p:sp>
      <p:sp>
        <p:nvSpPr>
          <p:cNvPr id="993365" name="Freeform 85"/>
          <p:cNvSpPr>
            <a:spLocks/>
          </p:cNvSpPr>
          <p:nvPr/>
        </p:nvSpPr>
        <p:spPr bwMode="auto">
          <a:xfrm>
            <a:off x="5068888" y="4508500"/>
            <a:ext cx="136525" cy="19050"/>
          </a:xfrm>
          <a:custGeom>
            <a:avLst/>
            <a:gdLst/>
            <a:ahLst/>
            <a:cxnLst>
              <a:cxn ang="0">
                <a:pos x="0" y="2"/>
              </a:cxn>
              <a:cxn ang="0">
                <a:pos x="44" y="0"/>
              </a:cxn>
              <a:cxn ang="0">
                <a:pos x="88" y="2"/>
              </a:cxn>
              <a:cxn ang="0">
                <a:pos x="173" y="24"/>
              </a:cxn>
            </a:cxnLst>
            <a:rect l="0" t="0" r="r" b="b"/>
            <a:pathLst>
              <a:path w="173" h="24">
                <a:moveTo>
                  <a:pt x="0" y="2"/>
                </a:moveTo>
                <a:lnTo>
                  <a:pt x="44" y="0"/>
                </a:lnTo>
                <a:lnTo>
                  <a:pt x="88" y="2"/>
                </a:lnTo>
                <a:lnTo>
                  <a:pt x="173" y="24"/>
                </a:lnTo>
              </a:path>
            </a:pathLst>
          </a:custGeom>
          <a:noFill/>
          <a:ln w="12700">
            <a:solidFill>
              <a:srgbClr val="FFFFFF"/>
            </a:solidFill>
            <a:prstDash val="solid"/>
            <a:round/>
            <a:headEnd/>
            <a:tailEnd/>
          </a:ln>
        </p:spPr>
        <p:txBody>
          <a:bodyPr/>
          <a:lstStyle/>
          <a:p>
            <a:endParaRPr lang="en-US"/>
          </a:p>
        </p:txBody>
      </p:sp>
      <p:sp>
        <p:nvSpPr>
          <p:cNvPr id="993366" name="Rectangle 86"/>
          <p:cNvSpPr>
            <a:spLocks noChangeArrowheads="1"/>
          </p:cNvSpPr>
          <p:nvPr/>
        </p:nvSpPr>
        <p:spPr bwMode="auto">
          <a:xfrm>
            <a:off x="5499100" y="5257800"/>
            <a:ext cx="1046163"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SMITHLAND L&amp;D</a:t>
            </a:r>
            <a:endParaRPr lang="en-US" sz="2400" b="0">
              <a:solidFill>
                <a:srgbClr val="CC0000"/>
              </a:solidFill>
              <a:latin typeface="Times New Roman" pitchFamily="18" charset="0"/>
            </a:endParaRPr>
          </a:p>
        </p:txBody>
      </p:sp>
      <p:sp>
        <p:nvSpPr>
          <p:cNvPr id="993367" name="Freeform 87"/>
          <p:cNvSpPr>
            <a:spLocks/>
          </p:cNvSpPr>
          <p:nvPr/>
        </p:nvSpPr>
        <p:spPr bwMode="auto">
          <a:xfrm>
            <a:off x="5270500" y="4876800"/>
            <a:ext cx="255588" cy="401638"/>
          </a:xfrm>
          <a:custGeom>
            <a:avLst/>
            <a:gdLst/>
            <a:ahLst/>
            <a:cxnLst>
              <a:cxn ang="0">
                <a:pos x="0" y="0"/>
              </a:cxn>
              <a:cxn ang="0">
                <a:pos x="105" y="103"/>
              </a:cxn>
              <a:cxn ang="0">
                <a:pos x="195" y="223"/>
              </a:cxn>
              <a:cxn ang="0">
                <a:pos x="322" y="506"/>
              </a:cxn>
            </a:cxnLst>
            <a:rect l="0" t="0" r="r" b="b"/>
            <a:pathLst>
              <a:path w="322" h="506">
                <a:moveTo>
                  <a:pt x="0" y="0"/>
                </a:moveTo>
                <a:lnTo>
                  <a:pt x="105" y="103"/>
                </a:lnTo>
                <a:lnTo>
                  <a:pt x="195" y="223"/>
                </a:lnTo>
                <a:lnTo>
                  <a:pt x="322" y="506"/>
                </a:lnTo>
              </a:path>
            </a:pathLst>
          </a:custGeom>
          <a:solidFill>
            <a:srgbClr val="990033"/>
          </a:solidFill>
          <a:ln w="12700">
            <a:solidFill>
              <a:srgbClr val="FFFFFF"/>
            </a:solidFill>
            <a:prstDash val="solid"/>
            <a:round/>
            <a:headEnd/>
            <a:tailEnd/>
          </a:ln>
        </p:spPr>
        <p:txBody>
          <a:bodyPr/>
          <a:lstStyle/>
          <a:p>
            <a:endParaRPr lang="en-US"/>
          </a:p>
        </p:txBody>
      </p:sp>
      <p:sp>
        <p:nvSpPr>
          <p:cNvPr id="993368" name="Rectangle 88"/>
          <p:cNvSpPr>
            <a:spLocks noChangeArrowheads="1"/>
          </p:cNvSpPr>
          <p:nvPr/>
        </p:nvSpPr>
        <p:spPr bwMode="auto">
          <a:xfrm>
            <a:off x="7818438" y="3251200"/>
            <a:ext cx="1285875"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WILLIAM H. HARSHA</a:t>
            </a:r>
            <a:endParaRPr lang="en-US" sz="2400" b="0">
              <a:solidFill>
                <a:srgbClr val="FF0000"/>
              </a:solidFill>
              <a:latin typeface="Times New Roman" pitchFamily="18" charset="0"/>
            </a:endParaRPr>
          </a:p>
        </p:txBody>
      </p:sp>
      <p:sp>
        <p:nvSpPr>
          <p:cNvPr id="993369" name="Rectangle 89"/>
          <p:cNvSpPr>
            <a:spLocks noChangeArrowheads="1"/>
          </p:cNvSpPr>
          <p:nvPr/>
        </p:nvSpPr>
        <p:spPr bwMode="auto">
          <a:xfrm>
            <a:off x="8180388" y="2962275"/>
            <a:ext cx="796925" cy="3048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WEST FORK </a:t>
            </a:r>
          </a:p>
          <a:p>
            <a:pPr algn="l" eaLnBrk="0" hangingPunct="0">
              <a:spcBef>
                <a:spcPct val="0"/>
              </a:spcBef>
            </a:pPr>
            <a:r>
              <a:rPr lang="en-US" sz="1000">
                <a:solidFill>
                  <a:srgbClr val="FF0000"/>
                </a:solidFill>
                <a:latin typeface="Helvetica" pitchFamily="34" charset="0"/>
              </a:rPr>
              <a:t>MILL CREEK</a:t>
            </a:r>
            <a:endParaRPr lang="en-US" sz="2400" b="0">
              <a:solidFill>
                <a:srgbClr val="FF0000"/>
              </a:solidFill>
              <a:latin typeface="Times New Roman" pitchFamily="18" charset="0"/>
            </a:endParaRPr>
          </a:p>
        </p:txBody>
      </p:sp>
      <p:sp>
        <p:nvSpPr>
          <p:cNvPr id="993370" name="Rectangle 90"/>
          <p:cNvSpPr>
            <a:spLocks noChangeArrowheads="1"/>
          </p:cNvSpPr>
          <p:nvPr/>
        </p:nvSpPr>
        <p:spPr bwMode="auto">
          <a:xfrm rot="20400000">
            <a:off x="5749925" y="4298950"/>
            <a:ext cx="3238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i="1">
                <a:solidFill>
                  <a:schemeClr val="accent1"/>
                </a:solidFill>
                <a:latin typeface="Helvetica" pitchFamily="34" charset="0"/>
              </a:rPr>
              <a:t>OHIO</a:t>
            </a:r>
            <a:endParaRPr lang="en-US" sz="2400" b="0">
              <a:solidFill>
                <a:schemeClr val="accent1"/>
              </a:solidFill>
              <a:latin typeface="Times New Roman" pitchFamily="18" charset="0"/>
            </a:endParaRPr>
          </a:p>
        </p:txBody>
      </p:sp>
      <p:sp>
        <p:nvSpPr>
          <p:cNvPr id="993371" name="Rectangle 91"/>
          <p:cNvSpPr>
            <a:spLocks noChangeArrowheads="1"/>
          </p:cNvSpPr>
          <p:nvPr/>
        </p:nvSpPr>
        <p:spPr bwMode="auto">
          <a:xfrm rot="17820000">
            <a:off x="6565900" y="3803650"/>
            <a:ext cx="3873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i="1">
                <a:solidFill>
                  <a:schemeClr val="accent1"/>
                </a:solidFill>
                <a:latin typeface="Helvetica" pitchFamily="34" charset="0"/>
              </a:rPr>
              <a:t>RIVER</a:t>
            </a:r>
            <a:endParaRPr lang="en-US" sz="2400" b="0">
              <a:solidFill>
                <a:schemeClr val="accent1"/>
              </a:solidFill>
              <a:latin typeface="Times New Roman" pitchFamily="18" charset="0"/>
            </a:endParaRPr>
          </a:p>
        </p:txBody>
      </p:sp>
      <p:sp>
        <p:nvSpPr>
          <p:cNvPr id="993372" name="Rectangle 92"/>
          <p:cNvSpPr>
            <a:spLocks noChangeArrowheads="1"/>
          </p:cNvSpPr>
          <p:nvPr/>
        </p:nvSpPr>
        <p:spPr bwMode="auto">
          <a:xfrm rot="16320000">
            <a:off x="5095875" y="3357563"/>
            <a:ext cx="3873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i="1">
                <a:solidFill>
                  <a:schemeClr val="accent1"/>
                </a:solidFill>
                <a:latin typeface="Helvetica" pitchFamily="34" charset="0"/>
              </a:rPr>
              <a:t>RIVER</a:t>
            </a:r>
            <a:endParaRPr lang="en-US" sz="2400" b="0">
              <a:solidFill>
                <a:schemeClr val="accent1"/>
              </a:solidFill>
              <a:latin typeface="Times New Roman" pitchFamily="18" charset="0"/>
            </a:endParaRPr>
          </a:p>
        </p:txBody>
      </p:sp>
      <p:sp>
        <p:nvSpPr>
          <p:cNvPr id="993373" name="Line 93"/>
          <p:cNvSpPr>
            <a:spLocks noChangeShapeType="1"/>
          </p:cNvSpPr>
          <p:nvPr/>
        </p:nvSpPr>
        <p:spPr bwMode="auto">
          <a:xfrm flipH="1" flipV="1">
            <a:off x="7134225" y="3541713"/>
            <a:ext cx="160338" cy="90487"/>
          </a:xfrm>
          <a:prstGeom prst="line">
            <a:avLst/>
          </a:prstGeom>
          <a:noFill/>
          <a:ln w="12700">
            <a:solidFill>
              <a:srgbClr val="FFFFFF"/>
            </a:solidFill>
            <a:round/>
            <a:headEnd/>
            <a:tailEnd/>
          </a:ln>
        </p:spPr>
        <p:txBody>
          <a:bodyPr/>
          <a:lstStyle/>
          <a:p>
            <a:endParaRPr lang="en-US"/>
          </a:p>
        </p:txBody>
      </p:sp>
      <p:sp>
        <p:nvSpPr>
          <p:cNvPr id="993374" name="Line 94"/>
          <p:cNvSpPr>
            <a:spLocks noChangeShapeType="1"/>
          </p:cNvSpPr>
          <p:nvPr/>
        </p:nvSpPr>
        <p:spPr bwMode="auto">
          <a:xfrm flipV="1">
            <a:off x="6686550" y="4281488"/>
            <a:ext cx="36513" cy="88900"/>
          </a:xfrm>
          <a:prstGeom prst="line">
            <a:avLst/>
          </a:prstGeom>
          <a:noFill/>
          <a:ln w="12700">
            <a:solidFill>
              <a:srgbClr val="FFFFFF"/>
            </a:solidFill>
            <a:round/>
            <a:headEnd/>
            <a:tailEnd/>
          </a:ln>
        </p:spPr>
        <p:txBody>
          <a:bodyPr/>
          <a:lstStyle/>
          <a:p>
            <a:endParaRPr lang="en-US"/>
          </a:p>
        </p:txBody>
      </p:sp>
      <p:sp>
        <p:nvSpPr>
          <p:cNvPr id="993375" name="Rectangle 95"/>
          <p:cNvSpPr>
            <a:spLocks noChangeArrowheads="1"/>
          </p:cNvSpPr>
          <p:nvPr/>
        </p:nvSpPr>
        <p:spPr bwMode="auto">
          <a:xfrm>
            <a:off x="4370388" y="4954588"/>
            <a:ext cx="436562"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L&amp;D 53</a:t>
            </a:r>
            <a:endParaRPr lang="en-US" sz="2400" b="0">
              <a:solidFill>
                <a:srgbClr val="CC0000"/>
              </a:solidFill>
              <a:latin typeface="Times New Roman" pitchFamily="18" charset="0"/>
            </a:endParaRPr>
          </a:p>
        </p:txBody>
      </p:sp>
      <p:sp>
        <p:nvSpPr>
          <p:cNvPr id="993376" name="Rectangle 96"/>
          <p:cNvSpPr>
            <a:spLocks noChangeArrowheads="1"/>
          </p:cNvSpPr>
          <p:nvPr/>
        </p:nvSpPr>
        <p:spPr bwMode="auto">
          <a:xfrm rot="16200000">
            <a:off x="4860132" y="5053806"/>
            <a:ext cx="109538" cy="212725"/>
          </a:xfrm>
          <a:prstGeom prst="rect">
            <a:avLst/>
          </a:prstGeom>
          <a:noFill/>
          <a:ln w="9525">
            <a:noFill/>
            <a:miter lim="800000"/>
            <a:headEnd/>
            <a:tailEnd/>
          </a:ln>
        </p:spPr>
        <p:txBody>
          <a:bodyPr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77" name="Freeform 97"/>
          <p:cNvSpPr>
            <a:spLocks/>
          </p:cNvSpPr>
          <p:nvPr/>
        </p:nvSpPr>
        <p:spPr bwMode="auto">
          <a:xfrm>
            <a:off x="4651375" y="5189538"/>
            <a:ext cx="157163" cy="319087"/>
          </a:xfrm>
          <a:custGeom>
            <a:avLst/>
            <a:gdLst/>
            <a:ahLst/>
            <a:cxnLst>
              <a:cxn ang="0">
                <a:pos x="196" y="0"/>
              </a:cxn>
              <a:cxn ang="0">
                <a:pos x="117" y="77"/>
              </a:cxn>
              <a:cxn ang="0">
                <a:pos x="55" y="174"/>
              </a:cxn>
              <a:cxn ang="0">
                <a:pos x="18" y="283"/>
              </a:cxn>
              <a:cxn ang="0">
                <a:pos x="0" y="401"/>
              </a:cxn>
            </a:cxnLst>
            <a:rect l="0" t="0" r="r" b="b"/>
            <a:pathLst>
              <a:path w="196" h="401">
                <a:moveTo>
                  <a:pt x="196" y="0"/>
                </a:moveTo>
                <a:lnTo>
                  <a:pt x="117" y="77"/>
                </a:lnTo>
                <a:lnTo>
                  <a:pt x="55" y="174"/>
                </a:lnTo>
                <a:lnTo>
                  <a:pt x="18" y="283"/>
                </a:lnTo>
                <a:lnTo>
                  <a:pt x="0" y="401"/>
                </a:lnTo>
              </a:path>
            </a:pathLst>
          </a:custGeom>
          <a:noFill/>
          <a:ln w="12700">
            <a:solidFill>
              <a:srgbClr val="FFFFFF"/>
            </a:solidFill>
            <a:prstDash val="solid"/>
            <a:round/>
            <a:headEnd/>
            <a:tailEnd/>
          </a:ln>
        </p:spPr>
        <p:txBody>
          <a:bodyPr/>
          <a:lstStyle/>
          <a:p>
            <a:endParaRPr lang="en-US"/>
          </a:p>
        </p:txBody>
      </p:sp>
      <p:sp>
        <p:nvSpPr>
          <p:cNvPr id="993378" name="Rectangle 98"/>
          <p:cNvSpPr>
            <a:spLocks noChangeArrowheads="1"/>
          </p:cNvSpPr>
          <p:nvPr/>
        </p:nvSpPr>
        <p:spPr bwMode="auto">
          <a:xfrm>
            <a:off x="4427538" y="4568825"/>
            <a:ext cx="261937"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L&amp;D</a:t>
            </a:r>
            <a:endParaRPr lang="en-US" sz="2400" b="0">
              <a:solidFill>
                <a:srgbClr val="CC0000"/>
              </a:solidFill>
              <a:latin typeface="Times New Roman" pitchFamily="18" charset="0"/>
            </a:endParaRPr>
          </a:p>
        </p:txBody>
      </p:sp>
      <p:sp>
        <p:nvSpPr>
          <p:cNvPr id="993379" name="Freeform 99"/>
          <p:cNvSpPr>
            <a:spLocks/>
          </p:cNvSpPr>
          <p:nvPr/>
        </p:nvSpPr>
        <p:spPr bwMode="auto">
          <a:xfrm>
            <a:off x="7673975" y="3033713"/>
            <a:ext cx="423863" cy="119062"/>
          </a:xfrm>
          <a:custGeom>
            <a:avLst/>
            <a:gdLst/>
            <a:ahLst/>
            <a:cxnLst>
              <a:cxn ang="0">
                <a:pos x="533" y="2"/>
              </a:cxn>
              <a:cxn ang="0">
                <a:pos x="464" y="0"/>
              </a:cxn>
              <a:cxn ang="0">
                <a:pos x="428" y="0"/>
              </a:cxn>
              <a:cxn ang="0">
                <a:pos x="394" y="4"/>
              </a:cxn>
              <a:cxn ang="0">
                <a:pos x="258" y="28"/>
              </a:cxn>
              <a:cxn ang="0">
                <a:pos x="0" y="151"/>
              </a:cxn>
            </a:cxnLst>
            <a:rect l="0" t="0" r="r" b="b"/>
            <a:pathLst>
              <a:path w="533" h="151">
                <a:moveTo>
                  <a:pt x="533" y="2"/>
                </a:moveTo>
                <a:lnTo>
                  <a:pt x="464" y="0"/>
                </a:lnTo>
                <a:lnTo>
                  <a:pt x="428" y="0"/>
                </a:lnTo>
                <a:lnTo>
                  <a:pt x="394" y="4"/>
                </a:lnTo>
                <a:lnTo>
                  <a:pt x="258" y="28"/>
                </a:lnTo>
                <a:lnTo>
                  <a:pt x="0" y="151"/>
                </a:lnTo>
              </a:path>
            </a:pathLst>
          </a:custGeom>
          <a:noFill/>
          <a:ln w="12700">
            <a:solidFill>
              <a:srgbClr val="FFFFFF"/>
            </a:solidFill>
            <a:prstDash val="solid"/>
            <a:round/>
            <a:headEnd/>
            <a:tailEnd/>
          </a:ln>
        </p:spPr>
        <p:txBody>
          <a:bodyPr/>
          <a:lstStyle/>
          <a:p>
            <a:endParaRPr lang="en-US"/>
          </a:p>
        </p:txBody>
      </p:sp>
      <p:sp>
        <p:nvSpPr>
          <p:cNvPr id="993380" name="Freeform 100"/>
          <p:cNvSpPr>
            <a:spLocks/>
          </p:cNvSpPr>
          <p:nvPr/>
        </p:nvSpPr>
        <p:spPr bwMode="auto">
          <a:xfrm>
            <a:off x="6115050" y="1800225"/>
            <a:ext cx="98425" cy="65088"/>
          </a:xfrm>
          <a:custGeom>
            <a:avLst/>
            <a:gdLst/>
            <a:ahLst/>
            <a:cxnLst>
              <a:cxn ang="0">
                <a:pos x="0" y="0"/>
              </a:cxn>
              <a:cxn ang="0">
                <a:pos x="64" y="20"/>
              </a:cxn>
              <a:cxn ang="0">
                <a:pos x="125" y="83"/>
              </a:cxn>
            </a:cxnLst>
            <a:rect l="0" t="0" r="r" b="b"/>
            <a:pathLst>
              <a:path w="125" h="83">
                <a:moveTo>
                  <a:pt x="0" y="0"/>
                </a:moveTo>
                <a:lnTo>
                  <a:pt x="64" y="20"/>
                </a:lnTo>
                <a:lnTo>
                  <a:pt x="125" y="83"/>
                </a:lnTo>
              </a:path>
            </a:pathLst>
          </a:custGeom>
          <a:noFill/>
          <a:ln w="12700">
            <a:solidFill>
              <a:srgbClr val="FF9F71"/>
            </a:solidFill>
            <a:prstDash val="solid"/>
            <a:round/>
            <a:headEnd/>
            <a:tailEnd/>
          </a:ln>
        </p:spPr>
        <p:txBody>
          <a:bodyPr/>
          <a:lstStyle/>
          <a:p>
            <a:endParaRPr lang="en-US"/>
          </a:p>
        </p:txBody>
      </p:sp>
      <p:sp>
        <p:nvSpPr>
          <p:cNvPr id="993381" name="Rectangle 101"/>
          <p:cNvSpPr>
            <a:spLocks noChangeArrowheads="1"/>
          </p:cNvSpPr>
          <p:nvPr/>
        </p:nvSpPr>
        <p:spPr bwMode="auto">
          <a:xfrm>
            <a:off x="4638675" y="4265613"/>
            <a:ext cx="10604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NEWBURGH L&amp;D</a:t>
            </a:r>
            <a:endParaRPr lang="en-US" sz="2400" b="0">
              <a:solidFill>
                <a:srgbClr val="CC0000"/>
              </a:solidFill>
              <a:latin typeface="Times New Roman" pitchFamily="18" charset="0"/>
            </a:endParaRPr>
          </a:p>
        </p:txBody>
      </p:sp>
      <p:sp>
        <p:nvSpPr>
          <p:cNvPr id="993382" name="Rectangle 102"/>
          <p:cNvSpPr>
            <a:spLocks noChangeArrowheads="1"/>
          </p:cNvSpPr>
          <p:nvPr/>
        </p:nvSpPr>
        <p:spPr bwMode="auto">
          <a:xfrm>
            <a:off x="5359400" y="4114800"/>
            <a:ext cx="798513"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CANNELTON</a:t>
            </a:r>
            <a:endParaRPr lang="en-US" sz="2400" b="0">
              <a:solidFill>
                <a:srgbClr val="CC0000"/>
              </a:solidFill>
              <a:latin typeface="Times New Roman" pitchFamily="18" charset="0"/>
            </a:endParaRPr>
          </a:p>
        </p:txBody>
      </p:sp>
      <p:sp>
        <p:nvSpPr>
          <p:cNvPr id="993383" name="Rectangle 103"/>
          <p:cNvSpPr>
            <a:spLocks noChangeArrowheads="1"/>
          </p:cNvSpPr>
          <p:nvPr/>
        </p:nvSpPr>
        <p:spPr bwMode="auto">
          <a:xfrm>
            <a:off x="6262688" y="4114800"/>
            <a:ext cx="938212"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chemeClr val="tx1"/>
                </a:solidFill>
                <a:latin typeface="Helvetica" pitchFamily="34" charset="0"/>
              </a:rPr>
              <a:t>McALPINE L&amp;D</a:t>
            </a:r>
            <a:endParaRPr lang="en-US" sz="2400" b="0">
              <a:solidFill>
                <a:schemeClr val="tx1"/>
              </a:solidFill>
              <a:latin typeface="Times New Roman" pitchFamily="18" charset="0"/>
            </a:endParaRPr>
          </a:p>
        </p:txBody>
      </p:sp>
      <p:sp>
        <p:nvSpPr>
          <p:cNvPr id="993384" name="Rectangle 104"/>
          <p:cNvSpPr>
            <a:spLocks noChangeArrowheads="1"/>
          </p:cNvSpPr>
          <p:nvPr/>
        </p:nvSpPr>
        <p:spPr bwMode="auto">
          <a:xfrm rot="17820000">
            <a:off x="4943475" y="3825875"/>
            <a:ext cx="5715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i="1">
                <a:solidFill>
                  <a:schemeClr val="accent1"/>
                </a:solidFill>
                <a:latin typeface="Helvetica" pitchFamily="34" charset="0"/>
              </a:rPr>
              <a:t>WABASH</a:t>
            </a:r>
            <a:endParaRPr lang="en-US" sz="2400" b="0">
              <a:solidFill>
                <a:schemeClr val="accent1"/>
              </a:solidFill>
              <a:latin typeface="Times New Roman" pitchFamily="18" charset="0"/>
            </a:endParaRPr>
          </a:p>
        </p:txBody>
      </p:sp>
      <p:sp>
        <p:nvSpPr>
          <p:cNvPr id="993385" name="Rectangle 105"/>
          <p:cNvSpPr>
            <a:spLocks noChangeArrowheads="1"/>
          </p:cNvSpPr>
          <p:nvPr/>
        </p:nvSpPr>
        <p:spPr bwMode="auto">
          <a:xfrm>
            <a:off x="4641850" y="4760913"/>
            <a:ext cx="436563"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CC0000"/>
                </a:solidFill>
                <a:latin typeface="Helvetica" pitchFamily="34" charset="0"/>
              </a:rPr>
              <a:t>L&amp;D 52</a:t>
            </a:r>
            <a:endParaRPr lang="en-US" sz="2400" b="0">
              <a:solidFill>
                <a:srgbClr val="CC0000"/>
              </a:solidFill>
              <a:latin typeface="Times New Roman" pitchFamily="18" charset="0"/>
            </a:endParaRPr>
          </a:p>
        </p:txBody>
      </p:sp>
      <p:sp>
        <p:nvSpPr>
          <p:cNvPr id="993386" name="Rectangle 106"/>
          <p:cNvSpPr>
            <a:spLocks noChangeArrowheads="1"/>
          </p:cNvSpPr>
          <p:nvPr/>
        </p:nvSpPr>
        <p:spPr bwMode="auto">
          <a:xfrm>
            <a:off x="6383338" y="2819400"/>
            <a:ext cx="83185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BROOKVILLE</a:t>
            </a:r>
            <a:endParaRPr lang="en-US" sz="2400" b="0">
              <a:solidFill>
                <a:srgbClr val="FF0000"/>
              </a:solidFill>
              <a:latin typeface="Times New Roman" pitchFamily="18" charset="0"/>
            </a:endParaRPr>
          </a:p>
        </p:txBody>
      </p:sp>
      <p:grpSp>
        <p:nvGrpSpPr>
          <p:cNvPr id="993387" name="Group 107"/>
          <p:cNvGrpSpPr>
            <a:grpSpLocks/>
          </p:cNvGrpSpPr>
          <p:nvPr/>
        </p:nvGrpSpPr>
        <p:grpSpPr bwMode="auto">
          <a:xfrm>
            <a:off x="5751513" y="2193925"/>
            <a:ext cx="592137" cy="515938"/>
            <a:chOff x="2914" y="1238"/>
            <a:chExt cx="1561" cy="325"/>
          </a:xfrm>
        </p:grpSpPr>
        <p:sp>
          <p:nvSpPr>
            <p:cNvPr id="993388" name="Rectangle 108"/>
            <p:cNvSpPr>
              <a:spLocks noChangeArrowheads="1"/>
            </p:cNvSpPr>
            <p:nvPr/>
          </p:nvSpPr>
          <p:spPr bwMode="auto">
            <a:xfrm>
              <a:off x="2914" y="1238"/>
              <a:ext cx="1561" cy="192"/>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FF0000"/>
                  </a:solidFill>
                  <a:latin typeface="Helvetica" pitchFamily="34" charset="0"/>
                </a:rPr>
                <a:t>CECIL M. </a:t>
              </a:r>
            </a:p>
            <a:p>
              <a:pPr algn="l" eaLnBrk="0" hangingPunct="0">
                <a:spcBef>
                  <a:spcPct val="0"/>
                </a:spcBef>
              </a:pPr>
              <a:r>
                <a:rPr lang="en-US" sz="1000">
                  <a:solidFill>
                    <a:srgbClr val="FF0000"/>
                  </a:solidFill>
                  <a:latin typeface="Helvetica" pitchFamily="34" charset="0"/>
                </a:rPr>
                <a:t>HARDEN</a:t>
              </a:r>
              <a:endParaRPr lang="en-US" sz="2400" b="0">
                <a:solidFill>
                  <a:srgbClr val="FF0000"/>
                </a:solidFill>
                <a:latin typeface="Times New Roman" pitchFamily="18" charset="0"/>
              </a:endParaRPr>
            </a:p>
          </p:txBody>
        </p:sp>
        <p:sp>
          <p:nvSpPr>
            <p:cNvPr id="993389" name="Rectangle 109"/>
            <p:cNvSpPr>
              <a:spLocks noChangeArrowheads="1"/>
            </p:cNvSpPr>
            <p:nvPr/>
          </p:nvSpPr>
          <p:spPr bwMode="auto">
            <a:xfrm>
              <a:off x="2917" y="1333"/>
              <a:ext cx="0" cy="230"/>
            </a:xfrm>
            <a:prstGeom prst="rect">
              <a:avLst/>
            </a:prstGeom>
            <a:noFill/>
            <a:ln w="9525">
              <a:noFill/>
              <a:miter lim="800000"/>
              <a:headEnd/>
              <a:tailEnd/>
            </a:ln>
          </p:spPr>
          <p:txBody>
            <a:bodyPr wrap="none" lIns="0" tIns="0" rIns="0" bIns="0">
              <a:spAutoFit/>
            </a:bodyPr>
            <a:lstStyle/>
            <a:p>
              <a:pPr algn="l" eaLnBrk="0" hangingPunct="0">
                <a:spcBef>
                  <a:spcPct val="0"/>
                </a:spcBef>
              </a:pPr>
              <a:endParaRPr lang="en-US" sz="2400" b="0">
                <a:solidFill>
                  <a:srgbClr val="FF0000"/>
                </a:solidFill>
                <a:latin typeface="Times New Roman" pitchFamily="18" charset="0"/>
              </a:endParaRPr>
            </a:p>
          </p:txBody>
        </p:sp>
      </p:grpSp>
      <p:sp>
        <p:nvSpPr>
          <p:cNvPr id="993390" name="Rectangle 110"/>
          <p:cNvSpPr>
            <a:spLocks noChangeArrowheads="1"/>
          </p:cNvSpPr>
          <p:nvPr/>
        </p:nvSpPr>
        <p:spPr bwMode="auto">
          <a:xfrm>
            <a:off x="6937375" y="4479925"/>
            <a:ext cx="965200" cy="152400"/>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000">
                <a:solidFill>
                  <a:srgbClr val="3399FF"/>
                </a:solidFill>
                <a:latin typeface="Helvetica" pitchFamily="34" charset="0"/>
              </a:rPr>
              <a:t>TAYLORSVILLE</a:t>
            </a:r>
            <a:endParaRPr lang="en-US" sz="2400" b="0">
              <a:solidFill>
                <a:srgbClr val="3399FF"/>
              </a:solidFill>
              <a:latin typeface="Times New Roman" pitchFamily="18" charset="0"/>
            </a:endParaRPr>
          </a:p>
        </p:txBody>
      </p:sp>
      <p:sp>
        <p:nvSpPr>
          <p:cNvPr id="993391" name="Rectangle 111"/>
          <p:cNvSpPr>
            <a:spLocks noChangeArrowheads="1"/>
          </p:cNvSpPr>
          <p:nvPr/>
        </p:nvSpPr>
        <p:spPr bwMode="auto">
          <a:xfrm rot="20400000">
            <a:off x="6111875" y="4373563"/>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92" name="Rectangle 112"/>
          <p:cNvSpPr>
            <a:spLocks noChangeArrowheads="1"/>
          </p:cNvSpPr>
          <p:nvPr/>
        </p:nvSpPr>
        <p:spPr bwMode="auto">
          <a:xfrm rot="1200000">
            <a:off x="5743575" y="4497388"/>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FF0000"/>
                </a:solidFill>
                <a:latin typeface="Helvetica" pitchFamily="34" charset="0"/>
              </a:rPr>
              <a:t>T</a:t>
            </a:r>
            <a:endParaRPr lang="en-US" sz="2400" b="0">
              <a:solidFill>
                <a:srgbClr val="FF0000"/>
              </a:solidFill>
              <a:latin typeface="Times New Roman" pitchFamily="18" charset="0"/>
            </a:endParaRPr>
          </a:p>
        </p:txBody>
      </p:sp>
      <p:sp>
        <p:nvSpPr>
          <p:cNvPr id="993393" name="Rectangle 113"/>
          <p:cNvSpPr>
            <a:spLocks noChangeArrowheads="1"/>
          </p:cNvSpPr>
          <p:nvPr/>
        </p:nvSpPr>
        <p:spPr bwMode="auto">
          <a:xfrm rot="19800000">
            <a:off x="5229225" y="4527550"/>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94" name="Rectangle 114"/>
          <p:cNvSpPr>
            <a:spLocks noChangeArrowheads="1"/>
          </p:cNvSpPr>
          <p:nvPr/>
        </p:nvSpPr>
        <p:spPr bwMode="auto">
          <a:xfrm rot="16200000">
            <a:off x="5143501" y="4738687"/>
            <a:ext cx="107950" cy="212725"/>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400" b="0">
                <a:solidFill>
                  <a:srgbClr val="FF0000"/>
                </a:solidFill>
                <a:latin typeface="Helvetica" pitchFamily="34" charset="0"/>
              </a:rPr>
              <a:t>T</a:t>
            </a:r>
            <a:endParaRPr lang="en-US" sz="2400" b="0">
              <a:solidFill>
                <a:srgbClr val="FF0000"/>
              </a:solidFill>
              <a:latin typeface="Times New Roman" pitchFamily="18" charset="0"/>
            </a:endParaRPr>
          </a:p>
        </p:txBody>
      </p:sp>
      <p:sp>
        <p:nvSpPr>
          <p:cNvPr id="993395" name="Rectangle 115"/>
          <p:cNvSpPr>
            <a:spLocks noChangeArrowheads="1"/>
          </p:cNvSpPr>
          <p:nvPr/>
        </p:nvSpPr>
        <p:spPr bwMode="auto">
          <a:xfrm rot="5400000">
            <a:off x="5543550" y="4603750"/>
            <a:ext cx="93663" cy="182563"/>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2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96" name="Rectangle 116"/>
          <p:cNvSpPr>
            <a:spLocks noChangeArrowheads="1"/>
          </p:cNvSpPr>
          <p:nvPr/>
        </p:nvSpPr>
        <p:spPr bwMode="auto">
          <a:xfrm>
            <a:off x="5689600" y="4814888"/>
            <a:ext cx="93663" cy="182562"/>
          </a:xfrm>
          <a:prstGeom prst="rect">
            <a:avLst/>
          </a:prstGeom>
          <a:noFill/>
          <a:ln w="9525">
            <a:noFill/>
            <a:miter lim="800000"/>
            <a:headEnd/>
            <a:tailEnd/>
          </a:ln>
        </p:spPr>
        <p:txBody>
          <a:bodyPr wrap="none" lIns="0" tIns="0" rIns="0" bIns="0">
            <a:spAutoFit/>
          </a:bodyPr>
          <a:lstStyle/>
          <a:p>
            <a:pPr algn="l" eaLnBrk="0" hangingPunct="0">
              <a:spcBef>
                <a:spcPct val="0"/>
              </a:spcBef>
            </a:pPr>
            <a:r>
              <a:rPr lang="en-US" sz="1200" b="0">
                <a:solidFill>
                  <a:srgbClr val="CC0000"/>
                </a:solidFill>
                <a:latin typeface="Helvetica" pitchFamily="34" charset="0"/>
              </a:rPr>
              <a:t>T</a:t>
            </a:r>
            <a:endParaRPr lang="en-US" sz="2400" b="0">
              <a:solidFill>
                <a:srgbClr val="CC0000"/>
              </a:solidFill>
              <a:latin typeface="Times New Roman" pitchFamily="18" charset="0"/>
            </a:endParaRPr>
          </a:p>
        </p:txBody>
      </p:sp>
      <p:sp>
        <p:nvSpPr>
          <p:cNvPr id="993397" name="Oval 117"/>
          <p:cNvSpPr>
            <a:spLocks noChangeArrowheads="1"/>
          </p:cNvSpPr>
          <p:nvPr/>
        </p:nvSpPr>
        <p:spPr bwMode="auto">
          <a:xfrm>
            <a:off x="6592888" y="4468813"/>
            <a:ext cx="115887" cy="130175"/>
          </a:xfrm>
          <a:prstGeom prst="ellipse">
            <a:avLst/>
          </a:prstGeom>
          <a:solidFill>
            <a:srgbClr val="FFFF00"/>
          </a:solidFill>
          <a:ln w="12700">
            <a:solidFill>
              <a:srgbClr val="FFFF00"/>
            </a:solidFill>
            <a:round/>
            <a:headEnd/>
            <a:tailEnd/>
          </a:ln>
        </p:spPr>
        <p:txBody>
          <a:bodyPr/>
          <a:lstStyle/>
          <a:p>
            <a:endParaRPr lang="en-US"/>
          </a:p>
        </p:txBody>
      </p:sp>
      <p:sp>
        <p:nvSpPr>
          <p:cNvPr id="993398" name="Text Box 118"/>
          <p:cNvSpPr txBox="1">
            <a:spLocks noChangeArrowheads="1"/>
          </p:cNvSpPr>
          <p:nvPr/>
        </p:nvSpPr>
        <p:spPr bwMode="auto">
          <a:xfrm>
            <a:off x="165100" y="1790700"/>
            <a:ext cx="4025900" cy="457200"/>
          </a:xfrm>
          <a:prstGeom prst="rect">
            <a:avLst/>
          </a:prstGeom>
          <a:noFill/>
          <a:ln w="9525">
            <a:noFill/>
            <a:miter lim="800000"/>
            <a:headEnd/>
            <a:tailEnd/>
          </a:ln>
          <a:effectLst/>
        </p:spPr>
        <p:txBody>
          <a:bodyPr>
            <a:spAutoFit/>
          </a:bodyPr>
          <a:lstStyle/>
          <a:p>
            <a:pPr algn="l" eaLnBrk="0" hangingPunct="0"/>
            <a:r>
              <a:rPr lang="en-US" sz="2400" i="1">
                <a:solidFill>
                  <a:schemeClr val="tx1"/>
                </a:solidFill>
              </a:rPr>
              <a:t>Olmsted Locks and Dam</a:t>
            </a:r>
            <a:endParaRPr lang="en-US" sz="2400" b="0">
              <a:solidFill>
                <a:schemeClr val="tx1"/>
              </a:solidFill>
            </a:endParaRPr>
          </a:p>
        </p:txBody>
      </p:sp>
      <p:sp>
        <p:nvSpPr>
          <p:cNvPr id="993399" name="Rectangle 119"/>
          <p:cNvSpPr>
            <a:spLocks noGrp="1" noChangeArrowheads="1"/>
          </p:cNvSpPr>
          <p:nvPr>
            <p:ph type="title"/>
          </p:nvPr>
        </p:nvSpPr>
        <p:spPr>
          <a:xfrm>
            <a:off x="457200" y="96838"/>
            <a:ext cx="8229600" cy="1041400"/>
          </a:xfrm>
          <a:noFill/>
          <a:ln/>
        </p:spPr>
        <p:txBody>
          <a:bodyPr/>
          <a:lstStyle/>
          <a:p>
            <a:r>
              <a:rPr lang="en-US"/>
              <a:t>Civil Works Boundaries</a:t>
            </a:r>
          </a:p>
        </p:txBody>
      </p:sp>
      <p:pic>
        <p:nvPicPr>
          <p:cNvPr id="993400" name="Picture 120"/>
          <p:cNvPicPr>
            <a:picLocks noChangeAspect="1" noChangeArrowheads="1"/>
          </p:cNvPicPr>
          <p:nvPr/>
        </p:nvPicPr>
        <p:blipFill>
          <a:blip r:embed="rId3" cstate="print"/>
          <a:srcRect/>
          <a:stretch>
            <a:fillRect/>
          </a:stretch>
        </p:blipFill>
        <p:spPr bwMode="auto">
          <a:xfrm>
            <a:off x="381000" y="2403475"/>
            <a:ext cx="3608388" cy="19002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body" idx="1"/>
          </p:nvPr>
        </p:nvSpPr>
        <p:spPr>
          <a:xfrm>
            <a:off x="165100" y="901700"/>
            <a:ext cx="7772400" cy="4400550"/>
          </a:xfrm>
        </p:spPr>
        <p:txBody>
          <a:bodyPr/>
          <a:lstStyle/>
          <a:p>
            <a:r>
              <a:rPr lang="en-US" sz="2800" b="1"/>
              <a:t>Authorization</a:t>
            </a:r>
          </a:p>
          <a:p>
            <a:pPr lvl="1"/>
            <a:r>
              <a:rPr lang="en-US" sz="2400"/>
              <a:t>Study, program, or project</a:t>
            </a:r>
          </a:p>
          <a:p>
            <a:pPr lvl="1"/>
            <a:r>
              <a:rPr lang="en-US" sz="2400"/>
              <a:t>Water Resources Development Act </a:t>
            </a:r>
          </a:p>
          <a:p>
            <a:pPr lvl="1">
              <a:buFont typeface="Arial" charset="0"/>
              <a:buNone/>
            </a:pPr>
            <a:r>
              <a:rPr lang="en-US" sz="2400"/>
              <a:t>	(WRDA) </a:t>
            </a:r>
          </a:p>
          <a:p>
            <a:pPr lvl="1"/>
            <a:r>
              <a:rPr lang="en-US" sz="2400"/>
              <a:t>Committee resolution</a:t>
            </a:r>
          </a:p>
          <a:p>
            <a:pPr lvl="1"/>
            <a:endParaRPr lang="en-US" sz="2400"/>
          </a:p>
          <a:p>
            <a:r>
              <a:rPr lang="en-US" sz="2800" b="1"/>
              <a:t>Appropriation</a:t>
            </a:r>
          </a:p>
          <a:p>
            <a:pPr lvl="1"/>
            <a:r>
              <a:rPr lang="en-US" sz="2400"/>
              <a:t>Approval to obligate and expend </a:t>
            </a:r>
          </a:p>
          <a:p>
            <a:pPr lvl="1">
              <a:buFont typeface="Arial" charset="0"/>
              <a:buNone/>
            </a:pPr>
            <a:r>
              <a:rPr lang="en-US" sz="2400"/>
              <a:t>	funds for an authorized study, program, or </a:t>
            </a:r>
          </a:p>
          <a:p>
            <a:pPr lvl="1">
              <a:buFont typeface="Arial" charset="0"/>
              <a:buNone/>
            </a:pPr>
            <a:r>
              <a:rPr lang="en-US" sz="2400"/>
              <a:t>	project</a:t>
            </a:r>
          </a:p>
          <a:p>
            <a:pPr lvl="1"/>
            <a:r>
              <a:rPr lang="en-US" sz="2400"/>
              <a:t>Annual Energy &amp; Water Development </a:t>
            </a:r>
          </a:p>
          <a:p>
            <a:pPr lvl="1">
              <a:buFont typeface="Arial" charset="0"/>
              <a:buNone/>
            </a:pPr>
            <a:r>
              <a:rPr lang="en-US" sz="2400"/>
              <a:t>	Appropriation Act (EWDA)</a:t>
            </a:r>
          </a:p>
        </p:txBody>
      </p:sp>
      <p:pic>
        <p:nvPicPr>
          <p:cNvPr id="999427" name="Picture 3" descr="SLIDE TANGO"/>
          <p:cNvPicPr>
            <a:picLocks noChangeAspect="1" noChangeArrowheads="1"/>
          </p:cNvPicPr>
          <p:nvPr/>
        </p:nvPicPr>
        <p:blipFill>
          <a:blip r:embed="rId3" cstate="print"/>
          <a:srcRect/>
          <a:stretch>
            <a:fillRect/>
          </a:stretch>
        </p:blipFill>
        <p:spPr bwMode="auto">
          <a:xfrm>
            <a:off x="5930900" y="1422400"/>
            <a:ext cx="2997200" cy="3268663"/>
          </a:xfrm>
          <a:prstGeom prst="rect">
            <a:avLst/>
          </a:prstGeom>
          <a:noFill/>
        </p:spPr>
      </p:pic>
      <p:sp>
        <p:nvSpPr>
          <p:cNvPr id="999428" name="Rectangle 4"/>
          <p:cNvSpPr>
            <a:spLocks noChangeArrowheads="1"/>
          </p:cNvSpPr>
          <p:nvPr/>
        </p:nvSpPr>
        <p:spPr bwMode="auto">
          <a:xfrm>
            <a:off x="495300" y="252413"/>
            <a:ext cx="8229600" cy="479425"/>
          </a:xfrm>
          <a:prstGeom prst="rect">
            <a:avLst/>
          </a:prstGeom>
          <a:noFill/>
          <a:ln w="9525">
            <a:noFill/>
            <a:miter lim="800000"/>
            <a:headEnd/>
            <a:tailEnd/>
          </a:ln>
          <a:effectLst/>
        </p:spPr>
        <p:txBody>
          <a:bodyPr anchor="ctr"/>
          <a:lstStyle/>
          <a:p>
            <a:pPr>
              <a:spcBef>
                <a:spcPct val="0"/>
              </a:spcBef>
            </a:pPr>
            <a:r>
              <a:rPr lang="en-US" sz="4000" b="0"/>
              <a:t>It Takes Two to Tango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a:xfrm>
            <a:off x="457200" y="106363"/>
            <a:ext cx="8229600" cy="946150"/>
          </a:xfrm>
        </p:spPr>
        <p:txBody>
          <a:bodyPr/>
          <a:lstStyle/>
          <a:p>
            <a:r>
              <a:rPr lang="en-US"/>
              <a:t>Key Policy and Laws</a:t>
            </a:r>
          </a:p>
        </p:txBody>
      </p:sp>
      <p:sp>
        <p:nvSpPr>
          <p:cNvPr id="1001475" name="Rectangle 3"/>
          <p:cNvSpPr>
            <a:spLocks noGrp="1" noChangeArrowheads="1"/>
          </p:cNvSpPr>
          <p:nvPr>
            <p:ph type="body" idx="1"/>
          </p:nvPr>
        </p:nvSpPr>
        <p:spPr>
          <a:xfrm>
            <a:off x="685800" y="1333500"/>
            <a:ext cx="7772400" cy="4962525"/>
          </a:xfrm>
        </p:spPr>
        <p:txBody>
          <a:bodyPr/>
          <a:lstStyle/>
          <a:p>
            <a:r>
              <a:rPr lang="en-US" sz="2800" b="1"/>
              <a:t>Flood Control &amp; WRDA</a:t>
            </a:r>
          </a:p>
          <a:p>
            <a:pPr lvl="1"/>
            <a:r>
              <a:rPr lang="en-US" sz="2400"/>
              <a:t>1936 FCA – </a:t>
            </a:r>
            <a:r>
              <a:rPr lang="en-US" sz="2400" u="sng"/>
              <a:t>benefits exceed costs</a:t>
            </a:r>
            <a:r>
              <a:rPr lang="en-US" sz="2400"/>
              <a:t> (benefit cost ratios)</a:t>
            </a:r>
          </a:p>
          <a:p>
            <a:pPr lvl="1"/>
            <a:r>
              <a:rPr lang="en-US" sz="2400"/>
              <a:t>1986 WRDA – </a:t>
            </a:r>
            <a:r>
              <a:rPr lang="en-US" sz="2400" u="sng"/>
              <a:t>cost sharing required</a:t>
            </a:r>
            <a:r>
              <a:rPr lang="en-US" sz="2400"/>
              <a:t> for most projects</a:t>
            </a:r>
          </a:p>
          <a:p>
            <a:endParaRPr lang="en-US" sz="2800" b="1"/>
          </a:p>
          <a:p>
            <a:r>
              <a:rPr lang="en-US" sz="2800" b="1"/>
              <a:t>Laws, Statutes and Executive Orders</a:t>
            </a:r>
          </a:p>
          <a:p>
            <a:pPr lvl="1"/>
            <a:r>
              <a:rPr lang="en-US" sz="2400"/>
              <a:t>National Environmental Policy Act</a:t>
            </a:r>
          </a:p>
          <a:p>
            <a:pPr lvl="1"/>
            <a:r>
              <a:rPr lang="en-US" sz="2400"/>
              <a:t>Clean Water Act</a:t>
            </a:r>
          </a:p>
          <a:p>
            <a:pPr lvl="1"/>
            <a:r>
              <a:rPr lang="en-US" sz="2400"/>
              <a:t>National Historic Preservation Act</a:t>
            </a:r>
          </a:p>
          <a:p>
            <a:pPr lvl="1"/>
            <a:r>
              <a:rPr lang="en-US" sz="2400"/>
              <a:t>EO 11988 – Flood Plain Management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body" idx="1"/>
          </p:nvPr>
        </p:nvSpPr>
        <p:spPr>
          <a:xfrm>
            <a:off x="0" y="1371600"/>
            <a:ext cx="8170863" cy="4737100"/>
          </a:xfrm>
          <a:noFill/>
          <a:ln/>
        </p:spPr>
        <p:txBody>
          <a:bodyPr lIns="92075" tIns="46038" rIns="92075" bIns="46038"/>
          <a:lstStyle/>
          <a:p>
            <a:pPr lvl="1">
              <a:buFont typeface="Arial" charset="0"/>
              <a:buNone/>
            </a:pPr>
            <a:r>
              <a:rPr lang="en-US" b="1"/>
              <a:t>Study Authority</a:t>
            </a:r>
          </a:p>
          <a:p>
            <a:pPr lvl="1">
              <a:buFont typeface="Arial" charset="0"/>
              <a:buNone/>
            </a:pPr>
            <a:r>
              <a:rPr lang="en-US" b="1"/>
              <a:t>Recon Phase</a:t>
            </a:r>
          </a:p>
          <a:p>
            <a:pPr lvl="1"/>
            <a:r>
              <a:rPr lang="en-US" sz="2400"/>
              <a:t>Letter of Intent</a:t>
            </a:r>
          </a:p>
          <a:p>
            <a:pPr lvl="1"/>
            <a:r>
              <a:rPr lang="en-US" sz="2400"/>
              <a:t>Recon Report - 905 (b)</a:t>
            </a:r>
          </a:p>
          <a:p>
            <a:pPr lvl="1">
              <a:buFont typeface="Arial" charset="0"/>
              <a:buNone/>
            </a:pPr>
            <a:r>
              <a:rPr lang="en-US" b="1"/>
              <a:t>Feasibility Phase</a:t>
            </a:r>
          </a:p>
          <a:p>
            <a:pPr lvl="1"/>
            <a:r>
              <a:rPr lang="en-US" sz="2400"/>
              <a:t>Feasibility Cost Sharing Agreement</a:t>
            </a:r>
          </a:p>
          <a:p>
            <a:pPr lvl="1"/>
            <a:r>
              <a:rPr lang="en-US" sz="2400"/>
              <a:t>Chief’s Report</a:t>
            </a:r>
          </a:p>
          <a:p>
            <a:pPr lvl="1">
              <a:buFont typeface="Arial" charset="0"/>
              <a:buNone/>
            </a:pPr>
            <a:r>
              <a:rPr lang="en-US" b="1"/>
              <a:t>Preconstruction Engineering and Design</a:t>
            </a:r>
          </a:p>
          <a:p>
            <a:pPr lvl="1">
              <a:buFont typeface="Arial" charset="0"/>
              <a:buNone/>
            </a:pPr>
            <a:r>
              <a:rPr lang="en-US" b="1"/>
              <a:t>Project Authorization </a:t>
            </a:r>
          </a:p>
          <a:p>
            <a:pPr lvl="1">
              <a:buFont typeface="Arial" charset="0"/>
              <a:buNone/>
            </a:pPr>
            <a:r>
              <a:rPr lang="en-US" b="1"/>
              <a:t>Project Construction</a:t>
            </a:r>
          </a:p>
        </p:txBody>
      </p:sp>
      <p:sp>
        <p:nvSpPr>
          <p:cNvPr id="1005571" name="Rectangle 3"/>
          <p:cNvSpPr>
            <a:spLocks noChangeArrowheads="1"/>
          </p:cNvSpPr>
          <p:nvPr/>
        </p:nvSpPr>
        <p:spPr bwMode="auto">
          <a:xfrm>
            <a:off x="457200" y="482600"/>
            <a:ext cx="8229600" cy="579438"/>
          </a:xfrm>
          <a:prstGeom prst="rect">
            <a:avLst/>
          </a:prstGeom>
          <a:noFill/>
          <a:ln w="9525">
            <a:noFill/>
            <a:miter lim="800000"/>
            <a:headEnd/>
            <a:tailEnd/>
          </a:ln>
          <a:effectLst/>
        </p:spPr>
        <p:txBody>
          <a:bodyPr anchor="ctr"/>
          <a:lstStyle/>
          <a:p>
            <a:pPr>
              <a:spcBef>
                <a:spcPct val="0"/>
              </a:spcBef>
            </a:pPr>
            <a:r>
              <a:rPr lang="en-US" b="0"/>
              <a:t>General Investigations Project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ChangeArrowheads="1"/>
          </p:cNvSpPr>
          <p:nvPr/>
        </p:nvSpPr>
        <p:spPr bwMode="auto">
          <a:xfrm>
            <a:off x="838200" y="228600"/>
            <a:ext cx="7620000" cy="579438"/>
          </a:xfrm>
          <a:prstGeom prst="rect">
            <a:avLst/>
          </a:prstGeom>
          <a:noFill/>
          <a:ln w="9525">
            <a:noFill/>
            <a:miter lim="800000"/>
            <a:headEnd/>
            <a:tailEnd/>
          </a:ln>
          <a:effectLst/>
        </p:spPr>
        <p:txBody>
          <a:bodyPr>
            <a:spAutoFit/>
          </a:bodyPr>
          <a:lstStyle/>
          <a:p>
            <a:pPr>
              <a:spcBef>
                <a:spcPct val="0"/>
              </a:spcBef>
            </a:pPr>
            <a:r>
              <a:rPr lang="en-US" sz="3200" b="0" i="1">
                <a:solidFill>
                  <a:schemeClr val="folHlink"/>
                </a:solidFill>
                <a:effectLst>
                  <a:outerShdw blurRad="38100" dist="38100" dir="2700000" algn="tl">
                    <a:srgbClr val="C0C0C0"/>
                  </a:outerShdw>
                </a:effectLst>
                <a:latin typeface="Arial Black" pitchFamily="34" charset="0"/>
              </a:rPr>
              <a:t> </a:t>
            </a:r>
            <a:endParaRPr lang="en-US" sz="3600" b="0" i="1">
              <a:effectLst>
                <a:outerShdw blurRad="38100" dist="38100" dir="2700000" algn="tl">
                  <a:srgbClr val="C0C0C0"/>
                </a:outerShdw>
              </a:effectLst>
            </a:endParaRPr>
          </a:p>
        </p:txBody>
      </p:sp>
      <p:sp>
        <p:nvSpPr>
          <p:cNvPr id="1007619" name="Rectangle 3"/>
          <p:cNvSpPr>
            <a:spLocks noGrp="1" noChangeArrowheads="1"/>
          </p:cNvSpPr>
          <p:nvPr>
            <p:ph type="body" idx="1"/>
          </p:nvPr>
        </p:nvSpPr>
        <p:spPr>
          <a:xfrm>
            <a:off x="0" y="1295400"/>
            <a:ext cx="8170863" cy="4737100"/>
          </a:xfrm>
          <a:noFill/>
          <a:ln/>
        </p:spPr>
        <p:txBody>
          <a:bodyPr lIns="92075" tIns="46038" rIns="92075" bIns="46038"/>
          <a:lstStyle/>
          <a:p>
            <a:pPr lvl="1">
              <a:buFont typeface="Arial" charset="0"/>
              <a:buNone/>
            </a:pPr>
            <a:r>
              <a:rPr lang="en-US" b="1"/>
              <a:t>Feasibility Phase</a:t>
            </a:r>
          </a:p>
          <a:p>
            <a:pPr lvl="1"/>
            <a:r>
              <a:rPr lang="en-US" sz="2400"/>
              <a:t>Preliminary Assessment Report</a:t>
            </a:r>
          </a:p>
          <a:p>
            <a:pPr lvl="1"/>
            <a:r>
              <a:rPr lang="en-US" sz="2400"/>
              <a:t>Feasibility Cost Sharing Agreement</a:t>
            </a:r>
          </a:p>
          <a:p>
            <a:pPr lvl="1"/>
            <a:r>
              <a:rPr lang="en-US" sz="2400"/>
              <a:t>Detailed Project Report</a:t>
            </a:r>
          </a:p>
          <a:p>
            <a:pPr lvl="1">
              <a:buFont typeface="Arial" charset="0"/>
              <a:buNone/>
            </a:pPr>
            <a:endParaRPr lang="en-US" b="1"/>
          </a:p>
          <a:p>
            <a:pPr lvl="1">
              <a:buFont typeface="Arial" charset="0"/>
              <a:buNone/>
            </a:pPr>
            <a:r>
              <a:rPr lang="en-US" b="1"/>
              <a:t>Plans &amp; Specifications Phase</a:t>
            </a:r>
          </a:p>
          <a:p>
            <a:pPr lvl="1"/>
            <a:r>
              <a:rPr lang="en-US" sz="2400"/>
              <a:t>Project Cooperation Agreement Execution</a:t>
            </a:r>
          </a:p>
          <a:p>
            <a:pPr lvl="1"/>
            <a:r>
              <a:rPr lang="en-US" sz="2400"/>
              <a:t>Real Estate Acquisition</a:t>
            </a:r>
          </a:p>
          <a:p>
            <a:pPr lvl="1">
              <a:buFont typeface="Arial" charset="0"/>
              <a:buNone/>
            </a:pPr>
            <a:endParaRPr lang="en-US" b="1"/>
          </a:p>
          <a:p>
            <a:pPr lvl="1">
              <a:buFont typeface="Arial" charset="0"/>
              <a:buNone/>
            </a:pPr>
            <a:r>
              <a:rPr lang="en-US" b="1"/>
              <a:t>Project Construction</a:t>
            </a:r>
          </a:p>
          <a:p>
            <a:pPr>
              <a:buFont typeface="Wingdings" pitchFamily="2" charset="2"/>
              <a:buNone/>
            </a:pPr>
            <a:endParaRPr lang="en-US" sz="2800" b="1"/>
          </a:p>
        </p:txBody>
      </p:sp>
      <p:sp>
        <p:nvSpPr>
          <p:cNvPr id="1007620" name="Rectangle 4"/>
          <p:cNvSpPr>
            <a:spLocks noChangeArrowheads="1"/>
          </p:cNvSpPr>
          <p:nvPr>
            <p:ph type="title"/>
          </p:nvPr>
        </p:nvSpPr>
        <p:spPr>
          <a:xfrm>
            <a:off x="457200" y="46038"/>
            <a:ext cx="8229600" cy="1143000"/>
          </a:xfrm>
          <a:noFill/>
          <a:ln/>
        </p:spPr>
        <p:txBody>
          <a:bodyPr/>
          <a:lstStyle/>
          <a:p>
            <a:r>
              <a:rPr lang="en-US"/>
              <a:t>Continuing Authorities Project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ChangeArrowheads="1"/>
          </p:cNvSpPr>
          <p:nvPr/>
        </p:nvSpPr>
        <p:spPr bwMode="auto">
          <a:xfrm>
            <a:off x="838200" y="228600"/>
            <a:ext cx="7620000" cy="579438"/>
          </a:xfrm>
          <a:prstGeom prst="rect">
            <a:avLst/>
          </a:prstGeom>
          <a:noFill/>
          <a:ln w="9525">
            <a:noFill/>
            <a:miter lim="800000"/>
            <a:headEnd/>
            <a:tailEnd/>
          </a:ln>
          <a:effectLst/>
        </p:spPr>
        <p:txBody>
          <a:bodyPr>
            <a:spAutoFit/>
          </a:bodyPr>
          <a:lstStyle/>
          <a:p>
            <a:pPr>
              <a:spcBef>
                <a:spcPct val="0"/>
              </a:spcBef>
            </a:pPr>
            <a:r>
              <a:rPr lang="en-US" sz="3200" b="0" i="1">
                <a:solidFill>
                  <a:schemeClr val="folHlink"/>
                </a:solidFill>
                <a:effectLst>
                  <a:outerShdw blurRad="38100" dist="38100" dir="2700000" algn="tl">
                    <a:srgbClr val="C0C0C0"/>
                  </a:outerShdw>
                </a:effectLst>
                <a:latin typeface="Arial Black" pitchFamily="34" charset="0"/>
              </a:rPr>
              <a:t> </a:t>
            </a:r>
            <a:endParaRPr lang="en-US" sz="3600" b="0" i="1">
              <a:effectLst>
                <a:outerShdw blurRad="38100" dist="38100" dir="2700000" algn="tl">
                  <a:srgbClr val="C0C0C0"/>
                </a:outerShdw>
              </a:effectLst>
            </a:endParaRPr>
          </a:p>
        </p:txBody>
      </p:sp>
      <p:sp>
        <p:nvSpPr>
          <p:cNvPr id="1009667" name="Rectangle 3"/>
          <p:cNvSpPr>
            <a:spLocks noChangeArrowheads="1"/>
          </p:cNvSpPr>
          <p:nvPr/>
        </p:nvSpPr>
        <p:spPr bwMode="auto">
          <a:xfrm>
            <a:off x="165100" y="1803400"/>
            <a:ext cx="8763000" cy="4622800"/>
          </a:xfrm>
          <a:prstGeom prst="rect">
            <a:avLst/>
          </a:prstGeom>
          <a:noFill/>
          <a:ln w="9525">
            <a:noFill/>
            <a:miter lim="800000"/>
            <a:headEnd/>
            <a:tailEnd/>
          </a:ln>
          <a:effectLst/>
        </p:spPr>
        <p:txBody>
          <a:bodyPr lIns="90488" tIns="44450" rIns="90488" bIns="44450"/>
          <a:lstStyle/>
          <a:p>
            <a:pPr marL="342900" indent="-342900" algn="l">
              <a:spcBef>
                <a:spcPct val="20000"/>
              </a:spcBef>
              <a:buFont typeface="Wingdings" pitchFamily="2" charset="2"/>
              <a:buNone/>
            </a:pPr>
            <a:r>
              <a:rPr lang="en-US" sz="2400" b="0">
                <a:solidFill>
                  <a:schemeClr val="tx1"/>
                </a:solidFill>
                <a:latin typeface="Arial Narrow" pitchFamily="34" charset="0"/>
              </a:rPr>
              <a:t>									Annual per</a:t>
            </a:r>
          </a:p>
          <a:p>
            <a:pPr marL="342900" indent="-342900" algn="l">
              <a:spcBef>
                <a:spcPct val="20000"/>
              </a:spcBef>
              <a:buFont typeface="Wingdings" pitchFamily="2" charset="2"/>
              <a:buNone/>
            </a:pPr>
            <a:r>
              <a:rPr lang="en-US" sz="2400" b="0">
                <a:solidFill>
                  <a:schemeClr val="tx1"/>
                </a:solidFill>
                <a:latin typeface="Arial Narrow" pitchFamily="34" charset="0"/>
              </a:rPr>
              <a:t>Section		Description			Per Project	 Program</a:t>
            </a:r>
          </a:p>
          <a:p>
            <a:pPr marL="342900" indent="-342900" algn="l">
              <a:lnSpc>
                <a:spcPct val="80000"/>
              </a:lnSpc>
              <a:spcBef>
                <a:spcPct val="20000"/>
              </a:spcBef>
              <a:buFont typeface="Wingdings" pitchFamily="2" charset="2"/>
              <a:buNone/>
            </a:pPr>
            <a:r>
              <a:rPr lang="en-US" sz="2400" b="0" u="sng">
                <a:solidFill>
                  <a:schemeClr val="tx1"/>
                </a:solidFill>
                <a:latin typeface="Arial Narrow" pitchFamily="34" charset="0"/>
              </a:rPr>
              <a:t>							($M)		($M)	 </a:t>
            </a:r>
          </a:p>
          <a:p>
            <a:pPr marL="342900" indent="-342900" algn="l">
              <a:spcBef>
                <a:spcPct val="20000"/>
              </a:spcBef>
              <a:buFont typeface="Wingdings" pitchFamily="2" charset="2"/>
              <a:buNone/>
            </a:pPr>
            <a:r>
              <a:rPr lang="en-US" sz="2400" b="0">
                <a:solidFill>
                  <a:schemeClr val="tx1"/>
                </a:solidFill>
                <a:latin typeface="Arial Narrow" pitchFamily="34" charset="0"/>
              </a:rPr>
              <a:t>	  14		Streambank/Shore protection	1.5		15</a:t>
            </a:r>
          </a:p>
          <a:p>
            <a:pPr marL="342900" indent="-342900" algn="l">
              <a:spcBef>
                <a:spcPct val="20000"/>
              </a:spcBef>
              <a:buFont typeface="Wingdings" pitchFamily="2" charset="2"/>
              <a:buNone/>
            </a:pPr>
            <a:r>
              <a:rPr lang="en-US" sz="2400" b="0">
                <a:solidFill>
                  <a:schemeClr val="tx1"/>
                </a:solidFill>
                <a:latin typeface="Arial Narrow" pitchFamily="34" charset="0"/>
              </a:rPr>
              <a:t>	107		Navigation			7		35</a:t>
            </a:r>
          </a:p>
          <a:p>
            <a:pPr marL="342900" indent="-342900" algn="l">
              <a:spcBef>
                <a:spcPct val="20000"/>
              </a:spcBef>
              <a:buFont typeface="Wingdings" pitchFamily="2" charset="2"/>
              <a:buNone/>
            </a:pPr>
            <a:r>
              <a:rPr lang="en-US" sz="2400" b="0">
                <a:solidFill>
                  <a:schemeClr val="tx1"/>
                </a:solidFill>
                <a:latin typeface="Arial Narrow" pitchFamily="34" charset="0"/>
              </a:rPr>
              <a:t>	205		Flood Damage Reduction	7		55</a:t>
            </a:r>
          </a:p>
          <a:p>
            <a:pPr marL="342900" indent="-342900" algn="l">
              <a:spcBef>
                <a:spcPct val="20000"/>
              </a:spcBef>
              <a:buFont typeface="Wingdings" pitchFamily="2" charset="2"/>
              <a:buNone/>
            </a:pPr>
            <a:r>
              <a:rPr lang="en-US" sz="2400" b="0">
                <a:solidFill>
                  <a:schemeClr val="tx1"/>
                </a:solidFill>
                <a:latin typeface="Arial Narrow" pitchFamily="34" charset="0"/>
              </a:rPr>
              <a:t>	208		Flood Snagging/Clearing	0.5		7.5</a:t>
            </a:r>
          </a:p>
          <a:p>
            <a:pPr marL="342900" indent="-342900" algn="l">
              <a:spcBef>
                <a:spcPct val="20000"/>
              </a:spcBef>
              <a:buFont typeface="Wingdings" pitchFamily="2" charset="2"/>
              <a:buNone/>
            </a:pPr>
            <a:r>
              <a:rPr lang="en-US" sz="2400" b="0">
                <a:solidFill>
                  <a:schemeClr val="tx1"/>
                </a:solidFill>
                <a:latin typeface="Arial Narrow" pitchFamily="34" charset="0"/>
              </a:rPr>
              <a:t>	206		Aquatic Restoration		5		40</a:t>
            </a:r>
          </a:p>
          <a:p>
            <a:pPr marL="342900" indent="-342900" algn="l">
              <a:spcBef>
                <a:spcPct val="20000"/>
              </a:spcBef>
              <a:buFont typeface="Wingdings" pitchFamily="2" charset="2"/>
              <a:buNone/>
            </a:pPr>
            <a:r>
              <a:rPr lang="en-US" sz="2400" b="0">
                <a:solidFill>
                  <a:schemeClr val="tx1"/>
                </a:solidFill>
                <a:latin typeface="Arial Narrow" pitchFamily="34" charset="0"/>
              </a:rPr>
              <a:t>    1135		Ecosystem Restoration	 	5		25</a:t>
            </a:r>
          </a:p>
          <a:p>
            <a:pPr marL="342900" indent="-342900" algn="l">
              <a:spcBef>
                <a:spcPct val="20000"/>
              </a:spcBef>
              <a:buFont typeface="Wingdings" pitchFamily="2" charset="2"/>
              <a:buNone/>
            </a:pPr>
            <a:r>
              <a:rPr lang="en-US" sz="2400" b="0">
                <a:solidFill>
                  <a:schemeClr val="tx1"/>
                </a:solidFill>
                <a:latin typeface="Arial Narrow" pitchFamily="34" charset="0"/>
              </a:rPr>
              <a:t>	</a:t>
            </a:r>
          </a:p>
        </p:txBody>
      </p:sp>
      <p:sp>
        <p:nvSpPr>
          <p:cNvPr id="1009668" name="Rectangle 4"/>
          <p:cNvSpPr>
            <a:spLocks noChangeArrowheads="1"/>
          </p:cNvSpPr>
          <p:nvPr/>
        </p:nvSpPr>
        <p:spPr bwMode="auto">
          <a:xfrm>
            <a:off x="457200" y="736600"/>
            <a:ext cx="8229600" cy="579438"/>
          </a:xfrm>
          <a:prstGeom prst="rect">
            <a:avLst/>
          </a:prstGeom>
          <a:noFill/>
          <a:ln w="9525">
            <a:noFill/>
            <a:miter lim="800000"/>
            <a:headEnd/>
            <a:tailEnd/>
          </a:ln>
          <a:effectLst/>
        </p:spPr>
        <p:txBody>
          <a:bodyPr anchor="ctr"/>
          <a:lstStyle/>
          <a:p>
            <a:pPr>
              <a:spcBef>
                <a:spcPct val="0"/>
              </a:spcBef>
            </a:pPr>
            <a:r>
              <a:rPr lang="en-US" b="0"/>
              <a:t>Continuing Authorities Program Overview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ChangeArrowheads="1"/>
          </p:cNvSpPr>
          <p:nvPr/>
        </p:nvSpPr>
        <p:spPr bwMode="auto">
          <a:xfrm>
            <a:off x="838200" y="228600"/>
            <a:ext cx="7620000" cy="579438"/>
          </a:xfrm>
          <a:prstGeom prst="rect">
            <a:avLst/>
          </a:prstGeom>
          <a:noFill/>
          <a:ln w="9525">
            <a:noFill/>
            <a:miter lim="800000"/>
            <a:headEnd/>
            <a:tailEnd/>
          </a:ln>
          <a:effectLst/>
        </p:spPr>
        <p:txBody>
          <a:bodyPr>
            <a:spAutoFit/>
          </a:bodyPr>
          <a:lstStyle/>
          <a:p>
            <a:pPr>
              <a:spcBef>
                <a:spcPct val="0"/>
              </a:spcBef>
            </a:pPr>
            <a:r>
              <a:rPr lang="en-US" sz="3200" b="0" i="1">
                <a:solidFill>
                  <a:schemeClr val="folHlink"/>
                </a:solidFill>
                <a:effectLst>
                  <a:outerShdw blurRad="38100" dist="38100" dir="2700000" algn="tl">
                    <a:srgbClr val="C0C0C0"/>
                  </a:outerShdw>
                </a:effectLst>
                <a:latin typeface="Arial Black" pitchFamily="34" charset="0"/>
              </a:rPr>
              <a:t> </a:t>
            </a:r>
            <a:endParaRPr lang="en-US" sz="3600" b="0" i="1">
              <a:effectLst>
                <a:outerShdw blurRad="38100" dist="38100" dir="2700000" algn="tl">
                  <a:srgbClr val="C0C0C0"/>
                </a:outerShdw>
              </a:effectLst>
            </a:endParaRPr>
          </a:p>
        </p:txBody>
      </p:sp>
      <p:sp>
        <p:nvSpPr>
          <p:cNvPr id="1011715" name="Rectangle 3"/>
          <p:cNvSpPr>
            <a:spLocks noChangeArrowheads="1"/>
          </p:cNvSpPr>
          <p:nvPr/>
        </p:nvSpPr>
        <p:spPr bwMode="auto">
          <a:xfrm>
            <a:off x="406400" y="1905000"/>
            <a:ext cx="9144000" cy="3378200"/>
          </a:xfrm>
          <a:prstGeom prst="rect">
            <a:avLst/>
          </a:prstGeom>
          <a:noFill/>
          <a:ln w="9525">
            <a:noFill/>
            <a:miter lim="800000"/>
            <a:headEnd/>
            <a:tailEnd/>
          </a:ln>
          <a:effectLst/>
        </p:spPr>
        <p:txBody>
          <a:bodyPr>
            <a:spAutoFit/>
          </a:bodyPr>
          <a:lstStyle/>
          <a:p>
            <a:pPr algn="l">
              <a:spcBef>
                <a:spcPct val="0"/>
              </a:spcBef>
              <a:buClr>
                <a:schemeClr val="tx1"/>
              </a:buClr>
              <a:buFontTx/>
              <a:buChar char="•"/>
            </a:pPr>
            <a:r>
              <a:rPr lang="en-US" sz="2400">
                <a:solidFill>
                  <a:schemeClr val="tx1"/>
                </a:solidFill>
                <a:effectLst>
                  <a:outerShdw blurRad="38100" dist="38100" dir="2700000" algn="tl">
                    <a:srgbClr val="C0C0C0"/>
                  </a:outerShdw>
                </a:effectLst>
              </a:rPr>
              <a:t>     </a:t>
            </a:r>
            <a:r>
              <a:rPr lang="en-US" sz="2400">
                <a:solidFill>
                  <a:schemeClr val="tx1"/>
                </a:solidFill>
              </a:rPr>
              <a:t>Environmental Infrastructure (Section 219)</a:t>
            </a:r>
          </a:p>
          <a:p>
            <a:pPr algn="l">
              <a:spcBef>
                <a:spcPct val="0"/>
              </a:spcBef>
              <a:buClr>
                <a:schemeClr val="tx1"/>
              </a:buClr>
              <a:buFontTx/>
              <a:buChar char="•"/>
            </a:pPr>
            <a:endParaRPr lang="en-US" sz="2400">
              <a:solidFill>
                <a:schemeClr val="tx1"/>
              </a:solidFill>
            </a:endParaRPr>
          </a:p>
          <a:p>
            <a:pPr algn="l">
              <a:spcBef>
                <a:spcPct val="0"/>
              </a:spcBef>
              <a:buClr>
                <a:schemeClr val="tx1"/>
              </a:buClr>
              <a:buFontTx/>
              <a:buChar char="•"/>
            </a:pPr>
            <a:r>
              <a:rPr lang="en-US" sz="2400">
                <a:solidFill>
                  <a:schemeClr val="tx1"/>
                </a:solidFill>
                <a:effectLst>
                  <a:outerShdw blurRad="38100" dist="38100" dir="2700000" algn="tl">
                    <a:srgbClr val="C0C0C0"/>
                  </a:outerShdw>
                </a:effectLst>
              </a:rPr>
              <a:t>     </a:t>
            </a:r>
            <a:r>
              <a:rPr lang="en-US" sz="2400">
                <a:solidFill>
                  <a:schemeClr val="tx1"/>
                </a:solidFill>
              </a:rPr>
              <a:t>Planning Assistance to States (Section 22)</a:t>
            </a:r>
          </a:p>
          <a:p>
            <a:pPr algn="l">
              <a:spcBef>
                <a:spcPct val="0"/>
              </a:spcBef>
              <a:buClr>
                <a:schemeClr val="tx1"/>
              </a:buClr>
              <a:buFontTx/>
              <a:buChar char="•"/>
            </a:pPr>
            <a:endParaRPr lang="en-US" sz="2400">
              <a:solidFill>
                <a:schemeClr val="tx1"/>
              </a:solidFill>
            </a:endParaRPr>
          </a:p>
          <a:p>
            <a:pPr algn="l">
              <a:spcBef>
                <a:spcPct val="0"/>
              </a:spcBef>
              <a:buClr>
                <a:schemeClr val="tx1"/>
              </a:buClr>
              <a:buFontTx/>
              <a:buChar char="•"/>
            </a:pPr>
            <a:r>
              <a:rPr lang="en-US" sz="2400">
                <a:solidFill>
                  <a:schemeClr val="tx1"/>
                </a:solidFill>
              </a:rPr>
              <a:t>     Flood Plain Management Services Program</a:t>
            </a:r>
          </a:p>
          <a:p>
            <a:pPr algn="l">
              <a:spcBef>
                <a:spcPct val="0"/>
              </a:spcBef>
              <a:buClr>
                <a:schemeClr val="tx1"/>
              </a:buClr>
              <a:buFontTx/>
              <a:buChar char="•"/>
            </a:pPr>
            <a:endParaRPr lang="en-US" sz="2400">
              <a:solidFill>
                <a:schemeClr val="tx1"/>
              </a:solidFill>
            </a:endParaRPr>
          </a:p>
          <a:p>
            <a:pPr algn="l">
              <a:spcBef>
                <a:spcPct val="0"/>
              </a:spcBef>
              <a:buClr>
                <a:schemeClr val="tx1"/>
              </a:buClr>
              <a:buFontTx/>
              <a:buChar char="•"/>
            </a:pPr>
            <a:r>
              <a:rPr lang="en-US" sz="2400">
                <a:solidFill>
                  <a:schemeClr val="tx1"/>
                </a:solidFill>
              </a:rPr>
              <a:t>     Emergency Management (PL 84-99)</a:t>
            </a:r>
          </a:p>
          <a:p>
            <a:pPr algn="l">
              <a:spcBef>
                <a:spcPct val="0"/>
              </a:spcBef>
              <a:buClr>
                <a:schemeClr val="tx1"/>
              </a:buClr>
              <a:buFontTx/>
              <a:buChar char="•"/>
            </a:pPr>
            <a:endParaRPr lang="en-US" sz="2400">
              <a:solidFill>
                <a:schemeClr val="tx1"/>
              </a:solidFill>
            </a:endParaRPr>
          </a:p>
          <a:p>
            <a:pPr algn="l">
              <a:spcBef>
                <a:spcPct val="0"/>
              </a:spcBef>
              <a:buClr>
                <a:schemeClr val="tx1"/>
              </a:buClr>
              <a:buFontTx/>
              <a:buChar char="•"/>
            </a:pPr>
            <a:r>
              <a:rPr lang="en-US" sz="2400">
                <a:solidFill>
                  <a:schemeClr val="tx1"/>
                </a:solidFill>
              </a:rPr>
              <a:t>     Major Rehabilitation (O&amp;M)</a:t>
            </a:r>
          </a:p>
        </p:txBody>
      </p:sp>
      <p:sp>
        <p:nvSpPr>
          <p:cNvPr id="1011716" name="Rectangle 4"/>
          <p:cNvSpPr>
            <a:spLocks noChangeArrowheads="1"/>
          </p:cNvSpPr>
          <p:nvPr>
            <p:ph type="title"/>
          </p:nvPr>
        </p:nvSpPr>
        <p:spPr>
          <a:noFill/>
          <a:ln/>
        </p:spPr>
        <p:txBody>
          <a:bodyPr/>
          <a:lstStyle/>
          <a:p>
            <a:r>
              <a:rPr lang="en-US"/>
              <a:t>Other Authorities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Master">
  <a:themeElements>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lnDef>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outerShdw dist="53882" dir="2700000" algn="ctr" rotWithShape="0">
            <a:schemeClr val="tx1"/>
          </a:outerShdw>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defRPr>
        </a:defPPr>
      </a:lstStyle>
    </a:lnDef>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7685</TotalTime>
  <Words>1112</Words>
  <Application>Microsoft Office PowerPoint</Application>
  <PresentationFormat>Letter Paper (8.5x11 in)</PresentationFormat>
  <Paragraphs>283</Paragraphs>
  <Slides>13</Slides>
  <Notes>13</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24" baseType="lpstr">
      <vt:lpstr>Times New Roman</vt:lpstr>
      <vt:lpstr>Arial</vt:lpstr>
      <vt:lpstr>Wingdings</vt:lpstr>
      <vt:lpstr>Wingdings 3</vt:lpstr>
      <vt:lpstr>Helvetica</vt:lpstr>
      <vt:lpstr>Arial Black</vt:lpstr>
      <vt:lpstr>Arial Narrow</vt:lpstr>
      <vt:lpstr>3_Default Design</vt:lpstr>
      <vt:lpstr>Title Master</vt:lpstr>
      <vt:lpstr>Slide Master</vt:lpstr>
      <vt:lpstr>Microsoft Clip Gallery</vt:lpstr>
      <vt:lpstr>Slide 1</vt:lpstr>
      <vt:lpstr>Corps Missions</vt:lpstr>
      <vt:lpstr>Civil Works Boundaries</vt:lpstr>
      <vt:lpstr>Slide 4</vt:lpstr>
      <vt:lpstr>Key Policy and Laws</vt:lpstr>
      <vt:lpstr>Slide 6</vt:lpstr>
      <vt:lpstr>Continuing Authorities Project</vt:lpstr>
      <vt:lpstr>Slide 8</vt:lpstr>
      <vt:lpstr>Other Authorities</vt:lpstr>
      <vt:lpstr>Slide 10</vt:lpstr>
      <vt:lpstr>For Further Information</vt:lpstr>
      <vt:lpstr>Slide 12</vt:lpstr>
      <vt:lpstr>Slide 13</vt:lpstr>
    </vt:vector>
  </TitlesOfParts>
  <Company>U.S. Army Corps of Engineers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Visual Information, CW</dc:creator>
  <cp:lastModifiedBy>Sabine Martin</cp:lastModifiedBy>
  <cp:revision>365</cp:revision>
  <cp:lastPrinted>2002-04-13T14:00:15Z</cp:lastPrinted>
  <dcterms:created xsi:type="dcterms:W3CDTF">1997-08-01T00:54:09Z</dcterms:created>
  <dcterms:modified xsi:type="dcterms:W3CDTF">2010-05-07T12:28:12Z</dcterms:modified>
</cp:coreProperties>
</file>