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 id="2147483650" r:id="rId2"/>
    <p:sldMasterId id="2147483654" r:id="rId3"/>
  </p:sldMasterIdLst>
  <p:notesMasterIdLst>
    <p:notesMasterId r:id="rId43"/>
  </p:notesMasterIdLst>
  <p:handoutMasterIdLst>
    <p:handoutMasterId r:id="rId44"/>
  </p:handoutMasterIdLst>
  <p:sldIdLst>
    <p:sldId id="277" r:id="rId4"/>
    <p:sldId id="392" r:id="rId5"/>
    <p:sldId id="341" r:id="rId6"/>
    <p:sldId id="388" r:id="rId7"/>
    <p:sldId id="377" r:id="rId8"/>
    <p:sldId id="386" r:id="rId9"/>
    <p:sldId id="376" r:id="rId10"/>
    <p:sldId id="391" r:id="rId11"/>
    <p:sldId id="393" r:id="rId12"/>
    <p:sldId id="394" r:id="rId13"/>
    <p:sldId id="416" r:id="rId14"/>
    <p:sldId id="411" r:id="rId15"/>
    <p:sldId id="409" r:id="rId16"/>
    <p:sldId id="413" r:id="rId17"/>
    <p:sldId id="414" r:id="rId18"/>
    <p:sldId id="415" r:id="rId19"/>
    <p:sldId id="383" r:id="rId20"/>
    <p:sldId id="418" r:id="rId21"/>
    <p:sldId id="399" r:id="rId22"/>
    <p:sldId id="403" r:id="rId23"/>
    <p:sldId id="375" r:id="rId24"/>
    <p:sldId id="343" r:id="rId25"/>
    <p:sldId id="359" r:id="rId26"/>
    <p:sldId id="333" r:id="rId27"/>
    <p:sldId id="345" r:id="rId28"/>
    <p:sldId id="378" r:id="rId29"/>
    <p:sldId id="349" r:id="rId30"/>
    <p:sldId id="380" r:id="rId31"/>
    <p:sldId id="352" r:id="rId32"/>
    <p:sldId id="381" r:id="rId33"/>
    <p:sldId id="382" r:id="rId34"/>
    <p:sldId id="351" r:id="rId35"/>
    <p:sldId id="404" r:id="rId36"/>
    <p:sldId id="405" r:id="rId37"/>
    <p:sldId id="406" r:id="rId38"/>
    <p:sldId id="336" r:id="rId39"/>
    <p:sldId id="362" r:id="rId40"/>
    <p:sldId id="357" r:id="rId41"/>
    <p:sldId id="408" r:id="rId4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292929"/>
    <a:srgbClr val="5F5F5F"/>
    <a:srgbClr val="FFFFFF"/>
    <a:srgbClr val="FFFF00"/>
    <a:srgbClr val="FFE7E7"/>
    <a:srgbClr val="0066FF"/>
    <a:srgbClr val="66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autoAdjust="0"/>
    <p:restoredTop sz="94637" autoAdjust="0"/>
  </p:normalViewPr>
  <p:slideViewPr>
    <p:cSldViewPr snapToGrid="0">
      <p:cViewPr>
        <p:scale>
          <a:sx n="66" d="100"/>
          <a:sy n="66" d="100"/>
        </p:scale>
        <p:origin x="-1290" y="-930"/>
      </p:cViewPr>
      <p:guideLst>
        <p:guide orient="horz" pos="1535"/>
        <p:guide pos="519"/>
      </p:guideLst>
    </p:cSldViewPr>
  </p:slideViewPr>
  <p:notesTextViewPr>
    <p:cViewPr>
      <p:scale>
        <a:sx n="100" d="100"/>
        <a:sy n="100" d="100"/>
      </p:scale>
      <p:origin x="0" y="0"/>
    </p:cViewPr>
  </p:notesTextViewPr>
  <p:sorterViewPr>
    <p:cViewPr>
      <p:scale>
        <a:sx n="100" d="100"/>
        <a:sy n="100" d="100"/>
      </p:scale>
      <p:origin x="0" y="4464"/>
    </p:cViewPr>
  </p:sorterViewPr>
  <p:notesViewPr>
    <p:cSldViewPr snapToGrid="0">
      <p:cViewPr>
        <p:scale>
          <a:sx n="100" d="100"/>
          <a:sy n="100" d="100"/>
        </p:scale>
        <p:origin x="-780"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en-US"/>
              <a:t>Community Resources for Brownfields Redevelopment 2009</a:t>
            </a:r>
          </a:p>
        </p:txBody>
      </p:sp>
      <p:sp>
        <p:nvSpPr>
          <p:cNvPr id="4034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034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en-US"/>
              <a:t>Beth A. Grigsby, LPG, ATC Brownfield Program Manager, Indianapolis, Indiana, beth.grigsby@atcassociates.com</a:t>
            </a:r>
          </a:p>
        </p:txBody>
      </p:sp>
      <p:sp>
        <p:nvSpPr>
          <p:cNvPr id="4034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BA7A4FD-1647-4786-89A9-099A38840CE2}"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en-US"/>
              <a:t>Community Resources for Brownfields Redevelopment 2009</a:t>
            </a:r>
          </a:p>
        </p:txBody>
      </p:sp>
      <p:sp>
        <p:nvSpPr>
          <p:cNvPr id="21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1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en-US"/>
              <a:t>Beth A. Grigsby, LPG, ATC Brownfield Program Manager, Indianapolis, Indiana, beth.grigsby@atcassociates.com</a:t>
            </a:r>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CA35F8F-33C2-4DA9-A105-3D0FF14EDC6F}" type="slidenum">
              <a:rPr lang="en-US"/>
              <a:pPr/>
              <a:t>‹#›</a:t>
            </a:fld>
            <a:endParaRPr lang="en-US"/>
          </a:p>
        </p:txBody>
      </p:sp>
    </p:spTree>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Community Resources for Brownfields Redevelopment 2009</a:t>
            </a:r>
          </a:p>
        </p:txBody>
      </p:sp>
      <p:sp>
        <p:nvSpPr>
          <p:cNvPr id="6" name="Rectangle 6"/>
          <p:cNvSpPr>
            <a:spLocks noGrp="1" noChangeArrowheads="1"/>
          </p:cNvSpPr>
          <p:nvPr>
            <p:ph type="ftr" sz="quarter" idx="4"/>
          </p:nvPr>
        </p:nvSpPr>
        <p:spPr>
          <a:ln/>
        </p:spPr>
        <p:txBody>
          <a:bodyPr/>
          <a:lstStyle/>
          <a:p>
            <a:r>
              <a:rPr lang="en-US"/>
              <a:t>Beth A. Grigsby, LPG, ATC Brownfield Program Manager, Indianapolis, Indiana, beth.grigsby@atcassociates.com</a:t>
            </a:r>
          </a:p>
        </p:txBody>
      </p:sp>
      <p:sp>
        <p:nvSpPr>
          <p:cNvPr id="7" name="Rectangle 7"/>
          <p:cNvSpPr>
            <a:spLocks noGrp="1" noChangeArrowheads="1"/>
          </p:cNvSpPr>
          <p:nvPr>
            <p:ph type="sldNum" sz="quarter" idx="5"/>
          </p:nvPr>
        </p:nvSpPr>
        <p:spPr>
          <a:ln/>
        </p:spPr>
        <p:txBody>
          <a:bodyPr/>
          <a:lstStyle/>
          <a:p>
            <a:fld id="{0263CAE7-4D9A-49D8-A988-6DA8926AAED5}" type="slidenum">
              <a:rPr lang="en-US"/>
              <a:pPr/>
              <a:t>1</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xfrm>
            <a:off x="28575" y="4324350"/>
            <a:ext cx="6738938" cy="4619625"/>
          </a:xfrm>
        </p:spPr>
        <p:txBody>
          <a:bodyPr/>
          <a:lstStyle/>
          <a:p>
            <a:pPr>
              <a:lnSpc>
                <a:spcPct val="90000"/>
              </a:lnSpc>
            </a:pPr>
            <a:r>
              <a:rPr lang="en-US" sz="1100" b="1">
                <a:solidFill>
                  <a:schemeClr val="accent2"/>
                </a:solidFill>
              </a:rPr>
              <a:t>NAVIGATION &amp; PRESENTATION EDITING TIPS: (Print this Notes Page)</a:t>
            </a:r>
          </a:p>
          <a:p>
            <a:pPr>
              <a:lnSpc>
                <a:spcPct val="90000"/>
              </a:lnSpc>
            </a:pPr>
            <a:endParaRPr lang="en-US" sz="1100" b="1">
              <a:solidFill>
                <a:schemeClr val="accent2"/>
              </a:solidFill>
            </a:endParaRPr>
          </a:p>
          <a:p>
            <a:pPr>
              <a:lnSpc>
                <a:spcPct val="90000"/>
              </a:lnSpc>
            </a:pPr>
            <a:r>
              <a:rPr lang="en-US" sz="900"/>
              <a:t>This overview presentation has been created to give the presenter the greatest opportunity for message customization on-the-fly. Present only as much information as relevant for your target audience. Encourage interaction at every opportunity.</a:t>
            </a:r>
          </a:p>
          <a:p>
            <a:pPr>
              <a:lnSpc>
                <a:spcPct val="90000"/>
              </a:lnSpc>
            </a:pPr>
            <a:endParaRPr lang="en-US" sz="900"/>
          </a:p>
          <a:p>
            <a:pPr>
              <a:lnSpc>
                <a:spcPct val="90000"/>
              </a:lnSpc>
            </a:pPr>
            <a:r>
              <a:rPr lang="en-US" sz="900" b="1"/>
              <a:t>Slide 1-5</a:t>
            </a:r>
            <a:r>
              <a:rPr lang="en-US" sz="900"/>
              <a:t> 	These slides demonstrate grasp of your understanding of issues impacting their organizations. Also, you’re </a:t>
            </a:r>
            <a:br>
              <a:rPr lang="en-US" sz="900"/>
            </a:br>
            <a:r>
              <a:rPr lang="en-US" sz="900"/>
              <a:t>	underscoring the issues in play when needed action is delayed or avoided.</a:t>
            </a:r>
          </a:p>
          <a:p>
            <a:pPr>
              <a:lnSpc>
                <a:spcPct val="90000"/>
              </a:lnSpc>
            </a:pPr>
            <a:r>
              <a:rPr lang="en-US" sz="900" b="1"/>
              <a:t>Slide 6</a:t>
            </a:r>
            <a:r>
              <a:rPr lang="en-US" sz="900"/>
              <a:t> 	Use this slide as a facilitation mechanism. Stop. Interact.</a:t>
            </a:r>
          </a:p>
          <a:p>
            <a:pPr>
              <a:lnSpc>
                <a:spcPct val="90000"/>
              </a:lnSpc>
            </a:pPr>
            <a:r>
              <a:rPr lang="en-US" sz="900" b="1"/>
              <a:t>Slide 7</a:t>
            </a:r>
            <a:r>
              <a:rPr lang="en-US" sz="900"/>
              <a:t> 	</a:t>
            </a:r>
            <a:r>
              <a:rPr lang="en-US" sz="900">
                <a:solidFill>
                  <a:srgbClr val="FF0000"/>
                </a:solidFill>
              </a:rPr>
              <a:t>Primary Navigation Screen</a:t>
            </a:r>
            <a:r>
              <a:rPr lang="en-US" sz="900"/>
              <a:t> – Click on any relevant links based on your discussion in slide #6. Make your </a:t>
            </a:r>
            <a:br>
              <a:rPr lang="en-US" sz="900"/>
            </a:br>
            <a:r>
              <a:rPr lang="en-US" sz="900"/>
              <a:t>	presentation as short or long as needed. Click on the </a:t>
            </a:r>
            <a:r>
              <a:rPr lang="en-US" sz="900" b="1"/>
              <a:t>SUMMARY</a:t>
            </a:r>
            <a:r>
              <a:rPr lang="en-US" sz="900"/>
              <a:t> link (located throughout the presentation) to </a:t>
            </a:r>
            <a:br>
              <a:rPr lang="en-US" sz="900"/>
            </a:br>
            <a:r>
              <a:rPr lang="en-US" sz="900"/>
              <a:t>	go to the final closing slides.</a:t>
            </a:r>
          </a:p>
          <a:p>
            <a:pPr>
              <a:lnSpc>
                <a:spcPct val="90000"/>
              </a:lnSpc>
            </a:pPr>
            <a:endParaRPr lang="en-US" sz="900"/>
          </a:p>
          <a:p>
            <a:pPr>
              <a:lnSpc>
                <a:spcPct val="90000"/>
              </a:lnSpc>
            </a:pPr>
            <a:r>
              <a:rPr lang="en-US" sz="900" b="1"/>
              <a:t>Slides 8-11</a:t>
            </a:r>
            <a:r>
              <a:rPr lang="en-US" sz="900"/>
              <a:t> 	</a:t>
            </a:r>
            <a:r>
              <a:rPr lang="en-US" sz="900" u="sng"/>
              <a:t>Construction Engineering, Testing &amp; Inspection</a:t>
            </a:r>
            <a:r>
              <a:rPr lang="en-US" sz="900"/>
              <a:t> Section</a:t>
            </a:r>
            <a:endParaRPr lang="en-US" sz="900" b="1"/>
          </a:p>
          <a:p>
            <a:pPr>
              <a:lnSpc>
                <a:spcPct val="90000"/>
              </a:lnSpc>
            </a:pPr>
            <a:r>
              <a:rPr lang="en-US" sz="900" b="1"/>
              <a:t>Slides 12-15</a:t>
            </a:r>
            <a:r>
              <a:rPr lang="en-US" sz="900"/>
              <a:t> 	</a:t>
            </a:r>
            <a:r>
              <a:rPr lang="en-US" sz="900" u="sng"/>
              <a:t>Business Operations</a:t>
            </a:r>
            <a:r>
              <a:rPr lang="en-US" sz="900"/>
              <a:t> Section</a:t>
            </a:r>
            <a:endParaRPr lang="en-US" sz="900" b="1"/>
          </a:p>
          <a:p>
            <a:pPr>
              <a:lnSpc>
                <a:spcPct val="90000"/>
              </a:lnSpc>
            </a:pPr>
            <a:r>
              <a:rPr lang="en-US" sz="900" b="1"/>
              <a:t>Slides 16-19</a:t>
            </a:r>
            <a:r>
              <a:rPr lang="en-US" sz="900"/>
              <a:t> 	</a:t>
            </a:r>
            <a:r>
              <a:rPr lang="en-US" sz="900" u="sng"/>
              <a:t>Facility Management</a:t>
            </a:r>
            <a:r>
              <a:rPr lang="en-US" sz="900"/>
              <a:t> Section</a:t>
            </a:r>
            <a:endParaRPr lang="en-US" sz="900" b="1"/>
          </a:p>
          <a:p>
            <a:pPr>
              <a:lnSpc>
                <a:spcPct val="90000"/>
              </a:lnSpc>
            </a:pPr>
            <a:r>
              <a:rPr lang="en-US" sz="900" b="1"/>
              <a:t>Slides 20-23</a:t>
            </a:r>
            <a:r>
              <a:rPr lang="en-US" sz="900"/>
              <a:t> 	</a:t>
            </a:r>
            <a:r>
              <a:rPr lang="en-US" sz="900" u="sng"/>
              <a:t>Expansion &amp; Renovation</a:t>
            </a:r>
            <a:r>
              <a:rPr lang="en-US" sz="900"/>
              <a:t> Section</a:t>
            </a:r>
            <a:endParaRPr lang="en-US" sz="900" b="1"/>
          </a:p>
          <a:p>
            <a:pPr>
              <a:lnSpc>
                <a:spcPct val="90000"/>
              </a:lnSpc>
            </a:pPr>
            <a:r>
              <a:rPr lang="en-US" sz="900" b="1"/>
              <a:t>Slides 24-27</a:t>
            </a:r>
            <a:r>
              <a:rPr lang="en-US" sz="900"/>
              <a:t> 	</a:t>
            </a:r>
            <a:r>
              <a:rPr lang="en-US" sz="900" u="sng"/>
              <a:t>Real Estate Purchase, Finance &amp; Sale</a:t>
            </a:r>
            <a:r>
              <a:rPr lang="en-US" sz="900"/>
              <a:t> Section</a:t>
            </a:r>
          </a:p>
          <a:p>
            <a:pPr>
              <a:lnSpc>
                <a:spcPct val="90000"/>
              </a:lnSpc>
            </a:pPr>
            <a:r>
              <a:rPr lang="en-US" sz="900" b="1"/>
              <a:t>Slides 28-32</a:t>
            </a:r>
            <a:r>
              <a:rPr lang="en-US" sz="900"/>
              <a:t> 	</a:t>
            </a:r>
            <a:r>
              <a:rPr lang="en-US" sz="900" u="sng"/>
              <a:t>Summary Slides</a:t>
            </a:r>
          </a:p>
          <a:p>
            <a:pPr>
              <a:lnSpc>
                <a:spcPct val="90000"/>
              </a:lnSpc>
            </a:pPr>
            <a:endParaRPr lang="en-US" sz="900" u="sng"/>
          </a:p>
          <a:p>
            <a:pPr>
              <a:lnSpc>
                <a:spcPct val="90000"/>
              </a:lnSpc>
              <a:spcBef>
                <a:spcPct val="40000"/>
              </a:spcBef>
            </a:pPr>
            <a:r>
              <a:rPr lang="en-US" sz="900" b="1"/>
              <a:t>EDITING TIPS -	</a:t>
            </a:r>
          </a:p>
          <a:p>
            <a:pPr>
              <a:lnSpc>
                <a:spcPct val="90000"/>
              </a:lnSpc>
              <a:spcBef>
                <a:spcPct val="55000"/>
              </a:spcBef>
              <a:buFontTx/>
              <a:buChar char="•"/>
            </a:pPr>
            <a:r>
              <a:rPr lang="en-US" sz="800"/>
              <a:t> Replace text wherever desired but try to avoid adding more lines of text or causing existing text to wrap to a second line.</a:t>
            </a:r>
          </a:p>
          <a:p>
            <a:pPr>
              <a:lnSpc>
                <a:spcPct val="90000"/>
              </a:lnSpc>
              <a:spcBef>
                <a:spcPct val="55000"/>
              </a:spcBef>
              <a:buFontTx/>
              <a:buChar char="•"/>
            </a:pPr>
            <a:r>
              <a:rPr lang="en-US" sz="800"/>
              <a:t> Add slides where necessary.  The easiest way is to simply select INSERT-DUPLICATE from the slide you want to emulate</a:t>
            </a:r>
            <a:br>
              <a:rPr lang="en-US" sz="800"/>
            </a:br>
            <a:r>
              <a:rPr lang="en-US" sz="800"/>
              <a:t>  and edit/delete the text in that duplicate slide as needed.</a:t>
            </a:r>
          </a:p>
          <a:p>
            <a:pPr>
              <a:lnSpc>
                <a:spcPct val="90000"/>
              </a:lnSpc>
              <a:spcBef>
                <a:spcPct val="55000"/>
              </a:spcBef>
              <a:buFontTx/>
              <a:buChar char="•"/>
            </a:pPr>
            <a:r>
              <a:rPr lang="en-US" sz="800"/>
              <a:t>The slide #7 hyperlinks will always go to the same target page – even if their slide number has changed because of inserted slides</a:t>
            </a:r>
          </a:p>
          <a:p>
            <a:pPr>
              <a:lnSpc>
                <a:spcPct val="90000"/>
              </a:lnSpc>
              <a:spcBef>
                <a:spcPct val="55000"/>
              </a:spcBef>
              <a:buFontTx/>
              <a:buChar char="•"/>
            </a:pPr>
            <a:r>
              <a:rPr lang="en-US" sz="800"/>
              <a:t> Try to follow existing formatting. (Single lines of text. Sentence-type capitalization for body text. Labels/title initial cap each word)</a:t>
            </a:r>
          </a:p>
          <a:p>
            <a:pPr>
              <a:lnSpc>
                <a:spcPct val="90000"/>
              </a:lnSpc>
              <a:spcBef>
                <a:spcPct val="55000"/>
              </a:spcBef>
              <a:buFontTx/>
              <a:buChar char="•"/>
            </a:pPr>
            <a:r>
              <a:rPr lang="en-US" sz="800"/>
              <a:t> When inserting other images – Use only quality imagery.</a:t>
            </a:r>
          </a:p>
        </p:txBody>
      </p:sp>
      <p:sp>
        <p:nvSpPr>
          <p:cNvPr id="82948" name="Line 4"/>
          <p:cNvSpPr>
            <a:spLocks noChangeShapeType="1"/>
          </p:cNvSpPr>
          <p:nvPr/>
        </p:nvSpPr>
        <p:spPr bwMode="auto">
          <a:xfrm>
            <a:off x="28575" y="4648200"/>
            <a:ext cx="6619875" cy="0"/>
          </a:xfrm>
          <a:prstGeom prst="line">
            <a:avLst/>
          </a:prstGeom>
          <a:noFill/>
          <a:ln w="9525">
            <a:solidFill>
              <a:schemeClr val="tx1"/>
            </a:solidFill>
            <a:round/>
            <a:headEnd/>
            <a:tailEnd/>
          </a:ln>
          <a:effec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Community Resources for Brownfields Redevelopment 2009</a:t>
            </a:r>
          </a:p>
        </p:txBody>
      </p:sp>
      <p:sp>
        <p:nvSpPr>
          <p:cNvPr id="5" name="Rectangle 6"/>
          <p:cNvSpPr>
            <a:spLocks noGrp="1" noChangeArrowheads="1"/>
          </p:cNvSpPr>
          <p:nvPr>
            <p:ph type="ftr" sz="quarter" idx="4"/>
          </p:nvPr>
        </p:nvSpPr>
        <p:spPr>
          <a:ln/>
        </p:spPr>
        <p:txBody>
          <a:bodyPr/>
          <a:lstStyle/>
          <a:p>
            <a:r>
              <a:rPr lang="en-US"/>
              <a:t>Beth A. Grigsby, LPG, ATC Brownfield Program Manager, Indianapolis, Indiana, beth.grigsby@atcassociates.com</a:t>
            </a:r>
          </a:p>
        </p:txBody>
      </p:sp>
      <p:sp>
        <p:nvSpPr>
          <p:cNvPr id="6" name="Rectangle 7"/>
          <p:cNvSpPr>
            <a:spLocks noGrp="1" noChangeArrowheads="1"/>
          </p:cNvSpPr>
          <p:nvPr>
            <p:ph type="sldNum" sz="quarter" idx="5"/>
          </p:nvPr>
        </p:nvSpPr>
        <p:spPr>
          <a:ln/>
        </p:spPr>
        <p:txBody>
          <a:bodyPr/>
          <a:lstStyle/>
          <a:p>
            <a:fld id="{1246D6D1-06EB-459B-A6C3-30555095A95A}" type="slidenum">
              <a:rPr lang="en-US"/>
              <a:pPr/>
              <a:t>2</a:t>
            </a:fld>
            <a:endParaRPr lang="en-US"/>
          </a:p>
        </p:txBody>
      </p:sp>
      <p:sp>
        <p:nvSpPr>
          <p:cNvPr id="373762" name="Rectangle 2"/>
          <p:cNvSpPr>
            <a:spLocks noGrp="1" noRot="1" noChangeAspect="1" noChangeArrowheads="1" noTextEdit="1"/>
          </p:cNvSpPr>
          <p:nvPr>
            <p:ph type="sldImg"/>
          </p:nvPr>
        </p:nvSpPr>
        <p:spPr>
          <a:xfrm>
            <a:off x="1152525" y="692150"/>
            <a:ext cx="4554538" cy="3416300"/>
          </a:xfrm>
          <a:ln/>
        </p:spPr>
      </p:sp>
      <p:sp>
        <p:nvSpPr>
          <p:cNvPr id="373763" name="Rectangle 3"/>
          <p:cNvSpPr>
            <a:spLocks noGrp="1" noChangeArrowheads="1"/>
          </p:cNvSpPr>
          <p:nvPr>
            <p:ph type="body" idx="1"/>
          </p:nvPr>
        </p:nvSpPr>
        <p:spPr>
          <a:xfrm>
            <a:off x="914400" y="4343400"/>
            <a:ext cx="5029200" cy="4114800"/>
          </a:xfrm>
        </p:spPr>
        <p:txBody>
          <a:bodyPr/>
          <a:lstStyle/>
          <a:p>
            <a:endParaRPr lang="en-US" sz="1000"/>
          </a:p>
          <a:p>
            <a:r>
              <a:rPr lang="en-US" sz="100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Community Resources for Brownfields Redevelopment 2009</a:t>
            </a:r>
          </a:p>
        </p:txBody>
      </p:sp>
      <p:sp>
        <p:nvSpPr>
          <p:cNvPr id="5" name="Rectangle 6"/>
          <p:cNvSpPr>
            <a:spLocks noGrp="1" noChangeArrowheads="1"/>
          </p:cNvSpPr>
          <p:nvPr>
            <p:ph type="ftr" sz="quarter" idx="4"/>
          </p:nvPr>
        </p:nvSpPr>
        <p:spPr>
          <a:ln/>
        </p:spPr>
        <p:txBody>
          <a:bodyPr/>
          <a:lstStyle/>
          <a:p>
            <a:r>
              <a:rPr lang="en-US"/>
              <a:t>Beth A. Grigsby, LPG, ATC Brownfield Program Manager, Indianapolis, Indiana, beth.grigsby@atcassociates.com</a:t>
            </a:r>
          </a:p>
        </p:txBody>
      </p:sp>
      <p:sp>
        <p:nvSpPr>
          <p:cNvPr id="6" name="Rectangle 7"/>
          <p:cNvSpPr>
            <a:spLocks noGrp="1" noChangeArrowheads="1"/>
          </p:cNvSpPr>
          <p:nvPr>
            <p:ph type="sldNum" sz="quarter" idx="5"/>
          </p:nvPr>
        </p:nvSpPr>
        <p:spPr>
          <a:ln/>
        </p:spPr>
        <p:txBody>
          <a:bodyPr/>
          <a:lstStyle/>
          <a:p>
            <a:fld id="{5AEE0350-3D1C-4007-B068-FDB4A27AE713}" type="slidenum">
              <a:rPr lang="en-US"/>
              <a:pPr/>
              <a:t>3</a:t>
            </a:fld>
            <a:endParaRPr lang="en-US"/>
          </a:p>
        </p:txBody>
      </p:sp>
      <p:sp>
        <p:nvSpPr>
          <p:cNvPr id="281602" name="Rectangle 2"/>
          <p:cNvSpPr>
            <a:spLocks noGrp="1" noRot="1" noChangeAspect="1" noChangeArrowheads="1" noTextEdit="1"/>
          </p:cNvSpPr>
          <p:nvPr>
            <p:ph type="sldImg"/>
          </p:nvPr>
        </p:nvSpPr>
        <p:spPr>
          <a:xfrm>
            <a:off x="1152525" y="692150"/>
            <a:ext cx="4554538" cy="3416300"/>
          </a:xfrm>
          <a:ln/>
        </p:spPr>
      </p:sp>
      <p:sp>
        <p:nvSpPr>
          <p:cNvPr id="281603" name="Rectangle 3"/>
          <p:cNvSpPr>
            <a:spLocks noGrp="1" noChangeArrowheads="1"/>
          </p:cNvSpPr>
          <p:nvPr>
            <p:ph type="body" idx="1"/>
          </p:nvPr>
        </p:nvSpPr>
        <p:spPr>
          <a:xfrm>
            <a:off x="914400" y="4343400"/>
            <a:ext cx="5029200" cy="4114800"/>
          </a:xfrm>
        </p:spPr>
        <p:txBody>
          <a:bodyPr/>
          <a:lstStyle/>
          <a:p>
            <a:r>
              <a:rPr lang="en-US"/>
              <a:t>By law the definition expanded to included land contaminated by </a:t>
            </a:r>
            <a:r>
              <a:rPr lang="en-US" b="1"/>
              <a:t>petroleum or petroleum products</a:t>
            </a:r>
            <a:r>
              <a:rPr lang="en-US"/>
              <a:t>, land contaminated by controlled substances (</a:t>
            </a:r>
            <a:r>
              <a:rPr lang="en-US" b="1"/>
              <a:t>meth-labs</a:t>
            </a:r>
            <a:r>
              <a:rPr lang="en-US"/>
              <a:t>) and </a:t>
            </a:r>
            <a:r>
              <a:rPr lang="en-US" b="1"/>
              <a:t>mine-scarred land</a:t>
            </a:r>
            <a:r>
              <a:rPr lang="en-US"/>
              <a:t>.</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Community Resources for Brownfields Redevelopment 2009</a:t>
            </a:r>
          </a:p>
        </p:txBody>
      </p:sp>
      <p:sp>
        <p:nvSpPr>
          <p:cNvPr id="5" name="Rectangle 6"/>
          <p:cNvSpPr>
            <a:spLocks noGrp="1" noChangeArrowheads="1"/>
          </p:cNvSpPr>
          <p:nvPr>
            <p:ph type="ftr" sz="quarter" idx="4"/>
          </p:nvPr>
        </p:nvSpPr>
        <p:spPr>
          <a:ln/>
        </p:spPr>
        <p:txBody>
          <a:bodyPr/>
          <a:lstStyle/>
          <a:p>
            <a:r>
              <a:rPr lang="en-US"/>
              <a:t>Beth A. Grigsby, LPG, ATC Brownfield Program Manager, Indianapolis, Indiana, beth.grigsby@atcassociates.com</a:t>
            </a:r>
          </a:p>
        </p:txBody>
      </p:sp>
      <p:sp>
        <p:nvSpPr>
          <p:cNvPr id="6" name="Rectangle 7"/>
          <p:cNvSpPr>
            <a:spLocks noGrp="1" noChangeArrowheads="1"/>
          </p:cNvSpPr>
          <p:nvPr>
            <p:ph type="sldNum" sz="quarter" idx="5"/>
          </p:nvPr>
        </p:nvSpPr>
        <p:spPr>
          <a:ln/>
        </p:spPr>
        <p:txBody>
          <a:bodyPr/>
          <a:lstStyle/>
          <a:p>
            <a:fld id="{ED3D8034-B141-46C9-BBAE-B9139B569311}" type="slidenum">
              <a:rPr lang="en-US"/>
              <a:pPr/>
              <a:t>8</a:t>
            </a:fld>
            <a:endParaRPr lang="en-US"/>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p:txBody>
          <a:bodyPr/>
          <a:lstStyle/>
          <a:p>
            <a:r>
              <a:rPr lang="en-US" b="1"/>
              <a:t>State and local maps</a:t>
            </a:r>
            <a:r>
              <a:rPr lang="en-US"/>
              <a:t> State and local maps offer a broad spectrum of information, such as zoning codes, master plans, topography, water table levels, and aquifer locations. </a:t>
            </a:r>
          </a:p>
          <a:p>
            <a:r>
              <a:rPr lang="en-US"/>
              <a:t>These maps can help you examine several brownfields issues, such as remediation and site reuse options. Contact your local and/or State planning departments for more information on these maps. </a:t>
            </a:r>
          </a:p>
          <a:p>
            <a:r>
              <a:rPr lang="en-US" b="1"/>
              <a:t>Discuss the historical uses with owner/neighbors</a:t>
            </a:r>
          </a:p>
          <a:p>
            <a:r>
              <a:rPr lang="en-US" b="1"/>
              <a:t>Review state/local maps</a:t>
            </a:r>
          </a:p>
          <a:p>
            <a:r>
              <a:rPr lang="en-US" b="1"/>
              <a:t>Review old Fire Insurance maps (Sanborns)</a:t>
            </a:r>
          </a:p>
          <a:p>
            <a:r>
              <a:rPr lang="en-US" b="1"/>
              <a:t>Check with Health Department, Police and Fire departments Building and zoning records</a:t>
            </a:r>
          </a:p>
          <a:p>
            <a:r>
              <a:rPr lang="en-US" b="1"/>
              <a:t>Interview community elders</a:t>
            </a:r>
          </a:p>
          <a:p>
            <a:r>
              <a:rPr lang="en-US" b="1"/>
              <a:t>Check State Department of Environmental Quality records</a:t>
            </a:r>
          </a:p>
          <a:p>
            <a:r>
              <a:rPr lang="en-US" b="1"/>
              <a:t>Check EPA web site – www.epa.gov</a:t>
            </a:r>
          </a:p>
          <a:p>
            <a:r>
              <a:rPr lang="en-US" b="1"/>
              <a:t>Check with local planners</a:t>
            </a:r>
          </a:p>
          <a:p>
            <a:endParaRPr lang="en-US" b="1"/>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Community Resources for Brownfields Redevelopment 2009</a:t>
            </a:r>
          </a:p>
        </p:txBody>
      </p:sp>
      <p:sp>
        <p:nvSpPr>
          <p:cNvPr id="5" name="Rectangle 6"/>
          <p:cNvSpPr>
            <a:spLocks noGrp="1" noChangeArrowheads="1"/>
          </p:cNvSpPr>
          <p:nvPr>
            <p:ph type="ftr" sz="quarter" idx="4"/>
          </p:nvPr>
        </p:nvSpPr>
        <p:spPr>
          <a:ln/>
        </p:spPr>
        <p:txBody>
          <a:bodyPr/>
          <a:lstStyle/>
          <a:p>
            <a:r>
              <a:rPr lang="en-US"/>
              <a:t>Beth A. Grigsby, LPG, ATC Brownfield Program Manager, Indianapolis, Indiana, beth.grigsby@atcassociates.com</a:t>
            </a:r>
          </a:p>
        </p:txBody>
      </p:sp>
      <p:sp>
        <p:nvSpPr>
          <p:cNvPr id="6" name="Rectangle 7"/>
          <p:cNvSpPr>
            <a:spLocks noGrp="1" noChangeArrowheads="1"/>
          </p:cNvSpPr>
          <p:nvPr>
            <p:ph type="sldNum" sz="quarter" idx="5"/>
          </p:nvPr>
        </p:nvSpPr>
        <p:spPr>
          <a:ln/>
        </p:spPr>
        <p:txBody>
          <a:bodyPr/>
          <a:lstStyle/>
          <a:p>
            <a:fld id="{172EDF02-EDC0-400D-BFE2-59C92E10A913}" type="slidenum">
              <a:rPr lang="en-US"/>
              <a:pPr/>
              <a:t>9</a:t>
            </a:fld>
            <a:endParaRPr lang="en-US"/>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pPr>
              <a:lnSpc>
                <a:spcPct val="65000"/>
              </a:lnSpc>
            </a:pPr>
            <a:r>
              <a:rPr lang="en-US" sz="1000"/>
              <a:t>Impaired soil, water, or air conditions from historical use</a:t>
            </a:r>
          </a:p>
          <a:p>
            <a:pPr>
              <a:lnSpc>
                <a:spcPct val="65000"/>
              </a:lnSpc>
            </a:pPr>
            <a:endParaRPr lang="en-US" sz="1000"/>
          </a:p>
          <a:p>
            <a:pPr>
              <a:lnSpc>
                <a:spcPct val="65000"/>
              </a:lnSpc>
            </a:pPr>
            <a:r>
              <a:rPr lang="en-US" sz="1000"/>
              <a:t>Land uses:</a:t>
            </a:r>
          </a:p>
          <a:p>
            <a:pPr lvl="1">
              <a:lnSpc>
                <a:spcPct val="65000"/>
              </a:lnSpc>
            </a:pPr>
            <a:r>
              <a:rPr lang="en-US"/>
              <a:t>Waste storage/ disposal</a:t>
            </a:r>
          </a:p>
          <a:p>
            <a:pPr lvl="1">
              <a:lnSpc>
                <a:spcPct val="65000"/>
              </a:lnSpc>
            </a:pPr>
            <a:r>
              <a:rPr lang="en-US"/>
              <a:t>Manufacturing/</a:t>
            </a:r>
            <a:br>
              <a:rPr lang="en-US"/>
            </a:br>
            <a:r>
              <a:rPr lang="en-US"/>
              <a:t>industrial</a:t>
            </a:r>
          </a:p>
          <a:p>
            <a:pPr lvl="1">
              <a:lnSpc>
                <a:spcPct val="65000"/>
              </a:lnSpc>
            </a:pPr>
            <a:r>
              <a:rPr lang="en-US"/>
              <a:t>Transportation/</a:t>
            </a:r>
            <a:br>
              <a:rPr lang="en-US"/>
            </a:br>
            <a:r>
              <a:rPr lang="en-US"/>
              <a:t>rail</a:t>
            </a:r>
          </a:p>
          <a:p>
            <a:pPr lvl="1">
              <a:lnSpc>
                <a:spcPct val="65000"/>
              </a:lnSpc>
            </a:pPr>
            <a:r>
              <a:rPr lang="en-US"/>
              <a:t>Petroleum</a:t>
            </a:r>
          </a:p>
          <a:p>
            <a:pPr lvl="1">
              <a:lnSpc>
                <a:spcPct val="65000"/>
              </a:lnSpc>
            </a:pPr>
            <a:r>
              <a:rPr lang="en-US"/>
              <a:t>Mining</a:t>
            </a:r>
          </a:p>
          <a:p>
            <a:pPr lvl="1">
              <a:lnSpc>
                <a:spcPct val="65000"/>
              </a:lnSpc>
            </a:pPr>
            <a:r>
              <a:rPr lang="en-US"/>
              <a:t>Agribusiness</a:t>
            </a:r>
          </a:p>
          <a:p>
            <a:pPr lvl="1">
              <a:lnSpc>
                <a:spcPct val="65000"/>
              </a:lnSpc>
            </a:pPr>
            <a:endParaRPr lang="en-US"/>
          </a:p>
          <a:p>
            <a:pPr>
              <a:lnSpc>
                <a:spcPct val="85000"/>
              </a:lnSpc>
            </a:pPr>
            <a:r>
              <a:rPr lang="en-US"/>
              <a:t>Improvements</a:t>
            </a:r>
          </a:p>
          <a:p>
            <a:pPr lvl="1">
              <a:lnSpc>
                <a:spcPct val="85000"/>
              </a:lnSpc>
            </a:pPr>
            <a:r>
              <a:rPr lang="en-US"/>
              <a:t>Underground/ aboveground storage tanks</a:t>
            </a:r>
          </a:p>
          <a:p>
            <a:pPr lvl="1">
              <a:lnSpc>
                <a:spcPct val="85000"/>
              </a:lnSpc>
            </a:pPr>
            <a:r>
              <a:rPr lang="en-US"/>
              <a:t>Process areas/ machinery</a:t>
            </a:r>
          </a:p>
          <a:p>
            <a:pPr lvl="1">
              <a:lnSpc>
                <a:spcPct val="85000"/>
              </a:lnSpc>
            </a:pPr>
            <a:r>
              <a:rPr lang="en-US"/>
              <a:t>Asbestos</a:t>
            </a:r>
          </a:p>
          <a:p>
            <a:pPr lvl="1">
              <a:lnSpc>
                <a:spcPct val="65000"/>
              </a:lnSpc>
            </a:pPr>
            <a:r>
              <a:rPr lang="en-US"/>
              <a:t>Lead-based paint</a:t>
            </a:r>
          </a:p>
          <a:p>
            <a:pPr lvl="1">
              <a:lnSpc>
                <a:spcPct val="85000"/>
              </a:lnSpc>
            </a:pPr>
            <a:r>
              <a:rPr lang="en-US"/>
              <a:t>Polychlorinated biphenyls (PCBs)</a:t>
            </a:r>
          </a:p>
          <a:p>
            <a:pPr lvl="1">
              <a:lnSpc>
                <a:spcPct val="85000"/>
              </a:lnSpc>
            </a:pPr>
            <a:r>
              <a:rPr lang="en-US"/>
              <a:t>Fill materials</a:t>
            </a:r>
          </a:p>
          <a:p>
            <a:pPr lvl="1">
              <a:lnSpc>
                <a:spcPct val="65000"/>
              </a:lnSpc>
            </a:pPr>
            <a:endParaRPr lang="en-US"/>
          </a:p>
          <a:p>
            <a:pPr lvl="1">
              <a:lnSpc>
                <a:spcPct val="65000"/>
              </a:lnSpc>
            </a:pPr>
            <a:endParaRPr lang="en-US"/>
          </a:p>
          <a:p>
            <a:pPr lvl="1">
              <a:lnSpc>
                <a:spcPct val="65000"/>
              </a:lnSpc>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Community Resources for Brownfields Redevelopment 2009</a:t>
            </a:r>
          </a:p>
        </p:txBody>
      </p:sp>
      <p:sp>
        <p:nvSpPr>
          <p:cNvPr id="5" name="Rectangle 6"/>
          <p:cNvSpPr>
            <a:spLocks noGrp="1" noChangeArrowheads="1"/>
          </p:cNvSpPr>
          <p:nvPr>
            <p:ph type="ftr" sz="quarter" idx="4"/>
          </p:nvPr>
        </p:nvSpPr>
        <p:spPr>
          <a:ln/>
        </p:spPr>
        <p:txBody>
          <a:bodyPr/>
          <a:lstStyle/>
          <a:p>
            <a:r>
              <a:rPr lang="en-US"/>
              <a:t>Beth A. Grigsby, LPG, ATC Brownfield Program Manager, Indianapolis, Indiana, beth.grigsby@atcassociates.com</a:t>
            </a:r>
          </a:p>
        </p:txBody>
      </p:sp>
      <p:sp>
        <p:nvSpPr>
          <p:cNvPr id="6" name="Rectangle 7"/>
          <p:cNvSpPr>
            <a:spLocks noGrp="1" noChangeArrowheads="1"/>
          </p:cNvSpPr>
          <p:nvPr>
            <p:ph type="sldNum" sz="quarter" idx="5"/>
          </p:nvPr>
        </p:nvSpPr>
        <p:spPr>
          <a:ln/>
        </p:spPr>
        <p:txBody>
          <a:bodyPr/>
          <a:lstStyle/>
          <a:p>
            <a:fld id="{88D960E1-524C-4551-9530-68AF1B2303F6}" type="slidenum">
              <a:rPr lang="en-US"/>
              <a:pPr/>
              <a:t>10</a:t>
            </a:fld>
            <a:endParaRPr lang="en-US"/>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r>
              <a:rPr lang="en-US" b="1"/>
              <a:t>State and local maps</a:t>
            </a:r>
            <a:r>
              <a:rPr lang="en-US"/>
              <a:t> State and local maps offer a broad spectrum of information, such as zoning codes, master plans, topography, water table levels, and aquifer locations. </a:t>
            </a:r>
          </a:p>
          <a:p>
            <a:r>
              <a:rPr lang="en-US"/>
              <a:t>These maps can help you examine several brownfields issues, such as remediation and site reuse options. Contact your local and/or State planning departments for more information on these maps. </a:t>
            </a:r>
          </a:p>
          <a:p>
            <a:r>
              <a:rPr lang="en-US" b="1"/>
              <a:t>Discuss the historical uses with owner/neighbors</a:t>
            </a:r>
          </a:p>
          <a:p>
            <a:r>
              <a:rPr lang="en-US" b="1"/>
              <a:t>Review state/local maps</a:t>
            </a:r>
          </a:p>
          <a:p>
            <a:r>
              <a:rPr lang="en-US" b="1"/>
              <a:t>Review old Fire Insurance maps (Sanborns)</a:t>
            </a:r>
          </a:p>
          <a:p>
            <a:r>
              <a:rPr lang="en-US" b="1"/>
              <a:t>Check with Health Department, Police and Fire departments Building and zoning records</a:t>
            </a:r>
          </a:p>
          <a:p>
            <a:r>
              <a:rPr lang="en-US" b="1"/>
              <a:t>Check State Department of Environmental Quality records</a:t>
            </a:r>
          </a:p>
          <a:p>
            <a:r>
              <a:rPr lang="en-US" b="1"/>
              <a:t>Check EPA web site – www.epa.gov</a:t>
            </a:r>
          </a:p>
          <a:p>
            <a:r>
              <a:rPr lang="en-US" b="1"/>
              <a:t>Check with local planners</a:t>
            </a:r>
          </a:p>
          <a:p>
            <a:endParaRPr lang="en-US" b="1"/>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Community Resources for Brownfields Redevelopment 2009</a:t>
            </a:r>
          </a:p>
        </p:txBody>
      </p:sp>
      <p:sp>
        <p:nvSpPr>
          <p:cNvPr id="5" name="Rectangle 6"/>
          <p:cNvSpPr>
            <a:spLocks noGrp="1" noChangeArrowheads="1"/>
          </p:cNvSpPr>
          <p:nvPr>
            <p:ph type="ftr" sz="quarter" idx="4"/>
          </p:nvPr>
        </p:nvSpPr>
        <p:spPr>
          <a:ln/>
        </p:spPr>
        <p:txBody>
          <a:bodyPr/>
          <a:lstStyle/>
          <a:p>
            <a:r>
              <a:rPr lang="en-US"/>
              <a:t>Beth A. Grigsby, LPG, ATC Brownfield Program Manager, Indianapolis, Indiana, beth.grigsby@atcassociates.com</a:t>
            </a:r>
          </a:p>
        </p:txBody>
      </p:sp>
      <p:sp>
        <p:nvSpPr>
          <p:cNvPr id="6" name="Rectangle 7"/>
          <p:cNvSpPr>
            <a:spLocks noGrp="1" noChangeArrowheads="1"/>
          </p:cNvSpPr>
          <p:nvPr>
            <p:ph type="sldNum" sz="quarter" idx="5"/>
          </p:nvPr>
        </p:nvSpPr>
        <p:spPr>
          <a:ln/>
        </p:spPr>
        <p:txBody>
          <a:bodyPr/>
          <a:lstStyle/>
          <a:p>
            <a:fld id="{F5F3AA39-48C5-4171-9DCD-7E57C887C280}" type="slidenum">
              <a:rPr lang="en-US"/>
              <a:pPr/>
              <a:t>18</a:t>
            </a:fld>
            <a:endParaRPr lang="en-US"/>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a:lnSpc>
                <a:spcPct val="90000"/>
              </a:lnSpc>
            </a:pPr>
            <a:r>
              <a:rPr lang="en-US"/>
              <a:t>Start with the list obtained from a brainstorming session (stakeholders)-here are suggestions:  </a:t>
            </a:r>
          </a:p>
          <a:p>
            <a:pPr>
              <a:lnSpc>
                <a:spcPct val="90000"/>
              </a:lnSpc>
            </a:pPr>
            <a:r>
              <a:rPr lang="en-US"/>
              <a:t>Location:  Core area, impact on neighborhood, remove blight, redevelopment potential, surrounding land use</a:t>
            </a:r>
          </a:p>
          <a:p>
            <a:pPr>
              <a:lnSpc>
                <a:spcPct val="90000"/>
              </a:lnSpc>
            </a:pPr>
            <a:r>
              <a:rPr lang="en-US"/>
              <a:t>Marketability:</a:t>
            </a:r>
          </a:p>
          <a:p>
            <a:pPr>
              <a:lnSpc>
                <a:spcPct val="90000"/>
              </a:lnSpc>
            </a:pPr>
            <a:r>
              <a:rPr lang="en-US"/>
              <a:t>Zoning:  Current zoning and potential zoning change to one of the 6 categories</a:t>
            </a:r>
          </a:p>
          <a:p>
            <a:pPr>
              <a:lnSpc>
                <a:spcPct val="90000"/>
              </a:lnSpc>
            </a:pPr>
            <a:r>
              <a:rPr lang="en-US"/>
              <a:t>Master plan</a:t>
            </a:r>
          </a:p>
          <a:p>
            <a:pPr>
              <a:lnSpc>
                <a:spcPct val="90000"/>
              </a:lnSpc>
            </a:pPr>
            <a:r>
              <a:rPr lang="en-US"/>
              <a:t>Extent of contamination</a:t>
            </a:r>
          </a:p>
          <a:p>
            <a:pPr>
              <a:lnSpc>
                <a:spcPct val="90000"/>
              </a:lnSpc>
            </a:pPr>
            <a:r>
              <a:rPr lang="en-US"/>
              <a:t>Health risks – potential and known</a:t>
            </a:r>
          </a:p>
          <a:p>
            <a:pPr>
              <a:lnSpc>
                <a:spcPct val="90000"/>
              </a:lnSpc>
            </a:pPr>
            <a:r>
              <a:rPr lang="en-US"/>
              <a:t>children and family:  impact of redevelopment</a:t>
            </a:r>
          </a:p>
          <a:p>
            <a:pPr>
              <a:lnSpc>
                <a:spcPct val="90000"/>
              </a:lnSpc>
            </a:pPr>
            <a:r>
              <a:rPr lang="en-US"/>
              <a:t>Utilities/infrastructure/telecommunication:  includes accessibility to roads/airport</a:t>
            </a:r>
          </a:p>
          <a:p>
            <a:pPr>
              <a:lnSpc>
                <a:spcPct val="90000"/>
              </a:lnSpc>
            </a:pPr>
            <a:r>
              <a:rPr lang="en-US"/>
              <a:t>physical site characteristics:  size, buildings, visibility</a:t>
            </a:r>
          </a:p>
          <a:p>
            <a:pPr>
              <a:lnSpc>
                <a:spcPct val="90000"/>
              </a:lnSpc>
            </a:pPr>
            <a:r>
              <a:rPr lang="en-US"/>
              <a:t>Ownership:  private v. public</a:t>
            </a:r>
          </a:p>
          <a:p>
            <a:pPr>
              <a:lnSpc>
                <a:spcPct val="90000"/>
              </a:lnSpc>
            </a:pPr>
            <a:r>
              <a:rPr lang="en-US"/>
              <a:t>Current use</a:t>
            </a:r>
          </a:p>
          <a:p>
            <a:pPr>
              <a:lnSpc>
                <a:spcPct val="90000"/>
              </a:lnSpc>
            </a:pPr>
            <a:r>
              <a:rPr lang="en-US"/>
              <a:t>Historical Building or area</a:t>
            </a:r>
          </a:p>
          <a:p>
            <a:pPr>
              <a:lnSpc>
                <a:spcPct val="90000"/>
              </a:lnSpc>
            </a:pPr>
            <a:r>
              <a:rPr lang="en-US"/>
              <a:t>Financing available/funding available</a:t>
            </a:r>
          </a:p>
          <a:p>
            <a:pPr>
              <a:lnSpc>
                <a:spcPct val="90000"/>
              </a:lnSpc>
            </a:pPr>
            <a:r>
              <a:rPr lang="en-US"/>
              <a:t>Community acceptance</a:t>
            </a:r>
          </a:p>
          <a:p>
            <a:pPr>
              <a:lnSpc>
                <a:spcPct val="90000"/>
              </a:lnSpc>
            </a:pPr>
            <a:endParaRPr lang="en-US"/>
          </a:p>
          <a:p>
            <a:pPr>
              <a:lnSpc>
                <a:spcPct val="90000"/>
              </a:lnSpc>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ctrTitle"/>
          </p:nvPr>
        </p:nvSpPr>
        <p:spPr>
          <a:xfrm>
            <a:off x="1476375" y="2024063"/>
            <a:ext cx="6140450" cy="1074737"/>
          </a:xfrm>
        </p:spPr>
        <p:txBody>
          <a:bodyPr/>
          <a:lstStyle>
            <a:lvl1pPr algn="ctr">
              <a:defRPr sz="3000">
                <a:solidFill>
                  <a:schemeClr val="folHlink"/>
                </a:solidFill>
              </a:defRPr>
            </a:lvl1pPr>
          </a:lstStyle>
          <a:p>
            <a:r>
              <a:rPr lang="en-US"/>
              <a:t>Click to edit Master title style</a:t>
            </a:r>
          </a:p>
        </p:txBody>
      </p:sp>
      <p:sp>
        <p:nvSpPr>
          <p:cNvPr id="215043" name="Rectangle 3"/>
          <p:cNvSpPr>
            <a:spLocks noGrp="1" noChangeArrowheads="1"/>
          </p:cNvSpPr>
          <p:nvPr>
            <p:ph type="subTitle" idx="1"/>
          </p:nvPr>
        </p:nvSpPr>
        <p:spPr>
          <a:xfrm>
            <a:off x="1714500" y="2981325"/>
            <a:ext cx="5664200" cy="1041400"/>
          </a:xfrm>
        </p:spPr>
        <p:txBody>
          <a:bodyPr/>
          <a:lstStyle>
            <a:lvl1pPr marL="0" indent="0" algn="ctr">
              <a:buFont typeface="Wingdings" pitchFamily="2" charset="2"/>
              <a:buNone/>
              <a:defRPr sz="2200" i="1"/>
            </a:lvl1pPr>
          </a:lstStyle>
          <a:p>
            <a:r>
              <a:rPr lang="en-US"/>
              <a:t>Click to edit Master subtitle style</a:t>
            </a:r>
          </a:p>
        </p:txBody>
      </p:sp>
      <p:sp>
        <p:nvSpPr>
          <p:cNvPr id="215044" name="Line 4"/>
          <p:cNvSpPr>
            <a:spLocks noChangeShapeType="1"/>
          </p:cNvSpPr>
          <p:nvPr userDrawn="1"/>
        </p:nvSpPr>
        <p:spPr bwMode="auto">
          <a:xfrm>
            <a:off x="-25400" y="857250"/>
            <a:ext cx="9144000" cy="0"/>
          </a:xfrm>
          <a:prstGeom prst="line">
            <a:avLst/>
          </a:prstGeom>
          <a:noFill/>
          <a:ln w="9525">
            <a:solidFill>
              <a:srgbClr val="FF0000"/>
            </a:solidFill>
            <a:round/>
            <a:headEnd/>
            <a:tailEnd/>
          </a:ln>
          <a:effectLst/>
        </p:spPr>
        <p:txBody>
          <a:bodyPr/>
          <a:lstStyle/>
          <a:p>
            <a:endParaRPr lang="en-US"/>
          </a:p>
        </p:txBody>
      </p:sp>
      <p:sp>
        <p:nvSpPr>
          <p:cNvPr id="215045" name="Line 5"/>
          <p:cNvSpPr>
            <a:spLocks noChangeShapeType="1"/>
          </p:cNvSpPr>
          <p:nvPr userDrawn="1"/>
        </p:nvSpPr>
        <p:spPr bwMode="auto">
          <a:xfrm>
            <a:off x="0" y="6305550"/>
            <a:ext cx="9144000" cy="0"/>
          </a:xfrm>
          <a:prstGeom prst="line">
            <a:avLst/>
          </a:prstGeom>
          <a:noFill/>
          <a:ln w="9525">
            <a:solidFill>
              <a:schemeClr val="hlink"/>
            </a:solidFill>
            <a:round/>
            <a:headEnd/>
            <a:tailEnd/>
          </a:ln>
          <a:effectLst/>
        </p:spPr>
        <p:txBody>
          <a:bodyPr/>
          <a:lstStyle/>
          <a:p>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0"/>
            <a:ext cx="2108200" cy="62150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163" y="0"/>
            <a:ext cx="6176962" cy="62150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1476375" y="2024063"/>
            <a:ext cx="6140450" cy="1074737"/>
          </a:xfrm>
        </p:spPr>
        <p:txBody>
          <a:bodyPr/>
          <a:lstStyle>
            <a:lvl1pPr algn="ctr">
              <a:defRPr sz="3000">
                <a:solidFill>
                  <a:schemeClr val="folHlink"/>
                </a:solidFill>
              </a:defRPr>
            </a:lvl1pPr>
          </a:lstStyle>
          <a:p>
            <a:r>
              <a:rPr lang="en-US"/>
              <a:t>Click to edit Master title style</a:t>
            </a:r>
          </a:p>
        </p:txBody>
      </p:sp>
      <p:sp>
        <p:nvSpPr>
          <p:cNvPr id="112643" name="Rectangle 3"/>
          <p:cNvSpPr>
            <a:spLocks noGrp="1" noChangeArrowheads="1"/>
          </p:cNvSpPr>
          <p:nvPr>
            <p:ph type="subTitle" idx="1"/>
          </p:nvPr>
        </p:nvSpPr>
        <p:spPr>
          <a:xfrm>
            <a:off x="1714500" y="2981325"/>
            <a:ext cx="5664200" cy="1041400"/>
          </a:xfrm>
        </p:spPr>
        <p:txBody>
          <a:bodyPr/>
          <a:lstStyle>
            <a:lvl1pPr marL="0" indent="0" algn="ctr">
              <a:buFont typeface="Wingdings" pitchFamily="2" charset="2"/>
              <a:buNone/>
              <a:defRPr sz="2400" i="1"/>
            </a:lvl1pPr>
          </a:lstStyle>
          <a:p>
            <a:r>
              <a:rPr lang="en-US"/>
              <a:t>Click to edit Master subtitle style</a:t>
            </a:r>
          </a:p>
        </p:txBody>
      </p:sp>
      <p:sp>
        <p:nvSpPr>
          <p:cNvPr id="112644" name="Line 4"/>
          <p:cNvSpPr>
            <a:spLocks noChangeShapeType="1"/>
          </p:cNvSpPr>
          <p:nvPr userDrawn="1"/>
        </p:nvSpPr>
        <p:spPr bwMode="auto">
          <a:xfrm>
            <a:off x="-25400" y="857250"/>
            <a:ext cx="9144000" cy="0"/>
          </a:xfrm>
          <a:prstGeom prst="line">
            <a:avLst/>
          </a:prstGeom>
          <a:noFill/>
          <a:ln w="9525">
            <a:solidFill>
              <a:srgbClr val="FF0000"/>
            </a:solidFill>
            <a:round/>
            <a:headEnd/>
            <a:tailEnd/>
          </a:ln>
          <a:effectLst/>
        </p:spPr>
        <p:txBody>
          <a:bodyPr/>
          <a:lstStyle/>
          <a:p>
            <a:endParaRPr lang="en-US"/>
          </a:p>
        </p:txBody>
      </p:sp>
      <p:sp>
        <p:nvSpPr>
          <p:cNvPr id="112645" name="Line 5"/>
          <p:cNvSpPr>
            <a:spLocks noChangeShapeType="1"/>
          </p:cNvSpPr>
          <p:nvPr userDrawn="1"/>
        </p:nvSpPr>
        <p:spPr bwMode="auto">
          <a:xfrm>
            <a:off x="0" y="6305550"/>
            <a:ext cx="9144000" cy="0"/>
          </a:xfrm>
          <a:prstGeom prst="line">
            <a:avLst/>
          </a:prstGeom>
          <a:noFill/>
          <a:ln w="9525">
            <a:solidFill>
              <a:schemeClr val="hlink"/>
            </a:solidFill>
            <a:round/>
            <a:headEnd/>
            <a:tailEnd/>
          </a:ln>
          <a:effectLst/>
        </p:spPr>
        <p:txBody>
          <a:bodyPr/>
          <a:lstStyle/>
          <a:p>
            <a:endParaRPr lang="en-US"/>
          </a:p>
        </p:txBody>
      </p:sp>
      <p:pic>
        <p:nvPicPr>
          <p:cNvPr id="112648" name="Picture 8" descr="ATC-Logo_BIG">
            <a:hlinkClick r:id="rId3" action="ppaction://hlinksldjump"/>
          </p:cNvPr>
          <p:cNvPicPr>
            <a:picLocks noChangeAspect="1" noChangeArrowheads="1"/>
          </p:cNvPicPr>
          <p:nvPr userDrawn="1"/>
        </p:nvPicPr>
        <p:blipFill>
          <a:blip r:embed="rId4" cstate="print"/>
          <a:srcRect/>
          <a:stretch>
            <a:fillRect/>
          </a:stretch>
        </p:blipFill>
        <p:spPr bwMode="auto">
          <a:xfrm>
            <a:off x="3406775" y="1062038"/>
            <a:ext cx="2127250" cy="9128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2642"/>
                                        </p:tgtEl>
                                        <p:attrNameLst>
                                          <p:attrName>style.visibility</p:attrName>
                                        </p:attrNameLst>
                                      </p:cBhvr>
                                      <p:to>
                                        <p:strVal val="visible"/>
                                      </p:to>
                                    </p:set>
                                    <p:anim calcmode="lin" valueType="num">
                                      <p:cBhvr>
                                        <p:cTn id="7" dur="500" fill="hold"/>
                                        <p:tgtEl>
                                          <p:spTgt spid="112642"/>
                                        </p:tgtEl>
                                        <p:attrNameLst>
                                          <p:attrName>ppt_w</p:attrName>
                                        </p:attrNameLst>
                                      </p:cBhvr>
                                      <p:tavLst>
                                        <p:tav tm="0">
                                          <p:val>
                                            <p:fltVal val="0"/>
                                          </p:val>
                                        </p:tav>
                                        <p:tav tm="100000">
                                          <p:val>
                                            <p:strVal val="#ppt_w"/>
                                          </p:val>
                                        </p:tav>
                                      </p:tavLst>
                                    </p:anim>
                                    <p:anim calcmode="lin" valueType="num">
                                      <p:cBhvr>
                                        <p:cTn id="8" dur="500" fill="hold"/>
                                        <p:tgtEl>
                                          <p:spTgt spid="112642"/>
                                        </p:tgtEl>
                                        <p:attrNameLst>
                                          <p:attrName>ppt_h</p:attrName>
                                        </p:attrNameLst>
                                      </p:cBhvr>
                                      <p:tavLst>
                                        <p:tav tm="0">
                                          <p:val>
                                            <p:fltVal val="0"/>
                                          </p:val>
                                        </p:tav>
                                        <p:tav tm="100000">
                                          <p:val>
                                            <p:strVal val="#ppt_h"/>
                                          </p:val>
                                        </p:tav>
                                      </p:tavLst>
                                    </p:anim>
                                    <p:animEffect transition="in" filter="fade">
                                      <p:cBhvr>
                                        <p:cTn id="9" dur="500"/>
                                        <p:tgtEl>
                                          <p:spTgt spid="11264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2643">
                                            <p:txEl>
                                              <p:pRg st="0" end="0"/>
                                            </p:txEl>
                                          </p:spTgt>
                                        </p:tgtEl>
                                        <p:attrNameLst>
                                          <p:attrName>style.visibility</p:attrName>
                                        </p:attrNameLst>
                                      </p:cBhvr>
                                      <p:to>
                                        <p:strVal val="visible"/>
                                      </p:to>
                                    </p:set>
                                    <p:animEffect transition="in" filter="fade">
                                      <p:cBhvr>
                                        <p:cTn id="14" dur="1000">
                                          <p:stCondLst>
                                            <p:cond delay="0"/>
                                          </p:stCondLst>
                                        </p:cTn>
                                        <p:tgtEl>
                                          <p:spTgt spid="1126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p:bldP spid="112643" grpId="0" build="p">
        <p:tmplLst>
          <p:tmpl lvl="1">
            <p:tnLst>
              <p:par>
                <p:cTn presetID="10" presetClass="entr" presetSubtype="0" fill="hold" nodeType="clickEffect">
                  <p:stCondLst>
                    <p:cond delay="0"/>
                  </p:stCondLst>
                  <p:childTnLst>
                    <p:set>
                      <p:cBhvr>
                        <p:cTn dur="1" fill="hold">
                          <p:stCondLst>
                            <p:cond delay="0"/>
                          </p:stCondLst>
                        </p:cTn>
                        <p:tgtEl>
                          <p:spTgt spid="112643"/>
                        </p:tgtEl>
                        <p:attrNameLst>
                          <p:attrName>style.visibility</p:attrName>
                        </p:attrNameLst>
                      </p:cBhvr>
                      <p:to>
                        <p:strVal val="visible"/>
                      </p:to>
                    </p:set>
                    <p:animEffect transition="in" filter="fade">
                      <p:cBhvr>
                        <p:cTn dur="1000">
                          <p:stCondLst>
                            <p:cond delay="0"/>
                          </p:stCondLst>
                        </p:cTn>
                        <p:tgtEl>
                          <p:spTgt spid="11264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11263"/>
            <a:ext cx="3967163"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211263"/>
            <a:ext cx="3967162"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0"/>
            <a:ext cx="2108200" cy="6100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163" y="0"/>
            <a:ext cx="6176962" cy="6100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163" y="0"/>
            <a:ext cx="8413750" cy="8651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211263"/>
            <a:ext cx="3967163" cy="488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211263"/>
            <a:ext cx="3967162" cy="488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11163" y="0"/>
            <a:ext cx="8413750" cy="8651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11263"/>
            <a:ext cx="8086725"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62000" y="3732213"/>
            <a:ext cx="8086725"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11163" y="0"/>
            <a:ext cx="8413750" cy="8651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11263"/>
            <a:ext cx="3967163" cy="488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81563" y="1211263"/>
            <a:ext cx="3967162" cy="488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11163" y="0"/>
            <a:ext cx="8413750" cy="8651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211263"/>
            <a:ext cx="3967163" cy="488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81563" y="1211263"/>
            <a:ext cx="3967162" cy="4889500"/>
          </a:xfrm>
        </p:spPr>
        <p:txBody>
          <a:bodyPr/>
          <a:lstStyle/>
          <a:p>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11163" y="0"/>
            <a:ext cx="8437562" cy="610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11263"/>
            <a:ext cx="3967163"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211263"/>
            <a:ext cx="3967162"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0"/>
            <a:ext cx="2108200" cy="6100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163" y="0"/>
            <a:ext cx="6176962" cy="6100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325563"/>
            <a:ext cx="3967163"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325563"/>
            <a:ext cx="3967162"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 Target="../slides/slide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411163" y="0"/>
            <a:ext cx="8413750" cy="865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4019" name="Rectangle 3"/>
          <p:cNvSpPr>
            <a:spLocks noGrp="1" noChangeArrowheads="1"/>
          </p:cNvSpPr>
          <p:nvPr>
            <p:ph type="body" idx="1"/>
          </p:nvPr>
        </p:nvSpPr>
        <p:spPr bwMode="auto">
          <a:xfrm>
            <a:off x="762000" y="1325563"/>
            <a:ext cx="8086725" cy="4889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214020" name="Line 4"/>
          <p:cNvSpPr>
            <a:spLocks noChangeShapeType="1"/>
          </p:cNvSpPr>
          <p:nvPr userDrawn="1"/>
        </p:nvSpPr>
        <p:spPr bwMode="auto">
          <a:xfrm>
            <a:off x="0" y="857250"/>
            <a:ext cx="9144000" cy="0"/>
          </a:xfrm>
          <a:prstGeom prst="line">
            <a:avLst/>
          </a:prstGeom>
          <a:noFill/>
          <a:ln w="9525">
            <a:solidFill>
              <a:srgbClr val="FF0000"/>
            </a:solidFill>
            <a:round/>
            <a:headEnd/>
            <a:tailEnd/>
          </a:ln>
          <a:effectLst/>
        </p:spPr>
        <p:txBody>
          <a:bodyPr/>
          <a:lstStyle/>
          <a:p>
            <a:endParaRPr lang="en-US"/>
          </a:p>
        </p:txBody>
      </p:sp>
      <p:pic>
        <p:nvPicPr>
          <p:cNvPr id="214022" name="Picture 6" descr="ATC-Logo">
            <a:hlinkClick r:id="rId14" action="ppaction://hlinksldjump"/>
          </p:cNvPr>
          <p:cNvPicPr>
            <a:picLocks noChangeAspect="1" noChangeArrowheads="1"/>
          </p:cNvPicPr>
          <p:nvPr userDrawn="1"/>
        </p:nvPicPr>
        <p:blipFill>
          <a:blip r:embed="rId15" cstate="print"/>
          <a:srcRect/>
          <a:stretch>
            <a:fillRect/>
          </a:stretch>
        </p:blipFill>
        <p:spPr bwMode="auto">
          <a:xfrm>
            <a:off x="7564438" y="6221413"/>
            <a:ext cx="1389062" cy="471487"/>
          </a:xfrm>
          <a:prstGeom prst="rect">
            <a:avLst/>
          </a:prstGeom>
          <a:noFill/>
        </p:spPr>
      </p:pic>
    </p:spTree>
  </p:cSld>
  <p:clrMap bg1="lt1" tx1="dk1" bg2="lt2" tx2="dk2" accent1="accent1" accent2="accent2" accent3="accent3" accent4="accent4" accent5="accent5" accent6="accent6" hlink="hlink" folHlink="folHlink"/>
  <p:sldLayoutIdLst>
    <p:sldLayoutId id="2147483653"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iming>
    <p:tnLst>
      <p:par>
        <p:cTn id="1" dur="indefinite" restart="never" nodeType="tmRoot"/>
      </p:par>
    </p:tnLst>
  </p:timing>
  <p:txStyles>
    <p:titleStyle>
      <a:lvl1pPr algn="l" rtl="0" fontAlgn="base">
        <a:spcBef>
          <a:spcPct val="0"/>
        </a:spcBef>
        <a:spcAft>
          <a:spcPct val="0"/>
        </a:spcAft>
        <a:defRPr sz="2800">
          <a:solidFill>
            <a:srgbClr val="FFFFFF"/>
          </a:solidFill>
          <a:latin typeface="+mj-lt"/>
          <a:ea typeface="+mj-ea"/>
          <a:cs typeface="+mj-cs"/>
        </a:defRPr>
      </a:lvl1pPr>
      <a:lvl2pPr algn="l" rtl="0" fontAlgn="base">
        <a:spcBef>
          <a:spcPct val="0"/>
        </a:spcBef>
        <a:spcAft>
          <a:spcPct val="0"/>
        </a:spcAft>
        <a:defRPr sz="2800">
          <a:solidFill>
            <a:srgbClr val="FFFFFF"/>
          </a:solidFill>
          <a:latin typeface="Arial" charset="0"/>
        </a:defRPr>
      </a:lvl2pPr>
      <a:lvl3pPr algn="l" rtl="0" fontAlgn="base">
        <a:spcBef>
          <a:spcPct val="0"/>
        </a:spcBef>
        <a:spcAft>
          <a:spcPct val="0"/>
        </a:spcAft>
        <a:defRPr sz="2800">
          <a:solidFill>
            <a:srgbClr val="FFFFFF"/>
          </a:solidFill>
          <a:latin typeface="Arial" charset="0"/>
        </a:defRPr>
      </a:lvl3pPr>
      <a:lvl4pPr algn="l" rtl="0" fontAlgn="base">
        <a:spcBef>
          <a:spcPct val="0"/>
        </a:spcBef>
        <a:spcAft>
          <a:spcPct val="0"/>
        </a:spcAft>
        <a:defRPr sz="2800">
          <a:solidFill>
            <a:srgbClr val="FFFFFF"/>
          </a:solidFill>
          <a:latin typeface="Arial" charset="0"/>
        </a:defRPr>
      </a:lvl4pPr>
      <a:lvl5pPr algn="l" rtl="0" fontAlgn="base">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fontAlgn="base">
        <a:spcBef>
          <a:spcPct val="55000"/>
        </a:spcBef>
        <a:spcAft>
          <a:spcPct val="0"/>
        </a:spcAft>
        <a:buClr>
          <a:schemeClr val="accent2"/>
        </a:buClr>
        <a:buFont typeface="Wingdings" pitchFamily="2" charset="2"/>
        <a:buChar char="§"/>
        <a:defRPr sz="2400">
          <a:solidFill>
            <a:schemeClr val="tx1"/>
          </a:solidFill>
          <a:latin typeface="+mn-lt"/>
          <a:ea typeface="+mn-ea"/>
          <a:cs typeface="+mn-cs"/>
        </a:defRPr>
      </a:lvl1pPr>
      <a:lvl2pPr marL="742950" indent="-285750" algn="l" rtl="0" fontAlgn="base">
        <a:spcBef>
          <a:spcPct val="55000"/>
        </a:spcBef>
        <a:spcAft>
          <a:spcPct val="0"/>
        </a:spcAft>
        <a:buClr>
          <a:schemeClr val="hlink"/>
        </a:buClr>
        <a:buFont typeface="Wingdings" pitchFamily="2" charset="2"/>
        <a:buChar char="§"/>
        <a:defRPr sz="23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411163" y="0"/>
            <a:ext cx="8413750" cy="865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619" name="Rectangle 3"/>
          <p:cNvSpPr>
            <a:spLocks noGrp="1" noChangeArrowheads="1"/>
          </p:cNvSpPr>
          <p:nvPr>
            <p:ph type="body" idx="1"/>
          </p:nvPr>
        </p:nvSpPr>
        <p:spPr bwMode="auto">
          <a:xfrm>
            <a:off x="762000" y="1211263"/>
            <a:ext cx="8086725" cy="4889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11620" name="Line 4"/>
          <p:cNvSpPr>
            <a:spLocks noChangeShapeType="1"/>
          </p:cNvSpPr>
          <p:nvPr userDrawn="1"/>
        </p:nvSpPr>
        <p:spPr bwMode="auto">
          <a:xfrm>
            <a:off x="0" y="857250"/>
            <a:ext cx="9144000" cy="0"/>
          </a:xfrm>
          <a:prstGeom prst="line">
            <a:avLst/>
          </a:prstGeom>
          <a:noFill/>
          <a:ln w="9525">
            <a:solidFill>
              <a:srgbClr val="FF0000"/>
            </a:solidFill>
            <a:round/>
            <a:headEnd/>
            <a:tailEnd/>
          </a:ln>
          <a:effectLst/>
        </p:spPr>
        <p:txBody>
          <a:bodyPr/>
          <a:lstStyle/>
          <a:p>
            <a:endParaRPr lang="en-US"/>
          </a:p>
        </p:txBody>
      </p:sp>
      <p:pic>
        <p:nvPicPr>
          <p:cNvPr id="111621" name="Picture 5" descr="ATC-Logo">
            <a:hlinkClick r:id="rId19" action="ppaction://hlinksldjump"/>
          </p:cNvPr>
          <p:cNvPicPr>
            <a:picLocks noChangeAspect="1" noChangeArrowheads="1"/>
          </p:cNvPicPr>
          <p:nvPr userDrawn="1"/>
        </p:nvPicPr>
        <p:blipFill>
          <a:blip r:embed="rId20" cstate="print"/>
          <a:srcRect/>
          <a:stretch>
            <a:fillRect/>
          </a:stretch>
        </p:blipFill>
        <p:spPr bwMode="auto">
          <a:xfrm>
            <a:off x="7564438" y="6221413"/>
            <a:ext cx="1389062" cy="471487"/>
          </a:xfrm>
          <a:prstGeom prst="rect">
            <a:avLst/>
          </a:prstGeom>
          <a:noFill/>
        </p:spPr>
      </p:pic>
    </p:spTree>
  </p:cSld>
  <p:clrMap bg1="lt1" tx1="dk1" bg2="lt2" tx2="dk2" accent1="accent1" accent2="accent2" accent3="accent3" accent4="accent4" accent5="accent5" accent6="accent6" hlink="hlink" folHlink="folHlink"/>
  <p:sldLayoutIdLst>
    <p:sldLayoutId id="2147483651"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86" r:id="rId12"/>
    <p:sldLayoutId id="2147483687" r:id="rId13"/>
    <p:sldLayoutId id="2147483688" r:id="rId14"/>
    <p:sldLayoutId id="2147483689" r:id="rId15"/>
    <p:sldLayoutId id="2147483690" r:id="rId16"/>
  </p:sldLayoutIdLst>
  <p:transition/>
  <p:timing>
    <p:tnLst>
      <p:par>
        <p:cTn id="1" dur="indefinite" restart="never" nodeType="tmRoot"/>
      </p:par>
    </p:tnLst>
  </p:timing>
  <p:txStyles>
    <p:titleStyle>
      <a:lvl1pPr algn="l" rtl="0" fontAlgn="base">
        <a:spcBef>
          <a:spcPct val="0"/>
        </a:spcBef>
        <a:spcAft>
          <a:spcPct val="0"/>
        </a:spcAft>
        <a:defRPr sz="2800">
          <a:solidFill>
            <a:srgbClr val="FFFFFF"/>
          </a:solidFill>
          <a:latin typeface="+mj-lt"/>
          <a:ea typeface="+mj-ea"/>
          <a:cs typeface="+mj-cs"/>
        </a:defRPr>
      </a:lvl1pPr>
      <a:lvl2pPr algn="l" rtl="0" fontAlgn="base">
        <a:spcBef>
          <a:spcPct val="0"/>
        </a:spcBef>
        <a:spcAft>
          <a:spcPct val="0"/>
        </a:spcAft>
        <a:defRPr sz="2800">
          <a:solidFill>
            <a:srgbClr val="FFFFFF"/>
          </a:solidFill>
          <a:latin typeface="Arial" charset="0"/>
        </a:defRPr>
      </a:lvl2pPr>
      <a:lvl3pPr algn="l" rtl="0" fontAlgn="base">
        <a:spcBef>
          <a:spcPct val="0"/>
        </a:spcBef>
        <a:spcAft>
          <a:spcPct val="0"/>
        </a:spcAft>
        <a:defRPr sz="2800">
          <a:solidFill>
            <a:srgbClr val="FFFFFF"/>
          </a:solidFill>
          <a:latin typeface="Arial" charset="0"/>
        </a:defRPr>
      </a:lvl3pPr>
      <a:lvl4pPr algn="l" rtl="0" fontAlgn="base">
        <a:spcBef>
          <a:spcPct val="0"/>
        </a:spcBef>
        <a:spcAft>
          <a:spcPct val="0"/>
        </a:spcAft>
        <a:defRPr sz="2800">
          <a:solidFill>
            <a:srgbClr val="FFFFFF"/>
          </a:solidFill>
          <a:latin typeface="Arial" charset="0"/>
        </a:defRPr>
      </a:lvl4pPr>
      <a:lvl5pPr algn="l" rtl="0" fontAlgn="base">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fontAlgn="base">
        <a:spcBef>
          <a:spcPct val="40000"/>
        </a:spcBef>
        <a:spcAft>
          <a:spcPct val="0"/>
        </a:spcAft>
        <a:buClr>
          <a:schemeClr val="accent2"/>
        </a:buClr>
        <a:buFont typeface="Wingdings" pitchFamily="2" charset="2"/>
        <a:buChar char="§"/>
        <a:defRPr sz="2600">
          <a:solidFill>
            <a:schemeClr val="tx1"/>
          </a:solidFill>
          <a:latin typeface="+mn-lt"/>
          <a:ea typeface="+mn-ea"/>
          <a:cs typeface="+mn-cs"/>
        </a:defRPr>
      </a:lvl1pPr>
      <a:lvl2pPr marL="742950" indent="-285750" algn="l" rtl="0" fontAlgn="base">
        <a:spcBef>
          <a:spcPct val="40000"/>
        </a:spcBef>
        <a:spcAft>
          <a:spcPct val="0"/>
        </a:spcAft>
        <a:buClr>
          <a:schemeClr val="hlink"/>
        </a:buClr>
        <a:buFont typeface="Wingdings" pitchFamily="2" charset="2"/>
        <a:buChar char="§"/>
        <a:defRPr sz="24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xfrm>
            <a:off x="411163" y="0"/>
            <a:ext cx="8413750" cy="865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7091" name="Rectangle 3"/>
          <p:cNvSpPr>
            <a:spLocks noGrp="1" noChangeArrowheads="1"/>
          </p:cNvSpPr>
          <p:nvPr>
            <p:ph type="body" idx="1"/>
          </p:nvPr>
        </p:nvSpPr>
        <p:spPr bwMode="auto">
          <a:xfrm>
            <a:off x="762000" y="1211263"/>
            <a:ext cx="8086725" cy="4889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217092" name="Line 4"/>
          <p:cNvSpPr>
            <a:spLocks noChangeShapeType="1"/>
          </p:cNvSpPr>
          <p:nvPr userDrawn="1"/>
        </p:nvSpPr>
        <p:spPr bwMode="auto">
          <a:xfrm>
            <a:off x="0" y="857250"/>
            <a:ext cx="9144000" cy="0"/>
          </a:xfrm>
          <a:prstGeom prst="line">
            <a:avLst/>
          </a:prstGeom>
          <a:noFill/>
          <a:ln w="9525">
            <a:solidFill>
              <a:srgbClr val="FF000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timing>
    <p:tnLst>
      <p:par>
        <p:cTn id="1" dur="indefinite" restart="never" nodeType="tmRoot"/>
      </p:par>
    </p:tnLst>
  </p:timing>
  <p:txStyles>
    <p:titleStyle>
      <a:lvl1pPr algn="l" rtl="0" fontAlgn="base">
        <a:spcBef>
          <a:spcPct val="0"/>
        </a:spcBef>
        <a:spcAft>
          <a:spcPct val="0"/>
        </a:spcAft>
        <a:defRPr sz="2800">
          <a:solidFill>
            <a:srgbClr val="FFFFFF"/>
          </a:solidFill>
          <a:latin typeface="+mj-lt"/>
          <a:ea typeface="+mj-ea"/>
          <a:cs typeface="+mj-cs"/>
        </a:defRPr>
      </a:lvl1pPr>
      <a:lvl2pPr algn="l" rtl="0" fontAlgn="base">
        <a:spcBef>
          <a:spcPct val="0"/>
        </a:spcBef>
        <a:spcAft>
          <a:spcPct val="0"/>
        </a:spcAft>
        <a:defRPr sz="2800">
          <a:solidFill>
            <a:srgbClr val="FFFFFF"/>
          </a:solidFill>
          <a:latin typeface="Arial" charset="0"/>
        </a:defRPr>
      </a:lvl2pPr>
      <a:lvl3pPr algn="l" rtl="0" fontAlgn="base">
        <a:spcBef>
          <a:spcPct val="0"/>
        </a:spcBef>
        <a:spcAft>
          <a:spcPct val="0"/>
        </a:spcAft>
        <a:defRPr sz="2800">
          <a:solidFill>
            <a:srgbClr val="FFFFFF"/>
          </a:solidFill>
          <a:latin typeface="Arial" charset="0"/>
        </a:defRPr>
      </a:lvl3pPr>
      <a:lvl4pPr algn="l" rtl="0" fontAlgn="base">
        <a:spcBef>
          <a:spcPct val="0"/>
        </a:spcBef>
        <a:spcAft>
          <a:spcPct val="0"/>
        </a:spcAft>
        <a:defRPr sz="2800">
          <a:solidFill>
            <a:srgbClr val="FFFFFF"/>
          </a:solidFill>
          <a:latin typeface="Arial" charset="0"/>
        </a:defRPr>
      </a:lvl4pPr>
      <a:lvl5pPr algn="l" rtl="0" fontAlgn="base">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fontAlgn="base">
        <a:spcBef>
          <a:spcPct val="40000"/>
        </a:spcBef>
        <a:spcAft>
          <a:spcPct val="0"/>
        </a:spcAft>
        <a:buClr>
          <a:schemeClr val="accent2"/>
        </a:buClr>
        <a:buFont typeface="Wingdings" pitchFamily="2" charset="2"/>
        <a:buChar char="§"/>
        <a:defRPr sz="2600">
          <a:solidFill>
            <a:schemeClr val="tx1"/>
          </a:solidFill>
          <a:latin typeface="+mn-lt"/>
          <a:ea typeface="+mn-ea"/>
          <a:cs typeface="+mn-cs"/>
        </a:defRPr>
      </a:lvl1pPr>
      <a:lvl2pPr marL="742950" indent="-285750" algn="l" rtl="0" fontAlgn="base">
        <a:spcBef>
          <a:spcPct val="40000"/>
        </a:spcBef>
        <a:spcAft>
          <a:spcPct val="0"/>
        </a:spcAft>
        <a:buClr>
          <a:schemeClr val="hlink"/>
        </a:buClr>
        <a:buFont typeface="Wingdings" pitchFamily="2" charset="2"/>
        <a:buChar char="§"/>
        <a:defRPr sz="24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th.grigsby@atcassociates.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www.epa.gov/brownfields" TargetMode="External"/><Relationship Id="rId2" Type="http://schemas.openxmlformats.org/officeDocument/2006/relationships/hyperlink" Target="http://www.epa.gov/epahome/commsearch.htm" TargetMode="External"/><Relationship Id="rId1" Type="http://schemas.openxmlformats.org/officeDocument/2006/relationships/slideLayout" Target="../slideLayouts/slideLayout13.xml"/><Relationship Id="rId6" Type="http://schemas.openxmlformats.org/officeDocument/2006/relationships/hyperlink" Target="http://www.smarte.org" TargetMode="External"/><Relationship Id="rId5" Type="http://schemas.openxmlformats.org/officeDocument/2006/relationships/hyperlink" Target="http://www.epa.gov/smartgrowth" TargetMode="External"/><Relationship Id="rId4" Type="http://schemas.openxmlformats.org/officeDocument/2006/relationships/hyperlink" Target="http://www.epa.gov/compliance/environmentaljustice/index.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brownfields.in.gov/" TargetMode="External"/><Relationship Id="rId2" Type="http://schemas.openxmlformats.org/officeDocument/2006/relationships/hyperlink" Target="http://www.in.gov/idem/4101.htm"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imgres?imgurl=http://www.istockphoto.com/file_thumbview_approve/5007780/2/istockphoto_5007780-rolling-dice.jpg&amp;imgrefurl=http://www.istockphoto.com/file_closeup/object/5007780_rolling_dice.php?id=5007780&amp;h=380&amp;w=380&amp;sz=37&amp;tbnid=lU-Qf_q2Om7E6M::&amp;tbnh=123&amp;tbnw=123&amp;prev=/images?q=picture+rolling+dice&amp;usg=__C6DyR9LfHAZBq6hQTGpJ5yZfuUU=&amp;ei=RgD7SbOkLpqqMqS1xLEE&amp;sa=X&amp;oi=image_result&amp;resnum=2&amp;ct=image" TargetMode="External"/><Relationship Id="rId2" Type="http://schemas.openxmlformats.org/officeDocument/2006/relationships/image" Target="../media/image12.jpeg"/><Relationship Id="rId1" Type="http://schemas.openxmlformats.org/officeDocument/2006/relationships/slideLayout" Target="../slideLayouts/slideLayout25.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mailto:beth.grigsby@atcassociates.co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imgres?imgurl=http://www.istockphoto.com/file_thumbview_approve/5007780/2/istockphoto_5007780-rolling-dice.jpg&amp;imgrefurl=http://www.istockphoto.com/file_closeup/object/5007780_rolling_dice.php?id=5007780&amp;h=380&amp;w=380&amp;sz=37&amp;tbnid=lU-Qf_q2Om7E6M::&amp;tbnh=123&amp;tbnw=123&amp;prev=/images?q=picture+rolling+dice&amp;usg=__C6DyR9LfHAZBq6hQTGpJ5yZfuUU=&amp;ei=RgD7SbOkLpqqMqS1xLEE&amp;sa=X&amp;oi=image_result&amp;resnum=2&amp;ct=image" TargetMode="External"/><Relationship Id="rId1" Type="http://schemas.openxmlformats.org/officeDocument/2006/relationships/slideLayout" Target="../slideLayouts/slideLayout2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3" name="Rectangle 23"/>
          <p:cNvSpPr>
            <a:spLocks noGrp="1" noChangeArrowheads="1"/>
          </p:cNvSpPr>
          <p:nvPr>
            <p:ph type="ctrTitle"/>
          </p:nvPr>
        </p:nvSpPr>
        <p:spPr>
          <a:xfrm>
            <a:off x="1800225" y="2559050"/>
            <a:ext cx="6140450" cy="1074738"/>
          </a:xfrm>
        </p:spPr>
        <p:txBody>
          <a:bodyPr/>
          <a:lstStyle/>
          <a:p>
            <a:r>
              <a:rPr lang="en-US" sz="2800">
                <a:latin typeface="Arial Black" pitchFamily="34" charset="0"/>
              </a:rPr>
              <a:t/>
            </a:r>
            <a:br>
              <a:rPr lang="en-US" sz="2800">
                <a:latin typeface="Arial Black" pitchFamily="34" charset="0"/>
              </a:rPr>
            </a:br>
            <a:r>
              <a:rPr lang="en-US" sz="2800">
                <a:latin typeface="Arial Black" pitchFamily="34" charset="0"/>
              </a:rPr>
              <a:t>BROWNFIELDS…</a:t>
            </a:r>
            <a:br>
              <a:rPr lang="en-US" sz="2800">
                <a:latin typeface="Arial Black" pitchFamily="34" charset="0"/>
              </a:rPr>
            </a:br>
            <a:r>
              <a:rPr lang="en-US" sz="2800">
                <a:latin typeface="Arial Black" pitchFamily="34" charset="0"/>
              </a:rPr>
              <a:t>HOW TO IDENTIFY, INVENTORY, AND PRIORITIZE</a:t>
            </a:r>
            <a:r>
              <a:rPr lang="en-US" sz="2600">
                <a:latin typeface="Arial Black" pitchFamily="34" charset="0"/>
              </a:rPr>
              <a:t/>
            </a:r>
            <a:br>
              <a:rPr lang="en-US" sz="2600">
                <a:latin typeface="Arial Black" pitchFamily="34" charset="0"/>
              </a:rPr>
            </a:br>
            <a:r>
              <a:rPr lang="en-US" sz="2600"/>
              <a:t/>
            </a:r>
            <a:br>
              <a:rPr lang="en-US" sz="2600"/>
            </a:br>
            <a:endParaRPr lang="en-US" sz="2600"/>
          </a:p>
        </p:txBody>
      </p:sp>
      <p:sp>
        <p:nvSpPr>
          <p:cNvPr id="81939" name="Text Box 19"/>
          <p:cNvSpPr txBox="1">
            <a:spLocks noChangeArrowheads="1"/>
          </p:cNvSpPr>
          <p:nvPr/>
        </p:nvSpPr>
        <p:spPr bwMode="auto">
          <a:xfrm>
            <a:off x="439738" y="4217988"/>
            <a:ext cx="8501062" cy="2076450"/>
          </a:xfrm>
          <a:prstGeom prst="rect">
            <a:avLst/>
          </a:prstGeom>
          <a:noFill/>
          <a:ln w="9525">
            <a:noFill/>
            <a:miter lim="800000"/>
            <a:headEnd/>
            <a:tailEnd/>
          </a:ln>
          <a:effectLst/>
        </p:spPr>
        <p:txBody>
          <a:bodyPr>
            <a:spAutoFit/>
          </a:bodyPr>
          <a:lstStyle/>
          <a:p>
            <a:pPr algn="ctr"/>
            <a:r>
              <a:rPr lang="en-US" i="1"/>
              <a:t>Prepared for…</a:t>
            </a:r>
          </a:p>
          <a:p>
            <a:pPr algn="ctr"/>
            <a:r>
              <a:rPr lang="en-US" sz="1600" b="1" i="1"/>
              <a:t>Community Resources for Brownfields </a:t>
            </a:r>
          </a:p>
          <a:p>
            <a:pPr algn="ctr"/>
            <a:r>
              <a:rPr lang="en-US" sz="1600" b="1" i="1"/>
              <a:t>Redevelopment Workshops</a:t>
            </a:r>
          </a:p>
          <a:p>
            <a:pPr algn="ctr"/>
            <a:r>
              <a:rPr lang="en-US" sz="1600" b="1" i="1"/>
              <a:t>MAY 2010  </a:t>
            </a:r>
          </a:p>
          <a:p>
            <a:pPr algn="ctr"/>
            <a:r>
              <a:rPr lang="en-US" sz="1600" b="1" i="1"/>
              <a:t>Prepared by…Beth A. Grigsby, LPG     ATC Associates, Inc. </a:t>
            </a:r>
            <a:r>
              <a:rPr lang="en-US" sz="1600" b="1" i="1">
                <a:hlinkClick r:id="rId3"/>
              </a:rPr>
              <a:t>beth.grigsby@atcassociates.com</a:t>
            </a:r>
            <a:endParaRPr lang="en-US" sz="1600" b="1" i="1"/>
          </a:p>
          <a:p>
            <a:endParaRPr lang="en-US" sz="2600" b="1"/>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en-US" b="1"/>
              <a:t>Identification</a:t>
            </a:r>
          </a:p>
        </p:txBody>
      </p:sp>
      <p:sp>
        <p:nvSpPr>
          <p:cNvPr id="376835" name="Rectangle 3"/>
          <p:cNvSpPr>
            <a:spLocks noGrp="1" noChangeArrowheads="1"/>
          </p:cNvSpPr>
          <p:nvPr>
            <p:ph type="body" idx="1"/>
          </p:nvPr>
        </p:nvSpPr>
        <p:spPr>
          <a:xfrm>
            <a:off x="1371600" y="1981200"/>
            <a:ext cx="7772400" cy="4114800"/>
          </a:xfrm>
        </p:spPr>
        <p:txBody>
          <a:bodyPr/>
          <a:lstStyle/>
          <a:p>
            <a:r>
              <a:rPr lang="en-US" b="1"/>
              <a:t>Meet with local and state agency representatives: </a:t>
            </a:r>
          </a:p>
          <a:p>
            <a:pPr lvl="1"/>
            <a:r>
              <a:rPr lang="en-US" b="1"/>
              <a:t>Local and State Health Departments: Complaints, spills, violations</a:t>
            </a:r>
          </a:p>
          <a:p>
            <a:pPr lvl="1"/>
            <a:r>
              <a:rPr lang="en-US" b="1"/>
              <a:t>Local Police and Fire Departments: Fire runs, drug busts, nuisance, complaints </a:t>
            </a:r>
          </a:p>
          <a:p>
            <a:pPr lvl="1"/>
            <a:r>
              <a:rPr lang="en-US" b="1"/>
              <a:t>Local Planning Officials</a:t>
            </a:r>
          </a:p>
          <a:p>
            <a:pPr>
              <a:buFont typeface="Wingdings" pitchFamily="2" charset="2"/>
              <a:buNone/>
            </a:pPr>
            <a:endParaRPr lang="en-US" sz="3000" b="1" i="1">
              <a:solidFill>
                <a:schemeClr val="tx2"/>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r>
              <a:rPr lang="en-US"/>
              <a:t>Utilize Resources on-line</a:t>
            </a:r>
          </a:p>
        </p:txBody>
      </p:sp>
      <p:sp>
        <p:nvSpPr>
          <p:cNvPr id="419843" name="Rectangle 3"/>
          <p:cNvSpPr>
            <a:spLocks noGrp="1" noChangeArrowheads="1"/>
          </p:cNvSpPr>
          <p:nvPr>
            <p:ph type="body" idx="1"/>
          </p:nvPr>
        </p:nvSpPr>
        <p:spPr/>
        <p:txBody>
          <a:bodyPr/>
          <a:lstStyle/>
          <a:p>
            <a:r>
              <a:rPr lang="en-US"/>
              <a:t>Where you live...Search your Environment by Zip code</a:t>
            </a:r>
          </a:p>
          <a:p>
            <a:pPr lvl="1"/>
            <a:r>
              <a:rPr lang="en-US">
                <a:hlinkClick r:id="rId2"/>
              </a:rPr>
              <a:t>http://www.epa.gov/epahome/commsearch.htm</a:t>
            </a:r>
            <a:endParaRPr lang="en-US"/>
          </a:p>
          <a:p>
            <a:r>
              <a:rPr lang="en-US"/>
              <a:t>Other Program information and Support</a:t>
            </a:r>
          </a:p>
          <a:p>
            <a:pPr lvl="1"/>
            <a:r>
              <a:rPr lang="en-US">
                <a:hlinkClick r:id="rId3"/>
              </a:rPr>
              <a:t>http://www.epa.gov/brownfields</a:t>
            </a:r>
            <a:endParaRPr lang="en-US"/>
          </a:p>
          <a:p>
            <a:pPr lvl="1"/>
            <a:r>
              <a:rPr lang="en-US">
                <a:hlinkClick r:id="rId4"/>
              </a:rPr>
              <a:t>http://www.epa.gov/compliance/environmentaljustice/index.html</a:t>
            </a:r>
            <a:endParaRPr lang="en-US"/>
          </a:p>
          <a:p>
            <a:pPr lvl="1"/>
            <a:r>
              <a:rPr lang="en-US">
                <a:hlinkClick r:id="rId5"/>
              </a:rPr>
              <a:t>http://www.epa.gov/smartgrowth</a:t>
            </a:r>
            <a:endParaRPr lang="en-US"/>
          </a:p>
          <a:p>
            <a:pPr lvl="1"/>
            <a:r>
              <a:rPr lang="en-US">
                <a:hlinkClick r:id="rId6"/>
              </a:rPr>
              <a:t>http:///www.smarte.org</a:t>
            </a:r>
            <a:endParaRPr lang="en-US"/>
          </a:p>
          <a:p>
            <a:pPr lvl="1">
              <a:buFont typeface="Wingdings" pitchFamily="2" charset="2"/>
              <a:buNone/>
            </a:pPr>
            <a:endParaRPr lang="en-US"/>
          </a:p>
          <a:p>
            <a:pPr lvl="1"/>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en-US"/>
              <a:t>More On-line resources: State Websites</a:t>
            </a:r>
          </a:p>
        </p:txBody>
      </p:sp>
      <p:sp>
        <p:nvSpPr>
          <p:cNvPr id="414723" name="Rectangle 3"/>
          <p:cNvSpPr>
            <a:spLocks noGrp="1" noChangeArrowheads="1"/>
          </p:cNvSpPr>
          <p:nvPr>
            <p:ph type="body" idx="1"/>
          </p:nvPr>
        </p:nvSpPr>
        <p:spPr/>
        <p:txBody>
          <a:bodyPr/>
          <a:lstStyle/>
          <a:p>
            <a:pPr>
              <a:buFont typeface="Wingdings" pitchFamily="2" charset="2"/>
              <a:buNone/>
            </a:pPr>
            <a:r>
              <a:rPr lang="en-US"/>
              <a:t>	Virtual File Cabinet</a:t>
            </a:r>
          </a:p>
          <a:p>
            <a:pPr>
              <a:buFont typeface="Wingdings" pitchFamily="2" charset="2"/>
              <a:buNone/>
            </a:pPr>
            <a:r>
              <a:rPr lang="en-US"/>
              <a:t>		</a:t>
            </a:r>
            <a:r>
              <a:rPr lang="en-US">
                <a:hlinkClick r:id="rId2"/>
              </a:rPr>
              <a:t>http://www.in.gov/idem/4101.htm</a:t>
            </a:r>
            <a:endParaRPr lang="en-US"/>
          </a:p>
          <a:p>
            <a:pPr lvl="1"/>
            <a:r>
              <a:rPr lang="en-US"/>
              <a:t>Select Virtual File Cabinet </a:t>
            </a:r>
          </a:p>
          <a:p>
            <a:pPr lvl="1"/>
            <a:r>
              <a:rPr lang="en-US"/>
              <a:t>Search by County, City, Town, Zip code</a:t>
            </a:r>
          </a:p>
          <a:p>
            <a:pPr lvl="1"/>
            <a:endParaRPr lang="en-US" sz="2600"/>
          </a:p>
          <a:p>
            <a:pPr lvl="1">
              <a:buFont typeface="Wingdings" pitchFamily="2" charset="2"/>
              <a:buNone/>
            </a:pPr>
            <a:r>
              <a:rPr lang="en-US" sz="2600"/>
              <a:t>For Brownfield Program Resources and Support</a:t>
            </a:r>
          </a:p>
          <a:p>
            <a:pPr lvl="1">
              <a:buFont typeface="Wingdings" pitchFamily="2" charset="2"/>
              <a:buNone/>
            </a:pPr>
            <a:r>
              <a:rPr lang="en-US" sz="2600"/>
              <a:t>		</a:t>
            </a:r>
            <a:r>
              <a:rPr lang="en-US" sz="2600">
                <a:hlinkClick r:id="rId3"/>
              </a:rPr>
              <a:t>http://www.brownfields.in.gov</a:t>
            </a:r>
            <a:endParaRPr lang="en-US" sz="2600"/>
          </a:p>
          <a:p>
            <a:pPr lvl="1">
              <a:buFont typeface="Wingdings" pitchFamily="2" charset="2"/>
              <a:buNone/>
            </a:pPr>
            <a:endParaRPr lang="en-US" sz="2600"/>
          </a:p>
          <a:p>
            <a:pPr lvl="1"/>
            <a:endParaRPr lang="en-US" sz="2600"/>
          </a:p>
          <a:p>
            <a:pPr lvl="1"/>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339725" y="0"/>
            <a:ext cx="8413750" cy="865188"/>
          </a:xfrm>
        </p:spPr>
        <p:txBody>
          <a:bodyPr/>
          <a:lstStyle/>
          <a:p>
            <a:r>
              <a:rPr lang="en-US"/>
              <a:t>What are you looking for?</a:t>
            </a:r>
          </a:p>
        </p:txBody>
      </p:sp>
      <p:sp>
        <p:nvSpPr>
          <p:cNvPr id="409603" name="Rectangle 3"/>
          <p:cNvSpPr>
            <a:spLocks noGrp="1" noChangeArrowheads="1"/>
          </p:cNvSpPr>
          <p:nvPr>
            <p:ph type="body" idx="1"/>
          </p:nvPr>
        </p:nvSpPr>
        <p:spPr>
          <a:xfrm>
            <a:off x="762000" y="1211263"/>
            <a:ext cx="8086725" cy="5295900"/>
          </a:xfrm>
        </p:spPr>
        <p:txBody>
          <a:bodyPr/>
          <a:lstStyle/>
          <a:p>
            <a:r>
              <a:rPr lang="en-US" b="1"/>
              <a:t>Abandoned property </a:t>
            </a:r>
          </a:p>
          <a:p>
            <a:r>
              <a:rPr lang="en-US" b="1" i="1"/>
              <a:t>Active</a:t>
            </a:r>
            <a:r>
              <a:rPr lang="en-US" b="1"/>
              <a:t> but Underutilized…Salvage yard next to the Greenway</a:t>
            </a:r>
          </a:p>
          <a:p>
            <a:r>
              <a:rPr lang="en-US" b="1"/>
              <a:t>Real estate turnover complicated by real or perceived contamination</a:t>
            </a:r>
          </a:p>
          <a:p>
            <a:r>
              <a:rPr lang="en-US" b="1"/>
              <a:t>Property Blighted –significantly conflicts with a Master plan or Revitalization Plan </a:t>
            </a:r>
          </a:p>
          <a:p>
            <a:r>
              <a:rPr lang="en-US" b="1"/>
              <a:t>Property Blighted and located at the gateways to your community</a:t>
            </a:r>
          </a:p>
          <a:p>
            <a:pPr>
              <a:buFont typeface="Wingdings" pitchFamily="2" charset="2"/>
              <a:buNone/>
            </a:pPr>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r>
              <a:rPr lang="en-US"/>
              <a:t>Make Your List….</a:t>
            </a:r>
          </a:p>
        </p:txBody>
      </p:sp>
      <p:sp>
        <p:nvSpPr>
          <p:cNvPr id="416771" name="Rectangle 3"/>
          <p:cNvSpPr>
            <a:spLocks noGrp="1" noChangeArrowheads="1"/>
          </p:cNvSpPr>
          <p:nvPr>
            <p:ph type="body" idx="1"/>
          </p:nvPr>
        </p:nvSpPr>
        <p:spPr/>
        <p:txBody>
          <a:bodyPr/>
          <a:lstStyle/>
          <a:p>
            <a:r>
              <a:rPr lang="en-US" sz="2000"/>
              <a:t>IDENTIFY SUSPECTED AREAS (FORMER INDUSTRIAL, FORMER DRY CLEANERS, OLD GAS STATIONS</a:t>
            </a:r>
          </a:p>
          <a:p>
            <a:pPr>
              <a:buFont typeface="Wingdings" pitchFamily="2" charset="2"/>
              <a:buNone/>
            </a:pPr>
            <a:endParaRPr lang="en-US" sz="2000"/>
          </a:p>
          <a:p>
            <a:r>
              <a:rPr lang="en-US" sz="2000"/>
              <a:t>CONSIDER PROPERTIES TIED TO OTHER PROJECTS (TRANSPORTATION, DISASTER RECOVERY, NEIGHBORHOOD STABILIZATION)</a:t>
            </a:r>
          </a:p>
          <a:p>
            <a:pPr>
              <a:buFont typeface="Wingdings" pitchFamily="2" charset="2"/>
              <a:buNone/>
            </a:pPr>
            <a:endParaRPr lang="en-US" sz="2000"/>
          </a:p>
          <a:p>
            <a:r>
              <a:rPr lang="en-US" sz="2000"/>
              <a:t>CONSIDER TAX DELINQUENT PROPERTIES</a:t>
            </a:r>
          </a:p>
          <a:p>
            <a:pPr>
              <a:buFont typeface="Wingdings" pitchFamily="2" charset="2"/>
              <a:buNone/>
            </a:pPr>
            <a:endParaRPr lang="en-US" sz="2000"/>
          </a:p>
          <a:p>
            <a:r>
              <a:rPr lang="en-US" sz="2000"/>
              <a:t>CONSIDER FORMER SCHOOL PROPERTIES, HOSPITALS, PROPERTIES THAT ARE GATEWAYS TO THE COMMUNITY</a:t>
            </a:r>
          </a:p>
          <a:p>
            <a:endParaRPr lang="en-US" sz="200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r>
              <a:rPr lang="en-US"/>
              <a:t>The inventory can be detailed…</a:t>
            </a:r>
          </a:p>
        </p:txBody>
      </p:sp>
      <p:pic>
        <p:nvPicPr>
          <p:cNvPr id="417796" name="Picture 4"/>
          <p:cNvPicPr>
            <a:picLocks noGrp="1" noChangeAspect="1" noChangeArrowheads="1"/>
          </p:cNvPicPr>
          <p:nvPr>
            <p:ph type="body" idx="1"/>
          </p:nvPr>
        </p:nvPicPr>
        <p:blipFill>
          <a:blip r:embed="rId2" cstate="print"/>
          <a:srcRect/>
          <a:stretch>
            <a:fillRect/>
          </a:stretch>
        </p:blipFill>
        <p:spPr>
          <a:xfrm>
            <a:off x="1862138" y="1211263"/>
            <a:ext cx="5886450" cy="4889500"/>
          </a:xfrm>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r>
              <a:rPr lang="en-US"/>
              <a:t>An effective Inventory can also be simple…</a:t>
            </a:r>
          </a:p>
        </p:txBody>
      </p:sp>
      <p:sp>
        <p:nvSpPr>
          <p:cNvPr id="418819" name="Rectangle 3"/>
          <p:cNvSpPr>
            <a:spLocks noGrp="1" noChangeArrowheads="1"/>
          </p:cNvSpPr>
          <p:nvPr>
            <p:ph type="body" sz="half" idx="1"/>
          </p:nvPr>
        </p:nvSpPr>
        <p:spPr/>
        <p:txBody>
          <a:bodyPr/>
          <a:lstStyle/>
          <a:p>
            <a:r>
              <a:rPr lang="en-US" sz="2200"/>
              <a:t>Old English Furniture on Main</a:t>
            </a:r>
          </a:p>
          <a:p>
            <a:pPr>
              <a:buFont typeface="Wingdings" pitchFamily="2" charset="2"/>
              <a:buNone/>
            </a:pPr>
            <a:endParaRPr lang="en-US" sz="2200"/>
          </a:p>
          <a:p>
            <a:r>
              <a:rPr lang="en-US" sz="2200"/>
              <a:t>Pete’s Gas Station at SWC Green &amp; Walnut</a:t>
            </a:r>
          </a:p>
          <a:p>
            <a:endParaRPr lang="en-US" sz="2200"/>
          </a:p>
          <a:p>
            <a:r>
              <a:rPr lang="en-US" sz="2200"/>
              <a:t>Marcy’s Dry Cleaners on Washington</a:t>
            </a:r>
          </a:p>
          <a:p>
            <a:pPr>
              <a:buFont typeface="Wingdings" pitchFamily="2" charset="2"/>
              <a:buNone/>
            </a:pPr>
            <a:endParaRPr lang="en-US" sz="2200"/>
          </a:p>
          <a:p>
            <a:r>
              <a:rPr lang="en-US" sz="2200"/>
              <a:t>Old School in Mercy Neighborhood</a:t>
            </a:r>
          </a:p>
          <a:p>
            <a:endParaRPr lang="en-US" sz="2200"/>
          </a:p>
          <a:p>
            <a:r>
              <a:rPr lang="en-US" sz="2200"/>
              <a:t>Old Dump on River</a:t>
            </a:r>
          </a:p>
        </p:txBody>
      </p:sp>
      <p:pic>
        <p:nvPicPr>
          <p:cNvPr id="418823" name="Picture 7" descr="j0432728"/>
          <p:cNvPicPr>
            <a:picLocks noGrp="1" noChangeAspect="1" noChangeArrowheads="1"/>
          </p:cNvPicPr>
          <p:nvPr>
            <p:ph type="body" sz="half" idx="2"/>
          </p:nvPr>
        </p:nvPicPr>
        <p:blipFill>
          <a:blip r:embed="rId2" cstate="print"/>
          <a:srcRect/>
          <a:stretch>
            <a:fillRect/>
          </a:stretch>
        </p:blipFill>
        <p:spPr>
          <a:xfrm>
            <a:off x="4881563" y="2333625"/>
            <a:ext cx="3967162" cy="2644775"/>
          </a:xfrm>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2" name="Rectangle 4"/>
          <p:cNvSpPr>
            <a:spLocks noGrp="1" noChangeArrowheads="1"/>
          </p:cNvSpPr>
          <p:nvPr>
            <p:ph type="title"/>
          </p:nvPr>
        </p:nvSpPr>
        <p:spPr>
          <a:xfrm>
            <a:off x="0" y="0"/>
            <a:ext cx="9144000" cy="865188"/>
          </a:xfrm>
        </p:spPr>
        <p:txBody>
          <a:bodyPr/>
          <a:lstStyle/>
          <a:p>
            <a:r>
              <a:rPr lang="en-US" sz="2400" b="1"/>
              <a:t>INVITE COMMUNITY STAKEHOLDERS TO HELP IDENTIFY</a:t>
            </a:r>
          </a:p>
        </p:txBody>
      </p:sp>
      <p:sp>
        <p:nvSpPr>
          <p:cNvPr id="360454" name="Rectangle 6"/>
          <p:cNvSpPr>
            <a:spLocks noGrp="1" noChangeArrowheads="1"/>
          </p:cNvSpPr>
          <p:nvPr>
            <p:ph type="body" sz="half" idx="2"/>
          </p:nvPr>
        </p:nvSpPr>
        <p:spPr>
          <a:xfrm>
            <a:off x="5911850" y="1211263"/>
            <a:ext cx="2936875" cy="4889500"/>
          </a:xfrm>
        </p:spPr>
        <p:txBody>
          <a:bodyPr/>
          <a:lstStyle/>
          <a:p>
            <a:pPr>
              <a:lnSpc>
                <a:spcPct val="80000"/>
              </a:lnSpc>
            </a:pPr>
            <a:r>
              <a:rPr lang="en-US" sz="2200" b="1"/>
              <a:t>Bring stakeholders to the table</a:t>
            </a:r>
          </a:p>
          <a:p>
            <a:pPr>
              <a:lnSpc>
                <a:spcPct val="80000"/>
              </a:lnSpc>
            </a:pPr>
            <a:r>
              <a:rPr lang="en-US" sz="2200" b="1"/>
              <a:t>local neighborhood groups</a:t>
            </a:r>
          </a:p>
          <a:p>
            <a:pPr>
              <a:lnSpc>
                <a:spcPct val="80000"/>
              </a:lnSpc>
            </a:pPr>
            <a:r>
              <a:rPr lang="en-US" sz="2200" b="1"/>
              <a:t>church groups </a:t>
            </a:r>
          </a:p>
          <a:p>
            <a:pPr>
              <a:lnSpc>
                <a:spcPct val="80000"/>
              </a:lnSpc>
            </a:pPr>
            <a:r>
              <a:rPr lang="en-US" sz="2200" b="1"/>
              <a:t>local planners </a:t>
            </a:r>
          </a:p>
          <a:p>
            <a:pPr>
              <a:lnSpc>
                <a:spcPct val="80000"/>
              </a:lnSpc>
            </a:pPr>
            <a:r>
              <a:rPr lang="en-US" sz="2200" b="1"/>
              <a:t>developers</a:t>
            </a:r>
          </a:p>
          <a:p>
            <a:pPr>
              <a:lnSpc>
                <a:spcPct val="80000"/>
              </a:lnSpc>
            </a:pPr>
            <a:r>
              <a:rPr lang="en-US" sz="2200" b="1"/>
              <a:t>economic development interests</a:t>
            </a:r>
          </a:p>
          <a:p>
            <a:pPr>
              <a:lnSpc>
                <a:spcPct val="80000"/>
              </a:lnSpc>
            </a:pPr>
            <a:r>
              <a:rPr lang="en-US" sz="2200" b="1"/>
              <a:t>private corporations</a:t>
            </a:r>
            <a:r>
              <a:rPr lang="en-US" sz="2200"/>
              <a:t>  </a:t>
            </a:r>
          </a:p>
          <a:p>
            <a:pPr>
              <a:lnSpc>
                <a:spcPct val="80000"/>
              </a:lnSpc>
            </a:pPr>
            <a:endParaRPr lang="en-US" sz="2200"/>
          </a:p>
        </p:txBody>
      </p:sp>
      <p:pic>
        <p:nvPicPr>
          <p:cNvPr id="360455" name="Picture 7" descr="town council monopoly"/>
          <p:cNvPicPr>
            <a:picLocks noGrp="1" noChangeAspect="1" noChangeArrowheads="1"/>
          </p:cNvPicPr>
          <p:nvPr>
            <p:ph sz="half" idx="1"/>
          </p:nvPr>
        </p:nvPicPr>
        <p:blipFill>
          <a:blip r:embed="rId2" cstate="print"/>
          <a:srcRect/>
          <a:stretch>
            <a:fillRect/>
          </a:stretch>
        </p:blipFill>
        <p:spPr>
          <a:xfrm>
            <a:off x="544513" y="1355725"/>
            <a:ext cx="5183187" cy="3886200"/>
          </a:xfrm>
          <a:noFill/>
          <a:ln/>
        </p:spPr>
      </p:pic>
      <p:pic>
        <p:nvPicPr>
          <p:cNvPr id="360456" name="Picture 8" descr="http://www.istockphoto.com/file_closeup/object/5007780_rolling_dice.php?id=5007780">
            <a:hlinkClick r:id="rId3"/>
          </p:cNvPr>
          <p:cNvPicPr>
            <a:picLocks noChangeAspect="1" noChangeArrowheads="1"/>
          </p:cNvPicPr>
          <p:nvPr/>
        </p:nvPicPr>
        <p:blipFill>
          <a:blip r:embed="rId4" cstate="print"/>
          <a:srcRect t="23415" b="23415"/>
          <a:stretch>
            <a:fillRect/>
          </a:stretch>
        </p:blipFill>
        <p:spPr bwMode="auto">
          <a:xfrm>
            <a:off x="506413" y="5233988"/>
            <a:ext cx="2632075" cy="139858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61111E-6 -8.67052E-7 C 0.0026 -0.01087 0.00868 -0.01503 0.01424 -0.02336 C 0.01684 -0.02729 0.01753 -0.0333 0.02066 -0.03607 C 0.02986 -0.04416 0.03976 -0.05318 0.04757 -0.06359 C 0.04948 -0.06613 0.05035 -0.0696 0.05243 -0.07191 C 0.05729 -0.07746 0.06701 -0.08416 0.07309 -0.08671 C 0.07621 -0.08601 0.07986 -0.08694 0.08264 -0.08463 C 0.08472 -0.08301 0.08559 -0.07931 0.08576 -0.07607 C 0.08715 -0.04879 0.08559 -0.02104 0.08733 0.00624 C 0.08906 0.03214 0.11858 0.04208 0.13333 0.04647 C 0.13871 0.04578 0.14444 0.04716 0.1493 0.04439 C 0.15156 0.04323 0.15121 0.03861 0.15243 0.03584 C 0.15972 0.01803 0.15555 0.0326 0.16042 0.0104 C 0.1618 -0.02705 0.15503 -0.05919 0.16979 -0.08879 C 0.17344 -0.10729 0.17066 -0.11075 0.1842 -0.11422 C 0.19774 -0.11307 0.20851 -0.11862 0.21267 -0.10151 C 0.21319 -0.07538 0.21198 -0.04925 0.21424 -0.02336 C 0.21562 -0.00833 0.21962 -0.01249 0.22535 -0.00856 C 0.23802 -8.67052E-7 0.2474 0.00555 0.26198 0.00832 C 0.26892 0.00693 0.27656 0.00878 0.28264 0.00416 C 0.28611 0.00162 0.28698 -0.00532 0.28733 -0.01064 C 0.29444 -0.11838 0.26493 -0.1059 0.29687 -0.1163 C 0.31007 -0.11561 0.32344 -0.11677 0.33646 -0.11422 C 0.33837 -0.11376 0.33819 -0.1096 0.33976 -0.10798 C 0.34097 -0.10659 0.34288 -0.10636 0.34444 -0.10567 C 0.3474 -0.08601 0.34653 -0.0659 0.34288 -0.04648 C 0.34757 -0.0148 0.34635 -0.00532 0.36823 0.00624 C 0.37187 0.00555 0.37587 0.00601 0.37934 0.00416 C 0.3868 0.00023 0.38767 -0.01503 0.38889 -0.02336 C 0.38941 -0.03538 0.38663 -0.04833 0.39045 -0.05919 C 0.39236 -0.06451 0.39896 -0.06151 0.40312 -0.06359 C 0.40642 -0.06521 0.40955 -0.06775 0.41267 -0.06983 C 0.41962 -0.06914 0.42812 -0.07399 0.43333 -0.06775 C 0.44965 -0.0481 0.41944 -0.04648 0.4191 -0.04648 C 0.46198 -0.02821 0.44618 -0.03769 0.46823 -0.02336 C 0.46233 -0.01087 0.45174 -0.01503 0.44132 -0.01272 C 0.45226 -0.00555 0.46302 0.00138 0.47465 0.00624 C 0.47517 0.00832 0.47691 0.01063 0.47621 0.01271 C 0.47552 0.01479 0.47309 0.01433 0.47153 0.01479 C 0.46892 0.01572 0.46615 0.01618 0.46354 0.01688 C 0.46128 0.0289 0.46024 0.03306 0.45243 0.04 C 0.45017 0.05271 0.45486 0.0652 0.44444 0.06959 C 0.44236 0.06821 0.43993 0.06751 0.43819 0.06543 C 0.42569 0.04901 0.44913 0.07005 0.43333 0.05271 C 0.42865 0.04763 0.4217 0.04901 0.41597 0.04647 C 0.41215 0.04485 0.40868 0.04208 0.40486 0.04 C 0.4033 0.03907 0.40156 0.03861 0.4 0.03792 C 0.39792 0.04 0.39514 0.04138 0.39375 0.04439 C 0.39236 0.0474 0.39323 0.05156 0.39201 0.05479 C 0.38958 0.06127 0.38698 0.0615 0.38264 0.06335 C 0.35191 0.0615 0.35 0.07214 0.33819 0.04855 C 0.33663 0.05063 0.33559 0.05479 0.33333 0.05479 C 0.33142 0.05479 0.33055 0.0511 0.33021 0.04855 C 0.32847 0.03884 0.32812 0.0289 0.32708 0.01896 C 0.32448 0.02242 0.32031 0.02474 0.3191 0.02959 C 0.31805 0.03375 0.3191 0.04092 0.31597 0.04231 C 0.30781 0.04578 0.30278 0.04901 0.29375 0.05063 C 0.28472 0.04994 0.27552 0.05086 0.26667 0.04855 C 0.26458 0.04809 0.26389 0.0437 0.26198 0.04231 C 0.25903 0.04023 0.25555 0.0393 0.25243 0.03792 C 0.2493 0.03653 0.24288 0.03375 0.24288 0.03375 C 0.23125 0.01826 0.2375 0.01896 0.22535 0.0252 C 0.21805 0.04046 0.19184 0.03514 0.18264 0.03584 C 0.18003 0.0393 0.17691 0.04254 0.17465 0.04647 C 0.16944 0.05549 0.16771 0.0652 0.16042 0.0719 C 0.14878 0.07121 0.13698 0.0719 0.12535 0.06959 C 0.12274 0.06913 0.12153 0.06474 0.1191 0.06335 C 0.11667 0.06196 0.11371 0.06219 0.11111 0.06127 C 0.10781 0.06011 0.10156 0.05711 0.10156 0.05711 C 0.09531 0.04832 0.09757 0.05017 0.08733 0.04439 C 0.0842 0.04277 0.0809 0.04138 0.07778 0.04 C 0.07621 0.0393 0.07309 0.03792 0.07309 0.03792 C 0.06823 0.03167 0.06493 0.01919 0.06042 0.01479 C 0.05816 0.01271 0.05087 0.00971 0.04757 0.00832 C 0.03264 -0.00509 0.05642 0.01503 0.0349 0.00208 C 0.03246 0.00069 0.03108 -0.00278 0.02865 -0.0044 C 0.02569 -0.00648 0.02222 -0.00717 0.0191 -0.00856 C 0.01753 -0.00925 0.01424 -0.01064 0.01424 -0.01064 C 0.01215 -0.00786 0.01042 -0.0044 0.00799 -0.00208 C 0.0066 -0.0007 0.00434 -0.00162 0.00312 -8.67052E-7 C -0.0007 0.00485 -3.61111E-6 0.01942 -3.61111E-6 0.0252 L -3.61111E-6 -0.01919 L -0.01267 -0.0296 L -0.02535 -0.02336 C -0.01684 -0.01549 -3.61111E-6 -8.67052E-7 -3.61111E-6 -8.67052E-7 Z " pathEditMode="relative" ptsTypes="ffffffffffffffffffffffffffffffffffffffffffffffffffffffffffffffffffffffffffffffffAAAff">
                                      <p:cBhvr>
                                        <p:cTn id="6" dur="2000" fill="hold"/>
                                        <p:tgtEl>
                                          <p:spTgt spid="36045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r>
              <a:rPr lang="en-US"/>
              <a:t>Communities Select Their Criteria for Prioritization</a:t>
            </a:r>
          </a:p>
        </p:txBody>
      </p:sp>
      <p:sp>
        <p:nvSpPr>
          <p:cNvPr id="421891" name="Rectangle 3"/>
          <p:cNvSpPr>
            <a:spLocks noGrp="1" noChangeArrowheads="1"/>
          </p:cNvSpPr>
          <p:nvPr>
            <p:ph type="body" idx="1"/>
          </p:nvPr>
        </p:nvSpPr>
        <p:spPr/>
        <p:txBody>
          <a:bodyPr/>
          <a:lstStyle/>
          <a:p>
            <a:pPr>
              <a:lnSpc>
                <a:spcPct val="90000"/>
              </a:lnSpc>
              <a:buFont typeface="Wingdings" pitchFamily="2" charset="2"/>
              <a:buNone/>
            </a:pPr>
            <a:r>
              <a:rPr lang="en-US"/>
              <a:t>CRITERIA EXAMPLES:</a:t>
            </a:r>
          </a:p>
          <a:p>
            <a:pPr>
              <a:lnSpc>
                <a:spcPct val="90000"/>
              </a:lnSpc>
            </a:pPr>
            <a:r>
              <a:rPr lang="en-US"/>
              <a:t>Eligible for EPA or State funding</a:t>
            </a:r>
          </a:p>
          <a:p>
            <a:pPr>
              <a:lnSpc>
                <a:spcPct val="90000"/>
              </a:lnSpc>
            </a:pPr>
            <a:r>
              <a:rPr lang="en-US"/>
              <a:t>Located in the TIF district or Revitalization Zone</a:t>
            </a:r>
          </a:p>
          <a:p>
            <a:pPr>
              <a:lnSpc>
                <a:spcPct val="90000"/>
              </a:lnSpc>
            </a:pPr>
            <a:r>
              <a:rPr lang="en-US"/>
              <a:t>Environmental Impacts—Quality of Life Issues</a:t>
            </a:r>
          </a:p>
          <a:p>
            <a:pPr>
              <a:lnSpc>
                <a:spcPct val="90000"/>
              </a:lnSpc>
            </a:pPr>
            <a:r>
              <a:rPr lang="en-US"/>
              <a:t>Blight eliminations-Quality of Life Issues</a:t>
            </a:r>
          </a:p>
          <a:p>
            <a:pPr>
              <a:lnSpc>
                <a:spcPct val="90000"/>
              </a:lnSpc>
            </a:pPr>
            <a:r>
              <a:rPr lang="en-US"/>
              <a:t>Development Potential for New Jobs</a:t>
            </a:r>
          </a:p>
          <a:p>
            <a:pPr>
              <a:lnSpc>
                <a:spcPct val="90000"/>
              </a:lnSpc>
            </a:pPr>
            <a:r>
              <a:rPr lang="en-US"/>
              <a:t>Control of Property: can you get access?</a:t>
            </a:r>
          </a:p>
          <a:p>
            <a:pPr>
              <a:lnSpc>
                <a:spcPct val="90000"/>
              </a:lnSpc>
            </a:pPr>
            <a:r>
              <a:rPr lang="en-US"/>
              <a:t>Visibility of the Site to the Community </a:t>
            </a:r>
          </a:p>
          <a:p>
            <a:pPr>
              <a:lnSpc>
                <a:spcPct val="90000"/>
              </a:lnSpc>
            </a:pPr>
            <a:r>
              <a:rPr lang="en-US"/>
              <a:t>Physical site characteristics: acreage, visibility, etc.</a:t>
            </a:r>
          </a:p>
          <a:p>
            <a:pPr>
              <a:lnSpc>
                <a:spcPct val="90000"/>
              </a:lnSpc>
              <a:buFont typeface="Wingdings" pitchFamily="2" charset="2"/>
              <a:buNone/>
            </a:pPr>
            <a:endParaRPr lang="en-US"/>
          </a:p>
          <a:p>
            <a:pPr>
              <a:lnSpc>
                <a:spcPct val="90000"/>
              </a:lnSpc>
              <a:buFont typeface="Wingdings" pitchFamily="2" charset="2"/>
              <a:buNone/>
            </a:pP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b="1"/>
              <a:t>WHAT’S THE BIG PICTURE? </a:t>
            </a:r>
          </a:p>
        </p:txBody>
      </p:sp>
      <p:sp>
        <p:nvSpPr>
          <p:cNvPr id="387075" name="Rectangle 3"/>
          <p:cNvSpPr>
            <a:spLocks noGrp="1" noChangeArrowheads="1"/>
          </p:cNvSpPr>
          <p:nvPr>
            <p:ph type="body" idx="1"/>
          </p:nvPr>
        </p:nvSpPr>
        <p:spPr/>
        <p:txBody>
          <a:bodyPr/>
          <a:lstStyle/>
          <a:p>
            <a:endParaRPr lang="en-US"/>
          </a:p>
        </p:txBody>
      </p:sp>
      <p:pic>
        <p:nvPicPr>
          <p:cNvPr id="387076" name="Picture 4"/>
          <p:cNvPicPr>
            <a:picLocks noChangeAspect="1" noChangeArrowheads="1"/>
          </p:cNvPicPr>
          <p:nvPr/>
        </p:nvPicPr>
        <p:blipFill>
          <a:blip r:embed="rId2" cstate="print"/>
          <a:srcRect/>
          <a:stretch>
            <a:fillRect/>
          </a:stretch>
        </p:blipFill>
        <p:spPr bwMode="auto">
          <a:xfrm>
            <a:off x="569913" y="981075"/>
            <a:ext cx="7105650" cy="561975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7074"/>
                                        </p:tgtEl>
                                        <p:attrNameLst>
                                          <p:attrName>style.visibility</p:attrName>
                                        </p:attrNameLst>
                                      </p:cBhvr>
                                      <p:to>
                                        <p:strVal val="visible"/>
                                      </p:to>
                                    </p:set>
                                    <p:anim calcmode="lin" valueType="num">
                                      <p:cBhvr>
                                        <p:cTn id="7" dur="1000" fill="hold"/>
                                        <p:tgtEl>
                                          <p:spTgt spid="387074"/>
                                        </p:tgtEl>
                                        <p:attrNameLst>
                                          <p:attrName>ppt_w</p:attrName>
                                        </p:attrNameLst>
                                      </p:cBhvr>
                                      <p:tavLst>
                                        <p:tav tm="0">
                                          <p:val>
                                            <p:strVal val="#ppt_w*0.70"/>
                                          </p:val>
                                        </p:tav>
                                        <p:tav tm="100000">
                                          <p:val>
                                            <p:strVal val="#ppt_w"/>
                                          </p:val>
                                        </p:tav>
                                      </p:tavLst>
                                    </p:anim>
                                    <p:anim calcmode="lin" valueType="num">
                                      <p:cBhvr>
                                        <p:cTn id="8" dur="1000" fill="hold"/>
                                        <p:tgtEl>
                                          <p:spTgt spid="387074"/>
                                        </p:tgtEl>
                                        <p:attrNameLst>
                                          <p:attrName>ppt_h</p:attrName>
                                        </p:attrNameLst>
                                      </p:cBhvr>
                                      <p:tavLst>
                                        <p:tav tm="0">
                                          <p:val>
                                            <p:strVal val="#ppt_h"/>
                                          </p:val>
                                        </p:tav>
                                        <p:tav tm="100000">
                                          <p:val>
                                            <p:strVal val="#ppt_h"/>
                                          </p:val>
                                        </p:tav>
                                      </p:tavLst>
                                    </p:anim>
                                    <p:animEffect transition="in" filter="fade">
                                      <p:cBhvr>
                                        <p:cTn id="9" dur="1000"/>
                                        <p:tgtEl>
                                          <p:spTgt spid="387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293688" y="0"/>
            <a:ext cx="8347075" cy="935038"/>
          </a:xfrm>
          <a:noFill/>
          <a:ln/>
        </p:spPr>
        <p:txBody>
          <a:bodyPr lIns="90488" tIns="44450" rIns="90488" bIns="44450" anchor="b"/>
          <a:lstStyle/>
          <a:p>
            <a:r>
              <a:rPr lang="en-US" b="1"/>
              <a:t>Brownfield Redevelopment 			What’s all the Hype?</a:t>
            </a:r>
          </a:p>
        </p:txBody>
      </p:sp>
      <p:sp>
        <p:nvSpPr>
          <p:cNvPr id="372739" name="Rectangle 3"/>
          <p:cNvSpPr>
            <a:spLocks noGrp="1" noChangeArrowheads="1"/>
          </p:cNvSpPr>
          <p:nvPr>
            <p:ph type="body" idx="1"/>
          </p:nvPr>
        </p:nvSpPr>
        <p:spPr>
          <a:xfrm>
            <a:off x="762000" y="1050925"/>
            <a:ext cx="8086725" cy="5049838"/>
          </a:xfrm>
          <a:noFill/>
          <a:ln/>
        </p:spPr>
        <p:txBody>
          <a:bodyPr lIns="90488" tIns="44450" rIns="90488" bIns="44450"/>
          <a:lstStyle/>
          <a:p>
            <a:pPr>
              <a:lnSpc>
                <a:spcPct val="90000"/>
              </a:lnSpc>
              <a:buFont typeface="Wingdings" pitchFamily="2" charset="2"/>
              <a:buNone/>
            </a:pPr>
            <a:r>
              <a:rPr lang="en-US" b="1"/>
              <a:t>EXPANSION, REUSE, OR REDEVELOPMENT OF</a:t>
            </a:r>
          </a:p>
          <a:p>
            <a:pPr>
              <a:lnSpc>
                <a:spcPct val="90000"/>
              </a:lnSpc>
              <a:buFont typeface="Wingdings" pitchFamily="2" charset="2"/>
              <a:buNone/>
            </a:pPr>
            <a:r>
              <a:rPr lang="en-US" b="1"/>
              <a:t>BROWNFIELD SITES</a:t>
            </a:r>
            <a:r>
              <a:rPr lang="en-US"/>
              <a:t>:</a:t>
            </a:r>
            <a:r>
              <a:rPr lang="en-US" sz="2000"/>
              <a:t> </a:t>
            </a:r>
          </a:p>
          <a:p>
            <a:pPr>
              <a:lnSpc>
                <a:spcPct val="90000"/>
              </a:lnSpc>
            </a:pPr>
            <a:endParaRPr lang="en-US" sz="2000"/>
          </a:p>
          <a:p>
            <a:pPr>
              <a:lnSpc>
                <a:spcPct val="90000"/>
              </a:lnSpc>
            </a:pPr>
            <a:r>
              <a:rPr lang="en-US" sz="2000" b="1"/>
              <a:t>Increase (RENEWS) property value and local tax base </a:t>
            </a:r>
          </a:p>
          <a:p>
            <a:pPr>
              <a:lnSpc>
                <a:spcPct val="90000"/>
              </a:lnSpc>
            </a:pPr>
            <a:endParaRPr lang="en-US" sz="2000" b="1"/>
          </a:p>
          <a:p>
            <a:pPr>
              <a:lnSpc>
                <a:spcPct val="90000"/>
              </a:lnSpc>
            </a:pPr>
            <a:r>
              <a:rPr lang="en-US" sz="2000" b="1"/>
              <a:t>Reduce the need to develop greenfields</a:t>
            </a:r>
          </a:p>
          <a:p>
            <a:pPr>
              <a:lnSpc>
                <a:spcPct val="90000"/>
              </a:lnSpc>
            </a:pPr>
            <a:endParaRPr lang="en-US" sz="2000" b="1"/>
          </a:p>
          <a:p>
            <a:pPr>
              <a:lnSpc>
                <a:spcPct val="90000"/>
              </a:lnSpc>
            </a:pPr>
            <a:r>
              <a:rPr lang="en-US" sz="2000" b="1"/>
              <a:t>Uses existing infrastructure (cost savings)</a:t>
            </a:r>
          </a:p>
          <a:p>
            <a:pPr>
              <a:lnSpc>
                <a:spcPct val="90000"/>
              </a:lnSpc>
            </a:pPr>
            <a:endParaRPr lang="en-US" sz="2000" b="1"/>
          </a:p>
          <a:p>
            <a:pPr>
              <a:lnSpc>
                <a:spcPct val="90000"/>
              </a:lnSpc>
            </a:pPr>
            <a:r>
              <a:rPr lang="en-US" sz="2000" b="1"/>
              <a:t>Mitigates public health and safety concerns</a:t>
            </a:r>
          </a:p>
          <a:p>
            <a:pPr>
              <a:lnSpc>
                <a:spcPct val="90000"/>
              </a:lnSpc>
            </a:pPr>
            <a:endParaRPr lang="en-US" sz="2000" b="1"/>
          </a:p>
          <a:p>
            <a:pPr>
              <a:lnSpc>
                <a:spcPct val="90000"/>
              </a:lnSpc>
            </a:pPr>
            <a:r>
              <a:rPr lang="en-US" sz="2000" b="1"/>
              <a:t>Improves the community image</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t>WHAT IS THE FUTURE PLAN?</a:t>
            </a:r>
          </a:p>
        </p:txBody>
      </p:sp>
      <p:sp>
        <p:nvSpPr>
          <p:cNvPr id="396291" name="Rectangle 3"/>
          <p:cNvSpPr>
            <a:spLocks noGrp="1" noChangeArrowheads="1"/>
          </p:cNvSpPr>
          <p:nvPr>
            <p:ph type="body" idx="1"/>
          </p:nvPr>
        </p:nvSpPr>
        <p:spPr/>
        <p:txBody>
          <a:bodyPr/>
          <a:lstStyle/>
          <a:p>
            <a:endParaRPr lang="en-US"/>
          </a:p>
        </p:txBody>
      </p:sp>
      <p:pic>
        <p:nvPicPr>
          <p:cNvPr id="396292" name="Picture 4" descr="glen gery"/>
          <p:cNvPicPr>
            <a:picLocks noChangeAspect="1" noChangeArrowheads="1"/>
          </p:cNvPicPr>
          <p:nvPr/>
        </p:nvPicPr>
        <p:blipFill>
          <a:blip r:embed="rId2" cstate="print"/>
          <a:srcRect/>
          <a:stretch>
            <a:fillRect/>
          </a:stretch>
        </p:blipFill>
        <p:spPr bwMode="auto">
          <a:xfrm>
            <a:off x="920750" y="1357313"/>
            <a:ext cx="5548313" cy="45148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6290"/>
                                        </p:tgtEl>
                                        <p:attrNameLst>
                                          <p:attrName>style.visibility</p:attrName>
                                        </p:attrNameLst>
                                      </p:cBhvr>
                                      <p:to>
                                        <p:strVal val="visible"/>
                                      </p:to>
                                    </p:set>
                                    <p:anim calcmode="lin" valueType="num">
                                      <p:cBhvr>
                                        <p:cTn id="7" dur="1000" fill="hold"/>
                                        <p:tgtEl>
                                          <p:spTgt spid="396290"/>
                                        </p:tgtEl>
                                        <p:attrNameLst>
                                          <p:attrName>ppt_w</p:attrName>
                                        </p:attrNameLst>
                                      </p:cBhvr>
                                      <p:tavLst>
                                        <p:tav tm="0">
                                          <p:val>
                                            <p:strVal val="#ppt_w*0.70"/>
                                          </p:val>
                                        </p:tav>
                                        <p:tav tm="100000">
                                          <p:val>
                                            <p:strVal val="#ppt_w"/>
                                          </p:val>
                                        </p:tav>
                                      </p:tavLst>
                                    </p:anim>
                                    <p:anim calcmode="lin" valueType="num">
                                      <p:cBhvr>
                                        <p:cTn id="8" dur="1000" fill="hold"/>
                                        <p:tgtEl>
                                          <p:spTgt spid="396290"/>
                                        </p:tgtEl>
                                        <p:attrNameLst>
                                          <p:attrName>ppt_h</p:attrName>
                                        </p:attrNameLst>
                                      </p:cBhvr>
                                      <p:tavLst>
                                        <p:tav tm="0">
                                          <p:val>
                                            <p:strVal val="#ppt_h"/>
                                          </p:val>
                                        </p:tav>
                                        <p:tav tm="100000">
                                          <p:val>
                                            <p:strVal val="#ppt_h"/>
                                          </p:val>
                                        </p:tav>
                                      </p:tavLst>
                                    </p:anim>
                                    <p:animEffect transition="in" filter="fade">
                                      <p:cBhvr>
                                        <p:cTn id="9" dur="1000"/>
                                        <p:tgtEl>
                                          <p:spTgt spid="396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BROWNFIELD? GREENWAYS, TRAILS</a:t>
            </a:r>
          </a:p>
        </p:txBody>
      </p:sp>
      <p:pic>
        <p:nvPicPr>
          <p:cNvPr id="335875" name="Picture 3"/>
          <p:cNvPicPr>
            <a:picLocks noGrp="1" noChangeAspect="1" noChangeArrowheads="1"/>
          </p:cNvPicPr>
          <p:nvPr>
            <p:ph type="body" idx="1"/>
          </p:nvPr>
        </p:nvPicPr>
        <p:blipFill>
          <a:blip r:embed="rId2" cstate="print"/>
          <a:srcRect l="3149" r="6750"/>
          <a:stretch>
            <a:fillRect/>
          </a:stretch>
        </p:blipFill>
        <p:spPr>
          <a:xfrm>
            <a:off x="3268663" y="1168400"/>
            <a:ext cx="5875337" cy="4889500"/>
          </a:xfrm>
          <a:noFill/>
          <a:ln/>
        </p:spPr>
      </p:pic>
      <p:sp>
        <p:nvSpPr>
          <p:cNvPr id="335876" name="Text Box 4"/>
          <p:cNvSpPr txBox="1">
            <a:spLocks noChangeArrowheads="1"/>
          </p:cNvSpPr>
          <p:nvPr/>
        </p:nvSpPr>
        <p:spPr bwMode="auto">
          <a:xfrm>
            <a:off x="1089025" y="4049713"/>
            <a:ext cx="483235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335877" name="Text Box 5"/>
          <p:cNvSpPr txBox="1">
            <a:spLocks noChangeArrowheads="1"/>
          </p:cNvSpPr>
          <p:nvPr/>
        </p:nvSpPr>
        <p:spPr bwMode="auto">
          <a:xfrm>
            <a:off x="288925" y="1973263"/>
            <a:ext cx="5256213" cy="4656137"/>
          </a:xfrm>
          <a:prstGeom prst="rect">
            <a:avLst/>
          </a:prstGeom>
          <a:noFill/>
          <a:ln w="9525">
            <a:noFill/>
            <a:miter lim="800000"/>
            <a:headEnd/>
            <a:tailEnd/>
          </a:ln>
          <a:effectLst/>
        </p:spPr>
        <p:txBody>
          <a:bodyPr>
            <a:spAutoFit/>
          </a:bodyPr>
          <a:lstStyle/>
          <a:p>
            <a:pPr>
              <a:spcBef>
                <a:spcPct val="50000"/>
              </a:spcBef>
            </a:pPr>
            <a:r>
              <a:rPr lang="en-US" b="1"/>
              <a:t>REAL PROPERTY? </a:t>
            </a:r>
          </a:p>
          <a:p>
            <a:pPr>
              <a:spcBef>
                <a:spcPct val="50000"/>
              </a:spcBef>
            </a:pPr>
            <a:endParaRPr lang="en-US" b="1"/>
          </a:p>
          <a:p>
            <a:pPr>
              <a:spcBef>
                <a:spcPct val="50000"/>
              </a:spcBef>
            </a:pPr>
            <a:r>
              <a:rPr lang="en-US" b="1"/>
              <a:t>POTENTIAL FOR CONTAMINATION? </a:t>
            </a:r>
          </a:p>
          <a:p>
            <a:pPr>
              <a:spcBef>
                <a:spcPct val="50000"/>
              </a:spcBef>
            </a:pPr>
            <a:endParaRPr lang="en-US" b="1"/>
          </a:p>
          <a:p>
            <a:pPr>
              <a:spcBef>
                <a:spcPct val="50000"/>
              </a:spcBef>
            </a:pPr>
            <a:r>
              <a:rPr lang="en-US" b="1"/>
              <a:t>REUSE?</a:t>
            </a:r>
          </a:p>
          <a:p>
            <a:pPr>
              <a:spcBef>
                <a:spcPct val="50000"/>
              </a:spcBef>
            </a:pPr>
            <a:endParaRPr lang="en-US" b="1"/>
          </a:p>
          <a:p>
            <a:pPr>
              <a:spcBef>
                <a:spcPct val="50000"/>
              </a:spcBef>
            </a:pPr>
            <a:r>
              <a:rPr lang="en-US" b="1"/>
              <a:t>LOGICAL </a:t>
            </a:r>
          </a:p>
          <a:p>
            <a:pPr>
              <a:spcBef>
                <a:spcPct val="50000"/>
              </a:spcBef>
            </a:pPr>
            <a:r>
              <a:rPr lang="en-US" b="1"/>
              <a:t>STAKEHOLDERS?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5877">
                                            <p:txEl>
                                              <p:pRg st="0" end="0"/>
                                            </p:txEl>
                                          </p:spTgt>
                                        </p:tgtEl>
                                        <p:attrNameLst>
                                          <p:attrName>style.visibility</p:attrName>
                                        </p:attrNameLst>
                                      </p:cBhvr>
                                      <p:to>
                                        <p:strVal val="visible"/>
                                      </p:to>
                                    </p:set>
                                    <p:animEffect transition="in" filter="dissolve">
                                      <p:cBhvr>
                                        <p:cTn id="7" dur="500"/>
                                        <p:tgtEl>
                                          <p:spTgt spid="3358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5877">
                                            <p:txEl>
                                              <p:pRg st="2" end="2"/>
                                            </p:txEl>
                                          </p:spTgt>
                                        </p:tgtEl>
                                        <p:attrNameLst>
                                          <p:attrName>style.visibility</p:attrName>
                                        </p:attrNameLst>
                                      </p:cBhvr>
                                      <p:to>
                                        <p:strVal val="visible"/>
                                      </p:to>
                                    </p:set>
                                    <p:animEffect transition="in" filter="dissolve">
                                      <p:cBhvr>
                                        <p:cTn id="12" dur="500"/>
                                        <p:tgtEl>
                                          <p:spTgt spid="3358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35877">
                                            <p:txEl>
                                              <p:pRg st="4" end="4"/>
                                            </p:txEl>
                                          </p:spTgt>
                                        </p:tgtEl>
                                        <p:attrNameLst>
                                          <p:attrName>style.visibility</p:attrName>
                                        </p:attrNameLst>
                                      </p:cBhvr>
                                      <p:to>
                                        <p:strVal val="visible"/>
                                      </p:to>
                                    </p:set>
                                    <p:animEffect transition="in" filter="dissolve">
                                      <p:cBhvr>
                                        <p:cTn id="17" dur="500"/>
                                        <p:tgtEl>
                                          <p:spTgt spid="33587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35877">
                                            <p:txEl>
                                              <p:pRg st="6" end="6"/>
                                            </p:txEl>
                                          </p:spTgt>
                                        </p:tgtEl>
                                        <p:attrNameLst>
                                          <p:attrName>style.visibility</p:attrName>
                                        </p:attrNameLst>
                                      </p:cBhvr>
                                      <p:to>
                                        <p:strVal val="visible"/>
                                      </p:to>
                                    </p:set>
                                    <p:animEffect transition="in" filter="dissolve">
                                      <p:cBhvr>
                                        <p:cTn id="22" dur="500"/>
                                        <p:tgtEl>
                                          <p:spTgt spid="33587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35877">
                                            <p:txEl>
                                              <p:pRg st="7" end="7"/>
                                            </p:txEl>
                                          </p:spTgt>
                                        </p:tgtEl>
                                        <p:attrNameLst>
                                          <p:attrName>style.visibility</p:attrName>
                                        </p:attrNameLst>
                                      </p:cBhvr>
                                      <p:to>
                                        <p:strVal val="visible"/>
                                      </p:to>
                                    </p:set>
                                    <p:animEffect transition="in" filter="dissolve">
                                      <p:cBhvr>
                                        <p:cTn id="27" dur="500"/>
                                        <p:tgtEl>
                                          <p:spTgt spid="33587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35877">
                                            <p:txEl>
                                              <p:pRg st="0" end="0"/>
                                            </p:txEl>
                                          </p:spTgt>
                                        </p:tgtEl>
                                        <p:attrNameLst>
                                          <p:attrName>style.visibility</p:attrName>
                                        </p:attrNameLst>
                                      </p:cBhvr>
                                      <p:to>
                                        <p:strVal val="visible"/>
                                      </p:to>
                                    </p:set>
                                    <p:anim calcmode="lin" valueType="num">
                                      <p:cBhvr additive="base">
                                        <p:cTn id="32" dur="500" fill="hold"/>
                                        <p:tgtEl>
                                          <p:spTgt spid="335877">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35877">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35877">
                                            <p:txEl>
                                              <p:pRg st="2" end="2"/>
                                            </p:txEl>
                                          </p:spTgt>
                                        </p:tgtEl>
                                        <p:attrNameLst>
                                          <p:attrName>style.visibility</p:attrName>
                                        </p:attrNameLst>
                                      </p:cBhvr>
                                      <p:to>
                                        <p:strVal val="visible"/>
                                      </p:to>
                                    </p:set>
                                    <p:anim calcmode="lin" valueType="num">
                                      <p:cBhvr additive="base">
                                        <p:cTn id="36" dur="500" fill="hold"/>
                                        <p:tgtEl>
                                          <p:spTgt spid="335877">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35877">
                                            <p:txEl>
                                              <p:pRg st="2" end="2"/>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35877">
                                            <p:txEl>
                                              <p:pRg st="4" end="4"/>
                                            </p:txEl>
                                          </p:spTgt>
                                        </p:tgtEl>
                                        <p:attrNameLst>
                                          <p:attrName>style.visibility</p:attrName>
                                        </p:attrNameLst>
                                      </p:cBhvr>
                                      <p:to>
                                        <p:strVal val="visible"/>
                                      </p:to>
                                    </p:set>
                                    <p:anim calcmode="lin" valueType="num">
                                      <p:cBhvr additive="base">
                                        <p:cTn id="40" dur="500" fill="hold"/>
                                        <p:tgtEl>
                                          <p:spTgt spid="335877">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35877">
                                            <p:txEl>
                                              <p:pRg st="4" end="4"/>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35877">
                                            <p:txEl>
                                              <p:pRg st="6" end="6"/>
                                            </p:txEl>
                                          </p:spTgt>
                                        </p:tgtEl>
                                        <p:attrNameLst>
                                          <p:attrName>style.visibility</p:attrName>
                                        </p:attrNameLst>
                                      </p:cBhvr>
                                      <p:to>
                                        <p:strVal val="visible"/>
                                      </p:to>
                                    </p:set>
                                    <p:anim calcmode="lin" valueType="num">
                                      <p:cBhvr additive="base">
                                        <p:cTn id="44" dur="500" fill="hold"/>
                                        <p:tgtEl>
                                          <p:spTgt spid="335877">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35877">
                                            <p:txEl>
                                              <p:pRg st="6" end="6"/>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335877">
                                            <p:txEl>
                                              <p:pRg st="7" end="7"/>
                                            </p:txEl>
                                          </p:spTgt>
                                        </p:tgtEl>
                                        <p:attrNameLst>
                                          <p:attrName>style.visibility</p:attrName>
                                        </p:attrNameLst>
                                      </p:cBhvr>
                                      <p:to>
                                        <p:strVal val="visible"/>
                                      </p:to>
                                    </p:set>
                                    <p:anim calcmode="lin" valueType="num">
                                      <p:cBhvr additive="base">
                                        <p:cTn id="48" dur="500" fill="hold"/>
                                        <p:tgtEl>
                                          <p:spTgt spid="335877">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3587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childTnLst>
                                    <p:set>
                                      <p:cBhvr>
                                        <p:cTn id="53" dur="1" fill="hold">
                                          <p:stCondLst>
                                            <p:cond delay="0"/>
                                          </p:stCondLst>
                                        </p:cTn>
                                        <p:tgtEl>
                                          <p:spTgt spid="335877">
                                            <p:txEl>
                                              <p:pRg st="0" end="0"/>
                                            </p:txEl>
                                          </p:spTgt>
                                        </p:tgtEl>
                                        <p:attrNameLst>
                                          <p:attrName>style.visibility</p:attrName>
                                        </p:attrNameLst>
                                      </p:cBhvr>
                                      <p:to>
                                        <p:strVal val="visible"/>
                                      </p:to>
                                    </p:set>
                                    <p:anim calcmode="lin" valueType="num">
                                      <p:cBhvr>
                                        <p:cTn id="54" dur="500" fill="hold"/>
                                        <p:tgtEl>
                                          <p:spTgt spid="335877">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335877">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335877">
                                            <p:txEl>
                                              <p:pRg st="0" end="0"/>
                                            </p:txEl>
                                          </p:spTgt>
                                        </p:tgtEl>
                                      </p:cBhvr>
                                    </p:animEffect>
                                  </p:childTnLst>
                                </p:cTn>
                              </p:par>
                              <p:par>
                                <p:cTn id="57" presetID="53" presetClass="entr" presetSubtype="0" fill="hold" nodeType="withEffect">
                                  <p:stCondLst>
                                    <p:cond delay="0"/>
                                  </p:stCondLst>
                                  <p:childTnLst>
                                    <p:set>
                                      <p:cBhvr>
                                        <p:cTn id="58" dur="1" fill="hold">
                                          <p:stCondLst>
                                            <p:cond delay="0"/>
                                          </p:stCondLst>
                                        </p:cTn>
                                        <p:tgtEl>
                                          <p:spTgt spid="335877">
                                            <p:txEl>
                                              <p:pRg st="2" end="2"/>
                                            </p:txEl>
                                          </p:spTgt>
                                        </p:tgtEl>
                                        <p:attrNameLst>
                                          <p:attrName>style.visibility</p:attrName>
                                        </p:attrNameLst>
                                      </p:cBhvr>
                                      <p:to>
                                        <p:strVal val="visible"/>
                                      </p:to>
                                    </p:set>
                                    <p:anim calcmode="lin" valueType="num">
                                      <p:cBhvr>
                                        <p:cTn id="59" dur="500" fill="hold"/>
                                        <p:tgtEl>
                                          <p:spTgt spid="335877">
                                            <p:txEl>
                                              <p:pRg st="2" end="2"/>
                                            </p:txEl>
                                          </p:spTgt>
                                        </p:tgtEl>
                                        <p:attrNameLst>
                                          <p:attrName>ppt_w</p:attrName>
                                        </p:attrNameLst>
                                      </p:cBhvr>
                                      <p:tavLst>
                                        <p:tav tm="0">
                                          <p:val>
                                            <p:fltVal val="0"/>
                                          </p:val>
                                        </p:tav>
                                        <p:tav tm="100000">
                                          <p:val>
                                            <p:strVal val="#ppt_w"/>
                                          </p:val>
                                        </p:tav>
                                      </p:tavLst>
                                    </p:anim>
                                    <p:anim calcmode="lin" valueType="num">
                                      <p:cBhvr>
                                        <p:cTn id="60" dur="500" fill="hold"/>
                                        <p:tgtEl>
                                          <p:spTgt spid="335877">
                                            <p:txEl>
                                              <p:pRg st="2" end="2"/>
                                            </p:txEl>
                                          </p:spTgt>
                                        </p:tgtEl>
                                        <p:attrNameLst>
                                          <p:attrName>ppt_h</p:attrName>
                                        </p:attrNameLst>
                                      </p:cBhvr>
                                      <p:tavLst>
                                        <p:tav tm="0">
                                          <p:val>
                                            <p:fltVal val="0"/>
                                          </p:val>
                                        </p:tav>
                                        <p:tav tm="100000">
                                          <p:val>
                                            <p:strVal val="#ppt_h"/>
                                          </p:val>
                                        </p:tav>
                                      </p:tavLst>
                                    </p:anim>
                                    <p:animEffect transition="in" filter="fade">
                                      <p:cBhvr>
                                        <p:cTn id="61" dur="500"/>
                                        <p:tgtEl>
                                          <p:spTgt spid="335877">
                                            <p:txEl>
                                              <p:pRg st="2" end="2"/>
                                            </p:txEl>
                                          </p:spTgt>
                                        </p:tgtEl>
                                      </p:cBhvr>
                                    </p:animEffect>
                                  </p:childTnLst>
                                </p:cTn>
                              </p:par>
                              <p:par>
                                <p:cTn id="62" presetID="53" presetClass="entr" presetSubtype="0" fill="hold" nodeType="withEffect">
                                  <p:stCondLst>
                                    <p:cond delay="0"/>
                                  </p:stCondLst>
                                  <p:childTnLst>
                                    <p:set>
                                      <p:cBhvr>
                                        <p:cTn id="63" dur="1" fill="hold">
                                          <p:stCondLst>
                                            <p:cond delay="0"/>
                                          </p:stCondLst>
                                        </p:cTn>
                                        <p:tgtEl>
                                          <p:spTgt spid="335877">
                                            <p:txEl>
                                              <p:pRg st="4" end="4"/>
                                            </p:txEl>
                                          </p:spTgt>
                                        </p:tgtEl>
                                        <p:attrNameLst>
                                          <p:attrName>style.visibility</p:attrName>
                                        </p:attrNameLst>
                                      </p:cBhvr>
                                      <p:to>
                                        <p:strVal val="visible"/>
                                      </p:to>
                                    </p:set>
                                    <p:anim calcmode="lin" valueType="num">
                                      <p:cBhvr>
                                        <p:cTn id="64" dur="500" fill="hold"/>
                                        <p:tgtEl>
                                          <p:spTgt spid="335877">
                                            <p:txEl>
                                              <p:pRg st="4" end="4"/>
                                            </p:txEl>
                                          </p:spTgt>
                                        </p:tgtEl>
                                        <p:attrNameLst>
                                          <p:attrName>ppt_w</p:attrName>
                                        </p:attrNameLst>
                                      </p:cBhvr>
                                      <p:tavLst>
                                        <p:tav tm="0">
                                          <p:val>
                                            <p:fltVal val="0"/>
                                          </p:val>
                                        </p:tav>
                                        <p:tav tm="100000">
                                          <p:val>
                                            <p:strVal val="#ppt_w"/>
                                          </p:val>
                                        </p:tav>
                                      </p:tavLst>
                                    </p:anim>
                                    <p:anim calcmode="lin" valueType="num">
                                      <p:cBhvr>
                                        <p:cTn id="65" dur="500" fill="hold"/>
                                        <p:tgtEl>
                                          <p:spTgt spid="335877">
                                            <p:txEl>
                                              <p:pRg st="4" end="4"/>
                                            </p:txEl>
                                          </p:spTgt>
                                        </p:tgtEl>
                                        <p:attrNameLst>
                                          <p:attrName>ppt_h</p:attrName>
                                        </p:attrNameLst>
                                      </p:cBhvr>
                                      <p:tavLst>
                                        <p:tav tm="0">
                                          <p:val>
                                            <p:fltVal val="0"/>
                                          </p:val>
                                        </p:tav>
                                        <p:tav tm="100000">
                                          <p:val>
                                            <p:strVal val="#ppt_h"/>
                                          </p:val>
                                        </p:tav>
                                      </p:tavLst>
                                    </p:anim>
                                    <p:animEffect transition="in" filter="fade">
                                      <p:cBhvr>
                                        <p:cTn id="66" dur="500"/>
                                        <p:tgtEl>
                                          <p:spTgt spid="335877">
                                            <p:txEl>
                                              <p:pRg st="4" end="4"/>
                                            </p:txEl>
                                          </p:spTgt>
                                        </p:tgtEl>
                                      </p:cBhvr>
                                    </p:animEffect>
                                  </p:childTnLst>
                                </p:cTn>
                              </p:par>
                              <p:par>
                                <p:cTn id="67" presetID="53" presetClass="entr" presetSubtype="0" fill="hold" nodeType="withEffect">
                                  <p:stCondLst>
                                    <p:cond delay="0"/>
                                  </p:stCondLst>
                                  <p:childTnLst>
                                    <p:set>
                                      <p:cBhvr>
                                        <p:cTn id="68" dur="1" fill="hold">
                                          <p:stCondLst>
                                            <p:cond delay="0"/>
                                          </p:stCondLst>
                                        </p:cTn>
                                        <p:tgtEl>
                                          <p:spTgt spid="335877">
                                            <p:txEl>
                                              <p:pRg st="6" end="6"/>
                                            </p:txEl>
                                          </p:spTgt>
                                        </p:tgtEl>
                                        <p:attrNameLst>
                                          <p:attrName>style.visibility</p:attrName>
                                        </p:attrNameLst>
                                      </p:cBhvr>
                                      <p:to>
                                        <p:strVal val="visible"/>
                                      </p:to>
                                    </p:set>
                                    <p:anim calcmode="lin" valueType="num">
                                      <p:cBhvr>
                                        <p:cTn id="69" dur="500" fill="hold"/>
                                        <p:tgtEl>
                                          <p:spTgt spid="335877">
                                            <p:txEl>
                                              <p:pRg st="6" end="6"/>
                                            </p:txEl>
                                          </p:spTgt>
                                        </p:tgtEl>
                                        <p:attrNameLst>
                                          <p:attrName>ppt_w</p:attrName>
                                        </p:attrNameLst>
                                      </p:cBhvr>
                                      <p:tavLst>
                                        <p:tav tm="0">
                                          <p:val>
                                            <p:fltVal val="0"/>
                                          </p:val>
                                        </p:tav>
                                        <p:tav tm="100000">
                                          <p:val>
                                            <p:strVal val="#ppt_w"/>
                                          </p:val>
                                        </p:tav>
                                      </p:tavLst>
                                    </p:anim>
                                    <p:anim calcmode="lin" valueType="num">
                                      <p:cBhvr>
                                        <p:cTn id="70" dur="500" fill="hold"/>
                                        <p:tgtEl>
                                          <p:spTgt spid="335877">
                                            <p:txEl>
                                              <p:pRg st="6" end="6"/>
                                            </p:txEl>
                                          </p:spTgt>
                                        </p:tgtEl>
                                        <p:attrNameLst>
                                          <p:attrName>ppt_h</p:attrName>
                                        </p:attrNameLst>
                                      </p:cBhvr>
                                      <p:tavLst>
                                        <p:tav tm="0">
                                          <p:val>
                                            <p:fltVal val="0"/>
                                          </p:val>
                                        </p:tav>
                                        <p:tav tm="100000">
                                          <p:val>
                                            <p:strVal val="#ppt_h"/>
                                          </p:val>
                                        </p:tav>
                                      </p:tavLst>
                                    </p:anim>
                                    <p:animEffect transition="in" filter="fade">
                                      <p:cBhvr>
                                        <p:cTn id="71" dur="500"/>
                                        <p:tgtEl>
                                          <p:spTgt spid="335877">
                                            <p:txEl>
                                              <p:pRg st="6" end="6"/>
                                            </p:txEl>
                                          </p:spTgt>
                                        </p:tgtEl>
                                      </p:cBhvr>
                                    </p:animEffect>
                                  </p:childTnLst>
                                </p:cTn>
                              </p:par>
                              <p:par>
                                <p:cTn id="72" presetID="53" presetClass="entr" presetSubtype="0" fill="hold" nodeType="withEffect">
                                  <p:stCondLst>
                                    <p:cond delay="0"/>
                                  </p:stCondLst>
                                  <p:childTnLst>
                                    <p:set>
                                      <p:cBhvr>
                                        <p:cTn id="73" dur="1" fill="hold">
                                          <p:stCondLst>
                                            <p:cond delay="0"/>
                                          </p:stCondLst>
                                        </p:cTn>
                                        <p:tgtEl>
                                          <p:spTgt spid="335877">
                                            <p:txEl>
                                              <p:pRg st="7" end="7"/>
                                            </p:txEl>
                                          </p:spTgt>
                                        </p:tgtEl>
                                        <p:attrNameLst>
                                          <p:attrName>style.visibility</p:attrName>
                                        </p:attrNameLst>
                                      </p:cBhvr>
                                      <p:to>
                                        <p:strVal val="visible"/>
                                      </p:to>
                                    </p:set>
                                    <p:anim calcmode="lin" valueType="num">
                                      <p:cBhvr>
                                        <p:cTn id="74" dur="500" fill="hold"/>
                                        <p:tgtEl>
                                          <p:spTgt spid="335877">
                                            <p:txEl>
                                              <p:pRg st="7" end="7"/>
                                            </p:txEl>
                                          </p:spTgt>
                                        </p:tgtEl>
                                        <p:attrNameLst>
                                          <p:attrName>ppt_w</p:attrName>
                                        </p:attrNameLst>
                                      </p:cBhvr>
                                      <p:tavLst>
                                        <p:tav tm="0">
                                          <p:val>
                                            <p:fltVal val="0"/>
                                          </p:val>
                                        </p:tav>
                                        <p:tav tm="100000">
                                          <p:val>
                                            <p:strVal val="#ppt_w"/>
                                          </p:val>
                                        </p:tav>
                                      </p:tavLst>
                                    </p:anim>
                                    <p:anim calcmode="lin" valueType="num">
                                      <p:cBhvr>
                                        <p:cTn id="75" dur="500" fill="hold"/>
                                        <p:tgtEl>
                                          <p:spTgt spid="335877">
                                            <p:txEl>
                                              <p:pRg st="7" end="7"/>
                                            </p:txEl>
                                          </p:spTgt>
                                        </p:tgtEl>
                                        <p:attrNameLst>
                                          <p:attrName>ppt_h</p:attrName>
                                        </p:attrNameLst>
                                      </p:cBhvr>
                                      <p:tavLst>
                                        <p:tav tm="0">
                                          <p:val>
                                            <p:fltVal val="0"/>
                                          </p:val>
                                        </p:tav>
                                        <p:tav tm="100000">
                                          <p:val>
                                            <p:strVal val="#ppt_h"/>
                                          </p:val>
                                        </p:tav>
                                      </p:tavLst>
                                    </p:anim>
                                    <p:animEffect transition="in" filter="fade">
                                      <p:cBhvr>
                                        <p:cTn id="76" dur="500"/>
                                        <p:tgtEl>
                                          <p:spTgt spid="33587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6" name="Picture 4" descr="abandoned gas station sites (Troy, In)"/>
          <p:cNvPicPr>
            <a:picLocks noChangeAspect="1" noChangeArrowheads="1"/>
          </p:cNvPicPr>
          <p:nvPr/>
        </p:nvPicPr>
        <p:blipFill>
          <a:blip r:embed="rId2" cstate="print"/>
          <a:srcRect/>
          <a:stretch>
            <a:fillRect/>
          </a:stretch>
        </p:blipFill>
        <p:spPr bwMode="auto">
          <a:xfrm>
            <a:off x="4154488" y="1354138"/>
            <a:ext cx="4989512" cy="4608512"/>
          </a:xfrm>
          <a:prstGeom prst="rect">
            <a:avLst/>
          </a:prstGeom>
          <a:noFill/>
        </p:spPr>
      </p:pic>
      <p:sp>
        <p:nvSpPr>
          <p:cNvPr id="284674" name="Rectangle 2"/>
          <p:cNvSpPr>
            <a:spLocks noGrp="1" noChangeArrowheads="1"/>
          </p:cNvSpPr>
          <p:nvPr>
            <p:ph type="title"/>
          </p:nvPr>
        </p:nvSpPr>
        <p:spPr/>
        <p:txBody>
          <a:bodyPr/>
          <a:lstStyle/>
          <a:p>
            <a:r>
              <a:rPr lang="en-US" sz="2400" b="1"/>
              <a:t>REAL PROPERTY, POTENTIAL FOR CONTAMINATION</a:t>
            </a:r>
            <a:r>
              <a:rPr lang="en-US" sz="2400"/>
              <a:t/>
            </a:r>
            <a:br>
              <a:rPr lang="en-US" sz="2400"/>
            </a:br>
            <a:endParaRPr lang="en-US" sz="2400"/>
          </a:p>
        </p:txBody>
      </p:sp>
      <p:sp>
        <p:nvSpPr>
          <p:cNvPr id="284677" name="Rectangle 5"/>
          <p:cNvSpPr>
            <a:spLocks noGrp="1" noChangeArrowheads="1"/>
          </p:cNvSpPr>
          <p:nvPr>
            <p:ph type="body" sz="half" idx="1"/>
          </p:nvPr>
        </p:nvSpPr>
        <p:spPr/>
        <p:txBody>
          <a:bodyPr/>
          <a:lstStyle/>
          <a:p>
            <a:pPr>
              <a:buFont typeface="Wingdings" pitchFamily="2" charset="2"/>
              <a:buNone/>
            </a:pPr>
            <a:endParaRPr lang="en-US" sz="2200"/>
          </a:p>
          <a:p>
            <a:endParaRPr lang="en-US" sz="2200"/>
          </a:p>
          <a:p>
            <a:pPr>
              <a:buFont typeface="Wingdings" pitchFamily="2" charset="2"/>
              <a:buNone/>
            </a:pPr>
            <a:r>
              <a:rPr lang="en-US" sz="2200" b="1"/>
              <a:t>EXPANSION,</a:t>
            </a:r>
          </a:p>
          <a:p>
            <a:pPr>
              <a:buFont typeface="Wingdings" pitchFamily="2" charset="2"/>
              <a:buNone/>
            </a:pPr>
            <a:endParaRPr lang="en-US" sz="2200" b="1"/>
          </a:p>
          <a:p>
            <a:pPr>
              <a:buFont typeface="Wingdings" pitchFamily="2" charset="2"/>
              <a:buNone/>
            </a:pPr>
            <a:r>
              <a:rPr lang="en-US" sz="2200" b="1"/>
              <a:t>REUSE</a:t>
            </a:r>
          </a:p>
          <a:p>
            <a:pPr>
              <a:buFont typeface="Wingdings" pitchFamily="2" charset="2"/>
              <a:buNone/>
            </a:pPr>
            <a:endParaRPr lang="en-US" sz="2200" b="1"/>
          </a:p>
          <a:p>
            <a:pPr>
              <a:buFont typeface="Wingdings" pitchFamily="2" charset="2"/>
              <a:buNone/>
            </a:pPr>
            <a:r>
              <a:rPr lang="en-US" sz="2200" b="1"/>
              <a:t>REDEVELOPMENT </a:t>
            </a:r>
          </a:p>
          <a:p>
            <a:pPr>
              <a:buFont typeface="Wingdings" pitchFamily="2" charset="2"/>
              <a:buNone/>
            </a:pPr>
            <a:r>
              <a:rPr lang="en-US" sz="2200" b="1"/>
              <a:t>PLAN??? </a:t>
            </a:r>
          </a:p>
        </p:txBody>
      </p:sp>
      <p:sp>
        <p:nvSpPr>
          <p:cNvPr id="284678" name="Rectangle 6"/>
          <p:cNvSpPr>
            <a:spLocks noGrp="1" noChangeArrowheads="1"/>
          </p:cNvSpPr>
          <p:nvPr>
            <p:ph sz="half" idx="2"/>
          </p:nvPr>
        </p:nvSpPr>
        <p:spPr>
          <a:xfrm>
            <a:off x="3952875" y="1211263"/>
            <a:ext cx="4895850" cy="4889500"/>
          </a:xfrm>
        </p:spPr>
        <p:txBody>
          <a:bodyPr/>
          <a:lstStyle/>
          <a:p>
            <a:endParaRPr lang="en-US" sz="2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8467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467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467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467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84677">
                                            <p:txEl>
                                              <p:pRg st="2" end="2"/>
                                            </p:txEl>
                                          </p:spTgt>
                                        </p:tgtEl>
                                        <p:attrNameLst>
                                          <p:attrName>style.visibility</p:attrName>
                                        </p:attrNameLst>
                                      </p:cBhvr>
                                      <p:to>
                                        <p:strVal val="visible"/>
                                      </p:to>
                                    </p:set>
                                    <p:anim calcmode="lin" valueType="num">
                                      <p:cBhvr>
                                        <p:cTn id="17" dur="500" fill="hold"/>
                                        <p:tgtEl>
                                          <p:spTgt spid="28467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8467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84677">
                                            <p:txEl>
                                              <p:pRg st="2" end="2"/>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284677">
                                            <p:txEl>
                                              <p:pRg st="4" end="4"/>
                                            </p:txEl>
                                          </p:spTgt>
                                        </p:tgtEl>
                                        <p:attrNameLst>
                                          <p:attrName>style.visibility</p:attrName>
                                        </p:attrNameLst>
                                      </p:cBhvr>
                                      <p:to>
                                        <p:strVal val="visible"/>
                                      </p:to>
                                    </p:set>
                                    <p:anim calcmode="lin" valueType="num">
                                      <p:cBhvr>
                                        <p:cTn id="22" dur="500" fill="hold"/>
                                        <p:tgtEl>
                                          <p:spTgt spid="284677">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284677">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284677">
                                            <p:txEl>
                                              <p:pRg st="4" end="4"/>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284677">
                                            <p:txEl>
                                              <p:pRg st="6" end="6"/>
                                            </p:txEl>
                                          </p:spTgt>
                                        </p:tgtEl>
                                        <p:attrNameLst>
                                          <p:attrName>style.visibility</p:attrName>
                                        </p:attrNameLst>
                                      </p:cBhvr>
                                      <p:to>
                                        <p:strVal val="visible"/>
                                      </p:to>
                                    </p:set>
                                    <p:anim calcmode="lin" valueType="num">
                                      <p:cBhvr>
                                        <p:cTn id="27" dur="500" fill="hold"/>
                                        <p:tgtEl>
                                          <p:spTgt spid="284677">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284677">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284677">
                                            <p:txEl>
                                              <p:pRg st="6" end="6"/>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284677">
                                            <p:txEl>
                                              <p:pRg st="7" end="7"/>
                                            </p:txEl>
                                          </p:spTgt>
                                        </p:tgtEl>
                                        <p:attrNameLst>
                                          <p:attrName>style.visibility</p:attrName>
                                        </p:attrNameLst>
                                      </p:cBhvr>
                                      <p:to>
                                        <p:strVal val="visible"/>
                                      </p:to>
                                    </p:set>
                                    <p:anim calcmode="lin" valueType="num">
                                      <p:cBhvr>
                                        <p:cTn id="32" dur="500" fill="hold"/>
                                        <p:tgtEl>
                                          <p:spTgt spid="284677">
                                            <p:txEl>
                                              <p:pRg st="7" end="7"/>
                                            </p:txEl>
                                          </p:spTgt>
                                        </p:tgtEl>
                                        <p:attrNameLst>
                                          <p:attrName>ppt_w</p:attrName>
                                        </p:attrNameLst>
                                      </p:cBhvr>
                                      <p:tavLst>
                                        <p:tav tm="0">
                                          <p:val>
                                            <p:fltVal val="0"/>
                                          </p:val>
                                        </p:tav>
                                        <p:tav tm="100000">
                                          <p:val>
                                            <p:strVal val="#ppt_w"/>
                                          </p:val>
                                        </p:tav>
                                      </p:tavLst>
                                    </p:anim>
                                    <p:anim calcmode="lin" valueType="num">
                                      <p:cBhvr>
                                        <p:cTn id="33" dur="500" fill="hold"/>
                                        <p:tgtEl>
                                          <p:spTgt spid="284677">
                                            <p:txEl>
                                              <p:pRg st="7" end="7"/>
                                            </p:txEl>
                                          </p:spTgt>
                                        </p:tgtEl>
                                        <p:attrNameLst>
                                          <p:attrName>ppt_h</p:attrName>
                                        </p:attrNameLst>
                                      </p:cBhvr>
                                      <p:tavLst>
                                        <p:tav tm="0">
                                          <p:val>
                                            <p:fltVal val="0"/>
                                          </p:val>
                                        </p:tav>
                                        <p:tav tm="100000">
                                          <p:val>
                                            <p:strVal val="#ppt_h"/>
                                          </p:val>
                                        </p:tav>
                                      </p:tavLst>
                                    </p:anim>
                                    <p:animEffect transition="in" filter="fade">
                                      <p:cBhvr>
                                        <p:cTn id="34" dur="500"/>
                                        <p:tgtEl>
                                          <p:spTgt spid="284677">
                                            <p:txEl>
                                              <p:pRg st="7" end="7"/>
                                            </p:txEl>
                                          </p:spTgt>
                                        </p:tgtEl>
                                      </p:cBhvr>
                                    </p:animEffect>
                                  </p:childTnLst>
                                </p:cTn>
                              </p:par>
                            </p:childTnLst>
                          </p:cTn>
                        </p:par>
                        <p:par>
                          <p:cTn id="35" fill="hold">
                            <p:stCondLst>
                              <p:cond delay="500"/>
                            </p:stCondLst>
                            <p:childTnLst>
                              <p:par>
                                <p:cTn id="36" presetID="9" presetClass="entr" presetSubtype="0" fill="hold" nodeType="afterEffect">
                                  <p:stCondLst>
                                    <p:cond delay="0"/>
                                  </p:stCondLst>
                                  <p:childTnLst>
                                    <p:set>
                                      <p:cBhvr>
                                        <p:cTn id="37" dur="1" fill="hold">
                                          <p:stCondLst>
                                            <p:cond delay="0"/>
                                          </p:stCondLst>
                                        </p:cTn>
                                        <p:tgtEl>
                                          <p:spTgt spid="284677">
                                            <p:txEl>
                                              <p:pRg st="2" end="2"/>
                                            </p:txEl>
                                          </p:spTgt>
                                        </p:tgtEl>
                                        <p:attrNameLst>
                                          <p:attrName>style.visibility</p:attrName>
                                        </p:attrNameLst>
                                      </p:cBhvr>
                                      <p:to>
                                        <p:strVal val="visible"/>
                                      </p:to>
                                    </p:set>
                                    <p:animEffect transition="in" filter="dissolve">
                                      <p:cBhvr>
                                        <p:cTn id="38" dur="500"/>
                                        <p:tgtEl>
                                          <p:spTgt spid="284677">
                                            <p:txEl>
                                              <p:pRg st="2" end="2"/>
                                            </p:txEl>
                                          </p:spTgt>
                                        </p:tgtEl>
                                      </p:cBhvr>
                                    </p:animEffect>
                                  </p:childTnLst>
                                </p:cTn>
                              </p:par>
                            </p:childTnLst>
                          </p:cTn>
                        </p:par>
                        <p:par>
                          <p:cTn id="39" fill="hold">
                            <p:stCondLst>
                              <p:cond delay="1000"/>
                            </p:stCondLst>
                            <p:childTnLst>
                              <p:par>
                                <p:cTn id="40" presetID="9" presetClass="entr" presetSubtype="0" fill="hold" nodeType="afterEffect">
                                  <p:stCondLst>
                                    <p:cond delay="1000"/>
                                  </p:stCondLst>
                                  <p:childTnLst>
                                    <p:set>
                                      <p:cBhvr>
                                        <p:cTn id="41" dur="1" fill="hold">
                                          <p:stCondLst>
                                            <p:cond delay="0"/>
                                          </p:stCondLst>
                                        </p:cTn>
                                        <p:tgtEl>
                                          <p:spTgt spid="284677">
                                            <p:txEl>
                                              <p:pRg st="4" end="4"/>
                                            </p:txEl>
                                          </p:spTgt>
                                        </p:tgtEl>
                                        <p:attrNameLst>
                                          <p:attrName>style.visibility</p:attrName>
                                        </p:attrNameLst>
                                      </p:cBhvr>
                                      <p:to>
                                        <p:strVal val="visible"/>
                                      </p:to>
                                    </p:set>
                                    <p:animEffect transition="in" filter="dissolve">
                                      <p:cBhvr>
                                        <p:cTn id="42" dur="500"/>
                                        <p:tgtEl>
                                          <p:spTgt spid="284677">
                                            <p:txEl>
                                              <p:pRg st="4" end="4"/>
                                            </p:txEl>
                                          </p:spTgt>
                                        </p:tgtEl>
                                      </p:cBhvr>
                                    </p:animEffect>
                                  </p:childTnLst>
                                </p:cTn>
                              </p:par>
                            </p:childTnLst>
                          </p:cTn>
                        </p:par>
                        <p:par>
                          <p:cTn id="43" fill="hold">
                            <p:stCondLst>
                              <p:cond delay="2500"/>
                            </p:stCondLst>
                            <p:childTnLst>
                              <p:par>
                                <p:cTn id="44" presetID="9" presetClass="entr" presetSubtype="0" fill="hold" nodeType="afterEffect">
                                  <p:stCondLst>
                                    <p:cond delay="0"/>
                                  </p:stCondLst>
                                  <p:childTnLst>
                                    <p:set>
                                      <p:cBhvr>
                                        <p:cTn id="45" dur="1" fill="hold">
                                          <p:stCondLst>
                                            <p:cond delay="0"/>
                                          </p:stCondLst>
                                        </p:cTn>
                                        <p:tgtEl>
                                          <p:spTgt spid="284677">
                                            <p:txEl>
                                              <p:pRg st="6" end="6"/>
                                            </p:txEl>
                                          </p:spTgt>
                                        </p:tgtEl>
                                        <p:attrNameLst>
                                          <p:attrName>style.visibility</p:attrName>
                                        </p:attrNameLst>
                                      </p:cBhvr>
                                      <p:to>
                                        <p:strVal val="visible"/>
                                      </p:to>
                                    </p:set>
                                    <p:animEffect transition="in" filter="dissolve">
                                      <p:cBhvr>
                                        <p:cTn id="46" dur="500"/>
                                        <p:tgtEl>
                                          <p:spTgt spid="284677">
                                            <p:txEl>
                                              <p:pRg st="6" end="6"/>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284677">
                                            <p:txEl>
                                              <p:pRg st="7" end="7"/>
                                            </p:txEl>
                                          </p:spTgt>
                                        </p:tgtEl>
                                        <p:attrNameLst>
                                          <p:attrName>style.visibility</p:attrName>
                                        </p:attrNameLst>
                                      </p:cBhvr>
                                      <p:to>
                                        <p:strVal val="visible"/>
                                      </p:to>
                                    </p:set>
                                    <p:animEffect transition="in" filter="dissolve">
                                      <p:cBhvr>
                                        <p:cTn id="49" dur="500"/>
                                        <p:tgtEl>
                                          <p:spTgt spid="28467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r>
              <a:rPr lang="en-US" sz="2400"/>
              <a:t>ABANDONED BUILDING NEXT TO COMMUNITY HOUSING PROJECT</a:t>
            </a:r>
          </a:p>
        </p:txBody>
      </p:sp>
      <p:sp>
        <p:nvSpPr>
          <p:cNvPr id="306184" name="Rectangle 8"/>
          <p:cNvSpPr>
            <a:spLocks noGrp="1" noChangeArrowheads="1"/>
          </p:cNvSpPr>
          <p:nvPr>
            <p:ph type="body" sz="half" idx="1"/>
          </p:nvPr>
        </p:nvSpPr>
        <p:spPr>
          <a:xfrm>
            <a:off x="355600" y="1471613"/>
            <a:ext cx="3967163" cy="4889500"/>
          </a:xfrm>
          <a:solidFill>
            <a:schemeClr val="tx2"/>
          </a:solidFill>
        </p:spPr>
        <p:txBody>
          <a:bodyPr/>
          <a:lstStyle/>
          <a:p>
            <a:pPr>
              <a:buFont typeface="Wingdings" pitchFamily="2" charset="2"/>
              <a:buNone/>
            </a:pPr>
            <a:endParaRPr lang="en-US" sz="2200"/>
          </a:p>
          <a:p>
            <a:pPr>
              <a:buFont typeface="Wingdings" pitchFamily="2" charset="2"/>
              <a:buChar char="ü"/>
            </a:pPr>
            <a:r>
              <a:rPr lang="en-US" sz="2200"/>
              <a:t>POTENTIAL FOR</a:t>
            </a:r>
          </a:p>
          <a:p>
            <a:pPr>
              <a:buFont typeface="Wingdings" pitchFamily="2" charset="2"/>
              <a:buNone/>
            </a:pPr>
            <a:r>
              <a:rPr lang="en-US" sz="2200"/>
              <a:t>CONTAMINATION</a:t>
            </a:r>
          </a:p>
          <a:p>
            <a:pPr>
              <a:buFont typeface="Wingdings" pitchFamily="2" charset="2"/>
              <a:buChar char="ü"/>
            </a:pPr>
            <a:endParaRPr lang="en-US" sz="2200"/>
          </a:p>
          <a:p>
            <a:pPr>
              <a:buFont typeface="Wingdings" pitchFamily="2" charset="2"/>
              <a:buChar char="ü"/>
            </a:pPr>
            <a:r>
              <a:rPr lang="en-US" sz="2200"/>
              <a:t>REAL PROPERTY?</a:t>
            </a:r>
          </a:p>
          <a:p>
            <a:pPr>
              <a:buFont typeface="Wingdings" pitchFamily="2" charset="2"/>
              <a:buNone/>
            </a:pPr>
            <a:endParaRPr lang="en-US" sz="2200"/>
          </a:p>
          <a:p>
            <a:pPr>
              <a:buFont typeface="Wingdings" pitchFamily="2" charset="2"/>
              <a:buChar char="ü"/>
            </a:pPr>
            <a:r>
              <a:rPr lang="en-US" sz="2200"/>
              <a:t>REUSE?</a:t>
            </a:r>
          </a:p>
          <a:p>
            <a:pPr>
              <a:buFont typeface="Wingdings" pitchFamily="2" charset="2"/>
              <a:buNone/>
            </a:pPr>
            <a:endParaRPr lang="en-US" sz="2200"/>
          </a:p>
          <a:p>
            <a:pPr>
              <a:buFont typeface="Wingdings" pitchFamily="2" charset="2"/>
              <a:buChar char="ü"/>
            </a:pPr>
            <a:r>
              <a:rPr lang="en-US" sz="2200"/>
              <a:t>STAKEHOLDERS?</a:t>
            </a:r>
          </a:p>
          <a:p>
            <a:pPr>
              <a:buFont typeface="Wingdings" pitchFamily="2" charset="2"/>
              <a:buChar char="Ø"/>
            </a:pPr>
            <a:endParaRPr lang="en-US" sz="2200"/>
          </a:p>
        </p:txBody>
      </p:sp>
      <p:sp>
        <p:nvSpPr>
          <p:cNvPr id="306185" name="Rectangle 9"/>
          <p:cNvSpPr>
            <a:spLocks noGrp="1" noChangeArrowheads="1"/>
          </p:cNvSpPr>
          <p:nvPr>
            <p:ph sz="half" idx="2"/>
          </p:nvPr>
        </p:nvSpPr>
        <p:spPr/>
        <p:txBody>
          <a:bodyPr/>
          <a:lstStyle/>
          <a:p>
            <a:endParaRPr lang="en-US" sz="2200"/>
          </a:p>
        </p:txBody>
      </p:sp>
      <p:pic>
        <p:nvPicPr>
          <p:cNvPr id="306180" name="Picture 4" descr="IMG_0746"/>
          <p:cNvPicPr>
            <a:picLocks noChangeAspect="1" noChangeArrowheads="1"/>
          </p:cNvPicPr>
          <p:nvPr/>
        </p:nvPicPr>
        <p:blipFill>
          <a:blip r:embed="rId2" cstate="print"/>
          <a:srcRect l="4474" r="3835"/>
          <a:stretch>
            <a:fillRect/>
          </a:stretch>
        </p:blipFill>
        <p:spPr bwMode="auto">
          <a:xfrm>
            <a:off x="3403600" y="1360488"/>
            <a:ext cx="5740400" cy="46958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06184">
                                            <p:txEl>
                                              <p:pRg st="1" end="1"/>
                                            </p:txEl>
                                          </p:spTgt>
                                        </p:tgtEl>
                                        <p:attrNameLst>
                                          <p:attrName>style.visibility</p:attrName>
                                        </p:attrNameLst>
                                      </p:cBhvr>
                                      <p:to>
                                        <p:strVal val="visible"/>
                                      </p:to>
                                    </p:set>
                                    <p:anim calcmode="lin" valueType="num">
                                      <p:cBhvr>
                                        <p:cTn id="7" dur="1000" fill="hold"/>
                                        <p:tgtEl>
                                          <p:spTgt spid="306184">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30618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6184">
                                            <p:txEl>
                                              <p:pRg st="1" end="1"/>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306184">
                                            <p:txEl>
                                              <p:pRg st="2" end="2"/>
                                            </p:txEl>
                                          </p:spTgt>
                                        </p:tgtEl>
                                        <p:attrNameLst>
                                          <p:attrName>style.visibility</p:attrName>
                                        </p:attrNameLst>
                                      </p:cBhvr>
                                      <p:to>
                                        <p:strVal val="visible"/>
                                      </p:to>
                                    </p:set>
                                    <p:anim calcmode="lin" valueType="num">
                                      <p:cBhvr>
                                        <p:cTn id="12" dur="1000" fill="hold"/>
                                        <p:tgtEl>
                                          <p:spTgt spid="306184">
                                            <p:txEl>
                                              <p:pRg st="2" end="2"/>
                                            </p:txEl>
                                          </p:spTgt>
                                        </p:tgtEl>
                                        <p:attrNameLst>
                                          <p:attrName>ppt_x</p:attrName>
                                        </p:attrNameLst>
                                      </p:cBhvr>
                                      <p:tavLst>
                                        <p:tav tm="0">
                                          <p:val>
                                            <p:strVal val="#ppt_x-.2"/>
                                          </p:val>
                                        </p:tav>
                                        <p:tav tm="100000">
                                          <p:val>
                                            <p:strVal val="#ppt_x"/>
                                          </p:val>
                                        </p:tav>
                                      </p:tavLst>
                                    </p:anim>
                                    <p:anim calcmode="lin" valueType="num">
                                      <p:cBhvr>
                                        <p:cTn id="13" dur="1000" fill="hold"/>
                                        <p:tgtEl>
                                          <p:spTgt spid="30618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06184">
                                            <p:txEl>
                                              <p:pRg st="2" end="2"/>
                                            </p:txEl>
                                          </p:spTgt>
                                        </p:tgtEl>
                                      </p:cBhvr>
                                    </p:animEffect>
                                  </p:childTnLst>
                                </p:cTn>
                              </p:par>
                            </p:childTnLst>
                          </p:cTn>
                        </p:par>
                        <p:par>
                          <p:cTn id="15" fill="hold">
                            <p:stCondLst>
                              <p:cond delay="1000"/>
                            </p:stCondLst>
                            <p:childTnLst>
                              <p:par>
                                <p:cTn id="16" presetID="29" presetClass="entr" presetSubtype="0" fill="hold" nodeType="afterEffect">
                                  <p:stCondLst>
                                    <p:cond delay="0"/>
                                  </p:stCondLst>
                                  <p:childTnLst>
                                    <p:set>
                                      <p:cBhvr>
                                        <p:cTn id="17" dur="1" fill="hold">
                                          <p:stCondLst>
                                            <p:cond delay="0"/>
                                          </p:stCondLst>
                                        </p:cTn>
                                        <p:tgtEl>
                                          <p:spTgt spid="306184">
                                            <p:txEl>
                                              <p:pRg st="4" end="4"/>
                                            </p:txEl>
                                          </p:spTgt>
                                        </p:tgtEl>
                                        <p:attrNameLst>
                                          <p:attrName>style.visibility</p:attrName>
                                        </p:attrNameLst>
                                      </p:cBhvr>
                                      <p:to>
                                        <p:strVal val="visible"/>
                                      </p:to>
                                    </p:set>
                                    <p:anim calcmode="lin" valueType="num">
                                      <p:cBhvr>
                                        <p:cTn id="18" dur="1000" fill="hold"/>
                                        <p:tgtEl>
                                          <p:spTgt spid="306184">
                                            <p:txEl>
                                              <p:pRg st="4" end="4"/>
                                            </p:txEl>
                                          </p:spTgt>
                                        </p:tgtEl>
                                        <p:attrNameLst>
                                          <p:attrName>ppt_x</p:attrName>
                                        </p:attrNameLst>
                                      </p:cBhvr>
                                      <p:tavLst>
                                        <p:tav tm="0">
                                          <p:val>
                                            <p:strVal val="#ppt_x-.2"/>
                                          </p:val>
                                        </p:tav>
                                        <p:tav tm="100000">
                                          <p:val>
                                            <p:strVal val="#ppt_x"/>
                                          </p:val>
                                        </p:tav>
                                      </p:tavLst>
                                    </p:anim>
                                    <p:anim calcmode="lin" valueType="num">
                                      <p:cBhvr>
                                        <p:cTn id="19" dur="1000" fill="hold"/>
                                        <p:tgtEl>
                                          <p:spTgt spid="30618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06184">
                                            <p:txEl>
                                              <p:pRg st="4" end="4"/>
                                            </p:txEl>
                                          </p:spTgt>
                                        </p:tgtEl>
                                      </p:cBhvr>
                                    </p:animEffect>
                                  </p:childTnLst>
                                </p:cTn>
                              </p:par>
                            </p:childTnLst>
                          </p:cTn>
                        </p:par>
                        <p:par>
                          <p:cTn id="21" fill="hold">
                            <p:stCondLst>
                              <p:cond delay="2000"/>
                            </p:stCondLst>
                            <p:childTnLst>
                              <p:par>
                                <p:cTn id="22" presetID="29" presetClass="entr" presetSubtype="0" fill="hold" nodeType="afterEffect">
                                  <p:stCondLst>
                                    <p:cond delay="0"/>
                                  </p:stCondLst>
                                  <p:childTnLst>
                                    <p:set>
                                      <p:cBhvr>
                                        <p:cTn id="23" dur="1" fill="hold">
                                          <p:stCondLst>
                                            <p:cond delay="0"/>
                                          </p:stCondLst>
                                        </p:cTn>
                                        <p:tgtEl>
                                          <p:spTgt spid="306184">
                                            <p:txEl>
                                              <p:pRg st="6" end="6"/>
                                            </p:txEl>
                                          </p:spTgt>
                                        </p:tgtEl>
                                        <p:attrNameLst>
                                          <p:attrName>style.visibility</p:attrName>
                                        </p:attrNameLst>
                                      </p:cBhvr>
                                      <p:to>
                                        <p:strVal val="visible"/>
                                      </p:to>
                                    </p:set>
                                    <p:anim calcmode="lin" valueType="num">
                                      <p:cBhvr>
                                        <p:cTn id="24" dur="1000" fill="hold"/>
                                        <p:tgtEl>
                                          <p:spTgt spid="306184">
                                            <p:txEl>
                                              <p:pRg st="6" end="6"/>
                                            </p:txEl>
                                          </p:spTgt>
                                        </p:tgtEl>
                                        <p:attrNameLst>
                                          <p:attrName>ppt_x</p:attrName>
                                        </p:attrNameLst>
                                      </p:cBhvr>
                                      <p:tavLst>
                                        <p:tav tm="0">
                                          <p:val>
                                            <p:strVal val="#ppt_x-.2"/>
                                          </p:val>
                                        </p:tav>
                                        <p:tav tm="100000">
                                          <p:val>
                                            <p:strVal val="#ppt_x"/>
                                          </p:val>
                                        </p:tav>
                                      </p:tavLst>
                                    </p:anim>
                                    <p:anim calcmode="lin" valueType="num">
                                      <p:cBhvr>
                                        <p:cTn id="25" dur="1000" fill="hold"/>
                                        <p:tgtEl>
                                          <p:spTgt spid="306184">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06184">
                                            <p:txEl>
                                              <p:pRg st="6" end="6"/>
                                            </p:txEl>
                                          </p:spTgt>
                                        </p:tgtEl>
                                      </p:cBhvr>
                                    </p:animEffect>
                                  </p:childTnLst>
                                </p:cTn>
                              </p:par>
                            </p:childTnLst>
                          </p:cTn>
                        </p:par>
                        <p:par>
                          <p:cTn id="27" fill="hold">
                            <p:stCondLst>
                              <p:cond delay="3000"/>
                            </p:stCondLst>
                            <p:childTnLst>
                              <p:par>
                                <p:cTn id="28" presetID="29" presetClass="entr" presetSubtype="0" fill="hold" nodeType="afterEffect">
                                  <p:stCondLst>
                                    <p:cond delay="0"/>
                                  </p:stCondLst>
                                  <p:childTnLst>
                                    <p:set>
                                      <p:cBhvr>
                                        <p:cTn id="29" dur="1" fill="hold">
                                          <p:stCondLst>
                                            <p:cond delay="0"/>
                                          </p:stCondLst>
                                        </p:cTn>
                                        <p:tgtEl>
                                          <p:spTgt spid="306184">
                                            <p:txEl>
                                              <p:pRg st="8" end="8"/>
                                            </p:txEl>
                                          </p:spTgt>
                                        </p:tgtEl>
                                        <p:attrNameLst>
                                          <p:attrName>style.visibility</p:attrName>
                                        </p:attrNameLst>
                                      </p:cBhvr>
                                      <p:to>
                                        <p:strVal val="visible"/>
                                      </p:to>
                                    </p:set>
                                    <p:anim calcmode="lin" valueType="num">
                                      <p:cBhvr>
                                        <p:cTn id="30" dur="1000" fill="hold"/>
                                        <p:tgtEl>
                                          <p:spTgt spid="306184">
                                            <p:txEl>
                                              <p:pRg st="8" end="8"/>
                                            </p:txEl>
                                          </p:spTgt>
                                        </p:tgtEl>
                                        <p:attrNameLst>
                                          <p:attrName>ppt_x</p:attrName>
                                        </p:attrNameLst>
                                      </p:cBhvr>
                                      <p:tavLst>
                                        <p:tav tm="0">
                                          <p:val>
                                            <p:strVal val="#ppt_x-.2"/>
                                          </p:val>
                                        </p:tav>
                                        <p:tav tm="100000">
                                          <p:val>
                                            <p:strVal val="#ppt_x"/>
                                          </p:val>
                                        </p:tav>
                                      </p:tavLst>
                                    </p:anim>
                                    <p:anim calcmode="lin" valueType="num">
                                      <p:cBhvr>
                                        <p:cTn id="31" dur="1000" fill="hold"/>
                                        <p:tgtEl>
                                          <p:spTgt spid="306184">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3061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8" name="Picture 4" descr="IMG_0708"/>
          <p:cNvPicPr>
            <a:picLocks noChangeAspect="1" noChangeArrowheads="1"/>
          </p:cNvPicPr>
          <p:nvPr/>
        </p:nvPicPr>
        <p:blipFill>
          <a:blip r:embed="rId2" cstate="print"/>
          <a:srcRect l="2557" t="5966" r="2557" b="3409"/>
          <a:stretch>
            <a:fillRect/>
          </a:stretch>
        </p:blipFill>
        <p:spPr bwMode="auto">
          <a:xfrm>
            <a:off x="2454275" y="1292225"/>
            <a:ext cx="6315075" cy="4522788"/>
          </a:xfrm>
          <a:prstGeom prst="rect">
            <a:avLst/>
          </a:prstGeom>
          <a:noFill/>
        </p:spPr>
      </p:pic>
      <p:sp>
        <p:nvSpPr>
          <p:cNvPr id="272386" name="Rectangle 2"/>
          <p:cNvSpPr>
            <a:spLocks noGrp="1" noChangeArrowheads="1"/>
          </p:cNvSpPr>
          <p:nvPr>
            <p:ph type="title"/>
          </p:nvPr>
        </p:nvSpPr>
        <p:spPr/>
        <p:txBody>
          <a:bodyPr/>
          <a:lstStyle/>
          <a:p>
            <a:r>
              <a:rPr lang="en-US"/>
              <a:t>OLD SCHOOL  </a:t>
            </a:r>
          </a:p>
        </p:txBody>
      </p:sp>
      <p:sp>
        <p:nvSpPr>
          <p:cNvPr id="272389" name="Rectangle 5"/>
          <p:cNvSpPr>
            <a:spLocks noGrp="1" noChangeArrowheads="1"/>
          </p:cNvSpPr>
          <p:nvPr>
            <p:ph type="body" sz="half" idx="1"/>
          </p:nvPr>
        </p:nvSpPr>
        <p:spPr>
          <a:xfrm>
            <a:off x="341313" y="1211263"/>
            <a:ext cx="2995612" cy="4889500"/>
          </a:xfrm>
          <a:solidFill>
            <a:schemeClr val="tx2"/>
          </a:solidFill>
        </p:spPr>
        <p:txBody>
          <a:bodyPr/>
          <a:lstStyle/>
          <a:p>
            <a:pPr>
              <a:buFont typeface="Wingdings" pitchFamily="2" charset="2"/>
              <a:buChar char="ü"/>
            </a:pPr>
            <a:r>
              <a:rPr lang="en-US" sz="2200" b="1"/>
              <a:t>REAL PROPERTY</a:t>
            </a:r>
          </a:p>
          <a:p>
            <a:pPr>
              <a:buFont typeface="Wingdings" pitchFamily="2" charset="2"/>
              <a:buChar char="ü"/>
            </a:pPr>
            <a:endParaRPr lang="en-US" sz="2200" b="1"/>
          </a:p>
          <a:p>
            <a:pPr>
              <a:buFont typeface="Wingdings" pitchFamily="2" charset="2"/>
              <a:buChar char="ü"/>
            </a:pPr>
            <a:r>
              <a:rPr lang="en-US" sz="2200" b="1"/>
              <a:t>POTENTIAL FOR</a:t>
            </a:r>
          </a:p>
          <a:p>
            <a:pPr>
              <a:buFont typeface="Wingdings" pitchFamily="2" charset="2"/>
              <a:buChar char="ü"/>
            </a:pPr>
            <a:r>
              <a:rPr lang="en-US" sz="2200" b="1"/>
              <a:t>CONTAMINATION</a:t>
            </a:r>
          </a:p>
          <a:p>
            <a:pPr>
              <a:buFont typeface="Wingdings" pitchFamily="2" charset="2"/>
              <a:buChar char="ü"/>
            </a:pPr>
            <a:endParaRPr lang="en-US" sz="2200" b="1"/>
          </a:p>
          <a:p>
            <a:pPr>
              <a:buFont typeface="Wingdings" pitchFamily="2" charset="2"/>
              <a:buChar char="ü"/>
            </a:pPr>
            <a:r>
              <a:rPr lang="en-US" sz="2200" b="1"/>
              <a:t>REUSE PLAN?</a:t>
            </a:r>
          </a:p>
        </p:txBody>
      </p:sp>
      <p:sp>
        <p:nvSpPr>
          <p:cNvPr id="272390" name="Rectangle 6"/>
          <p:cNvSpPr>
            <a:spLocks noGrp="1" noChangeArrowheads="1"/>
          </p:cNvSpPr>
          <p:nvPr>
            <p:ph sz="half" idx="2"/>
          </p:nvPr>
        </p:nvSpPr>
        <p:spPr/>
        <p:txBody>
          <a:bodyPr/>
          <a:lstStyle/>
          <a:p>
            <a:endParaRPr lang="en-US" sz="220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5" name="Rectangle 5"/>
          <p:cNvSpPr>
            <a:spLocks noGrp="1" noChangeArrowheads="1"/>
          </p:cNvSpPr>
          <p:nvPr>
            <p:ph type="title"/>
          </p:nvPr>
        </p:nvSpPr>
        <p:spPr/>
        <p:txBody>
          <a:bodyPr/>
          <a:lstStyle/>
          <a:p>
            <a:r>
              <a:rPr lang="en-US"/>
              <a:t>HISTORIC CITY JAIL—BROWNFIELD???</a:t>
            </a:r>
          </a:p>
        </p:txBody>
      </p:sp>
      <p:sp>
        <p:nvSpPr>
          <p:cNvPr id="286726" name="Rectangle 6"/>
          <p:cNvSpPr>
            <a:spLocks noGrp="1" noChangeArrowheads="1"/>
          </p:cNvSpPr>
          <p:nvPr>
            <p:ph sz="half" idx="1"/>
          </p:nvPr>
        </p:nvSpPr>
        <p:spPr/>
        <p:txBody>
          <a:bodyPr/>
          <a:lstStyle/>
          <a:p>
            <a:endParaRPr lang="en-US" sz="2200"/>
          </a:p>
        </p:txBody>
      </p:sp>
      <p:sp>
        <p:nvSpPr>
          <p:cNvPr id="286727" name="Rectangle 7"/>
          <p:cNvSpPr>
            <a:spLocks noGrp="1" noChangeArrowheads="1"/>
          </p:cNvSpPr>
          <p:nvPr>
            <p:ph type="body" sz="half" idx="2"/>
          </p:nvPr>
        </p:nvSpPr>
        <p:spPr>
          <a:xfrm>
            <a:off x="5680075" y="1211263"/>
            <a:ext cx="3168650" cy="4889500"/>
          </a:xfrm>
        </p:spPr>
        <p:txBody>
          <a:bodyPr/>
          <a:lstStyle/>
          <a:p>
            <a:pPr>
              <a:buFont typeface="Wingdings" pitchFamily="2" charset="2"/>
              <a:buChar char="ü"/>
            </a:pPr>
            <a:r>
              <a:rPr lang="en-US" sz="2200"/>
              <a:t>REAL PROPERTY</a:t>
            </a:r>
          </a:p>
          <a:p>
            <a:pPr>
              <a:buFont typeface="Wingdings" pitchFamily="2" charset="2"/>
              <a:buChar char="ü"/>
            </a:pPr>
            <a:endParaRPr lang="en-US" sz="2200"/>
          </a:p>
          <a:p>
            <a:pPr>
              <a:buFont typeface="Wingdings" pitchFamily="2" charset="2"/>
              <a:buChar char="ü"/>
            </a:pPr>
            <a:r>
              <a:rPr lang="en-US" sz="2200"/>
              <a:t>REUSE PLAN</a:t>
            </a:r>
          </a:p>
          <a:p>
            <a:pPr>
              <a:buFont typeface="Wingdings" pitchFamily="2" charset="2"/>
              <a:buChar char="ü"/>
            </a:pPr>
            <a:endParaRPr lang="en-US" sz="2200"/>
          </a:p>
          <a:p>
            <a:pPr>
              <a:buFont typeface="Wingdings" pitchFamily="2" charset="2"/>
              <a:buChar char="ü"/>
            </a:pPr>
            <a:r>
              <a:rPr lang="en-US" sz="2200"/>
              <a:t>POTENTIAL FOR CONTAMINATION</a:t>
            </a:r>
          </a:p>
          <a:p>
            <a:pPr>
              <a:buFont typeface="Wingdings" pitchFamily="2" charset="2"/>
              <a:buChar char="ü"/>
            </a:pPr>
            <a:endParaRPr lang="en-US" sz="2200"/>
          </a:p>
          <a:p>
            <a:endParaRPr lang="en-US" sz="2200"/>
          </a:p>
        </p:txBody>
      </p:sp>
      <p:pic>
        <p:nvPicPr>
          <p:cNvPr id="286724" name="Picture 4" descr="IMG_0721"/>
          <p:cNvPicPr>
            <a:picLocks noChangeAspect="1" noChangeArrowheads="1"/>
          </p:cNvPicPr>
          <p:nvPr/>
        </p:nvPicPr>
        <p:blipFill>
          <a:blip r:embed="rId2" cstate="print"/>
          <a:srcRect l="8310" r="6392" b="9375"/>
          <a:stretch>
            <a:fillRect/>
          </a:stretch>
        </p:blipFill>
        <p:spPr bwMode="auto">
          <a:xfrm>
            <a:off x="0" y="1446213"/>
            <a:ext cx="5653088" cy="4503737"/>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8" name="Rectangle 4"/>
          <p:cNvSpPr>
            <a:spLocks noGrp="1" noChangeArrowheads="1"/>
          </p:cNvSpPr>
          <p:nvPr>
            <p:ph type="title"/>
          </p:nvPr>
        </p:nvSpPr>
        <p:spPr/>
        <p:txBody>
          <a:bodyPr/>
          <a:lstStyle/>
          <a:p>
            <a:r>
              <a:rPr lang="en-US" b="1"/>
              <a:t>OLD SULLIVAN GRADE SCHOOL—BROWNFIELD??</a:t>
            </a:r>
          </a:p>
        </p:txBody>
      </p:sp>
      <p:sp>
        <p:nvSpPr>
          <p:cNvPr id="349189" name="Rectangle 5"/>
          <p:cNvSpPr>
            <a:spLocks noGrp="1" noChangeArrowheads="1"/>
          </p:cNvSpPr>
          <p:nvPr>
            <p:ph type="body" sz="half" idx="1"/>
          </p:nvPr>
        </p:nvSpPr>
        <p:spPr>
          <a:xfrm>
            <a:off x="254000" y="1762125"/>
            <a:ext cx="3589338" cy="4338638"/>
          </a:xfrm>
        </p:spPr>
        <p:txBody>
          <a:bodyPr/>
          <a:lstStyle/>
          <a:p>
            <a:pPr>
              <a:buFont typeface="Wingdings" pitchFamily="2" charset="2"/>
              <a:buChar char="ü"/>
            </a:pPr>
            <a:r>
              <a:rPr lang="en-US" sz="2200" b="1"/>
              <a:t>REAL PROPERTY</a:t>
            </a:r>
          </a:p>
          <a:p>
            <a:pPr>
              <a:buFont typeface="Wingdings" pitchFamily="2" charset="2"/>
              <a:buChar char="ü"/>
            </a:pPr>
            <a:endParaRPr lang="en-US" sz="2200" b="1"/>
          </a:p>
          <a:p>
            <a:pPr>
              <a:buFont typeface="Wingdings" pitchFamily="2" charset="2"/>
              <a:buChar char="ü"/>
            </a:pPr>
            <a:endParaRPr lang="en-US" sz="2200" b="1"/>
          </a:p>
          <a:p>
            <a:pPr>
              <a:buFont typeface="Wingdings" pitchFamily="2" charset="2"/>
              <a:buChar char="ü"/>
            </a:pPr>
            <a:r>
              <a:rPr lang="en-US" sz="2200" b="1"/>
              <a:t>POTENTIAL CONTAMINATION</a:t>
            </a:r>
          </a:p>
          <a:p>
            <a:pPr>
              <a:buFont typeface="Wingdings" pitchFamily="2" charset="2"/>
              <a:buChar char="ü"/>
            </a:pPr>
            <a:endParaRPr lang="en-US" sz="2200" b="1"/>
          </a:p>
          <a:p>
            <a:pPr>
              <a:buFont typeface="Wingdings" pitchFamily="2" charset="2"/>
              <a:buChar char="ü"/>
            </a:pPr>
            <a:endParaRPr lang="en-US" sz="2200" b="1"/>
          </a:p>
          <a:p>
            <a:pPr>
              <a:buFont typeface="Wingdings" pitchFamily="2" charset="2"/>
              <a:buChar char="ü"/>
            </a:pPr>
            <a:r>
              <a:rPr lang="en-US" sz="2200" b="1"/>
              <a:t>REUSE PLAN?</a:t>
            </a:r>
          </a:p>
        </p:txBody>
      </p:sp>
      <p:pic>
        <p:nvPicPr>
          <p:cNvPr id="349191" name="Picture 7" descr="IMG_0128"/>
          <p:cNvPicPr>
            <a:picLocks noGrp="1" noChangeAspect="1" noChangeArrowheads="1"/>
          </p:cNvPicPr>
          <p:nvPr>
            <p:ph sz="half" idx="2"/>
          </p:nvPr>
        </p:nvPicPr>
        <p:blipFill>
          <a:blip r:embed="rId2" cstate="print"/>
          <a:srcRect r="7031"/>
          <a:stretch>
            <a:fillRect/>
          </a:stretch>
        </p:blipFill>
        <p:spPr>
          <a:xfrm>
            <a:off x="3535363" y="1398588"/>
            <a:ext cx="5608637" cy="4522787"/>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9189">
                                            <p:txEl>
                                              <p:pRg st="0" end="0"/>
                                            </p:txEl>
                                          </p:spTgt>
                                        </p:tgtEl>
                                        <p:attrNameLst>
                                          <p:attrName>style.visibility</p:attrName>
                                        </p:attrNameLst>
                                      </p:cBhvr>
                                      <p:to>
                                        <p:strVal val="visible"/>
                                      </p:to>
                                    </p:set>
                                    <p:animEffect transition="in" filter="dissolve">
                                      <p:cBhvr>
                                        <p:cTn id="7" dur="500"/>
                                        <p:tgtEl>
                                          <p:spTgt spid="349189">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49189">
                                            <p:txEl>
                                              <p:pRg st="3" end="3"/>
                                            </p:txEl>
                                          </p:spTgt>
                                        </p:tgtEl>
                                        <p:attrNameLst>
                                          <p:attrName>style.visibility</p:attrName>
                                        </p:attrNameLst>
                                      </p:cBhvr>
                                      <p:to>
                                        <p:strVal val="visible"/>
                                      </p:to>
                                    </p:set>
                                    <p:animEffect transition="in" filter="dissolve">
                                      <p:cBhvr>
                                        <p:cTn id="11" dur="500"/>
                                        <p:tgtEl>
                                          <p:spTgt spid="349189">
                                            <p:txEl>
                                              <p:pRg st="3" end="3"/>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49189">
                                            <p:txEl>
                                              <p:pRg st="6" end="6"/>
                                            </p:txEl>
                                          </p:spTgt>
                                        </p:tgtEl>
                                        <p:attrNameLst>
                                          <p:attrName>style.visibility</p:attrName>
                                        </p:attrNameLst>
                                      </p:cBhvr>
                                      <p:to>
                                        <p:strVal val="visible"/>
                                      </p:to>
                                    </p:set>
                                    <p:animEffect transition="in" filter="dissolve">
                                      <p:cBhvr>
                                        <p:cTn id="15" dur="500"/>
                                        <p:tgtEl>
                                          <p:spTgt spid="34918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2" name="Rectangle 6"/>
          <p:cNvSpPr>
            <a:spLocks noGrp="1" noChangeArrowheads="1"/>
          </p:cNvSpPr>
          <p:nvPr>
            <p:ph type="title"/>
          </p:nvPr>
        </p:nvSpPr>
        <p:spPr/>
        <p:txBody>
          <a:bodyPr/>
          <a:lstStyle/>
          <a:p>
            <a:r>
              <a:rPr lang="en-US"/>
              <a:t>MAIN STREET BUILDINGS—BROWNFIELD?</a:t>
            </a:r>
          </a:p>
        </p:txBody>
      </p:sp>
      <p:sp>
        <p:nvSpPr>
          <p:cNvPr id="290824" name="Rectangle 8"/>
          <p:cNvSpPr>
            <a:spLocks noGrp="1" noChangeArrowheads="1"/>
          </p:cNvSpPr>
          <p:nvPr>
            <p:ph type="body" sz="half" idx="2"/>
          </p:nvPr>
        </p:nvSpPr>
        <p:spPr>
          <a:xfrm>
            <a:off x="762000" y="5083175"/>
            <a:ext cx="8086725" cy="1554163"/>
          </a:xfrm>
        </p:spPr>
        <p:txBody>
          <a:bodyPr/>
          <a:lstStyle/>
          <a:p>
            <a:pPr>
              <a:buFont typeface="Wingdings" pitchFamily="2" charset="2"/>
              <a:buChar char="ü"/>
            </a:pPr>
            <a:r>
              <a:rPr lang="en-US" sz="2200"/>
              <a:t>REAL PROPERTY</a:t>
            </a:r>
          </a:p>
          <a:p>
            <a:pPr>
              <a:buFont typeface="Wingdings" pitchFamily="2" charset="2"/>
              <a:buChar char="ü"/>
            </a:pPr>
            <a:r>
              <a:rPr lang="en-US" sz="2200"/>
              <a:t>POTENTIAL FOR CONTAMINATION</a:t>
            </a:r>
          </a:p>
          <a:p>
            <a:pPr>
              <a:buFont typeface="Wingdings" pitchFamily="2" charset="2"/>
              <a:buChar char="ü"/>
            </a:pPr>
            <a:r>
              <a:rPr lang="en-US" sz="2200"/>
              <a:t>REUSE PLAN</a:t>
            </a:r>
          </a:p>
          <a:p>
            <a:pPr>
              <a:buFont typeface="Wingdings" pitchFamily="2" charset="2"/>
              <a:buNone/>
            </a:pPr>
            <a:endParaRPr lang="en-US" sz="2200"/>
          </a:p>
        </p:txBody>
      </p:sp>
      <p:pic>
        <p:nvPicPr>
          <p:cNvPr id="290825" name="Picture 9" descr="IMG_0295"/>
          <p:cNvPicPr>
            <a:picLocks noGrp="1" noChangeAspect="1" noChangeArrowheads="1"/>
          </p:cNvPicPr>
          <p:nvPr>
            <p:ph sz="half" idx="1"/>
          </p:nvPr>
        </p:nvPicPr>
        <p:blipFill>
          <a:blip r:embed="rId2" cstate="print"/>
          <a:srcRect b="29829"/>
          <a:stretch>
            <a:fillRect/>
          </a:stretch>
        </p:blipFill>
        <p:spPr>
          <a:xfrm>
            <a:off x="1527175" y="831850"/>
            <a:ext cx="6078538" cy="3979863"/>
          </a:xfrm>
          <a:no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7" name="Picture 7" descr="IMG_0335"/>
          <p:cNvPicPr>
            <a:picLocks noGrp="1" noChangeAspect="1" noChangeArrowheads="1"/>
          </p:cNvPicPr>
          <p:nvPr>
            <p:ph sz="half" idx="1"/>
          </p:nvPr>
        </p:nvPicPr>
        <p:blipFill>
          <a:blip r:embed="rId2" cstate="print"/>
          <a:srcRect b="19603"/>
          <a:stretch>
            <a:fillRect/>
          </a:stretch>
        </p:blipFill>
        <p:spPr>
          <a:xfrm>
            <a:off x="1136650" y="1019175"/>
            <a:ext cx="6326188" cy="3816350"/>
          </a:xfrm>
          <a:noFill/>
          <a:ln/>
        </p:spPr>
      </p:pic>
      <p:sp>
        <p:nvSpPr>
          <p:cNvPr id="353282" name="Rectangle 2"/>
          <p:cNvSpPr>
            <a:spLocks noGrp="1" noChangeArrowheads="1"/>
          </p:cNvSpPr>
          <p:nvPr>
            <p:ph type="title"/>
          </p:nvPr>
        </p:nvSpPr>
        <p:spPr/>
        <p:txBody>
          <a:bodyPr/>
          <a:lstStyle/>
          <a:p>
            <a:r>
              <a:rPr lang="en-US"/>
              <a:t>OLD COUNTY HOSPITAL—BROWNFIELD?</a:t>
            </a:r>
          </a:p>
        </p:txBody>
      </p:sp>
      <p:sp>
        <p:nvSpPr>
          <p:cNvPr id="353286" name="Rectangle 6"/>
          <p:cNvSpPr>
            <a:spLocks noGrp="1" noChangeArrowheads="1"/>
          </p:cNvSpPr>
          <p:nvPr>
            <p:ph type="body" sz="half" idx="2"/>
          </p:nvPr>
        </p:nvSpPr>
        <p:spPr>
          <a:xfrm>
            <a:off x="835025" y="4489450"/>
            <a:ext cx="8086725" cy="2368550"/>
          </a:xfrm>
        </p:spPr>
        <p:txBody>
          <a:bodyPr/>
          <a:lstStyle/>
          <a:p>
            <a:pPr>
              <a:buFont typeface="Wingdings" pitchFamily="2" charset="2"/>
              <a:buChar char="ü"/>
            </a:pPr>
            <a:endParaRPr lang="en-US" sz="2200" b="1"/>
          </a:p>
          <a:p>
            <a:pPr>
              <a:buFont typeface="Wingdings" pitchFamily="2" charset="2"/>
              <a:buChar char="ü"/>
            </a:pPr>
            <a:r>
              <a:rPr lang="en-US" sz="2200" b="1"/>
              <a:t>REAL PROPERTY</a:t>
            </a:r>
          </a:p>
          <a:p>
            <a:pPr>
              <a:buFont typeface="Wingdings" pitchFamily="2" charset="2"/>
              <a:buChar char="ü"/>
            </a:pPr>
            <a:r>
              <a:rPr lang="en-US" sz="2200" b="1"/>
              <a:t>CONTAMINATION?</a:t>
            </a:r>
          </a:p>
          <a:p>
            <a:pPr>
              <a:buFont typeface="Wingdings" pitchFamily="2" charset="2"/>
              <a:buChar char="ü"/>
            </a:pPr>
            <a:r>
              <a:rPr lang="en-US" sz="2200" b="1"/>
              <a:t>REUSE PLAN</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5" name="Rectangle 7"/>
          <p:cNvSpPr>
            <a:spLocks noGrp="1" noChangeArrowheads="1"/>
          </p:cNvSpPr>
          <p:nvPr>
            <p:ph/>
          </p:nvPr>
        </p:nvSpPr>
        <p:spPr/>
        <p:txBody>
          <a:bodyPr/>
          <a:lstStyle/>
          <a:p>
            <a:endParaRPr lang="en-US"/>
          </a:p>
        </p:txBody>
      </p:sp>
      <p:sp>
        <p:nvSpPr>
          <p:cNvPr id="293890" name="Rectangle 2"/>
          <p:cNvSpPr>
            <a:spLocks noGrp="1" noChangeArrowheads="1"/>
          </p:cNvSpPr>
          <p:nvPr>
            <p:ph type="title" idx="4294967295"/>
          </p:nvPr>
        </p:nvSpPr>
        <p:spPr>
          <a:xfrm>
            <a:off x="730250" y="0"/>
            <a:ext cx="8413750" cy="865188"/>
          </a:xfrm>
        </p:spPr>
        <p:txBody>
          <a:bodyPr/>
          <a:lstStyle/>
          <a:p>
            <a:r>
              <a:rPr lang="en-US"/>
              <a:t>ASBESTOS</a:t>
            </a:r>
          </a:p>
        </p:txBody>
      </p:sp>
      <p:pic>
        <p:nvPicPr>
          <p:cNvPr id="293896" name="Picture 8" descr="pipe wrap 2"/>
          <p:cNvPicPr>
            <a:picLocks noChangeAspect="1" noChangeArrowheads="1"/>
          </p:cNvPicPr>
          <p:nvPr/>
        </p:nvPicPr>
        <p:blipFill>
          <a:blip r:embed="rId2" cstate="print"/>
          <a:srcRect/>
          <a:stretch>
            <a:fillRect/>
          </a:stretch>
        </p:blipFill>
        <p:spPr bwMode="auto">
          <a:xfrm>
            <a:off x="0" y="1217613"/>
            <a:ext cx="9432925" cy="70739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1152525" y="171450"/>
            <a:ext cx="7259638" cy="636588"/>
          </a:xfrm>
          <a:noFill/>
          <a:ln/>
        </p:spPr>
        <p:txBody>
          <a:bodyPr lIns="90488" tIns="44450" rIns="90488" bIns="44450" anchor="b"/>
          <a:lstStyle/>
          <a:p>
            <a:r>
              <a:rPr lang="en-US"/>
              <a:t>What is a Brownfield?</a:t>
            </a:r>
          </a:p>
        </p:txBody>
      </p:sp>
      <p:sp>
        <p:nvSpPr>
          <p:cNvPr id="280579" name="Rectangle 3"/>
          <p:cNvSpPr>
            <a:spLocks noGrp="1" noChangeArrowheads="1"/>
          </p:cNvSpPr>
          <p:nvPr>
            <p:ph type="body" idx="1"/>
          </p:nvPr>
        </p:nvSpPr>
        <p:spPr>
          <a:xfrm>
            <a:off x="304800" y="1193800"/>
            <a:ext cx="8167688" cy="5359400"/>
          </a:xfrm>
          <a:noFill/>
          <a:ln/>
        </p:spPr>
        <p:txBody>
          <a:bodyPr lIns="90488" tIns="44450" rIns="90488" bIns="44450"/>
          <a:lstStyle/>
          <a:p>
            <a:pPr algn="ctr">
              <a:buFont typeface="Wingdings" pitchFamily="2" charset="2"/>
              <a:buNone/>
            </a:pPr>
            <a:r>
              <a:rPr lang="en-US" sz="2200"/>
              <a:t>“…..real property, the expansion, redevelopment, or </a:t>
            </a:r>
          </a:p>
          <a:p>
            <a:pPr algn="ctr">
              <a:buFont typeface="Wingdings" pitchFamily="2" charset="2"/>
              <a:buNone/>
            </a:pPr>
            <a:r>
              <a:rPr lang="en-US" sz="2200"/>
              <a:t>reuse of which may be complicated by the  presence</a:t>
            </a:r>
          </a:p>
          <a:p>
            <a:pPr algn="ctr">
              <a:buFont typeface="Wingdings" pitchFamily="2" charset="2"/>
              <a:buNone/>
            </a:pPr>
            <a:r>
              <a:rPr lang="en-US" sz="2200"/>
              <a:t> or potential presence of a hazardous substance, pollutant or contamination.” (US EPA)</a:t>
            </a:r>
          </a:p>
          <a:p>
            <a:endParaRPr lang="en-US" sz="2200"/>
          </a:p>
          <a:p>
            <a:r>
              <a:rPr lang="en-US" sz="2200"/>
              <a:t>States vary in definitions</a:t>
            </a:r>
          </a:p>
          <a:p>
            <a:endParaRPr lang="en-US" sz="2200"/>
          </a:p>
          <a:p>
            <a:r>
              <a:rPr lang="en-US" sz="2200"/>
              <a:t>Most contain low to moderate levels of contamination </a:t>
            </a:r>
          </a:p>
          <a:p>
            <a:endParaRPr lang="en-US" sz="2200"/>
          </a:p>
          <a:p>
            <a:r>
              <a:rPr lang="en-US" sz="2200"/>
              <a:t>Can address asbestos, lead paint, meth lab contaminants and mine-scarred lands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a:t>LEAD PAINT….</a:t>
            </a:r>
          </a:p>
        </p:txBody>
      </p:sp>
      <p:sp>
        <p:nvSpPr>
          <p:cNvPr id="356355" name="Rectangle 3"/>
          <p:cNvSpPr>
            <a:spLocks noGrp="1" noChangeArrowheads="1"/>
          </p:cNvSpPr>
          <p:nvPr>
            <p:ph type="body" idx="1"/>
          </p:nvPr>
        </p:nvSpPr>
        <p:spPr/>
        <p:txBody>
          <a:bodyPr/>
          <a:lstStyle/>
          <a:p>
            <a:endParaRPr lang="en-US"/>
          </a:p>
        </p:txBody>
      </p:sp>
      <p:pic>
        <p:nvPicPr>
          <p:cNvPr id="356356" name="Picture 4"/>
          <p:cNvPicPr>
            <a:picLocks noChangeAspect="1" noChangeArrowheads="1"/>
          </p:cNvPicPr>
          <p:nvPr/>
        </p:nvPicPr>
        <p:blipFill>
          <a:blip r:embed="rId2" cstate="print"/>
          <a:srcRect/>
          <a:stretch>
            <a:fillRect/>
          </a:stretch>
        </p:blipFill>
        <p:spPr bwMode="auto">
          <a:xfrm>
            <a:off x="685800" y="1228725"/>
            <a:ext cx="6627813" cy="49704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4" name="Rectangle 4"/>
          <p:cNvSpPr>
            <a:spLocks noGrp="1" noChangeArrowheads="1"/>
          </p:cNvSpPr>
          <p:nvPr>
            <p:ph type="title"/>
          </p:nvPr>
        </p:nvSpPr>
        <p:spPr/>
        <p:txBody>
          <a:bodyPr/>
          <a:lstStyle/>
          <a:p>
            <a:r>
              <a:rPr lang="en-US" b="1"/>
              <a:t>UNDERGROUND STORAGE TANK</a:t>
            </a:r>
          </a:p>
        </p:txBody>
      </p:sp>
      <p:sp>
        <p:nvSpPr>
          <p:cNvPr id="358405" name="Rectangle 5"/>
          <p:cNvSpPr>
            <a:spLocks noGrp="1" noChangeArrowheads="1"/>
          </p:cNvSpPr>
          <p:nvPr>
            <p:ph idx="1"/>
          </p:nvPr>
        </p:nvSpPr>
        <p:spPr/>
        <p:txBody>
          <a:bodyPr/>
          <a:lstStyle/>
          <a:p>
            <a:endParaRPr lang="en-US"/>
          </a:p>
        </p:txBody>
      </p:sp>
      <p:pic>
        <p:nvPicPr>
          <p:cNvPr id="358406" name="Picture 6" descr="vent pipe and fill port at west side front entrance to hospital"/>
          <p:cNvPicPr>
            <a:picLocks noChangeAspect="1" noChangeArrowheads="1"/>
          </p:cNvPicPr>
          <p:nvPr/>
        </p:nvPicPr>
        <p:blipFill>
          <a:blip r:embed="rId2" cstate="print"/>
          <a:srcRect b="11932"/>
          <a:stretch>
            <a:fillRect/>
          </a:stretch>
        </p:blipFill>
        <p:spPr bwMode="auto">
          <a:xfrm>
            <a:off x="725488" y="885825"/>
            <a:ext cx="8208962" cy="5422900"/>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r>
              <a:rPr lang="en-US"/>
              <a:t>POTENTIAL FOR CONTAMINATION</a:t>
            </a:r>
          </a:p>
        </p:txBody>
      </p:sp>
      <p:sp>
        <p:nvSpPr>
          <p:cNvPr id="292867" name="Rectangle 3"/>
          <p:cNvSpPr>
            <a:spLocks noGrp="1" noChangeArrowheads="1"/>
          </p:cNvSpPr>
          <p:nvPr>
            <p:ph type="body" idx="1"/>
          </p:nvPr>
        </p:nvSpPr>
        <p:spPr/>
        <p:txBody>
          <a:bodyPr/>
          <a:lstStyle/>
          <a:p>
            <a:endParaRPr lang="en-US"/>
          </a:p>
        </p:txBody>
      </p:sp>
      <p:pic>
        <p:nvPicPr>
          <p:cNvPr id="292868" name="Picture 4" descr="bldg exterior bldg to be rehab'd"/>
          <p:cNvPicPr>
            <a:picLocks noChangeAspect="1" noChangeArrowheads="1"/>
          </p:cNvPicPr>
          <p:nvPr/>
        </p:nvPicPr>
        <p:blipFill>
          <a:blip r:embed="rId2" cstate="print"/>
          <a:srcRect/>
          <a:stretch>
            <a:fillRect/>
          </a:stretch>
        </p:blipFill>
        <p:spPr bwMode="auto">
          <a:xfrm>
            <a:off x="827088" y="1231900"/>
            <a:ext cx="6024562" cy="4519613"/>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sz="3200" b="1"/>
              <a:t>STAINED SOILS</a:t>
            </a:r>
            <a:br>
              <a:rPr lang="en-US" sz="3200" b="1"/>
            </a:br>
            <a:endParaRPr lang="en-US" sz="3200" b="1"/>
          </a:p>
        </p:txBody>
      </p:sp>
      <p:sp>
        <p:nvSpPr>
          <p:cNvPr id="397315" name="Rectangle 3"/>
          <p:cNvSpPr>
            <a:spLocks noGrp="1" noChangeArrowheads="1"/>
          </p:cNvSpPr>
          <p:nvPr>
            <p:ph type="body" idx="1"/>
          </p:nvPr>
        </p:nvSpPr>
        <p:spPr/>
        <p:txBody>
          <a:bodyPr/>
          <a:lstStyle/>
          <a:p>
            <a:endParaRPr lang="en-US"/>
          </a:p>
        </p:txBody>
      </p:sp>
      <p:pic>
        <p:nvPicPr>
          <p:cNvPr id="397316" name="Picture 4"/>
          <p:cNvPicPr>
            <a:picLocks noChangeAspect="1" noChangeArrowheads="1"/>
          </p:cNvPicPr>
          <p:nvPr/>
        </p:nvPicPr>
        <p:blipFill>
          <a:blip r:embed="rId2" cstate="print"/>
          <a:srcRect/>
          <a:stretch>
            <a:fillRect/>
          </a:stretch>
        </p:blipFill>
        <p:spPr bwMode="auto">
          <a:xfrm>
            <a:off x="217488" y="947738"/>
            <a:ext cx="8128000" cy="60960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7314"/>
                                        </p:tgtEl>
                                        <p:attrNameLst>
                                          <p:attrName>style.visibility</p:attrName>
                                        </p:attrNameLst>
                                      </p:cBhvr>
                                      <p:to>
                                        <p:strVal val="visible"/>
                                      </p:to>
                                    </p:set>
                                    <p:anim calcmode="lin" valueType="num">
                                      <p:cBhvr additive="base">
                                        <p:cTn id="7" dur="500" fill="hold"/>
                                        <p:tgtEl>
                                          <p:spTgt spid="397314"/>
                                        </p:tgtEl>
                                        <p:attrNameLst>
                                          <p:attrName>ppt_x</p:attrName>
                                        </p:attrNameLst>
                                      </p:cBhvr>
                                      <p:tavLst>
                                        <p:tav tm="0">
                                          <p:val>
                                            <p:strVal val="#ppt_x"/>
                                          </p:val>
                                        </p:tav>
                                        <p:tav tm="100000">
                                          <p:val>
                                            <p:strVal val="#ppt_x"/>
                                          </p:val>
                                        </p:tav>
                                      </p:tavLst>
                                    </p:anim>
                                    <p:anim calcmode="lin" valueType="num">
                                      <p:cBhvr additive="base">
                                        <p:cTn id="8" dur="500" fill="hold"/>
                                        <p:tgtEl>
                                          <p:spTgt spid="397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a:t>POTENTIAL FOR CONTAMINATION?</a:t>
            </a:r>
          </a:p>
        </p:txBody>
      </p:sp>
      <p:sp>
        <p:nvSpPr>
          <p:cNvPr id="398339" name="Rectangle 3"/>
          <p:cNvSpPr>
            <a:spLocks noGrp="1" noChangeArrowheads="1"/>
          </p:cNvSpPr>
          <p:nvPr>
            <p:ph type="body" idx="1"/>
          </p:nvPr>
        </p:nvSpPr>
        <p:spPr/>
        <p:txBody>
          <a:bodyPr/>
          <a:lstStyle/>
          <a:p>
            <a:endParaRPr lang="en-US"/>
          </a:p>
        </p:txBody>
      </p:sp>
      <p:pic>
        <p:nvPicPr>
          <p:cNvPr id="398340" name="Picture 4"/>
          <p:cNvPicPr>
            <a:picLocks noChangeAspect="1" noChangeArrowheads="1"/>
          </p:cNvPicPr>
          <p:nvPr/>
        </p:nvPicPr>
        <p:blipFill>
          <a:blip r:embed="rId2" cstate="print"/>
          <a:srcRect/>
          <a:stretch>
            <a:fillRect/>
          </a:stretch>
        </p:blipFill>
        <p:spPr bwMode="auto">
          <a:xfrm>
            <a:off x="857250" y="1319213"/>
            <a:ext cx="6334125" cy="475138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US" b="1"/>
              <a:t>POTENTIAL FOR CONTAMINATION</a:t>
            </a:r>
            <a:br>
              <a:rPr lang="en-US" b="1"/>
            </a:br>
            <a:endParaRPr lang="en-US" b="1"/>
          </a:p>
        </p:txBody>
      </p:sp>
      <p:sp>
        <p:nvSpPr>
          <p:cNvPr id="399363" name="Rectangle 3"/>
          <p:cNvSpPr>
            <a:spLocks noGrp="1" noChangeArrowheads="1"/>
          </p:cNvSpPr>
          <p:nvPr>
            <p:ph type="body" idx="1"/>
          </p:nvPr>
        </p:nvSpPr>
        <p:spPr/>
        <p:txBody>
          <a:bodyPr/>
          <a:lstStyle/>
          <a:p>
            <a:endParaRPr lang="en-US"/>
          </a:p>
        </p:txBody>
      </p:sp>
      <p:pic>
        <p:nvPicPr>
          <p:cNvPr id="399364" name="Picture 4" descr="IMG_0034"/>
          <p:cNvPicPr>
            <a:picLocks noChangeAspect="1" noChangeArrowheads="1"/>
          </p:cNvPicPr>
          <p:nvPr/>
        </p:nvPicPr>
        <p:blipFill>
          <a:blip r:embed="rId2" cstate="print"/>
          <a:srcRect/>
          <a:stretch>
            <a:fillRect/>
          </a:stretch>
        </p:blipFill>
        <p:spPr bwMode="auto">
          <a:xfrm>
            <a:off x="641350" y="1200150"/>
            <a:ext cx="6024563" cy="45196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9364"/>
                                        </p:tgtEl>
                                        <p:attrNameLst>
                                          <p:attrName>style.visibility</p:attrName>
                                        </p:attrNameLst>
                                      </p:cBhvr>
                                      <p:to>
                                        <p:strVal val="visible"/>
                                      </p:to>
                                    </p:set>
                                    <p:animEffect transition="in" filter="dissolve">
                                      <p:cBhvr>
                                        <p:cTn id="7" dur="2000"/>
                                        <p:tgtEl>
                                          <p:spTgt spid="399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Rectangle 5"/>
          <p:cNvSpPr>
            <a:spLocks noGrp="1" noChangeArrowheads="1"/>
          </p:cNvSpPr>
          <p:nvPr>
            <p:ph type="title"/>
          </p:nvPr>
        </p:nvSpPr>
        <p:spPr>
          <a:xfrm>
            <a:off x="411163" y="0"/>
            <a:ext cx="8413750" cy="1082675"/>
          </a:xfrm>
        </p:spPr>
        <p:txBody>
          <a:bodyPr/>
          <a:lstStyle/>
          <a:p>
            <a:r>
              <a:rPr lang="en-US"/>
              <a:t>BROWNFIELDS REDEVELOPMENT…NOT ALWAYS EASY</a:t>
            </a:r>
          </a:p>
        </p:txBody>
      </p:sp>
      <p:sp>
        <p:nvSpPr>
          <p:cNvPr id="275462" name="Rectangle 6"/>
          <p:cNvSpPr>
            <a:spLocks noGrp="1" noChangeArrowheads="1"/>
          </p:cNvSpPr>
          <p:nvPr>
            <p:ph type="body" sz="half" idx="1"/>
          </p:nvPr>
        </p:nvSpPr>
        <p:spPr/>
        <p:txBody>
          <a:bodyPr/>
          <a:lstStyle/>
          <a:p>
            <a:pPr>
              <a:buFont typeface="Wingdings" pitchFamily="2" charset="2"/>
              <a:buNone/>
            </a:pPr>
            <a:r>
              <a:rPr lang="en-US" sz="2200">
                <a:solidFill>
                  <a:srgbClr val="FF0066"/>
                </a:solidFill>
                <a:effectLst>
                  <a:outerShdw blurRad="38100" dist="38100" dir="2700000" algn="tl">
                    <a:srgbClr val="000000"/>
                  </a:outerShdw>
                </a:effectLst>
              </a:rPr>
              <a:t>CROSSING TURF </a:t>
            </a:r>
          </a:p>
          <a:p>
            <a:pPr>
              <a:buFont typeface="Wingdings" pitchFamily="2" charset="2"/>
              <a:buNone/>
            </a:pPr>
            <a:r>
              <a:rPr lang="en-US" sz="2200">
                <a:solidFill>
                  <a:srgbClr val="FF0066"/>
                </a:solidFill>
                <a:effectLst>
                  <a:outerShdw blurRad="38100" dist="38100" dir="2700000" algn="tl">
                    <a:srgbClr val="000000"/>
                  </a:outerShdw>
                </a:effectLst>
              </a:rPr>
              <a:t>LINES</a:t>
            </a:r>
          </a:p>
          <a:p>
            <a:pPr>
              <a:buFont typeface="Wingdings" pitchFamily="2" charset="2"/>
              <a:buNone/>
            </a:pPr>
            <a:endParaRPr lang="en-US" sz="2200">
              <a:solidFill>
                <a:srgbClr val="FF0066"/>
              </a:solidFill>
              <a:effectLst>
                <a:outerShdw blurRad="38100" dist="38100" dir="2700000" algn="tl">
                  <a:srgbClr val="000000"/>
                </a:outerShdw>
              </a:effectLst>
            </a:endParaRPr>
          </a:p>
          <a:p>
            <a:pPr>
              <a:buFont typeface="Wingdings" pitchFamily="2" charset="2"/>
              <a:buNone/>
            </a:pPr>
            <a:r>
              <a:rPr lang="en-US" sz="2200">
                <a:solidFill>
                  <a:srgbClr val="FF0066"/>
                </a:solidFill>
                <a:effectLst>
                  <a:outerShdw blurRad="38100" dist="38100" dir="2700000" algn="tl">
                    <a:srgbClr val="000000"/>
                  </a:outerShdw>
                </a:effectLst>
              </a:rPr>
              <a:t>UPSIDE DOWN </a:t>
            </a:r>
          </a:p>
          <a:p>
            <a:pPr>
              <a:buFont typeface="Wingdings" pitchFamily="2" charset="2"/>
              <a:buNone/>
            </a:pPr>
            <a:r>
              <a:rPr lang="en-US" sz="2200">
                <a:solidFill>
                  <a:srgbClr val="FF0066"/>
                </a:solidFill>
                <a:effectLst>
                  <a:outerShdw blurRad="38100" dist="38100" dir="2700000" algn="tl">
                    <a:srgbClr val="000000"/>
                  </a:outerShdw>
                </a:effectLst>
              </a:rPr>
              <a:t>DEALS</a:t>
            </a:r>
          </a:p>
          <a:p>
            <a:pPr>
              <a:buFont typeface="Wingdings" pitchFamily="2" charset="2"/>
              <a:buNone/>
            </a:pPr>
            <a:endParaRPr lang="en-US" sz="2200">
              <a:solidFill>
                <a:srgbClr val="FF0066"/>
              </a:solidFill>
              <a:effectLst>
                <a:outerShdw blurRad="38100" dist="38100" dir="2700000" algn="tl">
                  <a:srgbClr val="000000"/>
                </a:outerShdw>
              </a:effectLst>
            </a:endParaRPr>
          </a:p>
          <a:p>
            <a:pPr>
              <a:buFont typeface="Wingdings" pitchFamily="2" charset="2"/>
              <a:buNone/>
            </a:pPr>
            <a:r>
              <a:rPr lang="en-US" sz="2200">
                <a:solidFill>
                  <a:srgbClr val="FF0066"/>
                </a:solidFill>
                <a:effectLst>
                  <a:outerShdw blurRad="38100" dist="38100" dir="2700000" algn="tl">
                    <a:srgbClr val="000000"/>
                  </a:outerShdw>
                </a:effectLst>
              </a:rPr>
              <a:t>LIABILITY ISSUES</a:t>
            </a:r>
          </a:p>
          <a:p>
            <a:pPr>
              <a:buFont typeface="Wingdings" pitchFamily="2" charset="2"/>
              <a:buNone/>
            </a:pPr>
            <a:r>
              <a:rPr lang="en-US" sz="2200">
                <a:solidFill>
                  <a:srgbClr val="FF0066"/>
                </a:solidFill>
                <a:effectLst>
                  <a:outerShdw blurRad="38100" dist="38100" dir="2700000" algn="tl">
                    <a:srgbClr val="000000"/>
                  </a:outerShdw>
                </a:effectLst>
              </a:rPr>
              <a:t>CONFUSING</a:t>
            </a:r>
          </a:p>
          <a:p>
            <a:endParaRPr lang="en-US" sz="2200"/>
          </a:p>
        </p:txBody>
      </p:sp>
      <p:sp>
        <p:nvSpPr>
          <p:cNvPr id="275464" name="Rectangle 8" descr="straightjacket"/>
          <p:cNvSpPr>
            <a:spLocks noGrp="1" noChangeAspect="1" noChangeArrowheads="1"/>
          </p:cNvSpPr>
          <p:nvPr isPhoto="1">
            <p:ph sz="half" idx="2"/>
          </p:nvPr>
        </p:nvSpPr>
        <p:spPr>
          <a:blipFill dpi="0" rotWithShape="1">
            <a:blip r:embed="rId2" cstate="print"/>
            <a:srcRect/>
            <a:stretch>
              <a:fillRect r="-23249"/>
            </a:stretch>
          </a:blipFill>
          <a:ln/>
        </p:spPr>
        <p:txBody>
          <a:bodyPr/>
          <a:lstStyle/>
          <a:p>
            <a:endParaRPr lang="en-US" sz="2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3" nodeType="clickEffect">
                                  <p:stCondLst>
                                    <p:cond delay="0"/>
                                  </p:stCondLst>
                                  <p:childTnLst>
                                    <p:animMotion origin="layout" path="M 3.05556E-6 -5.20231E-7 C 0.16302 0.02219 0.32622 0.04462 0.32379 0.05086 C 0.32136 0.05711 -0.01076 0.03329 -0.01441 0.03815 C -0.01805 0.043 0.30261 0.07029 0.30156 0.08046 C 0.30052 0.09063 0.0309 0.09849 -0.02066 0.09942 C -0.07222 0.10034 -0.00885 0.09271 -0.00798 0.0867 C -0.00712 0.08069 -0.01684 0.0682 -0.01597 0.06335 " pathEditMode="relative" ptsTypes="aaaaaaA">
                                      <p:cBhvr>
                                        <p:cTn id="6" dur="2000" fill="hold"/>
                                        <p:tgtEl>
                                          <p:spTgt spid="2754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4" grpId="0" animBg="1"/>
      <p:bldP spid="275464" grpId="1" animBg="1"/>
      <p:bldP spid="275464" grpId="2" animBg="1"/>
      <p:bldP spid="275464" grpId="3"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r>
              <a:rPr lang="en-US" sz="2400"/>
              <a:t>CHALLENGES FOR RURAL COMMUNITIES</a:t>
            </a:r>
            <a:br>
              <a:rPr lang="en-US" sz="2400"/>
            </a:br>
            <a:endParaRPr lang="en-US" sz="2400"/>
          </a:p>
        </p:txBody>
      </p:sp>
      <p:sp>
        <p:nvSpPr>
          <p:cNvPr id="311299" name="Rectangle 3"/>
          <p:cNvSpPr>
            <a:spLocks noGrp="1" noChangeArrowheads="1"/>
          </p:cNvSpPr>
          <p:nvPr>
            <p:ph type="body" idx="1"/>
          </p:nvPr>
        </p:nvSpPr>
        <p:spPr/>
        <p:txBody>
          <a:bodyPr/>
          <a:lstStyle/>
          <a:p>
            <a:r>
              <a:rPr lang="en-US">
                <a:solidFill>
                  <a:srgbClr val="FF0000"/>
                </a:solidFill>
              </a:rPr>
              <a:t>Rural geography with </a:t>
            </a:r>
            <a:r>
              <a:rPr lang="en-US">
                <a:solidFill>
                  <a:srgbClr val="00CC66"/>
                </a:solidFill>
                <a:effectLst>
                  <a:outerShdw blurRad="38100" dist="38100" dir="2700000" algn="tl">
                    <a:srgbClr val="000000"/>
                  </a:outerShdw>
                </a:effectLst>
              </a:rPr>
              <a:t>abundant green space</a:t>
            </a:r>
            <a:r>
              <a:rPr lang="en-US">
                <a:solidFill>
                  <a:srgbClr val="FF0000"/>
                </a:solidFill>
              </a:rPr>
              <a:t>, inaccessibility</a:t>
            </a:r>
          </a:p>
          <a:p>
            <a:r>
              <a:rPr lang="en-US">
                <a:solidFill>
                  <a:srgbClr val="FF0000"/>
                </a:solidFill>
              </a:rPr>
              <a:t>Rural demographics – sparse population, out migration, poverty</a:t>
            </a:r>
          </a:p>
          <a:p>
            <a:r>
              <a:rPr lang="en-US">
                <a:solidFill>
                  <a:srgbClr val="FF0000"/>
                </a:solidFill>
              </a:rPr>
              <a:t>Limited and inconsistent resources – capital and technical expertise</a:t>
            </a:r>
          </a:p>
          <a:p>
            <a:r>
              <a:rPr lang="en-US">
                <a:solidFill>
                  <a:srgbClr val="FF0000"/>
                </a:solidFill>
              </a:rPr>
              <a:t>Inadequate infrastructure</a:t>
            </a:r>
          </a:p>
          <a:p>
            <a:r>
              <a:rPr lang="en-US">
                <a:solidFill>
                  <a:srgbClr val="FF0000"/>
                </a:solidFill>
              </a:rPr>
              <a:t>Local community resources </a:t>
            </a:r>
          </a:p>
          <a:p>
            <a:r>
              <a:rPr lang="en-US">
                <a:solidFill>
                  <a:srgbClr val="FF0000"/>
                </a:solidFill>
              </a:rPr>
              <a:t>Public perception, misinformation and fear</a:t>
            </a:r>
          </a:p>
          <a:p>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a:t>OVERCOMING RURAL CHALLENGES</a:t>
            </a:r>
          </a:p>
        </p:txBody>
      </p:sp>
      <p:sp>
        <p:nvSpPr>
          <p:cNvPr id="299011" name="Rectangle 3"/>
          <p:cNvSpPr>
            <a:spLocks noGrp="1" noChangeArrowheads="1"/>
          </p:cNvSpPr>
          <p:nvPr>
            <p:ph type="body" idx="1"/>
          </p:nvPr>
        </p:nvSpPr>
        <p:spPr/>
        <p:txBody>
          <a:bodyPr/>
          <a:lstStyle/>
          <a:p>
            <a:pPr>
              <a:buFont typeface="Wingdings" pitchFamily="2" charset="2"/>
              <a:buNone/>
            </a:pPr>
            <a:endParaRPr lang="en-US"/>
          </a:p>
          <a:p>
            <a:pPr>
              <a:lnSpc>
                <a:spcPct val="90000"/>
              </a:lnSpc>
            </a:pPr>
            <a:r>
              <a:rPr lang="en-US" sz="2200">
                <a:solidFill>
                  <a:srgbClr val="FF0066"/>
                </a:solidFill>
              </a:rPr>
              <a:t>Local champion</a:t>
            </a:r>
          </a:p>
          <a:p>
            <a:pPr>
              <a:lnSpc>
                <a:spcPct val="90000"/>
              </a:lnSpc>
            </a:pPr>
            <a:r>
              <a:rPr lang="en-US" sz="2200">
                <a:solidFill>
                  <a:srgbClr val="FF0066"/>
                </a:solidFill>
              </a:rPr>
              <a:t>Community involvement at every step </a:t>
            </a:r>
          </a:p>
          <a:p>
            <a:pPr>
              <a:lnSpc>
                <a:spcPct val="90000"/>
              </a:lnSpc>
            </a:pPr>
            <a:r>
              <a:rPr lang="en-US" sz="2200">
                <a:solidFill>
                  <a:srgbClr val="FF0066"/>
                </a:solidFill>
              </a:rPr>
              <a:t>Pursue </a:t>
            </a:r>
            <a:r>
              <a:rPr lang="en-US" sz="2200" i="1">
                <a:solidFill>
                  <a:srgbClr val="FF0066"/>
                </a:solidFill>
              </a:rPr>
              <a:t>several</a:t>
            </a:r>
            <a:r>
              <a:rPr lang="en-US" sz="2200">
                <a:solidFill>
                  <a:srgbClr val="FF0066"/>
                </a:solidFill>
              </a:rPr>
              <a:t> different funding sources and leverage</a:t>
            </a:r>
          </a:p>
          <a:p>
            <a:pPr>
              <a:lnSpc>
                <a:spcPct val="90000"/>
              </a:lnSpc>
            </a:pPr>
            <a:r>
              <a:rPr lang="en-US" sz="2200">
                <a:solidFill>
                  <a:srgbClr val="FF0066"/>
                </a:solidFill>
              </a:rPr>
              <a:t>Educate community leaders through local media, site visits, forums, planning sessions</a:t>
            </a:r>
          </a:p>
          <a:p>
            <a:pPr>
              <a:lnSpc>
                <a:spcPct val="90000"/>
              </a:lnSpc>
            </a:pPr>
            <a:r>
              <a:rPr lang="en-US" sz="2200">
                <a:solidFill>
                  <a:srgbClr val="FF0066"/>
                </a:solidFill>
              </a:rPr>
              <a:t>Present best practices from nearby redevelopments</a:t>
            </a:r>
          </a:p>
          <a:p>
            <a:pPr>
              <a:lnSpc>
                <a:spcPct val="90000"/>
              </a:lnSpc>
            </a:pPr>
            <a:r>
              <a:rPr lang="en-US" sz="2200">
                <a:solidFill>
                  <a:srgbClr val="FF0066"/>
                </a:solidFill>
              </a:rPr>
              <a:t>Use regional, state and national development organizations</a:t>
            </a:r>
          </a:p>
          <a:p>
            <a:pPr>
              <a:lnSpc>
                <a:spcPct val="90000"/>
              </a:lnSpc>
            </a:pPr>
            <a:r>
              <a:rPr lang="en-US" sz="2200">
                <a:solidFill>
                  <a:srgbClr val="FF0066"/>
                </a:solidFill>
              </a:rPr>
              <a:t>Take risks and be innovative, flexible and have a  redevelopment vision</a:t>
            </a:r>
          </a:p>
          <a:p>
            <a:pPr>
              <a:lnSpc>
                <a:spcPct val="90000"/>
              </a:lnSpc>
            </a:pPr>
            <a:endParaRPr lang="en-US" sz="2200">
              <a:solidFill>
                <a:srgbClr val="FF0066"/>
              </a:solidFill>
            </a:endParaRPr>
          </a:p>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endParaRPr lang="en-US"/>
          </a:p>
        </p:txBody>
      </p:sp>
      <p:sp>
        <p:nvSpPr>
          <p:cNvPr id="402435" name="Rectangle 3"/>
          <p:cNvSpPr>
            <a:spLocks noGrp="1" noChangeArrowheads="1"/>
          </p:cNvSpPr>
          <p:nvPr>
            <p:ph type="body" idx="1"/>
          </p:nvPr>
        </p:nvSpPr>
        <p:spPr/>
        <p:txBody>
          <a:bodyPr/>
          <a:lstStyle/>
          <a:p>
            <a:pPr>
              <a:lnSpc>
                <a:spcPct val="90000"/>
              </a:lnSpc>
            </a:pPr>
            <a:r>
              <a:rPr lang="en-US"/>
              <a:t>PRESENTED BY:</a:t>
            </a:r>
          </a:p>
          <a:p>
            <a:pPr>
              <a:lnSpc>
                <a:spcPct val="90000"/>
              </a:lnSpc>
            </a:pPr>
            <a:endParaRPr lang="en-US"/>
          </a:p>
          <a:p>
            <a:pPr>
              <a:lnSpc>
                <a:spcPct val="90000"/>
              </a:lnSpc>
              <a:buFont typeface="Wingdings" pitchFamily="2" charset="2"/>
              <a:buNone/>
            </a:pPr>
            <a:r>
              <a:rPr lang="en-US" b="1"/>
              <a:t>BETH A. GRIGSBY, LPG</a:t>
            </a:r>
          </a:p>
          <a:p>
            <a:pPr>
              <a:lnSpc>
                <a:spcPct val="90000"/>
              </a:lnSpc>
              <a:buFont typeface="Wingdings" pitchFamily="2" charset="2"/>
              <a:buNone/>
            </a:pPr>
            <a:r>
              <a:rPr lang="en-US" b="1"/>
              <a:t>BROWNFIELD PROGRAM MANAGER</a:t>
            </a:r>
          </a:p>
          <a:p>
            <a:pPr>
              <a:lnSpc>
                <a:spcPct val="90000"/>
              </a:lnSpc>
              <a:buFont typeface="Wingdings" pitchFamily="2" charset="2"/>
              <a:buNone/>
            </a:pPr>
            <a:r>
              <a:rPr lang="en-US" b="1"/>
              <a:t>ATC ASSOCIATES, INC</a:t>
            </a:r>
          </a:p>
          <a:p>
            <a:pPr>
              <a:lnSpc>
                <a:spcPct val="90000"/>
              </a:lnSpc>
              <a:buFont typeface="Wingdings" pitchFamily="2" charset="2"/>
              <a:buNone/>
            </a:pPr>
            <a:endParaRPr lang="en-US" b="1"/>
          </a:p>
          <a:p>
            <a:pPr>
              <a:lnSpc>
                <a:spcPct val="90000"/>
              </a:lnSpc>
              <a:buFont typeface="Wingdings" pitchFamily="2" charset="2"/>
              <a:buNone/>
            </a:pPr>
            <a:r>
              <a:rPr lang="en-US">
                <a:hlinkClick r:id="rId2"/>
              </a:rPr>
              <a:t>beth.grigsby@atcassociates.com</a:t>
            </a:r>
            <a:endParaRPr lang="en-US"/>
          </a:p>
          <a:p>
            <a:pPr>
              <a:lnSpc>
                <a:spcPct val="90000"/>
              </a:lnSpc>
              <a:buFont typeface="Wingdings" pitchFamily="2" charset="2"/>
              <a:buNone/>
            </a:pPr>
            <a:r>
              <a:rPr lang="en-US"/>
              <a:t>1-800-488-2054</a:t>
            </a:r>
          </a:p>
          <a:p>
            <a:pPr>
              <a:lnSpc>
                <a:spcPct val="90000"/>
              </a:lnSpc>
              <a:buFont typeface="Wingdings" pitchFamily="2" charset="2"/>
              <a:buNone/>
            </a:pPr>
            <a:r>
              <a:rPr lang="en-US"/>
              <a:t>1-317-439-7871</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r>
              <a:rPr lang="en-US" b="1"/>
              <a:t>THE COMMUNITY DEFINES ITS BROWNFIELDS</a:t>
            </a:r>
            <a:br>
              <a:rPr lang="en-US" b="1"/>
            </a:br>
            <a:endParaRPr lang="en-US" b="1"/>
          </a:p>
        </p:txBody>
      </p:sp>
      <p:sp>
        <p:nvSpPr>
          <p:cNvPr id="367619" name="Rectangle 3"/>
          <p:cNvSpPr>
            <a:spLocks noGrp="1" noChangeArrowheads="1"/>
          </p:cNvSpPr>
          <p:nvPr>
            <p:ph type="body" idx="1"/>
          </p:nvPr>
        </p:nvSpPr>
        <p:spPr/>
        <p:txBody>
          <a:bodyPr/>
          <a:lstStyle/>
          <a:p>
            <a:pPr>
              <a:buFont typeface="Wingdings" pitchFamily="2" charset="2"/>
              <a:buNone/>
            </a:pPr>
            <a:r>
              <a:rPr lang="en-US" b="1"/>
              <a:t>EPA provides the guidance, </a:t>
            </a:r>
            <a:r>
              <a:rPr lang="en-US" b="1" i="1" u="sng"/>
              <a:t>but it is the community that identifies a property as a Brownfield</a:t>
            </a:r>
          </a:p>
          <a:p>
            <a:r>
              <a:rPr lang="en-US" b="1"/>
              <a:t>Abandoned property </a:t>
            </a:r>
          </a:p>
          <a:p>
            <a:r>
              <a:rPr lang="en-US" b="1"/>
              <a:t>Active but Underutilized</a:t>
            </a:r>
          </a:p>
          <a:p>
            <a:r>
              <a:rPr lang="en-US" b="1"/>
              <a:t>Real estate turnover complicated by real or perceived contamination</a:t>
            </a:r>
          </a:p>
          <a:p>
            <a:r>
              <a:rPr lang="en-US" b="1"/>
              <a:t>Property use  Blighted –significantly conflicts with a master plan</a:t>
            </a:r>
          </a:p>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b="1"/>
              <a:t>BROWNFIELD PROGRAM DOES NOT…</a:t>
            </a:r>
          </a:p>
        </p:txBody>
      </p:sp>
      <p:sp>
        <p:nvSpPr>
          <p:cNvPr id="343043" name="Rectangle 3"/>
          <p:cNvSpPr>
            <a:spLocks noGrp="1" noChangeArrowheads="1"/>
          </p:cNvSpPr>
          <p:nvPr>
            <p:ph type="body" idx="1"/>
          </p:nvPr>
        </p:nvSpPr>
        <p:spPr>
          <a:xfrm>
            <a:off x="325438" y="1922463"/>
            <a:ext cx="8523287" cy="4178300"/>
          </a:xfrm>
        </p:spPr>
        <p:txBody>
          <a:bodyPr/>
          <a:lstStyle/>
          <a:p>
            <a:pPr>
              <a:lnSpc>
                <a:spcPct val="90000"/>
              </a:lnSpc>
              <a:buFont typeface="Wingdings" pitchFamily="2" charset="2"/>
              <a:buNone/>
            </a:pPr>
            <a:r>
              <a:rPr lang="en-US" b="1"/>
              <a:t>BENEFIT POTENTIALLY RESPONSIBLE PARTIES</a:t>
            </a:r>
          </a:p>
          <a:p>
            <a:pPr>
              <a:lnSpc>
                <a:spcPct val="90000"/>
              </a:lnSpc>
              <a:buFont typeface="Wingdings" pitchFamily="2" charset="2"/>
              <a:buNone/>
            </a:pPr>
            <a:endParaRPr lang="en-US" b="1"/>
          </a:p>
          <a:p>
            <a:pPr>
              <a:lnSpc>
                <a:spcPct val="90000"/>
              </a:lnSpc>
              <a:buFont typeface="Wingdings" pitchFamily="2" charset="2"/>
              <a:buNone/>
            </a:pPr>
            <a:r>
              <a:rPr lang="en-US" b="1">
                <a:solidFill>
                  <a:schemeClr val="folHlink"/>
                </a:solidFill>
              </a:rPr>
              <a:t>BROWNFIELD RESOURCES CANNOT BE USED TO BENEFIT THE POLLUTER!!</a:t>
            </a:r>
          </a:p>
          <a:p>
            <a:pPr lvl="1">
              <a:lnSpc>
                <a:spcPct val="90000"/>
              </a:lnSpc>
              <a:buFont typeface="Wingdings" pitchFamily="2" charset="2"/>
              <a:buNone/>
            </a:pPr>
            <a:endParaRPr lang="en-US" b="1">
              <a:solidFill>
                <a:schemeClr val="folHlink"/>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pPr algn="ctr"/>
            <a:r>
              <a:rPr lang="en-US" sz="2400" b="1">
                <a:solidFill>
                  <a:schemeClr val="tx2"/>
                </a:solidFill>
              </a:rPr>
              <a:t>LET’S GET STARTED : </a:t>
            </a:r>
            <a:br>
              <a:rPr lang="en-US" sz="2400" b="1">
                <a:solidFill>
                  <a:schemeClr val="tx2"/>
                </a:solidFill>
              </a:rPr>
            </a:br>
            <a:r>
              <a:rPr lang="en-US" sz="2400" b="1">
                <a:solidFill>
                  <a:schemeClr val="tx2"/>
                </a:solidFill>
              </a:rPr>
              <a:t>FIRST STEP---DESIGNATE THE LOCAL CHAMPION</a:t>
            </a:r>
          </a:p>
        </p:txBody>
      </p:sp>
      <p:sp>
        <p:nvSpPr>
          <p:cNvPr id="365571" name="Rectangle 3"/>
          <p:cNvSpPr>
            <a:spLocks noGrp="1" noChangeArrowheads="1"/>
          </p:cNvSpPr>
          <p:nvPr>
            <p:ph type="body" sz="half" idx="1"/>
          </p:nvPr>
        </p:nvSpPr>
        <p:spPr>
          <a:xfrm>
            <a:off x="762000" y="1036638"/>
            <a:ext cx="4446588" cy="5064125"/>
          </a:xfrm>
        </p:spPr>
        <p:txBody>
          <a:bodyPr/>
          <a:lstStyle/>
          <a:p>
            <a:pPr>
              <a:buFont typeface="Wingdings" pitchFamily="2" charset="2"/>
              <a:buNone/>
            </a:pPr>
            <a:r>
              <a:rPr lang="en-US" sz="2200"/>
              <a:t>COUPLE OF EXAMPLES: </a:t>
            </a:r>
          </a:p>
          <a:p>
            <a:r>
              <a:rPr lang="en-US" sz="2200"/>
              <a:t>MAYOR</a:t>
            </a:r>
          </a:p>
          <a:p>
            <a:r>
              <a:rPr lang="en-US" sz="2200"/>
              <a:t>PLANNING DEPARTMENT</a:t>
            </a:r>
          </a:p>
          <a:p>
            <a:r>
              <a:rPr lang="en-US" sz="2200"/>
              <a:t>REGIONAL PLANNING COMMISSION</a:t>
            </a:r>
          </a:p>
          <a:p>
            <a:r>
              <a:rPr lang="en-US" sz="2200"/>
              <a:t>LOCAL ECONOMIC DEVELOPMENT ORG.</a:t>
            </a:r>
          </a:p>
          <a:p>
            <a:r>
              <a:rPr lang="en-US" sz="2200"/>
              <a:t>COUNTY COMMISSIONERS</a:t>
            </a:r>
          </a:p>
          <a:p>
            <a:r>
              <a:rPr lang="en-US" sz="2200"/>
              <a:t>TOWN MANAGER</a:t>
            </a:r>
          </a:p>
          <a:p>
            <a:pPr>
              <a:buFont typeface="Wingdings" pitchFamily="2" charset="2"/>
              <a:buNone/>
            </a:pPr>
            <a:endParaRPr lang="en-US" sz="2200"/>
          </a:p>
          <a:p>
            <a:pPr>
              <a:buFont typeface="Wingdings" pitchFamily="2" charset="2"/>
              <a:buNone/>
            </a:pPr>
            <a:endParaRPr lang="en-US" sz="2200"/>
          </a:p>
        </p:txBody>
      </p:sp>
      <p:sp>
        <p:nvSpPr>
          <p:cNvPr id="365572" name="Rectangle 4"/>
          <p:cNvSpPr>
            <a:spLocks noGrp="1" noChangeArrowheads="1"/>
          </p:cNvSpPr>
          <p:nvPr>
            <p:ph sz="half" idx="2"/>
          </p:nvPr>
        </p:nvSpPr>
        <p:spPr>
          <a:xfrm>
            <a:off x="4938713" y="1270000"/>
            <a:ext cx="3967162" cy="4889500"/>
          </a:xfrm>
        </p:spPr>
        <p:txBody>
          <a:bodyPr/>
          <a:lstStyle/>
          <a:p>
            <a:endParaRPr lang="en-US" sz="2200"/>
          </a:p>
        </p:txBody>
      </p:sp>
      <p:pic>
        <p:nvPicPr>
          <p:cNvPr id="365573" name="Picture 5" descr="bush_cheerleader"/>
          <p:cNvPicPr>
            <a:picLocks noChangeAspect="1" noChangeArrowheads="1"/>
          </p:cNvPicPr>
          <p:nvPr/>
        </p:nvPicPr>
        <p:blipFill>
          <a:blip r:embed="rId2" cstate="print"/>
          <a:srcRect/>
          <a:stretch>
            <a:fillRect/>
          </a:stretch>
        </p:blipFill>
        <p:spPr bwMode="auto">
          <a:xfrm>
            <a:off x="5367338" y="1338263"/>
            <a:ext cx="3324225" cy="4924425"/>
          </a:xfrm>
          <a:prstGeom prst="rect">
            <a:avLst/>
          </a:prstGeom>
          <a:noFill/>
        </p:spPr>
      </p:pic>
      <p:sp>
        <p:nvSpPr>
          <p:cNvPr id="365574" name="Text Box 6"/>
          <p:cNvSpPr txBox="1">
            <a:spLocks noChangeArrowheads="1"/>
          </p:cNvSpPr>
          <p:nvPr/>
        </p:nvSpPr>
        <p:spPr bwMode="auto">
          <a:xfrm>
            <a:off x="276225" y="5349875"/>
            <a:ext cx="7188200" cy="1187450"/>
          </a:xfrm>
          <a:prstGeom prst="rect">
            <a:avLst/>
          </a:prstGeom>
          <a:solidFill>
            <a:srgbClr val="0066FF"/>
          </a:solidFill>
          <a:ln w="9525">
            <a:noFill/>
            <a:miter lim="800000"/>
            <a:headEnd/>
            <a:tailEnd/>
          </a:ln>
          <a:effectLst/>
        </p:spPr>
        <p:txBody>
          <a:bodyPr>
            <a:spAutoFit/>
          </a:bodyPr>
          <a:lstStyle/>
          <a:p>
            <a:pPr algn="ctr"/>
            <a:r>
              <a:rPr lang="en-US">
                <a:solidFill>
                  <a:schemeClr val="tx2"/>
                </a:solidFill>
              </a:rPr>
              <a:t>LOCAL CHAMPIONS ARE AS DIVERSE AS THE COMMUNITIES THAT REDEVELOP BROWNFIELDS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6" name="Picture 6" descr="http://www.istockphoto.com/file_closeup/object/5007780_rolling_dice.php?id=5007780">
            <a:hlinkClick r:id="rId2"/>
          </p:cNvPr>
          <p:cNvPicPr>
            <a:picLocks noChangeAspect="1" noChangeArrowheads="1"/>
          </p:cNvPicPr>
          <p:nvPr/>
        </p:nvPicPr>
        <p:blipFill>
          <a:blip r:embed="rId3" cstate="print"/>
          <a:srcRect/>
          <a:stretch>
            <a:fillRect/>
          </a:stretch>
        </p:blipFill>
        <p:spPr bwMode="auto">
          <a:xfrm>
            <a:off x="4943475" y="931863"/>
            <a:ext cx="2632075" cy="2632075"/>
          </a:xfrm>
          <a:prstGeom prst="rect">
            <a:avLst/>
          </a:prstGeom>
          <a:noFill/>
        </p:spPr>
      </p:pic>
      <p:sp>
        <p:nvSpPr>
          <p:cNvPr id="337922" name="Rectangle 2"/>
          <p:cNvSpPr>
            <a:spLocks noGrp="1" noChangeArrowheads="1"/>
          </p:cNvSpPr>
          <p:nvPr>
            <p:ph type="title"/>
          </p:nvPr>
        </p:nvSpPr>
        <p:spPr/>
        <p:txBody>
          <a:bodyPr/>
          <a:lstStyle/>
          <a:p>
            <a:r>
              <a:rPr lang="en-US" b="1"/>
              <a:t>HOW TO GET STARTED?</a:t>
            </a:r>
          </a:p>
        </p:txBody>
      </p:sp>
      <p:sp>
        <p:nvSpPr>
          <p:cNvPr id="337923" name="Rectangle 3"/>
          <p:cNvSpPr>
            <a:spLocks noGrp="1" noChangeArrowheads="1"/>
          </p:cNvSpPr>
          <p:nvPr>
            <p:ph type="body" sz="half" idx="2"/>
          </p:nvPr>
        </p:nvSpPr>
        <p:spPr>
          <a:xfrm>
            <a:off x="762000" y="3544888"/>
            <a:ext cx="8086725" cy="2917825"/>
          </a:xfrm>
        </p:spPr>
        <p:txBody>
          <a:bodyPr/>
          <a:lstStyle/>
          <a:p>
            <a:pPr>
              <a:lnSpc>
                <a:spcPct val="80000"/>
              </a:lnSpc>
            </a:pPr>
            <a:r>
              <a:rPr lang="en-US" sz="2200" b="1"/>
              <a:t>REVIEW THE COMMUNITY’S PLAN FOR TARGETED AREA…WHAT’S THE BIG PICTURE?</a:t>
            </a:r>
          </a:p>
          <a:p>
            <a:pPr>
              <a:lnSpc>
                <a:spcPct val="80000"/>
              </a:lnSpc>
            </a:pPr>
            <a:endParaRPr lang="en-US" sz="2200" b="1"/>
          </a:p>
          <a:p>
            <a:pPr>
              <a:lnSpc>
                <a:spcPct val="80000"/>
              </a:lnSpc>
            </a:pPr>
            <a:r>
              <a:rPr lang="en-US" sz="2200" b="1"/>
              <a:t>IDENTIFY SUSPECTED AREAS</a:t>
            </a:r>
          </a:p>
          <a:p>
            <a:pPr>
              <a:lnSpc>
                <a:spcPct val="80000"/>
              </a:lnSpc>
            </a:pPr>
            <a:endParaRPr lang="en-US" sz="2200" b="1"/>
          </a:p>
          <a:p>
            <a:pPr>
              <a:lnSpc>
                <a:spcPct val="80000"/>
              </a:lnSpc>
            </a:pPr>
            <a:r>
              <a:rPr lang="en-US" sz="2200" b="1"/>
              <a:t>IDENTIFY STAKEHOLDERS</a:t>
            </a:r>
          </a:p>
          <a:p>
            <a:pPr>
              <a:lnSpc>
                <a:spcPct val="80000"/>
              </a:lnSpc>
            </a:pPr>
            <a:endParaRPr lang="en-US" sz="1800" b="1"/>
          </a:p>
          <a:p>
            <a:pPr>
              <a:lnSpc>
                <a:spcPct val="80000"/>
              </a:lnSpc>
            </a:pPr>
            <a:endParaRPr lang="en-US" sz="1800" b="1"/>
          </a:p>
          <a:p>
            <a:pPr>
              <a:lnSpc>
                <a:spcPct val="80000"/>
              </a:lnSpc>
              <a:buFont typeface="Wingdings" pitchFamily="2" charset="2"/>
              <a:buNone/>
            </a:pPr>
            <a:r>
              <a:rPr lang="en-US" sz="1000"/>
              <a:t> </a:t>
            </a:r>
          </a:p>
          <a:p>
            <a:pPr>
              <a:lnSpc>
                <a:spcPct val="80000"/>
              </a:lnSpc>
            </a:pPr>
            <a:endParaRPr lang="en-US" sz="1000"/>
          </a:p>
        </p:txBody>
      </p:sp>
      <p:pic>
        <p:nvPicPr>
          <p:cNvPr id="337927" name="Picture 7" descr="mayor monopoly"/>
          <p:cNvPicPr>
            <a:picLocks noGrp="1" noChangeAspect="1" noChangeArrowheads="1"/>
          </p:cNvPicPr>
          <p:nvPr>
            <p:ph sz="half" idx="1"/>
          </p:nvPr>
        </p:nvPicPr>
        <p:blipFill>
          <a:blip r:embed="rId4" cstate="print"/>
          <a:srcRect t="10213"/>
          <a:stretch>
            <a:fillRect/>
          </a:stretch>
        </p:blipFill>
        <p:spPr>
          <a:xfrm>
            <a:off x="474663" y="1133475"/>
            <a:ext cx="4451350" cy="212725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7926"/>
                                        </p:tgtEl>
                                        <p:attrNameLst>
                                          <p:attrName>style.visibility</p:attrName>
                                        </p:attrNameLst>
                                      </p:cBhvr>
                                      <p:to>
                                        <p:strVal val="visible"/>
                                      </p:to>
                                    </p:set>
                                    <p:animEffect transition="in" filter="dissolve">
                                      <p:cBhvr>
                                        <p:cTn id="7" dur="500"/>
                                        <p:tgtEl>
                                          <p:spTgt spid="3379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7927"/>
                                        </p:tgtEl>
                                        <p:attrNameLst>
                                          <p:attrName>style.visibility</p:attrName>
                                        </p:attrNameLst>
                                      </p:cBhvr>
                                      <p:to>
                                        <p:strVal val="visible"/>
                                      </p:to>
                                    </p:set>
                                    <p:animEffect transition="in" filter="dissolve">
                                      <p:cBhvr>
                                        <p:cTn id="12" dur="500"/>
                                        <p:tgtEl>
                                          <p:spTgt spid="3379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7923">
                                            <p:txEl>
                                              <p:pRg st="0" end="0"/>
                                            </p:txEl>
                                          </p:spTgt>
                                        </p:tgtEl>
                                        <p:attrNameLst>
                                          <p:attrName>style.visibility</p:attrName>
                                        </p:attrNameLst>
                                      </p:cBhvr>
                                      <p:to>
                                        <p:strVal val="visible"/>
                                      </p:to>
                                    </p:set>
                                    <p:anim calcmode="lin" valueType="num">
                                      <p:cBhvr additive="base">
                                        <p:cTn id="17" dur="500" fill="hold"/>
                                        <p:tgtEl>
                                          <p:spTgt spid="33792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79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37923">
                                            <p:txEl>
                                              <p:pRg st="2" end="2"/>
                                            </p:txEl>
                                          </p:spTgt>
                                        </p:tgtEl>
                                        <p:attrNameLst>
                                          <p:attrName>style.visibility</p:attrName>
                                        </p:attrNameLst>
                                      </p:cBhvr>
                                      <p:to>
                                        <p:strVal val="visible"/>
                                      </p:to>
                                    </p:set>
                                    <p:anim calcmode="lin" valueType="num">
                                      <p:cBhvr additive="base">
                                        <p:cTn id="23" dur="500" fill="hold"/>
                                        <p:tgtEl>
                                          <p:spTgt spid="33792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379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7923">
                                            <p:txEl>
                                              <p:pRg st="4" end="4"/>
                                            </p:txEl>
                                          </p:spTgt>
                                        </p:tgtEl>
                                        <p:attrNameLst>
                                          <p:attrName>style.visibility</p:attrName>
                                        </p:attrNameLst>
                                      </p:cBhvr>
                                      <p:to>
                                        <p:strVal val="visible"/>
                                      </p:to>
                                    </p:set>
                                    <p:anim calcmode="lin" valueType="num">
                                      <p:cBhvr additive="base">
                                        <p:cTn id="29" dur="500" fill="hold"/>
                                        <p:tgtEl>
                                          <p:spTgt spid="33792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379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37923">
                                            <p:txEl>
                                              <p:pRg st="7" end="7"/>
                                            </p:txEl>
                                          </p:spTgt>
                                        </p:tgtEl>
                                        <p:attrNameLst>
                                          <p:attrName>style.visibility</p:attrName>
                                        </p:attrNameLst>
                                      </p:cBhvr>
                                      <p:to>
                                        <p:strVal val="visible"/>
                                      </p:to>
                                    </p:set>
                                    <p:anim calcmode="lin" valueType="num">
                                      <p:cBhvr additive="base">
                                        <p:cTn id="35" dur="500" fill="hold"/>
                                        <p:tgtEl>
                                          <p:spTgt spid="33792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3792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r>
              <a:rPr lang="en-US"/>
              <a:t>Identification</a:t>
            </a:r>
          </a:p>
        </p:txBody>
      </p:sp>
      <p:sp>
        <p:nvSpPr>
          <p:cNvPr id="370691" name="Rectangle 3"/>
          <p:cNvSpPr>
            <a:spLocks noGrp="1" noChangeArrowheads="1"/>
          </p:cNvSpPr>
          <p:nvPr>
            <p:ph type="body" idx="1"/>
          </p:nvPr>
        </p:nvSpPr>
        <p:spPr>
          <a:xfrm>
            <a:off x="1371600" y="1981200"/>
            <a:ext cx="7772400" cy="4114800"/>
          </a:xfrm>
        </p:spPr>
        <p:txBody>
          <a:bodyPr/>
          <a:lstStyle/>
          <a:p>
            <a:r>
              <a:rPr lang="en-US" b="1"/>
              <a:t>Tour targeted areas-identify sites  </a:t>
            </a:r>
          </a:p>
          <a:p>
            <a:r>
              <a:rPr lang="en-US" b="1"/>
              <a:t>Go to local library or County Seat to: </a:t>
            </a:r>
          </a:p>
          <a:p>
            <a:pPr lvl="1"/>
            <a:r>
              <a:rPr lang="en-US" b="1"/>
              <a:t>review Topographic maps, local and State maps</a:t>
            </a:r>
          </a:p>
          <a:p>
            <a:pPr lvl="1"/>
            <a:r>
              <a:rPr lang="en-US" b="1"/>
              <a:t>Review historical Fire Insurance maps</a:t>
            </a:r>
          </a:p>
          <a:p>
            <a:pPr lvl="1"/>
            <a:r>
              <a:rPr lang="en-US" b="1"/>
              <a:t>Review historical plat maps</a:t>
            </a:r>
          </a:p>
          <a:p>
            <a:endParaRPr lang="en-US" b="1"/>
          </a:p>
          <a:p>
            <a:pPr>
              <a:buFont typeface="Wingdings" pitchFamily="2" charset="2"/>
              <a:buNone/>
            </a:pPr>
            <a:endParaRPr lang="en-US" sz="3000" b="1" i="1">
              <a:solidFill>
                <a:schemeClr val="tx2"/>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r>
              <a:rPr lang="en-US"/>
              <a:t>USING MAPS TO IDENTIFY BROWNFIELDS</a:t>
            </a:r>
          </a:p>
        </p:txBody>
      </p:sp>
      <p:pic>
        <p:nvPicPr>
          <p:cNvPr id="374787" name="Picture 3" descr="topeka1"/>
          <p:cNvPicPr>
            <a:picLocks noGrp="1" noChangeAspect="1" noChangeArrowheads="1"/>
          </p:cNvPicPr>
          <p:nvPr>
            <p:ph sz="half" idx="1"/>
          </p:nvPr>
        </p:nvPicPr>
        <p:blipFill>
          <a:blip r:embed="rId3" cstate="print"/>
          <a:srcRect/>
          <a:stretch>
            <a:fillRect/>
          </a:stretch>
        </p:blipFill>
        <p:spPr>
          <a:xfrm>
            <a:off x="457200" y="1828800"/>
            <a:ext cx="4168775" cy="3179763"/>
          </a:xfrm>
          <a:noFill/>
          <a:ln/>
        </p:spPr>
      </p:pic>
      <p:pic>
        <p:nvPicPr>
          <p:cNvPr id="374788" name="Picture 4" descr="cstorage2"/>
          <p:cNvPicPr>
            <a:picLocks noGrp="1" noChangeAspect="1" noChangeArrowheads="1"/>
          </p:cNvPicPr>
          <p:nvPr>
            <p:ph sz="half" idx="2"/>
          </p:nvPr>
        </p:nvPicPr>
        <p:blipFill>
          <a:blip r:embed="rId4" cstate="print"/>
          <a:srcRect/>
          <a:stretch>
            <a:fillRect/>
          </a:stretch>
        </p:blipFill>
        <p:spPr>
          <a:xfrm>
            <a:off x="4051300" y="2314575"/>
            <a:ext cx="4630738" cy="3675063"/>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Effect transition="in" filter="dissolve">
                                      <p:cBhvr>
                                        <p:cTn id="7" dur="500"/>
                                        <p:tgtEl>
                                          <p:spTgt spid="3747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4787"/>
                                        </p:tgtEl>
                                        <p:attrNameLst>
                                          <p:attrName>style.visibility</p:attrName>
                                        </p:attrNameLst>
                                      </p:cBhvr>
                                      <p:to>
                                        <p:strVal val="visible"/>
                                      </p:to>
                                    </p:set>
                                    <p:animEffect transition="in" filter="dissolve">
                                      <p:cBhvr>
                                        <p:cTn id="12" dur="500"/>
                                        <p:tgtEl>
                                          <p:spTgt spid="374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
      <a:dk1>
        <a:srgbClr val="000000"/>
      </a:dk1>
      <a:lt1>
        <a:srgbClr val="B2B2B2"/>
      </a:lt1>
      <a:dk2>
        <a:srgbClr val="FFFFFF"/>
      </a:dk2>
      <a:lt2>
        <a:srgbClr val="DDDDDD"/>
      </a:lt2>
      <a:accent1>
        <a:srgbClr val="39569D"/>
      </a:accent1>
      <a:accent2>
        <a:srgbClr val="C05012"/>
      </a:accent2>
      <a:accent3>
        <a:srgbClr val="D5D5D5"/>
      </a:accent3>
      <a:accent4>
        <a:srgbClr val="000000"/>
      </a:accent4>
      <a:accent5>
        <a:srgbClr val="AEB4CC"/>
      </a:accent5>
      <a:accent6>
        <a:srgbClr val="AE480F"/>
      </a:accent6>
      <a:hlink>
        <a:srgbClr val="6883C8"/>
      </a:hlink>
      <a:folHlink>
        <a:srgbClr val="EB2D38"/>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14">
        <a:dk1>
          <a:srgbClr val="000000"/>
        </a:dk1>
        <a:lt1>
          <a:srgbClr val="FFFFFF"/>
        </a:lt1>
        <a:dk2>
          <a:srgbClr val="3366FF"/>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15">
        <a:dk1>
          <a:srgbClr val="000000"/>
        </a:dk1>
        <a:lt1>
          <a:srgbClr val="FFFFFF"/>
        </a:lt1>
        <a:dk2>
          <a:srgbClr val="0030C8"/>
        </a:dk2>
        <a:lt2>
          <a:srgbClr val="C0C0C0"/>
        </a:lt2>
        <a:accent1>
          <a:srgbClr val="F5C507"/>
        </a:accent1>
        <a:accent2>
          <a:srgbClr val="969696"/>
        </a:accent2>
        <a:accent3>
          <a:srgbClr val="FFFFFF"/>
        </a:accent3>
        <a:accent4>
          <a:srgbClr val="000000"/>
        </a:accent4>
        <a:accent5>
          <a:srgbClr val="F9DFAA"/>
        </a:accent5>
        <a:accent6>
          <a:srgbClr val="878787"/>
        </a:accent6>
        <a:hlink>
          <a:srgbClr val="6699FF"/>
        </a:hlink>
        <a:folHlink>
          <a:srgbClr val="CC0000"/>
        </a:folHlink>
      </a:clrScheme>
      <a:clrMap bg1="lt1" tx1="dk1" bg2="lt2" tx2="dk2" accent1="accent1" accent2="accent2" accent3="accent3" accent4="accent4" accent5="accent5" accent6="accent6" hlink="hlink" folHlink="folHlink"/>
    </a:extraClrScheme>
    <a:extraClrScheme>
      <a:clrScheme name="2_Default Design 16">
        <a:dk1>
          <a:srgbClr val="000000"/>
        </a:dk1>
        <a:lt1>
          <a:srgbClr val="FFFFFF"/>
        </a:lt1>
        <a:dk2>
          <a:srgbClr val="0030C8"/>
        </a:dk2>
        <a:lt2>
          <a:srgbClr val="C0C0C0"/>
        </a:lt2>
        <a:accent1>
          <a:srgbClr val="F5C507"/>
        </a:accent1>
        <a:accent2>
          <a:srgbClr val="777777"/>
        </a:accent2>
        <a:accent3>
          <a:srgbClr val="FFFFFF"/>
        </a:accent3>
        <a:accent4>
          <a:srgbClr val="000000"/>
        </a:accent4>
        <a:accent5>
          <a:srgbClr val="F9DFAA"/>
        </a:accent5>
        <a:accent6>
          <a:srgbClr val="6B6B6B"/>
        </a:accent6>
        <a:hlink>
          <a:srgbClr val="6699FF"/>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000000"/>
      </a:dk1>
      <a:lt1>
        <a:srgbClr val="B2B2B2"/>
      </a:lt1>
      <a:dk2>
        <a:srgbClr val="FFFFFF"/>
      </a:dk2>
      <a:lt2>
        <a:srgbClr val="DDDDDD"/>
      </a:lt2>
      <a:accent1>
        <a:srgbClr val="39569D"/>
      </a:accent1>
      <a:accent2>
        <a:srgbClr val="C05012"/>
      </a:accent2>
      <a:accent3>
        <a:srgbClr val="D5D5D5"/>
      </a:accent3>
      <a:accent4>
        <a:srgbClr val="000000"/>
      </a:accent4>
      <a:accent5>
        <a:srgbClr val="AEB4CC"/>
      </a:accent5>
      <a:accent6>
        <a:srgbClr val="AE480F"/>
      </a:accent6>
      <a:hlink>
        <a:srgbClr val="6883C8"/>
      </a:hlink>
      <a:folHlink>
        <a:srgbClr val="EB2D38"/>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3366FF"/>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30C8"/>
        </a:dk2>
        <a:lt2>
          <a:srgbClr val="C0C0C0"/>
        </a:lt2>
        <a:accent1>
          <a:srgbClr val="F5C507"/>
        </a:accent1>
        <a:accent2>
          <a:srgbClr val="969696"/>
        </a:accent2>
        <a:accent3>
          <a:srgbClr val="FFFFFF"/>
        </a:accent3>
        <a:accent4>
          <a:srgbClr val="000000"/>
        </a:accent4>
        <a:accent5>
          <a:srgbClr val="F9DFAA"/>
        </a:accent5>
        <a:accent6>
          <a:srgbClr val="878787"/>
        </a:accent6>
        <a:hlink>
          <a:srgbClr val="6699FF"/>
        </a:hlink>
        <a:folHlink>
          <a:srgbClr val="CC0000"/>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30C8"/>
        </a:dk2>
        <a:lt2>
          <a:srgbClr val="C0C0C0"/>
        </a:lt2>
        <a:accent1>
          <a:srgbClr val="F5C507"/>
        </a:accent1>
        <a:accent2>
          <a:srgbClr val="777777"/>
        </a:accent2>
        <a:accent3>
          <a:srgbClr val="FFFFFF"/>
        </a:accent3>
        <a:accent4>
          <a:srgbClr val="000000"/>
        </a:accent4>
        <a:accent5>
          <a:srgbClr val="F9DFAA"/>
        </a:accent5>
        <a:accent6>
          <a:srgbClr val="6B6B6B"/>
        </a:accent6>
        <a:hlink>
          <a:srgbClr val="6699FF"/>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
      <a:dk1>
        <a:srgbClr val="000000"/>
      </a:dk1>
      <a:lt1>
        <a:srgbClr val="B2B2B2"/>
      </a:lt1>
      <a:dk2>
        <a:srgbClr val="FFFFFF"/>
      </a:dk2>
      <a:lt2>
        <a:srgbClr val="DDDDDD"/>
      </a:lt2>
      <a:accent1>
        <a:srgbClr val="39569D"/>
      </a:accent1>
      <a:accent2>
        <a:srgbClr val="C05012"/>
      </a:accent2>
      <a:accent3>
        <a:srgbClr val="D5D5D5"/>
      </a:accent3>
      <a:accent4>
        <a:srgbClr val="000000"/>
      </a:accent4>
      <a:accent5>
        <a:srgbClr val="AEB4CC"/>
      </a:accent5>
      <a:accent6>
        <a:srgbClr val="AE480F"/>
      </a:accent6>
      <a:hlink>
        <a:srgbClr val="6883C8"/>
      </a:hlink>
      <a:folHlink>
        <a:srgbClr val="EB2D38"/>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Default Design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14">
        <a:dk1>
          <a:srgbClr val="000000"/>
        </a:dk1>
        <a:lt1>
          <a:srgbClr val="FFFFFF"/>
        </a:lt1>
        <a:dk2>
          <a:srgbClr val="3366FF"/>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15">
        <a:dk1>
          <a:srgbClr val="000000"/>
        </a:dk1>
        <a:lt1>
          <a:srgbClr val="FFFFFF"/>
        </a:lt1>
        <a:dk2>
          <a:srgbClr val="0030C8"/>
        </a:dk2>
        <a:lt2>
          <a:srgbClr val="C0C0C0"/>
        </a:lt2>
        <a:accent1>
          <a:srgbClr val="F5C507"/>
        </a:accent1>
        <a:accent2>
          <a:srgbClr val="969696"/>
        </a:accent2>
        <a:accent3>
          <a:srgbClr val="FFFFFF"/>
        </a:accent3>
        <a:accent4>
          <a:srgbClr val="000000"/>
        </a:accent4>
        <a:accent5>
          <a:srgbClr val="F9DFAA"/>
        </a:accent5>
        <a:accent6>
          <a:srgbClr val="878787"/>
        </a:accent6>
        <a:hlink>
          <a:srgbClr val="6699FF"/>
        </a:hlink>
        <a:folHlink>
          <a:srgbClr val="CC0000"/>
        </a:folHlink>
      </a:clrScheme>
      <a:clrMap bg1="lt1" tx1="dk1" bg2="lt2" tx2="dk2" accent1="accent1" accent2="accent2" accent3="accent3" accent4="accent4" accent5="accent5" accent6="accent6" hlink="hlink" folHlink="folHlink"/>
    </a:extraClrScheme>
    <a:extraClrScheme>
      <a:clrScheme name="3_Default Design 16">
        <a:dk1>
          <a:srgbClr val="000000"/>
        </a:dk1>
        <a:lt1>
          <a:srgbClr val="FFFFFF"/>
        </a:lt1>
        <a:dk2>
          <a:srgbClr val="0030C8"/>
        </a:dk2>
        <a:lt2>
          <a:srgbClr val="C0C0C0"/>
        </a:lt2>
        <a:accent1>
          <a:srgbClr val="F5C507"/>
        </a:accent1>
        <a:accent2>
          <a:srgbClr val="777777"/>
        </a:accent2>
        <a:accent3>
          <a:srgbClr val="FFFFFF"/>
        </a:accent3>
        <a:accent4>
          <a:srgbClr val="000000"/>
        </a:accent4>
        <a:accent5>
          <a:srgbClr val="F9DFAA"/>
        </a:accent5>
        <a:accent6>
          <a:srgbClr val="6B6B6B"/>
        </a:accent6>
        <a:hlink>
          <a:srgbClr val="6699FF"/>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3679</TotalTime>
  <Words>1450</Words>
  <Application>Microsoft Office PowerPoint</Application>
  <PresentationFormat>On-screen Show (4:3)</PresentationFormat>
  <Paragraphs>327</Paragraphs>
  <Slides>39</Slides>
  <Notes>7</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2_Default Design</vt:lpstr>
      <vt:lpstr>1_Default Design</vt:lpstr>
      <vt:lpstr>3_Default Design</vt:lpstr>
      <vt:lpstr> BROWNFIELDS… HOW TO IDENTIFY, INVENTORY, AND PRIORITIZE  </vt:lpstr>
      <vt:lpstr>Brownfield Redevelopment    What’s all the Hype?</vt:lpstr>
      <vt:lpstr>What is a Brownfield?</vt:lpstr>
      <vt:lpstr>THE COMMUNITY DEFINES ITS BROWNFIELDS </vt:lpstr>
      <vt:lpstr>BROWNFIELD PROGRAM DOES NOT…</vt:lpstr>
      <vt:lpstr>LET’S GET STARTED :  FIRST STEP---DESIGNATE THE LOCAL CHAMPION</vt:lpstr>
      <vt:lpstr>HOW TO GET STARTED?</vt:lpstr>
      <vt:lpstr>Identification</vt:lpstr>
      <vt:lpstr>USING MAPS TO IDENTIFY BROWNFIELDS</vt:lpstr>
      <vt:lpstr>Identification</vt:lpstr>
      <vt:lpstr>Utilize Resources on-line</vt:lpstr>
      <vt:lpstr>More On-line resources: State Websites</vt:lpstr>
      <vt:lpstr>What are you looking for?</vt:lpstr>
      <vt:lpstr>Make Your List….</vt:lpstr>
      <vt:lpstr>The inventory can be detailed…</vt:lpstr>
      <vt:lpstr>An effective Inventory can also be simple…</vt:lpstr>
      <vt:lpstr>INVITE COMMUNITY STAKEHOLDERS TO HELP IDENTIFY</vt:lpstr>
      <vt:lpstr>Communities Select Their Criteria for Prioritization</vt:lpstr>
      <vt:lpstr>WHAT’S THE BIG PICTURE? </vt:lpstr>
      <vt:lpstr>WHAT IS THE FUTURE PLAN?</vt:lpstr>
      <vt:lpstr>BROWNFIELD? GREENWAYS, TRAILS</vt:lpstr>
      <vt:lpstr>REAL PROPERTY, POTENTIAL FOR CONTAMINATION </vt:lpstr>
      <vt:lpstr>ABANDONED BUILDING NEXT TO COMMUNITY HOUSING PROJECT</vt:lpstr>
      <vt:lpstr>OLD SCHOOL  </vt:lpstr>
      <vt:lpstr>HISTORIC CITY JAIL—BROWNFIELD???</vt:lpstr>
      <vt:lpstr>OLD SULLIVAN GRADE SCHOOL—BROWNFIELD??</vt:lpstr>
      <vt:lpstr>MAIN STREET BUILDINGS—BROWNFIELD?</vt:lpstr>
      <vt:lpstr>OLD COUNTY HOSPITAL—BROWNFIELD?</vt:lpstr>
      <vt:lpstr>ASBESTOS</vt:lpstr>
      <vt:lpstr>LEAD PAINT….</vt:lpstr>
      <vt:lpstr>UNDERGROUND STORAGE TANK</vt:lpstr>
      <vt:lpstr>POTENTIAL FOR CONTAMINATION</vt:lpstr>
      <vt:lpstr>STAINED SOILS </vt:lpstr>
      <vt:lpstr>POTENTIAL FOR CONTAMINATION?</vt:lpstr>
      <vt:lpstr>POTENTIAL FOR CONTAMINATION </vt:lpstr>
      <vt:lpstr>BROWNFIELDS REDEVELOPMENT…NOT ALWAYS EASY</vt:lpstr>
      <vt:lpstr>CHALLENGES FOR RURAL COMMUNITIES </vt:lpstr>
      <vt:lpstr>OVERCOMING RURAL CHALLENGES</vt:lpstr>
      <vt:lpstr>Slide 39</vt:lpstr>
    </vt:vector>
  </TitlesOfParts>
  <Company>Distinction Communication,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ATC PowerPoint Presentation</dc:title>
  <dc:creator>Abby Ethington</dc:creator>
  <cp:keywords>PowerPoint customizable</cp:keywords>
  <dc:description>The fully customizable modular PowerPoint deck allows the presenter to either show all or only certain aspects of the story, based upon how much knowledge the audience has about ATC. The modules can easily be expanded for proposal presentations and customized to meet the audience's needs. Due to the size of this file, please save it to your hard drive before you view it.</dc:description>
  <cp:lastModifiedBy>Sabine Martin</cp:lastModifiedBy>
  <cp:revision>385</cp:revision>
  <dcterms:created xsi:type="dcterms:W3CDTF">2006-10-16T23:58:53Z</dcterms:created>
  <dcterms:modified xsi:type="dcterms:W3CDTF">2010-05-03T14:39:29Z</dcterms:modified>
</cp:coreProperties>
</file>