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  <p:sldMasterId id="2147483657" r:id="rId2"/>
  </p:sldMasterIdLst>
  <p:notesMasterIdLst>
    <p:notesMasterId r:id="rId45"/>
  </p:notesMasterIdLst>
  <p:handoutMasterIdLst>
    <p:handoutMasterId r:id="rId46"/>
  </p:handoutMasterIdLst>
  <p:sldIdLst>
    <p:sldId id="356" r:id="rId3"/>
    <p:sldId id="433" r:id="rId4"/>
    <p:sldId id="463" r:id="rId5"/>
    <p:sldId id="473" r:id="rId6"/>
    <p:sldId id="461" r:id="rId7"/>
    <p:sldId id="432" r:id="rId8"/>
    <p:sldId id="474" r:id="rId9"/>
    <p:sldId id="462" r:id="rId10"/>
    <p:sldId id="469" r:id="rId11"/>
    <p:sldId id="460" r:id="rId12"/>
    <p:sldId id="475" r:id="rId13"/>
    <p:sldId id="384" r:id="rId14"/>
    <p:sldId id="477" r:id="rId15"/>
    <p:sldId id="476" r:id="rId16"/>
    <p:sldId id="478" r:id="rId17"/>
    <p:sldId id="479" r:id="rId18"/>
    <p:sldId id="481" r:id="rId19"/>
    <p:sldId id="482" r:id="rId20"/>
    <p:sldId id="480" r:id="rId21"/>
    <p:sldId id="483" r:id="rId22"/>
    <p:sldId id="484" r:id="rId23"/>
    <p:sldId id="485" r:id="rId24"/>
    <p:sldId id="486" r:id="rId25"/>
    <p:sldId id="471" r:id="rId26"/>
    <p:sldId id="487" r:id="rId27"/>
    <p:sldId id="466" r:id="rId28"/>
    <p:sldId id="467" r:id="rId29"/>
    <p:sldId id="468" r:id="rId30"/>
    <p:sldId id="453" r:id="rId31"/>
    <p:sldId id="490" r:id="rId32"/>
    <p:sldId id="489" r:id="rId33"/>
    <p:sldId id="491" r:id="rId34"/>
    <p:sldId id="492" r:id="rId35"/>
    <p:sldId id="493" r:id="rId36"/>
    <p:sldId id="470" r:id="rId37"/>
    <p:sldId id="307" r:id="rId38"/>
    <p:sldId id="383" r:id="rId39"/>
    <p:sldId id="429" r:id="rId40"/>
    <p:sldId id="427" r:id="rId41"/>
    <p:sldId id="431" r:id="rId42"/>
    <p:sldId id="309" r:id="rId43"/>
    <p:sldId id="354" r:id="rId44"/>
  </p:sldIdLst>
  <p:sldSz cx="9144000" cy="6858000" type="screen4x3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FFFF00"/>
    <a:srgbClr val="99FF66"/>
    <a:srgbClr val="FF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113" autoAdjust="0"/>
    <p:restoredTop sz="87727" autoAdjust="0"/>
  </p:normalViewPr>
  <p:slideViewPr>
    <p:cSldViewPr>
      <p:cViewPr>
        <p:scale>
          <a:sx n="80" d="100"/>
          <a:sy n="80" d="100"/>
        </p:scale>
        <p:origin x="-55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14"/>
    </p:cViewPr>
  </p:sorterViewPr>
  <p:notesViewPr>
    <p:cSldViewPr>
      <p:cViewPr>
        <p:scale>
          <a:sx n="75" d="100"/>
          <a:sy n="75" d="100"/>
        </p:scale>
        <p:origin x="-204" y="648"/>
      </p:cViewPr>
      <p:guideLst>
        <p:guide orient="horz" pos="2872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ABD65094-B458-4E00-A1A3-D4D5E57B5946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83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0563"/>
            <a:ext cx="4540250" cy="34051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24900"/>
            <a:ext cx="387350" cy="300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pPr algn="r">
              <a:defRPr/>
            </a:pPr>
            <a:fld id="{1671C514-ED6F-46FC-854B-20767BBAE548}" type="slidenum">
              <a:rPr lang="en-US" sz="1400" b="0">
                <a:latin typeface="Times New Roman" pitchFamily="18" charset="0"/>
              </a:rPr>
              <a:pPr algn="r">
                <a:defRPr/>
              </a:pPr>
              <a:t>‹#›</a:t>
            </a:fld>
            <a:endParaRPr lang="en-US" sz="1400" b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0C12BA0A-2552-41B3-8A4C-26E70643C736}" type="slidenum">
              <a:rPr lang="en-US"/>
              <a:pPr/>
              <a:t>34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6125" cy="3417888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581"/>
            <a:ext cx="5029200" cy="410423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39997720-E53D-47F3-806E-C924CA25D333}" type="slidenum">
              <a:rPr lang="en-US"/>
              <a:pPr/>
              <a:t>5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5800"/>
            <a:ext cx="4556125" cy="34163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96FA199B-27DC-4249-8752-6EB2C38D016E}" type="slidenum">
              <a:rPr lang="en-US"/>
              <a:pPr/>
              <a:t>17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BAD6DD84-B395-4384-A0E1-70F9EA02E3E7}" type="slidenum">
              <a:rPr lang="en-US"/>
              <a:pPr/>
              <a:t>18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414" y="8660259"/>
            <a:ext cx="2972098" cy="455248"/>
          </a:xfrm>
          <a:prstGeom prst="rect">
            <a:avLst/>
          </a:prstGeom>
          <a:noFill/>
        </p:spPr>
        <p:txBody>
          <a:bodyPr lIns="86347" tIns="43173" rIns="86347" bIns="43173"/>
          <a:lstStyle/>
          <a:p>
            <a:fld id="{9B704D21-8093-4A19-AC26-15FC1D63ABC6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/>
            <a:r>
              <a:rPr lang="en-US" b="1" smtClean="0">
                <a:latin typeface="Arial" pitchFamily="34" charset="0"/>
              </a:rPr>
              <a:t>contaminant levels</a:t>
            </a:r>
            <a:endParaRPr lang="en-US" smtClean="0">
              <a:latin typeface="Arial" pitchFamily="34" charset="0"/>
            </a:endParaRPr>
          </a:p>
          <a:p>
            <a:pPr lvl="2"/>
            <a:r>
              <a:rPr lang="en-US" smtClean="0">
                <a:latin typeface="Arial" pitchFamily="34" charset="0"/>
              </a:rPr>
              <a:t>total and leachable metals</a:t>
            </a:r>
          </a:p>
          <a:p>
            <a:pPr lvl="2"/>
            <a:r>
              <a:rPr lang="en-US" smtClean="0">
                <a:latin typeface="Arial" pitchFamily="34" charset="0"/>
              </a:rPr>
              <a:t>residual organic compounds</a:t>
            </a:r>
          </a:p>
          <a:p>
            <a:pPr lvl="1"/>
            <a:r>
              <a:rPr lang="en-US" b="1" smtClean="0">
                <a:latin typeface="Arial" pitchFamily="34" charset="0"/>
              </a:rPr>
              <a:t>size and configuration</a:t>
            </a:r>
            <a:endParaRPr lang="en-US" smtClean="0">
              <a:latin typeface="Arial" pitchFamily="34" charset="0"/>
            </a:endParaRPr>
          </a:p>
          <a:p>
            <a:pPr lvl="2"/>
            <a:r>
              <a:rPr lang="en-US" smtClean="0">
                <a:latin typeface="Arial" pitchFamily="34" charset="0"/>
              </a:rPr>
              <a:t>all of treatment area before</a:t>
            </a:r>
          </a:p>
          <a:p>
            <a:pPr lvl="2"/>
            <a:r>
              <a:rPr lang="en-US" smtClean="0">
                <a:latin typeface="Arial" pitchFamily="34" charset="0"/>
              </a:rPr>
              <a:t>select areas after</a:t>
            </a:r>
          </a:p>
          <a:p>
            <a:pPr lvl="2"/>
            <a:r>
              <a:rPr lang="en-US" smtClean="0">
                <a:latin typeface="Arial" pitchFamily="34" charset="0"/>
              </a:rPr>
              <a:t>thickness = rooting depth</a:t>
            </a:r>
            <a:endParaRPr lang="en-US" b="1" smtClean="0">
              <a:latin typeface="Arial" pitchFamily="34" charset="0"/>
            </a:endParaRPr>
          </a:p>
          <a:p>
            <a:pPr lvl="1"/>
            <a:r>
              <a:rPr lang="en-US" b="1" smtClean="0">
                <a:latin typeface="Arial" pitchFamily="34" charset="0"/>
              </a:rPr>
              <a:t>land use &amp; installation:</a:t>
            </a:r>
            <a:endParaRPr lang="en-US" smtClean="0">
              <a:latin typeface="Arial" pitchFamily="34" charset="0"/>
            </a:endParaRPr>
          </a:p>
          <a:p>
            <a:pPr lvl="2"/>
            <a:r>
              <a:rPr lang="en-US" smtClean="0">
                <a:latin typeface="Arial" pitchFamily="34" charset="0"/>
              </a:rPr>
              <a:t>site controls required before and maybe after</a:t>
            </a:r>
          </a:p>
          <a:p>
            <a:pPr lvl="2"/>
            <a:r>
              <a:rPr lang="en-US" smtClean="0">
                <a:latin typeface="Arial" pitchFamily="34" charset="0"/>
              </a:rPr>
              <a:t>deep planting method for trees</a:t>
            </a:r>
          </a:p>
          <a:p>
            <a:pPr lvl="2"/>
            <a:r>
              <a:rPr lang="en-US" smtClean="0">
                <a:latin typeface="Arial" pitchFamily="34" charset="0"/>
              </a:rPr>
              <a:t>commercial or recreational use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84213"/>
            <a:ext cx="4557712" cy="3419475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F94F21AF-D6EE-44C3-B50D-49BF8E2FA2D0}" type="slidenum">
              <a:rPr lang="en-US"/>
              <a:pPr/>
              <a:t>31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Requires 3 or more eligible entities</a:t>
            </a:r>
          </a:p>
          <a:p>
            <a:pPr lvl="2"/>
            <a:r>
              <a:rPr lang="en-US" dirty="0" smtClean="0"/>
              <a:t>Must assess a minimum of 5 sites</a:t>
            </a:r>
          </a:p>
          <a:p>
            <a:pPr lvl="2"/>
            <a:r>
              <a:rPr lang="en-US" dirty="0" smtClean="0"/>
              <a:t>Coalition members are </a:t>
            </a:r>
            <a:r>
              <a:rPr lang="en-US" i="1" dirty="0" smtClean="0"/>
              <a:t>not eligible</a:t>
            </a:r>
            <a:r>
              <a:rPr lang="en-US" dirty="0" smtClean="0"/>
              <a:t> to apply for individual, community-wide or,  site-specific assessment grants in the year they apply as part of a coalition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  <a:ln/>
        </p:spPr>
        <p:txBody>
          <a:bodyPr/>
          <a:lstStyle/>
          <a:p>
            <a:fld id="{44BE3812-535F-422C-A1C0-91888752C160}" type="slidenum">
              <a:rPr lang="en-US"/>
              <a:pPr/>
              <a:t>32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6125" cy="34178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0581"/>
            <a:ext cx="5029200" cy="410423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852" y="8660227"/>
            <a:ext cx="2971593" cy="455227"/>
          </a:xfrm>
          <a:prstGeom prst="rect">
            <a:avLst/>
          </a:prstGeom>
          <a:ln/>
        </p:spPr>
        <p:txBody>
          <a:bodyPr lIns="89712" tIns="44856" rIns="89712" bIns="44856"/>
          <a:lstStyle/>
          <a:p>
            <a:fld id="{E0123586-85C9-4B15-82B5-2D808D117DFA}" type="slidenum">
              <a:rPr lang="en-US"/>
              <a:pPr/>
              <a:t>33</a:t>
            </a:fld>
            <a:endParaRPr lang="en-US"/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77863"/>
            <a:ext cx="4524375" cy="3394075"/>
          </a:xfrm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8786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8787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BCC88-4B44-4030-8555-AFB09FD6A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0A98-5E4B-4F99-89E3-E66BAC89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228600"/>
            <a:ext cx="2076450" cy="5897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76950" cy="5897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ECAA-713F-402D-8E84-AC4D6F9D67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A018C-DE9B-4B01-98D3-DA21E86EB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FECB1D6-E86A-4771-B7BD-6FC191A4E6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2BB7F-C5F3-4CEA-AD87-0431D0B9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6538" y="63563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75D02D-3AC9-4240-AEF1-BAF09F32B4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DE877-42F9-4944-A591-FFDD77FEE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FE757-D98E-41AE-B57C-D04F1ADA53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8BB97-2EBE-41CE-9DD7-0BC0971C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0457-FCC0-421D-93B2-4E7EC7002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A8467-909B-41FF-A623-5C8B0227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7C1C2-A9AF-46EA-A5BE-C58C69A10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117AE-AE16-480B-B1FD-F8A8508C7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5433F-7B99-4141-AF0B-86263B936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36FE6-0A70-49E6-A9D3-41C4D24C5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DBBD-12AE-433A-A4B5-34DAC818E1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EAC91-F7FD-4081-A423-DB820588C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71F5A-6F79-4B34-A744-AC4F5670C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FDE4A-8CAF-4E6C-85A3-F8106A32A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353FA-38C7-4DCD-B524-575FA9D76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71B54-18A7-4E4C-ADEC-8AC0EBFF4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B1F5D-368F-46A3-AD10-648292C39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E8688-9BB4-4F6F-9418-D8772003A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4F043-3446-423C-B40F-1E72C45EDF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89E04-940C-43C3-A4D4-923B9F81A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Freeform 2"/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157700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615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57702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3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4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5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6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7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8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09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0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1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2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57714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5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6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7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8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19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0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1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2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3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4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5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6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7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8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29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0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1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57733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4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5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6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7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8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39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0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1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2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3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4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5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6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7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8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49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15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57751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2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3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4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5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6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7757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616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5775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7762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5776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7764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7765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6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7767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BF001B-36D5-486F-93D8-E9DBE88B7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24" r:id="rId13"/>
    <p:sldLayoutId id="2147483825" r:id="rId14"/>
    <p:sldLayoutId id="2147483826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28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l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levelClick to edit Master text styles</a:t>
            </a:r>
          </a:p>
          <a:p>
            <a:pPr lvl="4"/>
            <a:endParaRPr lang="en-US" smtClean="0"/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97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fld id="{9C5799AD-E360-449A-AE6B-3D2EC4913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a.gov/smartgrowth/about_sg.ht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dheks.gov/brownfields/index.html" TargetMode="External"/><Relationship Id="rId2" Type="http://schemas.openxmlformats.org/officeDocument/2006/relationships/hyperlink" Target="mailto:rweiser@kdheks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4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martin1@k-state.ed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tboguski@ksu.edu" TargetMode="External"/><Relationship Id="rId4" Type="http://schemas.openxmlformats.org/officeDocument/2006/relationships/hyperlink" Target="mailto:baleven@ksu.ed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066800"/>
            <a:ext cx="7772400" cy="1600200"/>
          </a:xfrm>
        </p:spPr>
        <p:txBody>
          <a:bodyPr/>
          <a:lstStyle/>
          <a:p>
            <a:pPr>
              <a:defRPr/>
            </a:pP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/>
            </a:r>
            <a:br>
              <a:rPr lang="en-US" sz="4300" dirty="0" smtClean="0"/>
            </a:br>
            <a:r>
              <a:rPr lang="en-US" sz="4300" dirty="0" smtClean="0"/>
              <a:t>Brownfields Redevelopment Steps and Resources</a:t>
            </a:r>
            <a:endParaRPr lang="en-US" sz="4300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62000" y="3886200"/>
            <a:ext cx="7620000" cy="2514600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 smtClean="0"/>
              <a:t>Blase A. Leven</a:t>
            </a:r>
          </a:p>
          <a:p>
            <a:pPr>
              <a:defRPr/>
            </a:pPr>
            <a:r>
              <a:rPr lang="en-US" sz="2400" dirty="0" smtClean="0"/>
              <a:t>Technical Assistance to Brownfields (TAB) Program</a:t>
            </a:r>
            <a:endParaRPr lang="en-US" sz="2400" dirty="0"/>
          </a:p>
          <a:p>
            <a:pPr>
              <a:defRPr/>
            </a:pPr>
            <a:r>
              <a:rPr lang="en-US" sz="2400" dirty="0"/>
              <a:t>Kansas State University</a:t>
            </a:r>
          </a:p>
          <a:p>
            <a:pPr>
              <a:defRPr/>
            </a:pPr>
            <a:r>
              <a:rPr lang="en-US" sz="2400" dirty="0" smtClean="0"/>
              <a:t>March 31, 2011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Brownfields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Record information about suitability for redevelopment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Zoning and compatibility with surrounding land uses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Existing infrastructure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Increase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local tax base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Improve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image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Mitigate blight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Mitigate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public health and safety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concerns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Reduce the need to develop </a:t>
            </a:r>
            <a:r>
              <a:rPr lang="en-US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greenfields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Brownfields </a:t>
            </a:r>
            <a:r>
              <a:rPr lang="en-US" sz="2000" dirty="0" smtClean="0"/>
              <a:t>(Continued)</a:t>
            </a:r>
            <a:endParaRPr lang="en-US" sz="2000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Use excel spreadsheet list your potential brownfields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2145" r="-14772" b="20190"/>
          <a:stretch>
            <a:fillRect/>
          </a:stretch>
        </p:blipFill>
        <p:spPr bwMode="auto">
          <a:xfrm>
            <a:off x="1219200" y="2895600"/>
            <a:ext cx="769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1754" t="19697" r="12012" b="13636"/>
          <a:stretch>
            <a:fillRect/>
          </a:stretch>
        </p:blipFill>
        <p:spPr bwMode="auto">
          <a:xfrm>
            <a:off x="304800" y="914400"/>
            <a:ext cx="7239000" cy="485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 l="9899" t="31317" r="23898" b="6999"/>
          <a:stretch>
            <a:fillRect/>
          </a:stretch>
        </p:blipFill>
        <p:spPr bwMode="auto">
          <a:xfrm>
            <a:off x="762000" y="1676400"/>
            <a:ext cx="81534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/>
          <a:lstStyle/>
          <a:p>
            <a:r>
              <a:rPr lang="en-US" sz="4000" dirty="0" smtClean="0"/>
              <a:t>Identify Brownfields </a:t>
            </a:r>
            <a:r>
              <a:rPr lang="en-US" sz="1800" dirty="0" smtClean="0"/>
              <a:t>(Continued)</a:t>
            </a:r>
            <a:br>
              <a:rPr lang="en-US" sz="1800" dirty="0" smtClean="0"/>
            </a:br>
            <a:r>
              <a:rPr lang="en-US" sz="3200" dirty="0" smtClean="0">
                <a:solidFill>
                  <a:schemeClr val="bg1"/>
                </a:solidFill>
              </a:rPr>
              <a:t>Free Database  www.tab-bit.org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BF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Identify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Brownfields &amp; Redevelopment Goals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u="sng" dirty="0">
                <a:solidFill>
                  <a:srgbClr val="FFFF00"/>
                </a:solidFill>
              </a:rPr>
              <a:t>Investigate</a:t>
            </a:r>
            <a:r>
              <a:rPr lang="en-US" sz="2800" u="sng" dirty="0">
                <a:solidFill>
                  <a:srgbClr val="FFFF00"/>
                </a:solidFill>
              </a:rPr>
              <a:t> – Phase I/II </a:t>
            </a:r>
            <a:r>
              <a:rPr lang="en-US" sz="2800" u="sng" dirty="0" smtClean="0">
                <a:solidFill>
                  <a:srgbClr val="FFFF00"/>
                </a:solidFill>
              </a:rPr>
              <a:t>site </a:t>
            </a:r>
            <a:r>
              <a:rPr lang="en-US" sz="2800" u="sng" dirty="0" smtClean="0">
                <a:solidFill>
                  <a:srgbClr val="FFFF00"/>
                </a:solidFill>
              </a:rPr>
              <a:t>assessments </a:t>
            </a:r>
            <a:r>
              <a:rPr lang="en-US" sz="2800" dirty="0" smtClean="0">
                <a:solidFill>
                  <a:schemeClr val="tx2"/>
                </a:solidFill>
              </a:rPr>
              <a:t>(environmental due diligence – performed by contractors)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>
                <a:solidFill>
                  <a:srgbClr val="FFFF00"/>
                </a:solidFill>
              </a:rPr>
              <a:t>Clean-up</a:t>
            </a:r>
            <a:r>
              <a:rPr lang="en-US" sz="2800" dirty="0">
                <a:solidFill>
                  <a:srgbClr val="FFFF00"/>
                </a:solidFill>
              </a:rPr>
              <a:t>, if necessary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Redevelopment</a:t>
            </a:r>
            <a:endParaRPr lang="en-US" sz="2800" b="1" dirty="0">
              <a:solidFill>
                <a:srgbClr val="FFFF00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Investigate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Perform Phase </a:t>
            </a:r>
            <a:r>
              <a:rPr lang="en-US" dirty="0">
                <a:solidFill>
                  <a:srgbClr val="FFFF00"/>
                </a:solidFill>
              </a:rPr>
              <a:t>I/II </a:t>
            </a:r>
            <a:r>
              <a:rPr lang="en-US" dirty="0" smtClean="0">
                <a:solidFill>
                  <a:srgbClr val="FFFF00"/>
                </a:solidFill>
              </a:rPr>
              <a:t>Environmental Site Assessments (ESAs)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to identify environmental risks </a:t>
            </a:r>
            <a:r>
              <a:rPr lang="en-US" u="sng" dirty="0" smtClean="0">
                <a:solidFill>
                  <a:schemeClr val="tx2"/>
                </a:solidFill>
              </a:rPr>
              <a:t>before</a:t>
            </a:r>
            <a:r>
              <a:rPr lang="en-US" dirty="0" smtClean="0">
                <a:solidFill>
                  <a:schemeClr val="tx2"/>
                </a:solidFill>
              </a:rPr>
              <a:t> purchase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evaluate whether environmental risks are worth </a:t>
            </a:r>
            <a:r>
              <a:rPr lang="en-US" dirty="0" smtClean="0">
                <a:solidFill>
                  <a:schemeClr val="tx2"/>
                </a:solidFill>
              </a:rPr>
              <a:t>accepting / correcting </a:t>
            </a:r>
            <a:r>
              <a:rPr lang="en-US" dirty="0" smtClean="0">
                <a:solidFill>
                  <a:schemeClr val="tx2"/>
                </a:solidFill>
              </a:rPr>
              <a:t>in a case where contamination is discovered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avoid responsibility for cleanup under CERCLA as an “innocent landowner”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 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Identifies potential or known recognized environmental conditions</a:t>
            </a:r>
          </a:p>
          <a:p>
            <a:r>
              <a:rPr lang="en-US" dirty="0" smtClean="0"/>
              <a:t>Involves:</a:t>
            </a:r>
          </a:p>
          <a:p>
            <a:pPr lvl="1"/>
            <a:r>
              <a:rPr lang="en-US" dirty="0" smtClean="0"/>
              <a:t>Records review</a:t>
            </a:r>
          </a:p>
          <a:p>
            <a:pPr lvl="1"/>
            <a:r>
              <a:rPr lang="en-US" dirty="0" smtClean="0"/>
              <a:t>Site reconnaissance</a:t>
            </a:r>
          </a:p>
          <a:p>
            <a:pPr lvl="1"/>
            <a:r>
              <a:rPr lang="en-US" dirty="0" smtClean="0"/>
              <a:t>Interviews</a:t>
            </a:r>
          </a:p>
          <a:p>
            <a:pPr lvl="1"/>
            <a:r>
              <a:rPr lang="en-US" dirty="0" smtClean="0"/>
              <a:t>Report</a:t>
            </a:r>
            <a:endParaRPr lang="en-US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 l="1887" t="1619" r="3774" b="17415"/>
          <a:stretch>
            <a:fillRect/>
          </a:stretch>
        </p:blipFill>
        <p:spPr bwMode="auto">
          <a:xfrm>
            <a:off x="4648200" y="2667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II ESA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Evaluates known or potential conditions</a:t>
            </a:r>
          </a:p>
          <a:p>
            <a:r>
              <a:rPr lang="en-US" dirty="0" smtClean="0"/>
              <a:t>Tailored to site-specific situation</a:t>
            </a:r>
          </a:p>
          <a:p>
            <a:pPr lvl="1"/>
            <a:r>
              <a:rPr lang="en-US" dirty="0" smtClean="0"/>
              <a:t>Limited sampling and laboratory analysis to confirm or rule out concerns</a:t>
            </a:r>
          </a:p>
          <a:p>
            <a:pPr lvl="1"/>
            <a:r>
              <a:rPr lang="en-US" dirty="0" smtClean="0"/>
              <a:t>Extensive sampling and analysis to define nature and extent of contamination</a:t>
            </a:r>
          </a:p>
          <a:p>
            <a:pPr lvl="1"/>
            <a:r>
              <a:rPr lang="en-US" dirty="0" smtClean="0"/>
              <a:t>Recommendations regarding cleanup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2" name="Picture 4" descr="IMG002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0439400" cy="695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965325" y="1700213"/>
            <a:ext cx="5678488" cy="5386387"/>
          </a:xfrm>
          <a:prstGeom prst="rect">
            <a:avLst/>
          </a:prstGeom>
          <a:solidFill>
            <a:srgbClr val="FFFF00"/>
          </a:solidFill>
          <a:ln w="28575">
            <a:miter lim="800000"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544513" y="277813"/>
            <a:ext cx="8142287" cy="1139825"/>
          </a:xfrm>
          <a:noFill/>
          <a:ln/>
        </p:spPr>
        <p:txBody>
          <a:bodyPr anchorCtr="0"/>
          <a:lstStyle/>
          <a:p>
            <a:r>
              <a:rPr lang="en-US" dirty="0"/>
              <a:t>Contaminants</a:t>
            </a:r>
            <a:br>
              <a:rPr lang="en-US" dirty="0"/>
            </a:br>
            <a:r>
              <a:rPr lang="en-US" dirty="0"/>
              <a:t>are rarely distributed evenly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1970088" y="1700213"/>
            <a:ext cx="5678487" cy="5386387"/>
          </a:xfrm>
          <a:prstGeom prst="rect">
            <a:avLst/>
          </a:prstGeom>
          <a:solidFill>
            <a:srgbClr val="FFFF00"/>
          </a:solidFill>
          <a:ln w="28575">
            <a:miter lim="800000"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633400" prstMaterial="legacyPlastic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1684338" y="2792413"/>
            <a:ext cx="2224087" cy="3771900"/>
          </a:xfrm>
          <a:prstGeom prst="rtTriangle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6334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610225" y="2740025"/>
            <a:ext cx="2613025" cy="2155825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176200" prstMaterial="legacyPlastic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4651375" y="3159125"/>
            <a:ext cx="2611438" cy="323215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16199998" lon="0" rev="0"/>
            </a:camera>
            <a:lightRig rig="legacyFlat3" dir="b"/>
          </a:scene3d>
          <a:sp3d extrusionH="887400" prstMaterial="legacyPlastic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3541713" y="3106738"/>
            <a:ext cx="1562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100 - 500 ppm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7104063" y="5711825"/>
            <a:ext cx="1562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“Cleaned Up”</a:t>
            </a:r>
          </a:p>
          <a:p>
            <a:pPr algn="ctr"/>
            <a:r>
              <a:rPr lang="en-US" b="1">
                <a:latin typeface="Times New Roman" pitchFamily="18" charset="0"/>
              </a:rPr>
              <a:t>to  0 ppm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823913" y="3870325"/>
            <a:ext cx="115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latin typeface="Times New Roman" pitchFamily="18" charset="0"/>
              </a:rPr>
              <a:t>“Clean”</a:t>
            </a:r>
          </a:p>
          <a:p>
            <a:pPr algn="ctr"/>
            <a:r>
              <a:rPr lang="en-US" b="1">
                <a:latin typeface="Times New Roman" pitchFamily="18" charset="0"/>
              </a:rPr>
              <a:t>&lt;100 ppm</a:t>
            </a: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6062663" y="2962275"/>
            <a:ext cx="2176462" cy="660400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>
                <a:latin typeface="Times New Roman" pitchFamily="18" charset="0"/>
              </a:rPr>
              <a:t>&gt;500 ppm</a:t>
            </a:r>
          </a:p>
        </p:txBody>
      </p:sp>
      <p:sp>
        <p:nvSpPr>
          <p:cNvPr id="41996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1778000"/>
            <a:ext cx="8229600" cy="434816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Neither horizontally, nor vertically</a:t>
            </a:r>
          </a:p>
          <a:p>
            <a:r>
              <a:rPr lang="en-US" sz="2400" dirty="0">
                <a:solidFill>
                  <a:schemeClr val="tx2"/>
                </a:solidFill>
              </a:rPr>
              <a:t>Assessment estimates between available sample points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3062288" y="3592513"/>
            <a:ext cx="4603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150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4584700" y="3663950"/>
            <a:ext cx="4603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500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3644900" y="4946650"/>
            <a:ext cx="4603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150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3095625" y="4360863"/>
            <a:ext cx="4603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200</a:t>
            </a:r>
          </a:p>
        </p:txBody>
      </p:sp>
      <p:sp>
        <p:nvSpPr>
          <p:cNvPr id="42001" name="Text Box 17"/>
          <p:cNvSpPr txBox="1">
            <a:spLocks noChangeArrowheads="1"/>
          </p:cNvSpPr>
          <p:nvPr/>
        </p:nvSpPr>
        <p:spPr bwMode="auto">
          <a:xfrm>
            <a:off x="4497388" y="4295775"/>
            <a:ext cx="4603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100</a:t>
            </a:r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3241675" y="53578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50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3476625" y="5969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3832225" y="38782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949825" y="33909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4187825" y="45259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214438" y="543718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90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2730500" y="53419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70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1439863" y="56864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251075" y="55832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30</a:t>
            </a:r>
          </a:p>
        </p:txBody>
      </p:sp>
      <p:sp>
        <p:nvSpPr>
          <p:cNvPr id="42011" name="Text Box 27"/>
          <p:cNvSpPr txBox="1">
            <a:spLocks noChangeArrowheads="1"/>
          </p:cNvSpPr>
          <p:nvPr/>
        </p:nvSpPr>
        <p:spPr bwMode="auto">
          <a:xfrm>
            <a:off x="1114425" y="564038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12" name="Text Box 28"/>
          <p:cNvSpPr txBox="1">
            <a:spLocks noChangeArrowheads="1"/>
          </p:cNvSpPr>
          <p:nvPr/>
        </p:nvSpPr>
        <p:spPr bwMode="auto">
          <a:xfrm>
            <a:off x="2846388" y="57102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13" name="Text Box 29"/>
          <p:cNvSpPr txBox="1">
            <a:spLocks noChangeArrowheads="1"/>
          </p:cNvSpPr>
          <p:nvPr/>
        </p:nvSpPr>
        <p:spPr bwMode="auto">
          <a:xfrm>
            <a:off x="2019300" y="53165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90</a:t>
            </a:r>
          </a:p>
        </p:txBody>
      </p:sp>
      <p:sp>
        <p:nvSpPr>
          <p:cNvPr id="42014" name="Text Box 30"/>
          <p:cNvSpPr txBox="1">
            <a:spLocks noChangeArrowheads="1"/>
          </p:cNvSpPr>
          <p:nvPr/>
        </p:nvSpPr>
        <p:spPr bwMode="auto">
          <a:xfrm>
            <a:off x="2162175" y="432911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2709863" y="5021263"/>
            <a:ext cx="3714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70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1989138" y="4651375"/>
            <a:ext cx="3714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90</a:t>
            </a:r>
          </a:p>
        </p:txBody>
      </p:sp>
      <p:sp>
        <p:nvSpPr>
          <p:cNvPr id="42017" name="Text Box 33"/>
          <p:cNvSpPr txBox="1">
            <a:spLocks noChangeArrowheads="1"/>
          </p:cNvSpPr>
          <p:nvPr/>
        </p:nvSpPr>
        <p:spPr bwMode="auto">
          <a:xfrm>
            <a:off x="2014538" y="50736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90</a:t>
            </a:r>
          </a:p>
        </p:txBody>
      </p:sp>
      <p:sp>
        <p:nvSpPr>
          <p:cNvPr id="42018" name="Text Box 34"/>
          <p:cNvSpPr txBox="1">
            <a:spLocks noChangeArrowheads="1"/>
          </p:cNvSpPr>
          <p:nvPr/>
        </p:nvSpPr>
        <p:spPr bwMode="auto">
          <a:xfrm>
            <a:off x="2390775" y="47672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30</a:t>
            </a:r>
          </a:p>
        </p:txBody>
      </p:sp>
      <p:sp>
        <p:nvSpPr>
          <p:cNvPr id="42019" name="Text Box 35"/>
          <p:cNvSpPr txBox="1">
            <a:spLocks noChangeArrowheads="1"/>
          </p:cNvSpPr>
          <p:nvPr/>
        </p:nvSpPr>
        <p:spPr bwMode="auto">
          <a:xfrm>
            <a:off x="1306513" y="50022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30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4721225" y="404018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40</a:t>
            </a: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2751138" y="394811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90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3830638" y="34321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23" name="Text Box 39"/>
          <p:cNvSpPr txBox="1">
            <a:spLocks noChangeArrowheads="1"/>
          </p:cNvSpPr>
          <p:nvPr/>
        </p:nvSpPr>
        <p:spPr bwMode="auto">
          <a:xfrm>
            <a:off x="3806825" y="44672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24" name="Text Box 40"/>
          <p:cNvSpPr txBox="1">
            <a:spLocks noChangeArrowheads="1"/>
          </p:cNvSpPr>
          <p:nvPr/>
        </p:nvSpPr>
        <p:spPr bwMode="auto">
          <a:xfrm>
            <a:off x="5321300" y="3427413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100</a:t>
            </a:r>
          </a:p>
        </p:txBody>
      </p:sp>
      <p:sp>
        <p:nvSpPr>
          <p:cNvPr id="42025" name="Text Box 41"/>
          <p:cNvSpPr txBox="1">
            <a:spLocks noChangeArrowheads="1"/>
          </p:cNvSpPr>
          <p:nvPr/>
        </p:nvSpPr>
        <p:spPr bwMode="auto">
          <a:xfrm>
            <a:off x="5799138" y="3602038"/>
            <a:ext cx="5492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1500</a:t>
            </a:r>
          </a:p>
        </p:txBody>
      </p:sp>
      <p:sp>
        <p:nvSpPr>
          <p:cNvPr id="42026" name="Text Box 42"/>
          <p:cNvSpPr txBox="1">
            <a:spLocks noChangeArrowheads="1"/>
          </p:cNvSpPr>
          <p:nvPr/>
        </p:nvSpPr>
        <p:spPr bwMode="auto">
          <a:xfrm>
            <a:off x="6964363" y="3630613"/>
            <a:ext cx="5492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1600</a:t>
            </a:r>
          </a:p>
        </p:txBody>
      </p:sp>
      <p:sp>
        <p:nvSpPr>
          <p:cNvPr id="42027" name="Text Box 43"/>
          <p:cNvSpPr txBox="1">
            <a:spLocks noChangeArrowheads="1"/>
          </p:cNvSpPr>
          <p:nvPr/>
        </p:nvSpPr>
        <p:spPr bwMode="auto">
          <a:xfrm>
            <a:off x="6411913" y="38449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40</a:t>
            </a:r>
          </a:p>
        </p:txBody>
      </p:sp>
      <p:sp>
        <p:nvSpPr>
          <p:cNvPr id="42028" name="Text Box 44"/>
          <p:cNvSpPr txBox="1">
            <a:spLocks noChangeArrowheads="1"/>
          </p:cNvSpPr>
          <p:nvPr/>
        </p:nvSpPr>
        <p:spPr bwMode="auto">
          <a:xfrm>
            <a:off x="7573963" y="34575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029" name="Text Box 45"/>
          <p:cNvSpPr txBox="1">
            <a:spLocks noChangeArrowheads="1"/>
          </p:cNvSpPr>
          <p:nvPr/>
        </p:nvSpPr>
        <p:spPr bwMode="auto">
          <a:xfrm>
            <a:off x="7300913" y="392112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410</a:t>
            </a:r>
          </a:p>
        </p:txBody>
      </p:sp>
      <p:sp>
        <p:nvSpPr>
          <p:cNvPr id="42030" name="Text Box 46"/>
          <p:cNvSpPr txBox="1">
            <a:spLocks noChangeArrowheads="1"/>
          </p:cNvSpPr>
          <p:nvPr/>
        </p:nvSpPr>
        <p:spPr bwMode="auto">
          <a:xfrm>
            <a:off x="5400675" y="3914775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1000</a:t>
            </a:r>
          </a:p>
        </p:txBody>
      </p:sp>
      <p:sp>
        <p:nvSpPr>
          <p:cNvPr id="42031" name="Text Box 47"/>
          <p:cNvSpPr txBox="1">
            <a:spLocks noChangeArrowheads="1"/>
          </p:cNvSpPr>
          <p:nvPr/>
        </p:nvSpPr>
        <p:spPr bwMode="auto">
          <a:xfrm>
            <a:off x="6365875" y="3398838"/>
            <a:ext cx="539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latin typeface="Times New Roman" pitchFamily="18" charset="0"/>
              </a:rPr>
              <a:t>1010</a:t>
            </a:r>
          </a:p>
        </p:txBody>
      </p:sp>
      <p:sp>
        <p:nvSpPr>
          <p:cNvPr id="42032" name="Text Box 48"/>
          <p:cNvSpPr txBox="1">
            <a:spLocks noChangeArrowheads="1"/>
          </p:cNvSpPr>
          <p:nvPr/>
        </p:nvSpPr>
        <p:spPr bwMode="auto">
          <a:xfrm>
            <a:off x="7945438" y="33940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500</a:t>
            </a:r>
          </a:p>
        </p:txBody>
      </p:sp>
      <p:sp>
        <p:nvSpPr>
          <p:cNvPr id="42033" name="Text Box 49"/>
          <p:cNvSpPr txBox="1">
            <a:spLocks noChangeArrowheads="1"/>
          </p:cNvSpPr>
          <p:nvPr/>
        </p:nvSpPr>
        <p:spPr bwMode="auto">
          <a:xfrm>
            <a:off x="8207375" y="3859213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110</a:t>
            </a:r>
          </a:p>
        </p:txBody>
      </p:sp>
      <p:sp>
        <p:nvSpPr>
          <p:cNvPr id="42034" name="Text Box 50"/>
          <p:cNvSpPr txBox="1">
            <a:spLocks noChangeArrowheads="1"/>
          </p:cNvSpPr>
          <p:nvPr/>
        </p:nvSpPr>
        <p:spPr bwMode="auto">
          <a:xfrm>
            <a:off x="7854950" y="4206875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200</a:t>
            </a:r>
          </a:p>
        </p:txBody>
      </p:sp>
      <p:sp>
        <p:nvSpPr>
          <p:cNvPr id="42035" name="Text Box 51"/>
          <p:cNvSpPr txBox="1">
            <a:spLocks noChangeArrowheads="1"/>
          </p:cNvSpPr>
          <p:nvPr/>
        </p:nvSpPr>
        <p:spPr bwMode="auto">
          <a:xfrm>
            <a:off x="5338763" y="4324350"/>
            <a:ext cx="2825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036" name="Text Box 52"/>
          <p:cNvSpPr txBox="1">
            <a:spLocks noChangeArrowheads="1"/>
          </p:cNvSpPr>
          <p:nvPr/>
        </p:nvSpPr>
        <p:spPr bwMode="auto">
          <a:xfrm>
            <a:off x="5895975" y="50165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70</a:t>
            </a:r>
          </a:p>
        </p:txBody>
      </p:sp>
      <p:sp>
        <p:nvSpPr>
          <p:cNvPr id="42037" name="Text Box 53"/>
          <p:cNvSpPr txBox="1">
            <a:spLocks noChangeArrowheads="1"/>
          </p:cNvSpPr>
          <p:nvPr/>
        </p:nvSpPr>
        <p:spPr bwMode="auto">
          <a:xfrm>
            <a:off x="4494213" y="50133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20</a:t>
            </a:r>
          </a:p>
        </p:txBody>
      </p:sp>
      <p:sp>
        <p:nvSpPr>
          <p:cNvPr id="42038" name="Text Box 54"/>
          <p:cNvSpPr txBox="1">
            <a:spLocks noChangeArrowheads="1"/>
          </p:cNvSpPr>
          <p:nvPr/>
        </p:nvSpPr>
        <p:spPr bwMode="auto">
          <a:xfrm>
            <a:off x="5195888" y="506888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60</a:t>
            </a:r>
          </a:p>
        </p:txBody>
      </p:sp>
      <p:sp>
        <p:nvSpPr>
          <p:cNvPr id="42039" name="Text Box 55"/>
          <p:cNvSpPr txBox="1">
            <a:spLocks noChangeArrowheads="1"/>
          </p:cNvSpPr>
          <p:nvPr/>
        </p:nvSpPr>
        <p:spPr bwMode="auto">
          <a:xfrm>
            <a:off x="5476875" y="46656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30</a:t>
            </a:r>
          </a:p>
        </p:txBody>
      </p:sp>
      <p:sp>
        <p:nvSpPr>
          <p:cNvPr id="42040" name="Text Box 56"/>
          <p:cNvSpPr txBox="1">
            <a:spLocks noChangeArrowheads="1"/>
          </p:cNvSpPr>
          <p:nvPr/>
        </p:nvSpPr>
        <p:spPr bwMode="auto">
          <a:xfrm>
            <a:off x="4881563" y="475138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41" name="Text Box 57"/>
          <p:cNvSpPr txBox="1">
            <a:spLocks noChangeArrowheads="1"/>
          </p:cNvSpPr>
          <p:nvPr/>
        </p:nvSpPr>
        <p:spPr bwMode="auto">
          <a:xfrm>
            <a:off x="7191375" y="4319588"/>
            <a:ext cx="282575" cy="3143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42042" name="Text Box 58"/>
          <p:cNvSpPr txBox="1">
            <a:spLocks noChangeArrowheads="1"/>
          </p:cNvSpPr>
          <p:nvPr/>
        </p:nvSpPr>
        <p:spPr bwMode="auto">
          <a:xfrm>
            <a:off x="5816600" y="423545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70</a:t>
            </a:r>
          </a:p>
        </p:txBody>
      </p:sp>
      <p:sp>
        <p:nvSpPr>
          <p:cNvPr id="42043" name="Text Box 59"/>
          <p:cNvSpPr txBox="1">
            <a:spLocks noChangeArrowheads="1"/>
          </p:cNvSpPr>
          <p:nvPr/>
        </p:nvSpPr>
        <p:spPr bwMode="auto">
          <a:xfrm>
            <a:off x="6346825" y="50085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20</a:t>
            </a:r>
          </a:p>
        </p:txBody>
      </p:sp>
      <p:sp>
        <p:nvSpPr>
          <p:cNvPr id="42044" name="Text Box 60"/>
          <p:cNvSpPr txBox="1">
            <a:spLocks noChangeArrowheads="1"/>
          </p:cNvSpPr>
          <p:nvPr/>
        </p:nvSpPr>
        <p:spPr bwMode="auto">
          <a:xfrm>
            <a:off x="6042025" y="45466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60</a:t>
            </a:r>
          </a:p>
        </p:txBody>
      </p:sp>
      <p:sp>
        <p:nvSpPr>
          <p:cNvPr id="42045" name="Text Box 61"/>
          <p:cNvSpPr txBox="1">
            <a:spLocks noChangeArrowheads="1"/>
          </p:cNvSpPr>
          <p:nvPr/>
        </p:nvSpPr>
        <p:spPr bwMode="auto">
          <a:xfrm>
            <a:off x="6650038" y="43211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30</a:t>
            </a:r>
          </a:p>
        </p:txBody>
      </p:sp>
      <p:sp>
        <p:nvSpPr>
          <p:cNvPr id="42046" name="Text Box 62"/>
          <p:cNvSpPr txBox="1">
            <a:spLocks noChangeArrowheads="1"/>
          </p:cNvSpPr>
          <p:nvPr/>
        </p:nvSpPr>
        <p:spPr bwMode="auto">
          <a:xfrm>
            <a:off x="6734175" y="47466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47" name="Text Box 63"/>
          <p:cNvSpPr txBox="1">
            <a:spLocks noChangeArrowheads="1"/>
          </p:cNvSpPr>
          <p:nvPr/>
        </p:nvSpPr>
        <p:spPr bwMode="auto">
          <a:xfrm>
            <a:off x="5662613" y="54260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70</a:t>
            </a:r>
          </a:p>
        </p:txBody>
      </p:sp>
      <p:sp>
        <p:nvSpPr>
          <p:cNvPr id="42048" name="Text Box 64"/>
          <p:cNvSpPr txBox="1">
            <a:spLocks noChangeArrowheads="1"/>
          </p:cNvSpPr>
          <p:nvPr/>
        </p:nvSpPr>
        <p:spPr bwMode="auto">
          <a:xfrm>
            <a:off x="4260850" y="54229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20</a:t>
            </a:r>
          </a:p>
        </p:txBody>
      </p:sp>
      <p:sp>
        <p:nvSpPr>
          <p:cNvPr id="42049" name="Text Box 65"/>
          <p:cNvSpPr txBox="1">
            <a:spLocks noChangeArrowheads="1"/>
          </p:cNvSpPr>
          <p:nvPr/>
        </p:nvSpPr>
        <p:spPr bwMode="auto">
          <a:xfrm>
            <a:off x="4962525" y="54784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60</a:t>
            </a:r>
          </a:p>
        </p:txBody>
      </p:sp>
      <p:sp>
        <p:nvSpPr>
          <p:cNvPr id="42050" name="Text Box 66"/>
          <p:cNvSpPr txBox="1">
            <a:spLocks noChangeArrowheads="1"/>
          </p:cNvSpPr>
          <p:nvPr/>
        </p:nvSpPr>
        <p:spPr bwMode="auto">
          <a:xfrm>
            <a:off x="6113463" y="54181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20</a:t>
            </a:r>
          </a:p>
        </p:txBody>
      </p:sp>
      <p:sp>
        <p:nvSpPr>
          <p:cNvPr id="42051" name="Text Box 67"/>
          <p:cNvSpPr txBox="1">
            <a:spLocks noChangeArrowheads="1"/>
          </p:cNvSpPr>
          <p:nvPr/>
        </p:nvSpPr>
        <p:spPr bwMode="auto">
          <a:xfrm>
            <a:off x="7548563" y="4572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52" name="Text Box 68"/>
          <p:cNvSpPr txBox="1">
            <a:spLocks noChangeArrowheads="1"/>
          </p:cNvSpPr>
          <p:nvPr/>
        </p:nvSpPr>
        <p:spPr bwMode="auto">
          <a:xfrm>
            <a:off x="6699250" y="526097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20</a:t>
            </a:r>
          </a:p>
        </p:txBody>
      </p:sp>
      <p:sp>
        <p:nvSpPr>
          <p:cNvPr id="42053" name="Text Box 69"/>
          <p:cNvSpPr txBox="1">
            <a:spLocks noChangeArrowheads="1"/>
          </p:cNvSpPr>
          <p:nvPr/>
        </p:nvSpPr>
        <p:spPr bwMode="auto">
          <a:xfrm>
            <a:off x="7086600" y="48133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54" name="Text Box 70"/>
          <p:cNvSpPr txBox="1">
            <a:spLocks noChangeArrowheads="1"/>
          </p:cNvSpPr>
          <p:nvPr/>
        </p:nvSpPr>
        <p:spPr bwMode="auto">
          <a:xfrm>
            <a:off x="4281488" y="5862638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55" name="Text Box 71"/>
          <p:cNvSpPr txBox="1">
            <a:spLocks noChangeArrowheads="1"/>
          </p:cNvSpPr>
          <p:nvPr/>
        </p:nvSpPr>
        <p:spPr bwMode="auto">
          <a:xfrm>
            <a:off x="6134100" y="58578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56" name="Text Box 72"/>
          <p:cNvSpPr txBox="1">
            <a:spLocks noChangeArrowheads="1"/>
          </p:cNvSpPr>
          <p:nvPr/>
        </p:nvSpPr>
        <p:spPr bwMode="auto">
          <a:xfrm>
            <a:off x="4754563" y="5773738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70</a:t>
            </a:r>
          </a:p>
        </p:txBody>
      </p:sp>
      <p:sp>
        <p:nvSpPr>
          <p:cNvPr id="42057" name="Text Box 73"/>
          <p:cNvSpPr txBox="1">
            <a:spLocks noChangeArrowheads="1"/>
          </p:cNvSpPr>
          <p:nvPr/>
        </p:nvSpPr>
        <p:spPr bwMode="auto">
          <a:xfrm>
            <a:off x="5588000" y="58594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30</a:t>
            </a:r>
          </a:p>
        </p:txBody>
      </p:sp>
      <p:sp>
        <p:nvSpPr>
          <p:cNvPr id="42058" name="Text Box 74"/>
          <p:cNvSpPr txBox="1">
            <a:spLocks noChangeArrowheads="1"/>
          </p:cNvSpPr>
          <p:nvPr/>
        </p:nvSpPr>
        <p:spPr bwMode="auto">
          <a:xfrm>
            <a:off x="7153275" y="519112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59" name="Text Box 75"/>
          <p:cNvSpPr txBox="1">
            <a:spLocks noChangeArrowheads="1"/>
          </p:cNvSpPr>
          <p:nvPr/>
        </p:nvSpPr>
        <p:spPr bwMode="auto">
          <a:xfrm>
            <a:off x="6691313" y="5618163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10</a:t>
            </a:r>
          </a:p>
        </p:txBody>
      </p:sp>
      <p:sp>
        <p:nvSpPr>
          <p:cNvPr id="42060" name="Text Box 76"/>
          <p:cNvSpPr txBox="1">
            <a:spLocks noChangeArrowheads="1"/>
          </p:cNvSpPr>
          <p:nvPr/>
        </p:nvSpPr>
        <p:spPr bwMode="auto">
          <a:xfrm>
            <a:off x="7497763" y="4873625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70</a:t>
            </a:r>
          </a:p>
        </p:txBody>
      </p:sp>
      <p:sp>
        <p:nvSpPr>
          <p:cNvPr id="42061" name="Text Box 77"/>
          <p:cNvSpPr txBox="1">
            <a:spLocks noChangeArrowheads="1"/>
          </p:cNvSpPr>
          <p:nvPr/>
        </p:nvSpPr>
        <p:spPr bwMode="auto">
          <a:xfrm>
            <a:off x="1266825" y="59499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62" name="Text Box 78"/>
          <p:cNvSpPr txBox="1">
            <a:spLocks noChangeArrowheads="1"/>
          </p:cNvSpPr>
          <p:nvPr/>
        </p:nvSpPr>
        <p:spPr bwMode="auto">
          <a:xfrm>
            <a:off x="1963738" y="59594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63" name="Text Box 79"/>
          <p:cNvSpPr txBox="1">
            <a:spLocks noChangeArrowheads="1"/>
          </p:cNvSpPr>
          <p:nvPr/>
        </p:nvSpPr>
        <p:spPr bwMode="auto">
          <a:xfrm>
            <a:off x="2660650" y="59690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64" name="Text Box 80"/>
          <p:cNvSpPr txBox="1">
            <a:spLocks noChangeArrowheads="1"/>
          </p:cNvSpPr>
          <p:nvPr/>
        </p:nvSpPr>
        <p:spPr bwMode="auto">
          <a:xfrm>
            <a:off x="8067675" y="445135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65" name="Text Box 81"/>
          <p:cNvSpPr txBox="1">
            <a:spLocks noChangeArrowheads="1"/>
          </p:cNvSpPr>
          <p:nvPr/>
        </p:nvSpPr>
        <p:spPr bwMode="auto">
          <a:xfrm>
            <a:off x="4751388" y="5997575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66" name="Text Box 82"/>
          <p:cNvSpPr txBox="1">
            <a:spLocks noChangeArrowheads="1"/>
          </p:cNvSpPr>
          <p:nvPr/>
        </p:nvSpPr>
        <p:spPr bwMode="auto">
          <a:xfrm>
            <a:off x="5448300" y="6007100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0</a:t>
            </a:r>
          </a:p>
        </p:txBody>
      </p:sp>
      <p:sp>
        <p:nvSpPr>
          <p:cNvPr id="42067" name="Text Box 83"/>
          <p:cNvSpPr txBox="1">
            <a:spLocks noChangeArrowheads="1"/>
          </p:cNvSpPr>
          <p:nvPr/>
        </p:nvSpPr>
        <p:spPr bwMode="auto">
          <a:xfrm>
            <a:off x="3557588" y="5588000"/>
            <a:ext cx="450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400" b="1">
                <a:latin typeface="Times New Roman" pitchFamily="18" charset="0"/>
              </a:rPr>
              <a:t>150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 Assessment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All Appropriate Inquiries final rule (40 CFR 312)</a:t>
            </a:r>
          </a:p>
          <a:p>
            <a:r>
              <a:rPr lang="en-US" dirty="0" smtClean="0"/>
              <a:t>American Society for Testing and Materials (ASTM) Standards</a:t>
            </a:r>
          </a:p>
          <a:p>
            <a:pPr lvl="1"/>
            <a:r>
              <a:rPr lang="en-US" dirty="0" smtClean="0"/>
              <a:t>Phase I Environmental Assessment (ASTM 1527-05)</a:t>
            </a:r>
          </a:p>
          <a:p>
            <a:pPr lvl="1"/>
            <a:r>
              <a:rPr lang="en-US" dirty="0" smtClean="0"/>
              <a:t>Phase II ESA (E1903-97, 2002)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2002 Brownfields Redevelopment Act &amp; Superfund Liability</a:t>
            </a:r>
          </a:p>
          <a:p>
            <a:pPr lvl="1"/>
            <a:r>
              <a:rPr lang="en-US" dirty="0" smtClean="0"/>
              <a:t>Clarified appropriate inquiry for Innocent Landowners and extended exemptions to:</a:t>
            </a:r>
          </a:p>
          <a:p>
            <a:pPr lvl="2"/>
            <a:r>
              <a:rPr lang="en-US" dirty="0" err="1" smtClean="0"/>
              <a:t>Bonafide</a:t>
            </a:r>
            <a:r>
              <a:rPr lang="en-US" dirty="0" smtClean="0"/>
              <a:t> Prospective Purchasers</a:t>
            </a:r>
          </a:p>
          <a:p>
            <a:pPr lvl="2"/>
            <a:r>
              <a:rPr lang="en-US" dirty="0" smtClean="0"/>
              <a:t>Contiguous landowners</a:t>
            </a:r>
          </a:p>
          <a:p>
            <a:pPr lvl="2"/>
            <a:r>
              <a:rPr lang="en-US" dirty="0" smtClean="0"/>
              <a:t>Household, small business, and non-profit generators of municipal solid wastes at NPL sites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http://www.essexfieldclub.org.uk/cache/b2755d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066800"/>
            <a:ext cx="6781800" cy="5053106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09600" y="15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Undeveloped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Farm Ground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BF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Identify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Brownfields &amp; Redevelopment Goals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Investigate</a:t>
            </a:r>
            <a:r>
              <a:rPr lang="en-US" dirty="0">
                <a:solidFill>
                  <a:srgbClr val="FFFF00"/>
                </a:solidFill>
              </a:rPr>
              <a:t> – Phase I/II site </a:t>
            </a:r>
            <a:r>
              <a:rPr lang="en-US" dirty="0" smtClean="0">
                <a:solidFill>
                  <a:srgbClr val="FFFF00"/>
                </a:solidFill>
              </a:rPr>
              <a:t>assessments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Clean-up</a:t>
            </a:r>
            <a:r>
              <a:rPr lang="en-US" u="sng" dirty="0">
                <a:solidFill>
                  <a:srgbClr val="FFFF00"/>
                </a:solidFill>
              </a:rPr>
              <a:t>, if </a:t>
            </a:r>
            <a:r>
              <a:rPr lang="en-US" u="sng" dirty="0" smtClean="0">
                <a:solidFill>
                  <a:srgbClr val="FFFF00"/>
                </a:solidFill>
              </a:rPr>
              <a:t>necessary                     </a:t>
            </a:r>
            <a:r>
              <a:rPr lang="en-US" dirty="0" smtClean="0">
                <a:solidFill>
                  <a:schemeClr val="tx2"/>
                </a:solidFill>
              </a:rPr>
              <a:t>(contracted)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Redevelopment</a:t>
            </a:r>
            <a:endParaRPr lang="en-US" b="1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Brownfields Cleanup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Low to moderate levels of contamination</a:t>
            </a:r>
          </a:p>
          <a:p>
            <a:pPr>
              <a:defRPr/>
            </a:pPr>
            <a:r>
              <a:rPr lang="en-US" dirty="0" smtClean="0"/>
              <a:t>Risk-based cleanups to standards for future use and/or resource protection</a:t>
            </a:r>
          </a:p>
          <a:p>
            <a:pPr lvl="1">
              <a:defRPr/>
            </a:pPr>
            <a:r>
              <a:rPr lang="en-US" dirty="0" smtClean="0"/>
              <a:t>Industrial</a:t>
            </a:r>
          </a:p>
          <a:p>
            <a:pPr lvl="1">
              <a:defRPr/>
            </a:pPr>
            <a:r>
              <a:rPr lang="en-US" dirty="0" smtClean="0"/>
              <a:t>Commercial</a:t>
            </a:r>
          </a:p>
          <a:p>
            <a:pPr lvl="1">
              <a:defRPr/>
            </a:pPr>
            <a:r>
              <a:rPr lang="en-US" dirty="0" smtClean="0"/>
              <a:t>Residential</a:t>
            </a:r>
          </a:p>
          <a:p>
            <a:pPr>
              <a:defRPr/>
            </a:pPr>
            <a:r>
              <a:rPr lang="en-US" dirty="0" smtClean="0"/>
              <a:t>Prevent contaminant exposures to receptors</a:t>
            </a:r>
          </a:p>
          <a:p>
            <a:pPr lvl="1">
              <a:defRPr/>
            </a:pPr>
            <a:r>
              <a:rPr lang="en-US" dirty="0" smtClean="0"/>
              <a:t>Treatment, removal, containment</a:t>
            </a:r>
          </a:p>
          <a:p>
            <a:pPr lvl="1">
              <a:defRPr/>
            </a:pPr>
            <a:r>
              <a:rPr lang="en-US" dirty="0" smtClean="0"/>
              <a:t>Land use controls (if residual contaminants remain)</a:t>
            </a:r>
          </a:p>
          <a:p>
            <a:pPr>
              <a:buFontTx/>
              <a:buNone/>
              <a:defRPr/>
            </a:pPr>
            <a:endParaRPr lang="en-US" dirty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3733800" y="2971800"/>
            <a:ext cx="49530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Soil and Soil to Groundwater</a:t>
            </a:r>
          </a:p>
          <a:p>
            <a:pPr>
              <a:buFont typeface="Arial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Surface Water</a:t>
            </a:r>
          </a:p>
          <a:p>
            <a:pPr>
              <a:buFont typeface="Arial" pitchFamily="34" charset="0"/>
              <a:buChar char="•"/>
            </a:pPr>
            <a:r>
              <a:rPr lang="en-US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Groundwater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153400" cy="11811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Brownfields Cleanup</a:t>
            </a:r>
            <a:endParaRPr lang="en-US" sz="3200" dirty="0" smtClean="0"/>
          </a:p>
        </p:txBody>
      </p:sp>
      <p:graphicFrame>
        <p:nvGraphicFramePr>
          <p:cNvPr id="8194" name="Rectangle 3"/>
          <p:cNvGraphicFramePr>
            <a:graphicFrameLocks/>
          </p:cNvGraphicFramePr>
          <p:nvPr>
            <p:ph type="clipArt" sz="half" idx="2"/>
          </p:nvPr>
        </p:nvGraphicFramePr>
        <p:xfrm>
          <a:off x="6553200" y="4038600"/>
          <a:ext cx="0" cy="0"/>
        </p:xfrm>
        <a:graphic>
          <a:graphicData uri="http://schemas.openxmlformats.org/presentationml/2006/ole">
            <p:oleObj spid="_x0000_s109570" name="Clip" r:id="rId4" imgW="0" imgH="0" progId="">
              <p:embed/>
            </p:oleObj>
          </a:graphicData>
        </a:graphic>
      </p:graphicFrame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4495800" y="1905000"/>
            <a:ext cx="426720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5334000" y="2133600"/>
            <a:ext cx="3124200" cy="3698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 err="1">
                <a:latin typeface="+mn-lt"/>
              </a:rPr>
              <a:t>Phyto</a:t>
            </a:r>
            <a:r>
              <a:rPr lang="en-US" u="sng" dirty="0">
                <a:latin typeface="+mn-lt"/>
              </a:rPr>
              <a:t> Treatment - before</a:t>
            </a:r>
            <a:endParaRPr lang="en-US" dirty="0">
              <a:latin typeface="+mn-lt"/>
            </a:endParaRPr>
          </a:p>
        </p:txBody>
      </p:sp>
      <p:sp>
        <p:nvSpPr>
          <p:cNvPr id="9222" name="Text Box 7"/>
          <p:cNvSpPr txBox="1">
            <a:spLocks noChangeArrowheads="1"/>
          </p:cNvSpPr>
          <p:nvPr/>
        </p:nvSpPr>
        <p:spPr bwMode="auto">
          <a:xfrm>
            <a:off x="5029200" y="3810000"/>
            <a:ext cx="3429000" cy="830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u="sng" dirty="0">
                <a:latin typeface="+mn-lt"/>
              </a:rPr>
              <a:t>Stabilization &amp; Hydraulic Control - after</a:t>
            </a:r>
            <a:endParaRPr lang="en-US" dirty="0">
              <a:latin typeface="+mn-lt"/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>
            <a:off x="5410200" y="30480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5410200" y="51054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flipV="1">
            <a:off x="5410200" y="2819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 flipV="1">
            <a:off x="8001000" y="28194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7" name="Rectangle 12"/>
          <p:cNvSpPr>
            <a:spLocks noChangeArrowheads="1"/>
          </p:cNvSpPr>
          <p:nvPr/>
        </p:nvSpPr>
        <p:spPr bwMode="auto">
          <a:xfrm>
            <a:off x="5715000" y="2895600"/>
            <a:ext cx="2209800" cy="1524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8" name="Rectangle 13"/>
          <p:cNvSpPr>
            <a:spLocks noChangeArrowheads="1"/>
          </p:cNvSpPr>
          <p:nvPr/>
        </p:nvSpPr>
        <p:spPr bwMode="auto">
          <a:xfrm>
            <a:off x="5486400" y="3048000"/>
            <a:ext cx="2667000" cy="4572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29" name="Rectangle 14"/>
          <p:cNvSpPr>
            <a:spLocks noChangeArrowheads="1"/>
          </p:cNvSpPr>
          <p:nvPr/>
        </p:nvSpPr>
        <p:spPr bwMode="auto">
          <a:xfrm>
            <a:off x="5486400" y="5334000"/>
            <a:ext cx="2590800" cy="3048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0" name="Rectangle 15"/>
          <p:cNvSpPr>
            <a:spLocks noChangeArrowheads="1"/>
          </p:cNvSpPr>
          <p:nvPr/>
        </p:nvSpPr>
        <p:spPr bwMode="auto">
          <a:xfrm>
            <a:off x="5486400" y="5105400"/>
            <a:ext cx="2590800" cy="228600"/>
          </a:xfrm>
          <a:prstGeom prst="rect">
            <a:avLst/>
          </a:prstGeom>
          <a:solidFill>
            <a:srgbClr val="808000"/>
          </a:solidFill>
          <a:ln w="12700">
            <a:solidFill>
              <a:srgbClr val="808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1" name="Rectangle 16"/>
          <p:cNvSpPr>
            <a:spLocks noChangeArrowheads="1"/>
          </p:cNvSpPr>
          <p:nvPr/>
        </p:nvSpPr>
        <p:spPr bwMode="auto">
          <a:xfrm>
            <a:off x="6781800" y="5029200"/>
            <a:ext cx="1219200" cy="76200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2" name="Rectangle 17"/>
          <p:cNvSpPr>
            <a:spLocks noChangeArrowheads="1"/>
          </p:cNvSpPr>
          <p:nvPr/>
        </p:nvSpPr>
        <p:spPr bwMode="auto">
          <a:xfrm>
            <a:off x="5486400" y="5029200"/>
            <a:ext cx="1295400" cy="76200"/>
          </a:xfrm>
          <a:prstGeom prst="rect">
            <a:avLst/>
          </a:prstGeom>
          <a:solidFill>
            <a:srgbClr val="00FF00"/>
          </a:solidFill>
          <a:ln w="12700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3" name="Oval 18"/>
          <p:cNvSpPr>
            <a:spLocks noChangeArrowheads="1"/>
          </p:cNvSpPr>
          <p:nvPr/>
        </p:nvSpPr>
        <p:spPr bwMode="auto">
          <a:xfrm>
            <a:off x="6172200" y="4648200"/>
            <a:ext cx="457200" cy="2286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4" name="Oval 19"/>
          <p:cNvSpPr>
            <a:spLocks noChangeArrowheads="1"/>
          </p:cNvSpPr>
          <p:nvPr/>
        </p:nvSpPr>
        <p:spPr bwMode="auto">
          <a:xfrm>
            <a:off x="7620000" y="4648200"/>
            <a:ext cx="457200" cy="228600"/>
          </a:xfrm>
          <a:prstGeom prst="ellipse">
            <a:avLst/>
          </a:prstGeom>
          <a:solidFill>
            <a:srgbClr val="00FF00"/>
          </a:solidFill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5" name="Line 20"/>
          <p:cNvSpPr>
            <a:spLocks noChangeShapeType="1"/>
          </p:cNvSpPr>
          <p:nvPr/>
        </p:nvSpPr>
        <p:spPr bwMode="auto">
          <a:xfrm>
            <a:off x="6400800" y="4876800"/>
            <a:ext cx="0" cy="990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6" name="Line 21"/>
          <p:cNvSpPr>
            <a:spLocks noChangeShapeType="1"/>
          </p:cNvSpPr>
          <p:nvPr/>
        </p:nvSpPr>
        <p:spPr bwMode="auto">
          <a:xfrm flipV="1">
            <a:off x="7848600" y="4876800"/>
            <a:ext cx="0" cy="990600"/>
          </a:xfrm>
          <a:prstGeom prst="line">
            <a:avLst/>
          </a:prstGeom>
          <a:noFill/>
          <a:ln w="12700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7" name="Line 22"/>
          <p:cNvSpPr>
            <a:spLocks noChangeShapeType="1"/>
          </p:cNvSpPr>
          <p:nvPr/>
        </p:nvSpPr>
        <p:spPr bwMode="auto">
          <a:xfrm>
            <a:off x="5105400" y="3429000"/>
            <a:ext cx="3276600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8" name="Rectangle 23"/>
          <p:cNvSpPr>
            <a:spLocks noChangeArrowheads="1"/>
          </p:cNvSpPr>
          <p:nvPr/>
        </p:nvSpPr>
        <p:spPr bwMode="auto">
          <a:xfrm>
            <a:off x="6934200" y="4724400"/>
            <a:ext cx="609600" cy="3048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39" name="Line 24"/>
          <p:cNvSpPr>
            <a:spLocks noChangeShapeType="1"/>
          </p:cNvSpPr>
          <p:nvPr/>
        </p:nvSpPr>
        <p:spPr bwMode="auto">
          <a:xfrm flipV="1">
            <a:off x="6400800" y="5029200"/>
            <a:ext cx="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40" name="Line 25"/>
          <p:cNvSpPr>
            <a:spLocks noChangeShapeType="1"/>
          </p:cNvSpPr>
          <p:nvPr/>
        </p:nvSpPr>
        <p:spPr bwMode="auto">
          <a:xfrm flipV="1">
            <a:off x="7848600" y="5029200"/>
            <a:ext cx="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41" name="Text Box 26"/>
          <p:cNvSpPr txBox="1">
            <a:spLocks noChangeArrowheads="1"/>
          </p:cNvSpPr>
          <p:nvPr/>
        </p:nvSpPr>
        <p:spPr bwMode="auto">
          <a:xfrm>
            <a:off x="4495800" y="2514600"/>
            <a:ext cx="1143000" cy="581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+mn-lt"/>
              </a:rPr>
              <a:t>Fence at boundary</a:t>
            </a:r>
            <a:endParaRPr lang="en-US" dirty="0">
              <a:latin typeface="+mn-lt"/>
            </a:endParaRPr>
          </a:p>
        </p:txBody>
      </p:sp>
      <p:sp>
        <p:nvSpPr>
          <p:cNvPr id="9242" name="Freeform 27"/>
          <p:cNvSpPr>
            <a:spLocks/>
          </p:cNvSpPr>
          <p:nvPr/>
        </p:nvSpPr>
        <p:spPr bwMode="auto">
          <a:xfrm>
            <a:off x="5181600" y="5638800"/>
            <a:ext cx="3276600" cy="177800"/>
          </a:xfrm>
          <a:custGeom>
            <a:avLst/>
            <a:gdLst>
              <a:gd name="T0" fmla="*/ 0 w 2064"/>
              <a:gd name="T1" fmla="*/ 0 h 112"/>
              <a:gd name="T2" fmla="*/ 2147483647 w 2064"/>
              <a:gd name="T3" fmla="*/ 2147483647 h 112"/>
              <a:gd name="T4" fmla="*/ 2147483647 w 2064"/>
              <a:gd name="T5" fmla="*/ 2147483647 h 112"/>
              <a:gd name="T6" fmla="*/ 2147483647 w 2064"/>
              <a:gd name="T7" fmla="*/ 0 h 112"/>
              <a:gd name="T8" fmla="*/ 0 60000 65536"/>
              <a:gd name="T9" fmla="*/ 0 60000 65536"/>
              <a:gd name="T10" fmla="*/ 0 60000 65536"/>
              <a:gd name="T11" fmla="*/ 0 60000 65536"/>
              <a:gd name="T12" fmla="*/ 0 w 2064"/>
              <a:gd name="T13" fmla="*/ 0 h 112"/>
              <a:gd name="T14" fmla="*/ 2064 w 2064"/>
              <a:gd name="T15" fmla="*/ 112 h 1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64" h="112">
                <a:moveTo>
                  <a:pt x="0" y="0"/>
                </a:moveTo>
                <a:cubicBezTo>
                  <a:pt x="120" y="40"/>
                  <a:pt x="240" y="80"/>
                  <a:pt x="528" y="96"/>
                </a:cubicBezTo>
                <a:cubicBezTo>
                  <a:pt x="816" y="112"/>
                  <a:pt x="1472" y="112"/>
                  <a:pt x="1728" y="96"/>
                </a:cubicBezTo>
                <a:cubicBezTo>
                  <a:pt x="1984" y="80"/>
                  <a:pt x="2024" y="40"/>
                  <a:pt x="2064" y="0"/>
                </a:cubicBezTo>
              </a:path>
            </a:pathLst>
          </a:custGeom>
          <a:noFill/>
          <a:ln w="28575">
            <a:solidFill>
              <a:srgbClr val="0000FF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245" name="Rectangle 30"/>
          <p:cNvSpPr>
            <a:spLocks noChangeArrowheads="1"/>
          </p:cNvSpPr>
          <p:nvPr/>
        </p:nvSpPr>
        <p:spPr bwMode="auto">
          <a:xfrm>
            <a:off x="228600" y="2057400"/>
            <a:ext cx="403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 sz="2800" dirty="0">
              <a:latin typeface="+mn-lt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0" y="2362200"/>
            <a:ext cx="4572000" cy="2362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Time available?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Yes - treatment during interim use?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600" b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 - Integrate construction and final site elements with remedies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200" b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BF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Identify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Brownfields &amp; Redevelopment Goals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Investigate</a:t>
            </a:r>
            <a:r>
              <a:rPr lang="en-US" dirty="0">
                <a:solidFill>
                  <a:srgbClr val="FFFF00"/>
                </a:solidFill>
              </a:rPr>
              <a:t> – Phase I/II site </a:t>
            </a:r>
            <a:r>
              <a:rPr lang="en-US" dirty="0" smtClean="0">
                <a:solidFill>
                  <a:srgbClr val="FFFF00"/>
                </a:solidFill>
              </a:rPr>
              <a:t>assessments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Clean-up</a:t>
            </a:r>
            <a:r>
              <a:rPr lang="en-US" dirty="0">
                <a:solidFill>
                  <a:srgbClr val="FFFF00"/>
                </a:solidFill>
              </a:rPr>
              <a:t>, if </a:t>
            </a:r>
            <a:r>
              <a:rPr lang="en-US" dirty="0" smtClean="0">
                <a:solidFill>
                  <a:srgbClr val="FFFF00"/>
                </a:solidFill>
              </a:rPr>
              <a:t>necessary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u="sng" dirty="0" smtClean="0">
                <a:solidFill>
                  <a:srgbClr val="FFFF00"/>
                </a:solidFill>
              </a:rPr>
              <a:t>Redevelopment</a:t>
            </a:r>
            <a:endParaRPr lang="en-US" b="1" u="sng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525963"/>
          </a:xfrm>
        </p:spPr>
        <p:txBody>
          <a:bodyPr/>
          <a:lstStyle/>
          <a:p>
            <a:r>
              <a:rPr lang="en-US" sz="2800" dirty="0" smtClean="0"/>
              <a:t>Gather resources and partners needed to redevelop</a:t>
            </a:r>
          </a:p>
          <a:p>
            <a:r>
              <a:rPr lang="en-US" sz="2800" dirty="0" smtClean="0"/>
              <a:t>According to:</a:t>
            </a:r>
          </a:p>
          <a:p>
            <a:pPr lvl="1"/>
            <a:r>
              <a:rPr lang="en-US" sz="2400" dirty="0" smtClean="0"/>
              <a:t>Master plans and community input</a:t>
            </a:r>
          </a:p>
          <a:p>
            <a:pPr lvl="1"/>
            <a:r>
              <a:rPr lang="en-US" sz="2400" dirty="0" smtClean="0"/>
              <a:t>To address various needs and opportunities</a:t>
            </a:r>
          </a:p>
          <a:p>
            <a:pPr lvl="2"/>
            <a:r>
              <a:rPr lang="en-US" sz="2000" dirty="0" smtClean="0"/>
              <a:t>Economic</a:t>
            </a:r>
          </a:p>
          <a:p>
            <a:pPr lvl="2"/>
            <a:r>
              <a:rPr lang="en-US" sz="2000" dirty="0" smtClean="0"/>
              <a:t>Transportation and infrastructure</a:t>
            </a:r>
          </a:p>
          <a:p>
            <a:pPr lvl="2"/>
            <a:r>
              <a:rPr lang="en-US" sz="2000" dirty="0" smtClean="0"/>
              <a:t>Quality of Life</a:t>
            </a:r>
          </a:p>
          <a:p>
            <a:pPr lvl="2"/>
            <a:r>
              <a:rPr lang="en-US" sz="2000" dirty="0" smtClean="0"/>
              <a:t>Other</a:t>
            </a:r>
          </a:p>
          <a:p>
            <a:pPr lvl="1"/>
            <a:r>
              <a:rPr lang="en-US" sz="2400" dirty="0" smtClean="0"/>
              <a:t>Smart growth &amp; livable community principles for sustainable communities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6019800"/>
            <a:ext cx="601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None/>
            </a:pPr>
            <a:r>
              <a:rPr lang="en-US" dirty="0" smtClean="0">
                <a:hlinkClick r:id="rId2"/>
              </a:rPr>
              <a:t>http://www.epa.gov/smartgrowth/basic_info.htm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Importance of Redevelopment Planning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5029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Vision development</a:t>
            </a:r>
          </a:p>
          <a:p>
            <a:pPr>
              <a:defRPr/>
            </a:pPr>
            <a:r>
              <a:rPr lang="en-US" sz="2800" dirty="0" smtClean="0"/>
              <a:t>Stakeholder coordination</a:t>
            </a:r>
          </a:p>
          <a:p>
            <a:pPr>
              <a:defRPr/>
            </a:pPr>
            <a:r>
              <a:rPr lang="en-US" sz="2800" dirty="0" smtClean="0"/>
              <a:t>Eligibility for incentives</a:t>
            </a:r>
          </a:p>
          <a:p>
            <a:pPr>
              <a:defRPr/>
            </a:pPr>
            <a:r>
              <a:rPr lang="en-US" sz="2800" dirty="0" smtClean="0"/>
              <a:t>Long-term Implementation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buFontTx/>
              <a:buNone/>
              <a:defRPr/>
            </a:pPr>
            <a:endParaRPr lang="en-US" sz="1600" dirty="0" smtClean="0"/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>
              <a:buFontTx/>
              <a:buNone/>
              <a:defRPr/>
            </a:pPr>
            <a:endParaRPr lang="en-US" sz="1800" dirty="0" smtClean="0"/>
          </a:p>
          <a:p>
            <a:pPr>
              <a:buFontTx/>
              <a:buNone/>
              <a:defRPr/>
            </a:pPr>
            <a:r>
              <a:rPr lang="en-US" sz="1800" dirty="0" smtClean="0"/>
              <a:t>							      City of Springfield, MO Missouri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 l="14873" t="21658" r="12329" b="4218"/>
          <a:stretch>
            <a:fillRect/>
          </a:stretch>
        </p:blipFill>
        <p:spPr bwMode="auto">
          <a:xfrm>
            <a:off x="5181600" y="1524000"/>
            <a:ext cx="3733800" cy="273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 cstate="print"/>
          <a:srcRect l="6947" t="35736" r="4599" b="7552"/>
          <a:stretch>
            <a:fillRect/>
          </a:stretch>
        </p:blipFill>
        <p:spPr bwMode="auto">
          <a:xfrm>
            <a:off x="609600" y="3810000"/>
            <a:ext cx="5453063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No%20Money%2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71800" y="1524000"/>
            <a:ext cx="3179618" cy="4800600"/>
          </a:xfrm>
          <a:noFill/>
          <a:ln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So How Does this Get Paid For?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Big%20Money%20Ba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62600" y="1676400"/>
            <a:ext cx="3046021" cy="4343400"/>
          </a:xfrm>
          <a:noFill/>
          <a:ln/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39825"/>
          </a:xfrm>
        </p:spPr>
        <p:txBody>
          <a:bodyPr/>
          <a:lstStyle/>
          <a:p>
            <a:r>
              <a:rPr lang="en-US" dirty="0" smtClean="0"/>
              <a:t>Local, State, and Federal Funds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52400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Phase I / II Site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Assessments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Free TBAs (Targeted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Brownfields Assessments) by KDHE &amp; EPA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EPA Assessment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 Grants</a:t>
            </a: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800" b="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Including for Coalitions</a:t>
            </a:r>
          </a:p>
          <a:p>
            <a:pPr marL="1200150" lvl="2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endParaRPr kumimoji="0" lang="en-US" sz="2800" b="0" i="0" u="none" strike="noStrike" kern="0" cap="none" spc="0" normalizeH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Cleanup, if necessary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r>
              <a:rPr lang="en-US" sz="2800" b="0" kern="0" noProof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State Trust Funds,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</a:rPr>
              <a:t>EPA Cleanup Grants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3200" b="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Redevelopment (Construction, etc.)</a:t>
            </a:r>
          </a:p>
          <a:p>
            <a:pPr marL="742950" lvl="1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itchFamily="2" charset="2"/>
              <a:buChar char="l"/>
              <a:defRPr/>
            </a:pPr>
            <a:r>
              <a:rPr lang="en-US" sz="2800" b="0" kern="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EDA, USDA, DOT, HUD, etc.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5638800" cy="4525963"/>
          </a:xfrm>
        </p:spPr>
        <p:txBody>
          <a:bodyPr/>
          <a:lstStyle/>
          <a:p>
            <a:r>
              <a:rPr lang="en-US" dirty="0" smtClean="0"/>
              <a:t>State Contact:</a:t>
            </a:r>
          </a:p>
          <a:p>
            <a:pPr lvl="1"/>
            <a:r>
              <a:rPr lang="en-US" dirty="0" smtClean="0"/>
              <a:t>Ryan Weiser</a:t>
            </a:r>
          </a:p>
          <a:p>
            <a:pPr lvl="1"/>
            <a:r>
              <a:rPr lang="en-US" dirty="0" smtClean="0"/>
              <a:t>785-296-5519</a:t>
            </a:r>
          </a:p>
          <a:p>
            <a:pPr lvl="1"/>
            <a:r>
              <a:rPr lang="en-US" dirty="0" smtClean="0">
                <a:hlinkClick r:id="rId2"/>
              </a:rPr>
              <a:t>rweiser@kdheks.gov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State Brownfields Site</a:t>
            </a:r>
          </a:p>
          <a:p>
            <a:pPr lvl="1"/>
            <a:r>
              <a:rPr lang="en-US" dirty="0" smtClean="0">
                <a:hlinkClick r:id="rId3"/>
              </a:rPr>
              <a:t>http://www.kdheks.gov/brownfields/index.html</a:t>
            </a:r>
            <a:endParaRPr lang="en-US" dirty="0" smtClean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 cstate="print"/>
          <a:srcRect l="63781" t="17279" r="10625" b="4104"/>
          <a:stretch>
            <a:fillRect/>
          </a:stretch>
        </p:blipFill>
        <p:spPr bwMode="auto">
          <a:xfrm>
            <a:off x="5943600" y="457200"/>
            <a:ext cx="2743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ph idx="1"/>
          </p:nvPr>
        </p:nvGraphicFramePr>
        <p:xfrm>
          <a:off x="1143000" y="304800"/>
          <a:ext cx="6781800" cy="6248400"/>
        </p:xfrm>
        <a:graphic>
          <a:graphicData uri="http://schemas.openxmlformats.org/presentationml/2006/ole">
            <p:oleObj spid="_x0000_s3074" name="Acrobat Document" r:id="rId4" imgW="7128000" imgH="55080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09600" y="685800"/>
            <a:ext cx="8077200" cy="533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dirty="0"/>
              <a:t>Grain Storage </a:t>
            </a:r>
            <a:r>
              <a:rPr lang="en-US" dirty="0" smtClean="0"/>
              <a:t>Facilities/Coops</a:t>
            </a:r>
            <a:endParaRPr lang="en-US" dirty="0"/>
          </a:p>
        </p:txBody>
      </p:sp>
      <p:pic>
        <p:nvPicPr>
          <p:cNvPr id="12292" name="Picture 4" descr="Senec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7772400" cy="4038600"/>
          </a:xfrm>
          <a:noFill/>
          <a:ln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ECB4F-187F-47E8-A92B-44E03787CEB8}" type="slidenum">
              <a:rPr lang="en-US"/>
              <a:pPr/>
              <a:t>30</a:t>
            </a:fld>
            <a:endParaRPr lang="en-US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458200" cy="1139825"/>
          </a:xfrm>
        </p:spPr>
        <p:txBody>
          <a:bodyPr/>
          <a:lstStyle/>
          <a:p>
            <a:r>
              <a:rPr lang="en-US" sz="3600" dirty="0" smtClean="0"/>
              <a:t>EPA Assessment, Cleanup &amp; Revolving Loan Grants - Who </a:t>
            </a:r>
            <a:r>
              <a:rPr lang="en-US" sz="3600" dirty="0"/>
              <a:t>can apply?</a:t>
            </a:r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General Purpose Unit of Local </a:t>
            </a:r>
            <a:r>
              <a:rPr lang="en-US" sz="2800" dirty="0" smtClean="0"/>
              <a:t>Government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Land Clearance Authority or other quasi-governmental </a:t>
            </a:r>
            <a:r>
              <a:rPr lang="en-US" sz="2800" dirty="0" smtClean="0"/>
              <a:t>entity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Government Entity Created by State </a:t>
            </a:r>
            <a:r>
              <a:rPr lang="en-US" sz="2800" dirty="0" smtClean="0"/>
              <a:t>Legislature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Regional Council or group of General Purpose Units of </a:t>
            </a:r>
            <a:r>
              <a:rPr lang="en-US" sz="2800" dirty="0" smtClean="0"/>
              <a:t>Local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Redevelopment Agency established by the </a:t>
            </a:r>
            <a:r>
              <a:rPr lang="en-US" sz="2800" dirty="0" smtClean="0"/>
              <a:t>state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States and </a:t>
            </a:r>
            <a:r>
              <a:rPr lang="en-US" sz="2800" dirty="0" smtClean="0"/>
              <a:t>Tribes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Non-profits (for Cleanup)</a:t>
            </a:r>
            <a:endParaRPr lang="en-US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CDA15-C99C-4B95-842B-9763F36469BD}" type="slidenum">
              <a:rPr lang="en-US"/>
              <a:pPr/>
              <a:t>31</a:t>
            </a:fld>
            <a:endParaRPr lang="en-US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EPA Assessment </a:t>
            </a:r>
            <a:r>
              <a:rPr lang="en-US" sz="4000" dirty="0"/>
              <a:t>Applicant Options</a:t>
            </a:r>
          </a:p>
        </p:txBody>
      </p:sp>
      <p:graphicFrame>
        <p:nvGraphicFramePr>
          <p:cNvPr id="273411" name="Group 3"/>
          <p:cNvGraphicFramePr>
            <a:graphicFrameLocks noGrp="1"/>
          </p:cNvGraphicFramePr>
          <p:nvPr>
            <p:ph idx="1"/>
          </p:nvPr>
        </p:nvGraphicFramePr>
        <p:xfrm>
          <a:off x="495300" y="3105150"/>
          <a:ext cx="8153400" cy="3075305"/>
        </p:xfrm>
        <a:graphic>
          <a:graphicData uri="http://schemas.openxmlformats.org/drawingml/2006/table">
            <a:tbl>
              <a:tblPr/>
              <a:tblGrid>
                <a:gridCol w="2717800"/>
                <a:gridCol w="2717800"/>
                <a:gridCol w="2717800"/>
              </a:tblGrid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Community Wide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Site Specific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Coalitions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1038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Up to $200,000 for hazardous substances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$200,000 for petroleum addressing the same community.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Up to $200,000 for petroleum </a:t>
                      </a: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or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hazardous substances (comingled)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Up to $1 million per coalition.  </a:t>
                      </a:r>
                      <a:endParaRPr kumimoji="0" lang="en-US" sz="1400" b="0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Coalition Members can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NOT </a:t>
                      </a: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apply for individual assessment funding.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May request a waiver for up to $350,000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Requires 3 or more eligible entities; must assess at least 5 sites; members not eligible for  other EPA assessment grants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682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Maximum Combined Amount</a:t>
                      </a:r>
                      <a:r>
                        <a:rPr kumimoji="0" lang="en-US" sz="14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$400,000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Maximum Amount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$350,000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Maximum Amount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$1 million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273433" name="Text Box 25"/>
          <p:cNvSpPr txBox="1">
            <a:spLocks noChangeArrowheads="1"/>
          </p:cNvSpPr>
          <p:nvPr/>
        </p:nvSpPr>
        <p:spPr bwMode="auto">
          <a:xfrm>
            <a:off x="152400" y="1371600"/>
            <a:ext cx="8991600" cy="1657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 applicant applying for an assessment grant can do the following combinations: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Up to 3 grant proposals (2 community-wide not to exceed $400k and 1 site-specific not to exceed $350k).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05000"/>
            </a:pPr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OR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SzPct val="105000"/>
              <a:buFontTx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1 grant as part of a coalition not to exceed $1 M if not applying for individual assessment funds.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3505200" y="6248400"/>
            <a:ext cx="22860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45720" rIns="45720">
            <a:spAutoFit/>
          </a:bodyPr>
          <a:lstStyle/>
          <a:p>
            <a:pPr>
              <a:spcBef>
                <a:spcPct val="50000"/>
              </a:spcBef>
              <a:buClr>
                <a:schemeClr val="tx1"/>
              </a:buClr>
              <a:buSzPct val="105000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Three year grant period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653C6-B205-40D0-BB34-EA02E3781E59}" type="slidenum">
              <a:rPr lang="en-US"/>
              <a:pPr/>
              <a:t>32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01638" y="1524000"/>
            <a:ext cx="8208962" cy="4724400"/>
          </a:xfrm>
        </p:spPr>
        <p:txBody>
          <a:bodyPr/>
          <a:lstStyle/>
          <a:p>
            <a:r>
              <a:rPr lang="en-US" sz="2800" dirty="0" smtClean="0"/>
              <a:t>Up to $200K per site for three year grant period</a:t>
            </a:r>
            <a:endParaRPr lang="en-US" sz="2800" i="1" dirty="0" smtClean="0"/>
          </a:p>
          <a:p>
            <a:r>
              <a:rPr lang="en-US" sz="2800" i="1" dirty="0" smtClean="0"/>
              <a:t>Must have: </a:t>
            </a:r>
          </a:p>
          <a:p>
            <a:pPr lvl="1"/>
            <a:r>
              <a:rPr lang="en-US" sz="2400" i="1" dirty="0" smtClean="0"/>
              <a:t>FEE </a:t>
            </a:r>
            <a:r>
              <a:rPr lang="en-US" sz="2400" i="1" dirty="0"/>
              <a:t>SIMPLE </a:t>
            </a:r>
            <a:r>
              <a:rPr lang="en-US" sz="2400" i="1" dirty="0" smtClean="0"/>
              <a:t>TITLE</a:t>
            </a:r>
            <a:endParaRPr lang="en-US" sz="2400" dirty="0"/>
          </a:p>
          <a:p>
            <a:pPr lvl="1"/>
            <a:r>
              <a:rPr lang="en-US" sz="2400" dirty="0"/>
              <a:t>ASTM E1903-97 Phase II or </a:t>
            </a:r>
            <a:r>
              <a:rPr lang="en-US" sz="2400" dirty="0" smtClean="0"/>
              <a:t>equivalent</a:t>
            </a:r>
            <a:endParaRPr lang="en-US" sz="2400" dirty="0"/>
          </a:p>
          <a:p>
            <a:r>
              <a:rPr lang="en-US" sz="2800" dirty="0"/>
              <a:t>Note Section VI.F Programmatic Requirements</a:t>
            </a:r>
          </a:p>
          <a:p>
            <a:pPr lvl="1"/>
            <a:r>
              <a:rPr lang="en-US" sz="2400" dirty="0"/>
              <a:t>Community Relations Plan</a:t>
            </a:r>
          </a:p>
          <a:p>
            <a:pPr lvl="1"/>
            <a:r>
              <a:rPr lang="en-US" sz="2400" dirty="0"/>
              <a:t>Administrative Record and public notice of it</a:t>
            </a:r>
          </a:p>
          <a:p>
            <a:pPr lvl="1"/>
            <a:r>
              <a:rPr lang="en-US" sz="2400" dirty="0"/>
              <a:t>Analysis of Brownfields </a:t>
            </a:r>
            <a:r>
              <a:rPr lang="en-US" sz="2400" dirty="0" smtClean="0"/>
              <a:t>Cleanup Alternatives </a:t>
            </a:r>
            <a:r>
              <a:rPr lang="en-US" sz="2400" dirty="0"/>
              <a:t>(ABCA)</a:t>
            </a:r>
          </a:p>
          <a:p>
            <a:pPr lvl="1"/>
            <a:r>
              <a:rPr lang="en-US" sz="2400" dirty="0"/>
              <a:t>Public Notice of ABCA and written responses to comments received</a:t>
            </a:r>
          </a:p>
          <a:p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 Cleanup </a:t>
            </a:r>
            <a:r>
              <a:rPr lang="en-US" dirty="0"/>
              <a:t>Grant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DBD9E-312C-42F1-A500-397529B2A7B9}" type="slidenum">
              <a:rPr lang="en-US"/>
              <a:pPr/>
              <a:t>33</a:t>
            </a:fld>
            <a:endParaRPr lang="en-US"/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971550"/>
          </a:xfrm>
        </p:spPr>
        <p:txBody>
          <a:bodyPr/>
          <a:lstStyle/>
          <a:p>
            <a:r>
              <a:rPr lang="en-US" sz="3200" dirty="0" smtClean="0"/>
              <a:t>Revolving Loan &amp; Job Training Grants</a:t>
            </a:r>
            <a:endParaRPr lang="en-US" sz="3200" dirty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1"/>
            <a:ext cx="7772400" cy="4038600"/>
          </a:xfrm>
        </p:spPr>
        <p:txBody>
          <a:bodyPr/>
          <a:lstStyle/>
          <a:p>
            <a:r>
              <a:rPr lang="en-US" sz="2800" dirty="0" smtClean="0"/>
              <a:t>Up </a:t>
            </a:r>
            <a:r>
              <a:rPr lang="en-US" sz="2800" dirty="0"/>
              <a:t>to $1M for </a:t>
            </a:r>
            <a:r>
              <a:rPr lang="en-US" sz="2800" i="1" dirty="0"/>
              <a:t>revolving loan fund</a:t>
            </a:r>
            <a:r>
              <a:rPr lang="en-US" sz="2800" dirty="0"/>
              <a:t> (RLF) </a:t>
            </a:r>
            <a:r>
              <a:rPr lang="en-US" sz="2800" dirty="0" smtClean="0"/>
              <a:t>program over 5 year period</a:t>
            </a:r>
          </a:p>
          <a:p>
            <a:pPr lvl="1"/>
            <a:r>
              <a:rPr lang="en-US" sz="2400" dirty="0" smtClean="0"/>
              <a:t>Assessment</a:t>
            </a:r>
          </a:p>
          <a:p>
            <a:pPr lvl="1"/>
            <a:r>
              <a:rPr lang="en-US" sz="2400" dirty="0" smtClean="0"/>
              <a:t>Cleanup</a:t>
            </a:r>
          </a:p>
          <a:p>
            <a:pPr lvl="1"/>
            <a:r>
              <a:rPr lang="en-US" sz="2400" dirty="0" smtClean="0"/>
              <a:t>20% cost share required</a:t>
            </a:r>
          </a:p>
          <a:p>
            <a:pPr lvl="1"/>
            <a:r>
              <a:rPr lang="en-US" sz="2400" dirty="0" smtClean="0"/>
              <a:t>at least 60% is for loans, rest can be for grants</a:t>
            </a:r>
          </a:p>
          <a:p>
            <a:pPr lvl="1">
              <a:buNone/>
            </a:pPr>
            <a:endParaRPr lang="en-US" sz="2400" dirty="0"/>
          </a:p>
          <a:p>
            <a:r>
              <a:rPr lang="en-US" sz="2800" dirty="0" smtClean="0"/>
              <a:t>Authorizes grants of up to $200K for </a:t>
            </a:r>
            <a:r>
              <a:rPr lang="en-US" sz="2800" i="1" dirty="0" smtClean="0"/>
              <a:t>job training</a:t>
            </a:r>
            <a:r>
              <a:rPr lang="en-US" sz="2800" dirty="0" smtClean="0"/>
              <a:t> to eligible entitles over 2 year period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C90F6-0D1E-4E43-B9B9-D2A1FB7598FB}" type="slidenum">
              <a:rPr lang="en-US"/>
              <a:pPr/>
              <a:t>34</a:t>
            </a:fld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Ranking Criteria</a:t>
            </a:r>
          </a:p>
        </p:txBody>
      </p:sp>
      <p:sp>
        <p:nvSpPr>
          <p:cNvPr id="87048" name="Rectangle 8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33400" indent="-533400"/>
            <a:r>
              <a:rPr lang="en-US" sz="2800" u="sng" dirty="0"/>
              <a:t>4 Ranking Criteria Sections</a:t>
            </a:r>
            <a:r>
              <a:rPr lang="en-US" sz="2800" dirty="0"/>
              <a:t> for ARC applicants:</a:t>
            </a:r>
          </a:p>
          <a:p>
            <a:pPr marL="1377950" lvl="2" indent="-468313"/>
            <a:r>
              <a:rPr lang="en-US" sz="2400" dirty="0"/>
              <a:t>Community need </a:t>
            </a:r>
          </a:p>
          <a:p>
            <a:pPr marL="1377950" lvl="2" indent="-468313"/>
            <a:r>
              <a:rPr lang="en-US" sz="2400" dirty="0"/>
              <a:t>Project description and feasibility of success </a:t>
            </a:r>
          </a:p>
          <a:p>
            <a:pPr marL="1377950" lvl="2" indent="-468313"/>
            <a:r>
              <a:rPr lang="en-US" sz="2400" dirty="0"/>
              <a:t>Community engagement and partnerships </a:t>
            </a:r>
          </a:p>
          <a:p>
            <a:pPr marL="1377950" lvl="2" indent="-468313"/>
            <a:r>
              <a:rPr lang="en-US" sz="2400" dirty="0"/>
              <a:t>Project benefits</a:t>
            </a:r>
          </a:p>
          <a:p>
            <a:pPr marL="533400" indent="-533400"/>
            <a:r>
              <a:rPr lang="en-US" sz="3200" dirty="0"/>
              <a:t>Total possible points for each grant type is</a:t>
            </a:r>
            <a:r>
              <a:rPr lang="en-US" sz="3200" b="1" dirty="0"/>
              <a:t> </a:t>
            </a:r>
            <a:r>
              <a:rPr lang="en-US" sz="3200" dirty="0" smtClean="0"/>
              <a:t>100</a:t>
            </a:r>
          </a:p>
          <a:p>
            <a:pPr marL="533400" indent="-533400"/>
            <a:r>
              <a:rPr lang="en-US" dirty="0" smtClean="0"/>
              <a:t>Bottom line: must demonstrate compelling need, plans &amp; relationships, and capacity to do the work</a:t>
            </a:r>
            <a:endParaRPr lang="en-US" sz="3200" dirty="0"/>
          </a:p>
          <a:p>
            <a:pPr marL="533400" indent="-533400"/>
            <a:endParaRPr lang="en-US" sz="2800" dirty="0"/>
          </a:p>
          <a:p>
            <a:pPr marL="1377950" lvl="2" indent="-468313"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Advice as you 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Technical Assistance to Brownfields (TAB)</a:t>
            </a:r>
          </a:p>
          <a:p>
            <a:r>
              <a:rPr lang="en-US" dirty="0" smtClean="0"/>
              <a:t>KDHE</a:t>
            </a:r>
          </a:p>
          <a:p>
            <a:r>
              <a:rPr lang="en-US" dirty="0" smtClean="0"/>
              <a:t>USDA</a:t>
            </a:r>
          </a:p>
          <a:p>
            <a:r>
              <a:rPr lang="en-US" dirty="0" smtClean="0"/>
              <a:t>Consultants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Assistance to Brownfield (TAB) Communities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5334000" cy="4525963"/>
          </a:xfrm>
        </p:spPr>
        <p:txBody>
          <a:bodyPr/>
          <a:lstStyle/>
          <a:p>
            <a:pPr marL="609600" indent="-609600" eaLnBrk="1" hangingPunct="1">
              <a:defRPr/>
            </a:pPr>
            <a:r>
              <a:rPr lang="en-US" sz="2800" dirty="0" smtClean="0"/>
              <a:t>A national program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Funded by EPA headquarters via grants to 4 different entities </a:t>
            </a:r>
          </a:p>
          <a:p>
            <a:pPr marL="609600" indent="-609600" eaLnBrk="1" hangingPunct="1">
              <a:defRPr/>
            </a:pPr>
            <a:r>
              <a:rPr lang="en-US" sz="2800" b="1" dirty="0" smtClean="0"/>
              <a:t>Free</a:t>
            </a:r>
            <a:r>
              <a:rPr lang="en-US" sz="2800" dirty="0" smtClean="0"/>
              <a:t> to communities</a:t>
            </a:r>
          </a:p>
          <a:p>
            <a:pPr marL="609600" indent="-609600" eaLnBrk="1" hangingPunct="1">
              <a:defRPr/>
            </a:pPr>
            <a:r>
              <a:rPr lang="en-US" sz="2800" dirty="0" smtClean="0"/>
              <a:t>K-State assists communities in EPA Regions 5 and 7</a:t>
            </a:r>
          </a:p>
        </p:txBody>
      </p:sp>
      <p:pic>
        <p:nvPicPr>
          <p:cNvPr id="10244" name="Picture 7" descr="kst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5791200"/>
            <a:ext cx="3100388" cy="889000"/>
          </a:xfrm>
          <a:noFill/>
        </p:spPr>
      </p:pic>
      <p:pic>
        <p:nvPicPr>
          <p:cNvPr id="10245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5181600"/>
            <a:ext cx="1905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Assistance to Communities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Tailored to specific community needs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Typically coordinated through the city, tribal or non-profit </a:t>
            </a:r>
            <a:r>
              <a:rPr lang="en-US" sz="2400" dirty="0" err="1" smtClean="0"/>
              <a:t>brownfields</a:t>
            </a:r>
            <a:r>
              <a:rPr lang="en-US" sz="2400" dirty="0" smtClean="0"/>
              <a:t> project manager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May include: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identifying funding sources for revitalization projects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EPA and other grant applications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Help finding a consulting firm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Review of project plans, technical reports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Assistance with community outreach/involvement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Visioning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Other assistance, as needed and agreed upon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Communities accepted on a ‘first come’ basis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Depends on staff/funding availability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 scenerio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4231132" cy="62484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39624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Redevelopment Planning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Community Involvement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Redevelopment Planning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Technical Presentations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Clear, concise</a:t>
            </a:r>
          </a:p>
          <a:p>
            <a:pPr eaLnBrk="1" hangingPunct="1">
              <a:defRPr/>
            </a:pP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2800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 eaLnBrk="1" hangingPunct="1">
              <a:defRPr/>
            </a:pPr>
            <a:endParaRPr lang="en-US" sz="2800" dirty="0" smtClean="0"/>
          </a:p>
        </p:txBody>
      </p:sp>
      <p:pic>
        <p:nvPicPr>
          <p:cNvPr id="15364" name="Picture 9" descr="Stella 02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1676400"/>
            <a:ext cx="4648200" cy="3886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Due Diligence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Required for all property purchases, and most major improvements and expansions</a:t>
            </a:r>
          </a:p>
          <a:p>
            <a:r>
              <a:rPr lang="en-US" dirty="0" smtClean="0"/>
              <a:t>Any time financial assets involved:</a:t>
            </a:r>
          </a:p>
          <a:p>
            <a:pPr lvl="1"/>
            <a:r>
              <a:rPr lang="en-US" dirty="0" smtClean="0"/>
              <a:t>Loans</a:t>
            </a:r>
          </a:p>
          <a:p>
            <a:pPr lvl="1"/>
            <a:r>
              <a:rPr lang="en-US" dirty="0" smtClean="0"/>
              <a:t>Federal or State government</a:t>
            </a:r>
          </a:p>
          <a:p>
            <a:pPr lvl="1"/>
            <a:r>
              <a:rPr lang="en-US" dirty="0" smtClean="0"/>
              <a:t>Shareholders</a:t>
            </a:r>
          </a:p>
          <a:p>
            <a:endParaRPr lang="en-US" dirty="0" smtClean="0"/>
          </a:p>
          <a:p>
            <a:r>
              <a:rPr lang="en-US" dirty="0" smtClean="0"/>
              <a:t>Just like other types of due diligence performed when assets sold/purchased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Technical Presentations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24000"/>
            <a:ext cx="6934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 Meetings </a:t>
            </a:r>
          </a:p>
        </p:txBody>
      </p:sp>
      <p:pic>
        <p:nvPicPr>
          <p:cNvPr id="32772" name="Picture 4" descr="DSCF00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76400" y="2362200"/>
            <a:ext cx="5181600" cy="3962400"/>
          </a:xfr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Our Help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Contact us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We’ll set up a meeting to discuss assistance needs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Review needs and TAB capability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Agree on a course of action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>
                <a:solidFill>
                  <a:schemeClr val="tx2"/>
                </a:solidFill>
              </a:rPr>
              <a:t>Get started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TAB Contacts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Dr. Sabine Martin (Program Coordinator)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1-800-798-7796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>785-532-6519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>
                <a:hlinkClick r:id="rId3"/>
              </a:rPr>
              <a:t>smartin1@k-state.edu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err="1" smtClean="0">
                <a:solidFill>
                  <a:schemeClr val="tx2"/>
                </a:solidFill>
              </a:rPr>
              <a:t>Blase</a:t>
            </a:r>
            <a:r>
              <a:rPr lang="en-US" sz="2400" dirty="0" smtClean="0">
                <a:solidFill>
                  <a:schemeClr val="tx2"/>
                </a:solidFill>
              </a:rPr>
              <a:t> Leven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785-532-6519 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  <a:hlinkClick r:id="rId4"/>
              </a:rPr>
              <a:t>baleven@ksu.edu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Terrie </a:t>
            </a:r>
            <a:r>
              <a:rPr lang="en-US" sz="2400" dirty="0" err="1" smtClean="0">
                <a:solidFill>
                  <a:schemeClr val="tx2"/>
                </a:solidFill>
              </a:rPr>
              <a:t>Boguski</a:t>
            </a: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913-780-3328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hlinkClick r:id="rId5"/>
              </a:rPr>
              <a:t>tboguski@ksu.edu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sz="24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rgbClr val="99FF66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  <a:effectLst/>
              </a:rPr>
              <a:t>Web site:  http://www.engg.ksu.edu/chsr/outreach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3505200"/>
            <a:ext cx="411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Question is Too Big or Small – Just Call - We’ll Help or Find </a:t>
            </a:r>
            <a:r>
              <a:rPr lang="en-US" sz="28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 Who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Can! 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609600"/>
            <a:ext cx="7772400" cy="43434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Often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it is the </a:t>
            </a:r>
            <a:r>
              <a:rPr lang="en-US" i="1" u="sng" dirty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PERCEPTION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of contamination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that keeps properties from being redeveloped, not the actual presence of contamination. </a:t>
            </a:r>
            <a:endParaRPr lang="en-US" dirty="0" smtClean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	Once 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the “stigma” is gone, properties can be returned to productive use.</a:t>
            </a: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1143000" y="4495800"/>
          <a:ext cx="3505200" cy="2138363"/>
        </p:xfrm>
        <a:graphic>
          <a:graphicData uri="http://schemas.openxmlformats.org/presentationml/2006/ole">
            <p:oleObj spid="_x0000_s61442" name="Photo Editor Photo" r:id="rId4" imgW="5668166" imgH="3457143" progId="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5181600" y="4419600"/>
          <a:ext cx="3276600" cy="2286000"/>
        </p:xfrm>
        <a:graphic>
          <a:graphicData uri="http://schemas.openxmlformats.org/presentationml/2006/ole">
            <p:oleObj spid="_x0000_s61443" name="CorelDRAW" r:id="rId5" imgW="3445920" imgH="2226960" progId="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752600"/>
          </a:xfrm>
        </p:spPr>
        <p:txBody>
          <a:bodyPr/>
          <a:lstStyle/>
          <a:p>
            <a:r>
              <a:rPr lang="en-US" dirty="0" smtClean="0"/>
              <a:t>What is a Brownfield?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38200" y="1905000"/>
            <a:ext cx="74676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“…real property, the expansion, redevelopment, or reuse of which may be complicated by the </a:t>
            </a:r>
            <a:r>
              <a:rPr lang="en-US" sz="3200" b="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presence or </a:t>
            </a:r>
            <a:r>
              <a:rPr lang="en-US" sz="320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potential</a:t>
            </a:r>
            <a:r>
              <a:rPr lang="en-US" sz="3200" b="0" u="sng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presence</a:t>
            </a:r>
            <a:r>
              <a:rPr lang="en-US" sz="32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of a hazardous substance, pollutant, or contaminant.”*</a:t>
            </a:r>
          </a:p>
          <a:p>
            <a:endParaRPr lang="en-US" sz="3200" b="0" dirty="0" smtClean="0">
              <a:solidFill>
                <a:srgbClr val="7DFFFF"/>
              </a:solidFill>
              <a:latin typeface="+mn-lt"/>
            </a:endParaRPr>
          </a:p>
          <a:p>
            <a:r>
              <a:rPr lang="en-US" sz="3200" b="0" dirty="0" smtClean="0">
                <a:solidFill>
                  <a:srgbClr val="FFC000"/>
                </a:solidFill>
                <a:latin typeface="+mn-lt"/>
              </a:rPr>
              <a:t>Practical implication: </a:t>
            </a:r>
            <a:r>
              <a:rPr lang="en-US" sz="3200" b="0" dirty="0" err="1" smtClean="0">
                <a:solidFill>
                  <a:srgbClr val="FFC000"/>
                </a:solidFill>
                <a:latin typeface="+mn-lt"/>
              </a:rPr>
              <a:t>Brownfields</a:t>
            </a:r>
            <a:r>
              <a:rPr lang="en-US" sz="3200" b="0" dirty="0" smtClean="0">
                <a:solidFill>
                  <a:srgbClr val="FFC000"/>
                </a:solidFill>
                <a:latin typeface="+mn-lt"/>
              </a:rPr>
              <a:t> are everywhere!</a:t>
            </a:r>
            <a:r>
              <a:rPr lang="en-US" sz="3200" b="0" dirty="0" smtClean="0">
                <a:solidFill>
                  <a:srgbClr val="7DFFFF"/>
                </a:solidFill>
                <a:latin typeface="+mn-lt"/>
              </a:rPr>
              <a:t> </a:t>
            </a:r>
          </a:p>
          <a:p>
            <a:r>
              <a:rPr lang="en-US" sz="20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*(Public Law 107-118 (H.R. 2869) - “Small Business Liability Relief and </a:t>
            </a:r>
            <a:r>
              <a:rPr lang="en-US" sz="2000" b="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Brownfields</a:t>
            </a:r>
            <a:r>
              <a:rPr lang="en-US" sz="2000" b="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 Revitalization Act”, signed into law January 11, 2002).</a:t>
            </a:r>
            <a:endParaRPr lang="en-US" sz="2000" b="0" dirty="0">
              <a:solidFill>
                <a:schemeClr val="accent1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4" name="Picture 3" descr="kstate_pcat_black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6361430"/>
            <a:ext cx="1752600" cy="4965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Brownfields Law &amp; Incentives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/>
              <a:t>Helps address the environmental issues for property transactions &amp; expansions</a:t>
            </a:r>
          </a:p>
          <a:p>
            <a:pPr lvl="1"/>
            <a:r>
              <a:rPr lang="en-US" sz="2400" dirty="0" smtClean="0"/>
              <a:t>Liability protection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For prospective purchaser, contiguous landowners, and </a:t>
            </a:r>
            <a:r>
              <a:rPr lang="en-US" sz="2000" dirty="0" smtClean="0">
                <a:solidFill>
                  <a:srgbClr val="FFFF00"/>
                </a:solidFill>
              </a:rPr>
              <a:t>others</a:t>
            </a:r>
            <a:endParaRPr lang="en-US" sz="2000" dirty="0" smtClean="0">
              <a:solidFill>
                <a:srgbClr val="FFFF00"/>
              </a:solidFill>
            </a:endParaRP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Perform Phase I environmental assessment </a:t>
            </a:r>
            <a:r>
              <a:rPr lang="en-US" sz="2000" u="sng" dirty="0" smtClean="0">
                <a:solidFill>
                  <a:srgbClr val="FFFF00"/>
                </a:solidFill>
              </a:rPr>
              <a:t>before</a:t>
            </a:r>
            <a:r>
              <a:rPr lang="en-US" sz="2000" dirty="0" smtClean="0">
                <a:solidFill>
                  <a:srgbClr val="FFFF00"/>
                </a:solidFill>
              </a:rPr>
              <a:t> purchase and cooperate in addressing environmental issues</a:t>
            </a:r>
          </a:p>
          <a:p>
            <a:pPr lvl="1"/>
            <a:r>
              <a:rPr lang="en-US" sz="2400" dirty="0" smtClean="0"/>
              <a:t>Funding for</a:t>
            </a:r>
          </a:p>
          <a:p>
            <a:pPr lvl="2"/>
            <a:r>
              <a:rPr lang="en-US" sz="2000" dirty="0" smtClean="0"/>
              <a:t>Assessment</a:t>
            </a:r>
          </a:p>
          <a:p>
            <a:pPr lvl="2"/>
            <a:r>
              <a:rPr lang="en-US" sz="2000" dirty="0" smtClean="0"/>
              <a:t>Cleanup</a:t>
            </a:r>
          </a:p>
          <a:p>
            <a:pPr lvl="2"/>
            <a:r>
              <a:rPr lang="en-US" sz="2000" dirty="0" smtClean="0"/>
              <a:t>Redevelopment (primarily non-EPA sources)</a:t>
            </a:r>
          </a:p>
          <a:p>
            <a:pPr lvl="2"/>
            <a:r>
              <a:rPr lang="en-US" sz="2000" dirty="0" smtClean="0">
                <a:solidFill>
                  <a:srgbClr val="FFFF00"/>
                </a:solidFill>
              </a:rPr>
              <a:t>For eligible sites and entities</a:t>
            </a:r>
            <a:endParaRPr lang="en-US" sz="2000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BF Process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Identify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Brownfields &amp; Redevelopment Goals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Investigate</a:t>
            </a:r>
            <a:r>
              <a:rPr lang="en-US" dirty="0">
                <a:solidFill>
                  <a:srgbClr val="FFFF00"/>
                </a:solidFill>
              </a:rPr>
              <a:t> – Phase I/II site </a:t>
            </a:r>
            <a:r>
              <a:rPr lang="en-US" dirty="0" smtClean="0">
                <a:solidFill>
                  <a:srgbClr val="FFFF00"/>
                </a:solidFill>
              </a:rPr>
              <a:t>assessments </a:t>
            </a:r>
            <a:r>
              <a:rPr lang="en-US" dirty="0" smtClean="0">
                <a:solidFill>
                  <a:schemeClr val="tx2"/>
                </a:solidFill>
              </a:rPr>
              <a:t>(environmental due diligence)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Clean-up</a:t>
            </a:r>
            <a:r>
              <a:rPr lang="en-US" dirty="0">
                <a:solidFill>
                  <a:srgbClr val="FFFF00"/>
                </a:solidFill>
              </a:rPr>
              <a:t>, if necessary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Redevelop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39825"/>
          </a:xfrm>
        </p:spPr>
        <p:txBody>
          <a:bodyPr/>
          <a:lstStyle/>
          <a:p>
            <a:r>
              <a:rPr lang="en-US" dirty="0" smtClean="0"/>
              <a:t>Identify Brownfields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971800"/>
          </a:xfrm>
        </p:spPr>
        <p:txBody>
          <a:bodyPr/>
          <a:lstStyle/>
          <a:p>
            <a:r>
              <a:rPr lang="en-US" sz="2800" dirty="0" smtClean="0"/>
              <a:t>Make a list of </a:t>
            </a:r>
            <a:r>
              <a:rPr lang="en-US" sz="2800" u="sng" dirty="0" smtClean="0"/>
              <a:t>potential</a:t>
            </a:r>
            <a:r>
              <a:rPr lang="en-US" sz="2800" dirty="0" smtClean="0"/>
              <a:t> sites</a:t>
            </a:r>
          </a:p>
          <a:p>
            <a:r>
              <a:rPr lang="en-US" sz="2800" dirty="0" smtClean="0"/>
              <a:t>Are environmental unknowns a barrier to redevelopment?</a:t>
            </a:r>
          </a:p>
          <a:p>
            <a:r>
              <a:rPr lang="en-US" sz="2800" dirty="0" smtClean="0"/>
              <a:t>Is current owner viable/liable for ongoing state or federal environmental actions?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46319270</TotalTime>
  <Pages>13</Pages>
  <Words>1536</Words>
  <Application>Microsoft Office PowerPoint</Application>
  <PresentationFormat>On-screen Show (4:3)</PresentationFormat>
  <Paragraphs>400</Paragraphs>
  <Slides>42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Ripple</vt:lpstr>
      <vt:lpstr>Custom Design</vt:lpstr>
      <vt:lpstr>Photo Editor Photo</vt:lpstr>
      <vt:lpstr>CorelDRAW</vt:lpstr>
      <vt:lpstr>Clip</vt:lpstr>
      <vt:lpstr>Acrobat Document</vt:lpstr>
      <vt:lpstr>      Brownfields Redevelopment Steps and Resources</vt:lpstr>
      <vt:lpstr>Slide 2</vt:lpstr>
      <vt:lpstr>Slide 3</vt:lpstr>
      <vt:lpstr>Environmental Due Diligence</vt:lpstr>
      <vt:lpstr>Slide 5</vt:lpstr>
      <vt:lpstr>What is a Brownfield?</vt:lpstr>
      <vt:lpstr>Brownfields Law &amp; Incentives</vt:lpstr>
      <vt:lpstr>BF Process</vt:lpstr>
      <vt:lpstr>Identify Brownfields </vt:lpstr>
      <vt:lpstr>Identify Brownfields (Continued)</vt:lpstr>
      <vt:lpstr>Identify Brownfields (Continued)</vt:lpstr>
      <vt:lpstr>Identify Brownfields (Continued) Free Database  www.tab-bit.org</vt:lpstr>
      <vt:lpstr>BF Process</vt:lpstr>
      <vt:lpstr>Investigate</vt:lpstr>
      <vt:lpstr>Phase I ESA</vt:lpstr>
      <vt:lpstr>Phase II ESA</vt:lpstr>
      <vt:lpstr>Slide 17</vt:lpstr>
      <vt:lpstr>Contaminants are rarely distributed evenly</vt:lpstr>
      <vt:lpstr>Site Assessment Protocols</vt:lpstr>
      <vt:lpstr>BF Process</vt:lpstr>
      <vt:lpstr>Brownfields Cleanup</vt:lpstr>
      <vt:lpstr>Brownfields Cleanup</vt:lpstr>
      <vt:lpstr>BF Process</vt:lpstr>
      <vt:lpstr>Redevelopment</vt:lpstr>
      <vt:lpstr>Importance of Redevelopment Planning Process</vt:lpstr>
      <vt:lpstr>So How Does this Get Paid For?</vt:lpstr>
      <vt:lpstr>Local, State, and Federal Funds</vt:lpstr>
      <vt:lpstr>Slide 28</vt:lpstr>
      <vt:lpstr>Slide 29</vt:lpstr>
      <vt:lpstr>EPA Assessment, Cleanup &amp; Revolving Loan Grants - Who can apply?</vt:lpstr>
      <vt:lpstr>EPA Assessment Applicant Options</vt:lpstr>
      <vt:lpstr>EPA Cleanup Grant Program</vt:lpstr>
      <vt:lpstr>Revolving Loan &amp; Job Training Grants</vt:lpstr>
      <vt:lpstr>Ranking Criteria</vt:lpstr>
      <vt:lpstr>Get Advice as you Go</vt:lpstr>
      <vt:lpstr>Technical Assistance to Brownfield (TAB) Communities</vt:lpstr>
      <vt:lpstr>TAB Assistance to Communities</vt:lpstr>
      <vt:lpstr>Slide 38</vt:lpstr>
      <vt:lpstr>Community Involvement</vt:lpstr>
      <vt:lpstr>Technical Presentations</vt:lpstr>
      <vt:lpstr>Getting Our Help</vt:lpstr>
      <vt:lpstr>TAB Contacts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TOSC &amp; Brnflds</dc:title>
  <dc:subject/>
  <dc:creator/>
  <cp:keywords/>
  <dc:description/>
  <cp:lastModifiedBy>Blase A. Leven</cp:lastModifiedBy>
  <cp:revision>260</cp:revision>
  <cp:lastPrinted>1999-01-08T21:28:20Z</cp:lastPrinted>
  <dcterms:created xsi:type="dcterms:W3CDTF">1998-01-11T07:09:02Z</dcterms:created>
  <dcterms:modified xsi:type="dcterms:W3CDTF">2011-03-31T11:44:38Z</dcterms:modified>
</cp:coreProperties>
</file>