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74" r:id="rId1"/>
  </p:sldMasterIdLst>
  <p:notesMasterIdLst>
    <p:notesMasterId r:id="rId38"/>
  </p:notesMasterIdLst>
  <p:sldIdLst>
    <p:sldId id="256" r:id="rId2"/>
    <p:sldId id="459" r:id="rId3"/>
    <p:sldId id="458" r:id="rId4"/>
    <p:sldId id="513" r:id="rId5"/>
    <p:sldId id="460" r:id="rId6"/>
    <p:sldId id="511" r:id="rId7"/>
    <p:sldId id="510" r:id="rId8"/>
    <p:sldId id="571" r:id="rId9"/>
    <p:sldId id="572" r:id="rId10"/>
    <p:sldId id="573" r:id="rId11"/>
    <p:sldId id="574" r:id="rId12"/>
    <p:sldId id="512" r:id="rId13"/>
    <p:sldId id="317" r:id="rId14"/>
    <p:sldId id="257" r:id="rId15"/>
    <p:sldId id="461" r:id="rId16"/>
    <p:sldId id="508" r:id="rId17"/>
    <p:sldId id="576" r:id="rId18"/>
    <p:sldId id="577" r:id="rId19"/>
    <p:sldId id="580" r:id="rId20"/>
    <p:sldId id="507" r:id="rId21"/>
    <p:sldId id="584" r:id="rId22"/>
    <p:sldId id="578" r:id="rId23"/>
    <p:sldId id="579" r:id="rId24"/>
    <p:sldId id="509" r:id="rId25"/>
    <p:sldId id="497" r:id="rId26"/>
    <p:sldId id="404" r:id="rId27"/>
    <p:sldId id="463" r:id="rId28"/>
    <p:sldId id="462" r:id="rId29"/>
    <p:sldId id="464" r:id="rId30"/>
    <p:sldId id="575" r:id="rId31"/>
    <p:sldId id="472" r:id="rId32"/>
    <p:sldId id="582" r:id="rId33"/>
    <p:sldId id="581" r:id="rId34"/>
    <p:sldId id="583" r:id="rId35"/>
    <p:sldId id="514" r:id="rId36"/>
    <p:sldId id="58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BE9"/>
    <a:srgbClr val="53548A"/>
    <a:srgbClr val="C8C8C8"/>
    <a:srgbClr val="9394B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4" autoAdjust="0"/>
    <p:restoredTop sz="94595" autoAdjust="0"/>
  </p:normalViewPr>
  <p:slideViewPr>
    <p:cSldViewPr>
      <p:cViewPr>
        <p:scale>
          <a:sx n="80" d="100"/>
          <a:sy n="80" d="100"/>
        </p:scale>
        <p:origin x="-900" y="288"/>
      </p:cViewPr>
      <p:guideLst>
        <p:guide orient="horz" pos="7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8531F-7273-4708-992C-7DEA16A6208F}" type="datetimeFigureOut">
              <a:rPr lang="en-US" smtClean="0"/>
              <a:pPr/>
              <a:t>8/8/2013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E251A-3BFB-4B66-B696-0413F5FD40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5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ENVIRONMENTAL</a:t>
            </a:r>
            <a:r>
              <a:rPr lang="en-US" sz="1200" baseline="0" dirty="0" smtClean="0"/>
              <a:t> – CONTAMINANTS?  Soils, groundwater, exposure pathways dermal, ingestion, airborne</a:t>
            </a:r>
          </a:p>
          <a:p>
            <a:endParaRPr lang="en-US" sz="1200" baseline="0" dirty="0" smtClean="0"/>
          </a:p>
          <a:p>
            <a:r>
              <a:rPr lang="en-US" sz="1200" dirty="0" smtClean="0"/>
              <a:t>HEALTH</a:t>
            </a:r>
            <a:r>
              <a:rPr lang="en-US" sz="1200" baseline="0" dirty="0" smtClean="0"/>
              <a:t> </a:t>
            </a:r>
            <a:r>
              <a:rPr lang="en-US" sz="1200" dirty="0" smtClean="0"/>
              <a:t>– Asthma, Lead Blood Poisoning?</a:t>
            </a:r>
          </a:p>
          <a:p>
            <a:endParaRPr lang="en-US" sz="1200" dirty="0" smtClean="0"/>
          </a:p>
          <a:p>
            <a:r>
              <a:rPr lang="en-US" sz="1200" dirty="0" smtClean="0"/>
              <a:t>SOCIAL</a:t>
            </a:r>
            <a:r>
              <a:rPr lang="en-US" sz="1200" baseline="0" dirty="0" smtClean="0"/>
              <a:t>  - </a:t>
            </a:r>
            <a:r>
              <a:rPr lang="en-US" sz="1200" dirty="0" smtClean="0"/>
              <a:t>– Lack of Affordable Housing, Parks, Retail,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E251A-3BFB-4B66-B696-0413F5FD40FC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Outputs - # of Assessments, Quarterly Reports, ACRES Reporting</a:t>
            </a:r>
          </a:p>
          <a:p>
            <a:endParaRPr lang="en-US" sz="1200" dirty="0" smtClean="0"/>
          </a:p>
          <a:p>
            <a:r>
              <a:rPr lang="en-US" sz="1200" dirty="0" smtClean="0"/>
              <a:t>Outcomes - # of Cleanups, Increased Tax Base, # Jobs Created?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E251A-3BFB-4B66-B696-0413F5FD40FC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ENVIRONMENTAL</a:t>
            </a:r>
            <a:r>
              <a:rPr lang="en-US" sz="1200" baseline="0" dirty="0" smtClean="0"/>
              <a:t> – CONTAMINANTS?  Soils, groundwater, exposure pathways dermal, ingestion, airborne</a:t>
            </a:r>
          </a:p>
          <a:p>
            <a:endParaRPr lang="en-US" sz="1200" baseline="0" dirty="0" smtClean="0"/>
          </a:p>
          <a:p>
            <a:r>
              <a:rPr lang="en-US" sz="1200" dirty="0" smtClean="0"/>
              <a:t>HEALTH</a:t>
            </a:r>
            <a:r>
              <a:rPr lang="en-US" sz="1200" baseline="0" dirty="0" smtClean="0"/>
              <a:t> </a:t>
            </a:r>
            <a:r>
              <a:rPr lang="en-US" sz="1200" dirty="0" smtClean="0"/>
              <a:t>– Asthma, Lead Blood Poisoning?</a:t>
            </a:r>
          </a:p>
          <a:p>
            <a:endParaRPr lang="en-US" sz="1200" dirty="0" smtClean="0"/>
          </a:p>
          <a:p>
            <a:r>
              <a:rPr lang="en-US" sz="1200" dirty="0" smtClean="0"/>
              <a:t>SOCIAL</a:t>
            </a:r>
            <a:r>
              <a:rPr lang="en-US" sz="1200" baseline="0" dirty="0" smtClean="0"/>
              <a:t>  - </a:t>
            </a:r>
            <a:r>
              <a:rPr lang="en-US" sz="1200" dirty="0" smtClean="0"/>
              <a:t>– Lack of Affordable Housing, Parks, Retail,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E251A-3BFB-4B66-B696-0413F5FD40FC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CERCLA</a:t>
            </a:r>
            <a:r>
              <a:rPr lang="en-US" baseline="0" dirty="0" smtClean="0"/>
              <a:t> – COMPREHENSIVE ENVIRONMENTAL RESPONSE, COMPENSATION, AND LIABILITY - SUPERFUND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E251A-3BFB-4B66-B696-0413F5FD40FC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lang="en-US" sz="2800" dirty="0" smtClean="0"/>
              <a:t>Cleanup Authority and Oversight Structure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</a:pPr>
            <a:endParaRPr lang="en-US" sz="2800" dirty="0" smtClean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</a:pPr>
            <a:r>
              <a:rPr lang="en-US" sz="3200" dirty="0" smtClean="0">
                <a:latin typeface="Arial" charset="0"/>
              </a:rPr>
              <a:t>Enroll In State Voluntary Cleanup Program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</a:pPr>
            <a:r>
              <a:rPr lang="en-US" sz="3200" dirty="0" smtClean="0">
                <a:latin typeface="Arial" charset="0"/>
              </a:rPr>
              <a:t>Applicant’s Ability To Oversee Cleanup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</a:pPr>
            <a:r>
              <a:rPr lang="en-US" sz="3200" dirty="0" smtClean="0">
                <a:latin typeface="Arial" charset="0"/>
              </a:rPr>
              <a:t>Plan To Access Relevant Property IF APPLICABLE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E251A-3BFB-4B66-B696-0413F5FD40FC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3B357A7-BCE5-4051-BE5A-F0635676DE86}" type="datetime1">
              <a:rPr lang="en-US" smtClean="0"/>
              <a:pPr/>
              <a:t>8/8/2013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B058E6-E1D8-4BF0-A2B3-9C46D510E8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9060-34B0-4EC1-949E-412BCA19C2FE}" type="datetime1">
              <a:rPr lang="en-US" smtClean="0"/>
              <a:pPr/>
              <a:t>8/8/2013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58E6-E1D8-4BF0-A2B3-9C46D510E8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2661807-A599-4266-ADCB-C970CFF6BA7C}" type="datetime1">
              <a:rPr lang="en-US" smtClean="0"/>
              <a:pPr/>
              <a:t>8/8/2013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FB058E6-E1D8-4BF0-A2B3-9C46D510E8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7620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6629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9FB058E6-E1D8-4BF0-A2B3-9C46D510E8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>
            <a:lvl1pPr marL="344488" indent="-344488">
              <a:lnSpc>
                <a:spcPts val="2400"/>
              </a:lnSpc>
              <a:buSzPct val="100000"/>
              <a:buFont typeface="Wingdings" pitchFamily="2" charset="2"/>
              <a:buChar char="§"/>
              <a:defRPr sz="2800"/>
            </a:lvl1pPr>
            <a:lvl2pPr>
              <a:lnSpc>
                <a:spcPts val="2400"/>
              </a:lnSpc>
              <a:buFont typeface="Wingdings" pitchFamily="2" charset="2"/>
              <a:buChar char="§"/>
              <a:defRPr sz="2800"/>
            </a:lvl2pPr>
            <a:lvl3pPr>
              <a:lnSpc>
                <a:spcPts val="2400"/>
              </a:lnSpc>
              <a:buFont typeface="Wingdings" pitchFamily="2" charset="2"/>
              <a:buChar char="§"/>
              <a:defRPr sz="2800"/>
            </a:lvl3pPr>
            <a:lvl4pPr>
              <a:lnSpc>
                <a:spcPts val="2400"/>
              </a:lnSpc>
              <a:buFont typeface="Wingdings" pitchFamily="2" charset="2"/>
              <a:buChar char="§"/>
              <a:defRPr sz="2800"/>
            </a:lvl4pPr>
            <a:lvl5pPr>
              <a:lnSpc>
                <a:spcPts val="2400"/>
              </a:lnSpc>
              <a:buFont typeface="Wingdings" pitchFamily="2" charset="2"/>
              <a:buChar char="§"/>
              <a:defRPr sz="2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7" name="Picture 6" descr="epa_logo_horiz_large.gif"/>
          <p:cNvPicPr>
            <a:picLocks noChangeAspect="1"/>
          </p:cNvPicPr>
          <p:nvPr userDrawn="1"/>
        </p:nvPicPr>
        <p:blipFill>
          <a:blip r:embed="rId2" cstate="print"/>
          <a:srcRect r="56667"/>
          <a:stretch>
            <a:fillRect/>
          </a:stretch>
        </p:blipFill>
        <p:spPr>
          <a:xfrm>
            <a:off x="7315200" y="6230425"/>
            <a:ext cx="1447800" cy="475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24A0-206D-4234-B44F-6F5DBB58A8C8}" type="datetime1">
              <a:rPr lang="en-US" smtClean="0"/>
              <a:pPr/>
              <a:t>8/8/2013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FB058E6-E1D8-4BF0-A2B3-9C46D510E8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E82F6A9-20A1-47EE-B4D5-030D03DF9411}" type="datetime1">
              <a:rPr lang="en-US" smtClean="0"/>
              <a:pPr/>
              <a:t>8/8/2013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B058E6-E1D8-4BF0-A2B3-9C46D510E8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2FD5DF0-4F85-4DB6-B277-EF7D97BDB774}" type="datetime1">
              <a:rPr lang="en-US" smtClean="0"/>
              <a:pPr/>
              <a:t>8/8/2013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B058E6-E1D8-4BF0-A2B3-9C46D510E8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AC5-DF4B-4409-8C50-0E0BAD396482}" type="datetime1">
              <a:rPr lang="en-US" smtClean="0"/>
              <a:pPr/>
              <a:t>8/8/2013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B058E6-E1D8-4BF0-A2B3-9C46D510E8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E5B2-127E-4125-A948-B055255BCEA5}" type="datetime1">
              <a:rPr lang="en-US" smtClean="0"/>
              <a:pPr/>
              <a:t>8/8/2013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B058E6-E1D8-4BF0-A2B3-9C46D510E8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CF7A-B069-4740-B142-1E973F787989}" type="datetime1">
              <a:rPr lang="en-US" smtClean="0"/>
              <a:pPr/>
              <a:t>8/8/2013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B058E6-E1D8-4BF0-A2B3-9C46D510E8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F799AAA-7A45-4ED4-B630-8135AC7588DB}" type="datetime1">
              <a:rPr lang="en-US" smtClean="0"/>
              <a:pPr/>
              <a:t>8/8/2013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FB058E6-E1D8-4BF0-A2B3-9C46D510E8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635F347-8845-4A4C-9527-54346CEC1200}" type="datetime1">
              <a:rPr lang="en-US" smtClean="0"/>
              <a:pPr/>
              <a:t>8/8/2013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1600" b="1">
                <a:solidFill>
                  <a:srgbClr val="FFFFFF"/>
                </a:solidFill>
              </a:defRPr>
            </a:lvl1pPr>
          </a:lstStyle>
          <a:p>
            <a:fld id="{9FB058E6-E1D8-4BF0-A2B3-9C46D510E8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lnSpc>
          <a:spcPts val="3400"/>
        </a:lnSpc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lnSpc>
          <a:spcPts val="3400"/>
        </a:lnSpc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lnSpc>
          <a:spcPts val="3400"/>
        </a:lnSpc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lnSpc>
          <a:spcPts val="3400"/>
        </a:lnSpc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lnSpc>
          <a:spcPts val="3400"/>
        </a:lnSpc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Aimee.Beveridge@rrc.state.tx.us" TargetMode="External"/><Relationship Id="rId2" Type="http://schemas.openxmlformats.org/officeDocument/2006/relationships/hyperlink" Target="mailto:christine.whitney@tceq.texas.gov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kemp.mary@epa.gov" TargetMode="External"/><Relationship Id="rId2" Type="http://schemas.openxmlformats.org/officeDocument/2006/relationships/hyperlink" Target="mailto:peycke.karen@epa.gov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73825"/>
            <a:ext cx="7696200" cy="83820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600" i="1" cap="non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Brownfields Workshop</a:t>
            </a:r>
            <a:endParaRPr lang="en-US" sz="3600" i="1" cap="none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6000"/>
            <a:ext cx="8915400" cy="2667000"/>
          </a:xfrm>
        </p:spPr>
        <p:txBody>
          <a:bodyPr>
            <a:noAutofit/>
          </a:bodyPr>
          <a:lstStyle/>
          <a:p>
            <a:pPr algn="ctr">
              <a:lnSpc>
                <a:spcPts val="4600"/>
              </a:lnSpc>
            </a:pPr>
            <a:r>
              <a:rPr lang="en-US" sz="4400" dirty="0" smtClean="0"/>
              <a:t> OVERVIEW BROWNFIELDS </a:t>
            </a:r>
          </a:p>
          <a:p>
            <a:pPr algn="ctr">
              <a:lnSpc>
                <a:spcPts val="4600"/>
              </a:lnSpc>
            </a:pPr>
            <a:r>
              <a:rPr lang="en-US" sz="4400" dirty="0" smtClean="0"/>
              <a:t>GRANT PROCESS</a:t>
            </a:r>
          </a:p>
          <a:p>
            <a:pPr algn="ctr">
              <a:lnSpc>
                <a:spcPts val="4600"/>
              </a:lnSpc>
            </a:pPr>
            <a:r>
              <a:rPr lang="en-US" sz="4400" dirty="0" smtClean="0"/>
              <a:t>AUGUST, 2013</a:t>
            </a:r>
            <a:endParaRPr lang="en-US" sz="44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362200" y="6096000"/>
            <a:ext cx="6629400" cy="685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REGION 6 BROWNFIELDS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Hi-res White Horizontal EPA.gif"/>
          <p:cNvPicPr>
            <a:picLocks noChangeAspect="1"/>
          </p:cNvPicPr>
          <p:nvPr/>
        </p:nvPicPr>
        <p:blipFill>
          <a:blip r:embed="rId2" cstate="print"/>
          <a:srcRect r="56667"/>
          <a:stretch>
            <a:fillRect/>
          </a:stretch>
        </p:blipFill>
        <p:spPr>
          <a:xfrm>
            <a:off x="228600" y="6155397"/>
            <a:ext cx="1676400" cy="55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 AREA-WIDE PLANNING GRANTS – NO MATCH!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58E6-E1D8-4BF0-A2B3-9C46D510E86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34047" y="1447800"/>
            <a:ext cx="1999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$200K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495800" y="22860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47800" y="2895600"/>
            <a:ext cx="662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NEIGHBORHOOD/REGIONAL APPROACH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Not Allowed to Conduct ESAs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Identify Community Needs Assessments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228600" y="2286000"/>
            <a:ext cx="8686800" cy="41242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numCol="2">
            <a:spAutoFit/>
          </a:bodyPr>
          <a:lstStyle/>
          <a:p>
            <a:r>
              <a:rPr lang="en-US" sz="2800" b="1" dirty="0" smtClean="0"/>
              <a:t>USES: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Advance Ongoing Local Planning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Community Meetings, </a:t>
            </a:r>
            <a:r>
              <a:rPr lang="en-US" sz="2400" dirty="0" err="1" smtClean="0"/>
              <a:t>Charettes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Community Engagement –     </a:t>
            </a:r>
          </a:p>
          <a:p>
            <a:r>
              <a:rPr lang="en-US" sz="2400" dirty="0" smtClean="0"/>
              <a:t>   Website, Newsletters, Social </a:t>
            </a:r>
          </a:p>
          <a:p>
            <a:r>
              <a:rPr lang="en-US" sz="2400" dirty="0" smtClean="0"/>
              <a:t>   Media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Proposed Plan to Revitalize </a:t>
            </a:r>
          </a:p>
          <a:p>
            <a:r>
              <a:rPr lang="en-US" sz="2400" dirty="0" smtClean="0"/>
              <a:t>    Target Area Brownfields  Sites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Identify Next Steps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Identify Resources – Local, </a:t>
            </a:r>
          </a:p>
          <a:p>
            <a:r>
              <a:rPr lang="en-US" sz="2400" dirty="0" smtClean="0"/>
              <a:t>    Regional, State, Federal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Host Federal Partners Meeting(s)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Inventory Brownfields Sites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 MULTI-PURPOSE GRANTS – NO MATCH!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58E6-E1D8-4BF0-A2B3-9C46D510E86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34047" y="1447800"/>
            <a:ext cx="1999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$550K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495800" y="22860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" y="2895600"/>
            <a:ext cx="83058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COMBO – ASSESSMENT &amp; CLEANUP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Up to $350K Assessment (Waiver/Justification)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Up to $200K Cleanup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Non-Profits – NOT ELIGIBLE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Must Be Past EPA Brownfields Grant Recipient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Must NOT be Liable for Past Contamination under Superfund and/or Petroleum – Underground </a:t>
            </a:r>
            <a:r>
              <a:rPr lang="en-US" dirty="0" smtClean="0"/>
              <a:t>Tanks </a:t>
            </a:r>
            <a:r>
              <a:rPr lang="en-US" dirty="0" err="1" smtClean="0"/>
              <a:t>Reguatlion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8600" y="2209800"/>
            <a:ext cx="8686800" cy="44319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numCol="2">
            <a:spAutoFit/>
          </a:bodyPr>
          <a:lstStyle/>
          <a:p>
            <a:r>
              <a:rPr lang="en-US" sz="2400" b="1" dirty="0" smtClean="0"/>
              <a:t>USES:</a:t>
            </a:r>
          </a:p>
          <a:p>
            <a:endParaRPr lang="en-US" b="1" dirty="0" smtClean="0"/>
          </a:p>
          <a:p>
            <a:r>
              <a:rPr lang="en-US" sz="2400" dirty="0" smtClean="0"/>
              <a:t>Assessments: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Phase I ESA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Phase II ESAs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Cleanup Plans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ABCA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Community Engagement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Cleanups: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State VCP Fees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Qualified Environmental </a:t>
            </a:r>
          </a:p>
          <a:p>
            <a:r>
              <a:rPr lang="en-US" sz="2400" dirty="0" smtClean="0"/>
              <a:t>    Professional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Cleanup Activities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Confirmatory Sampling AFTER </a:t>
            </a:r>
          </a:p>
          <a:p>
            <a:r>
              <a:rPr lang="en-US" sz="2400" dirty="0" smtClean="0"/>
              <a:t>   Cleanup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Community Engagement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58E6-E1D8-4BF0-A2B3-9C46D510E86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 descr="Des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153400" cy="1219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Assessment, Revolving Loan Fund, Cleanup (ARC) – Brownfields Grants  Schedule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FB058E6-E1D8-4BF0-A2B3-9C46D510E86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2057400"/>
            <a:ext cx="8153400" cy="4495800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2800" b="1" dirty="0"/>
              <a:t>General ARC Grant Schedule</a:t>
            </a:r>
          </a:p>
          <a:p>
            <a:pPr marL="344488" lvl="1" indent="-344488">
              <a:lnSpc>
                <a:spcPts val="32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Guidelines posted </a:t>
            </a:r>
            <a:r>
              <a:rPr lang="en-US" dirty="0" smtClean="0"/>
              <a:t>mid-late August </a:t>
            </a:r>
            <a:endParaRPr lang="en-US" dirty="0"/>
          </a:p>
          <a:p>
            <a:pPr marL="344488" lvl="1" indent="-344488">
              <a:lnSpc>
                <a:spcPts val="32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Proposals </a:t>
            </a:r>
            <a:r>
              <a:rPr lang="en-US" dirty="0"/>
              <a:t>due </a:t>
            </a:r>
            <a:r>
              <a:rPr lang="en-US" dirty="0" smtClean="0"/>
              <a:t>60 days from date of posted guidelines</a:t>
            </a:r>
          </a:p>
          <a:p>
            <a:pPr marL="344488" lvl="1" indent="-344488">
              <a:lnSpc>
                <a:spcPts val="32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Selections announced following May</a:t>
            </a:r>
          </a:p>
          <a:p>
            <a:pPr marL="344488" lvl="1" indent="-344488">
              <a:lnSpc>
                <a:spcPts val="32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Grants awarded following October</a:t>
            </a:r>
            <a:endParaRPr lang="en-US" dirty="0"/>
          </a:p>
          <a:p>
            <a:pPr lvl="1">
              <a:lnSpc>
                <a:spcPts val="1400"/>
              </a:lnSpc>
              <a:spcBef>
                <a:spcPts val="0"/>
              </a:spcBef>
              <a:buClr>
                <a:srgbClr val="FF0000"/>
              </a:buClr>
              <a:buSzPct val="65000"/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ts val="32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2800" b="1" dirty="0" smtClean="0"/>
              <a:t> </a:t>
            </a:r>
            <a:endParaRPr lang="en-US" dirty="0" smtClean="0"/>
          </a:p>
          <a:p>
            <a:pPr>
              <a:lnSpc>
                <a:spcPts val="32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en-US" dirty="0"/>
          </a:p>
        </p:txBody>
      </p:sp>
      <p:pic>
        <p:nvPicPr>
          <p:cNvPr id="8194" name="Picture 2" descr="C:\Users\kpeycke\AppData\Local\Microsoft\Windows\Temporary Internet Files\Content.IE5\54W27B4O\MC90023726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5057"/>
            <a:ext cx="1869541" cy="18529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082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763000" cy="762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Overview ARC Grant Review Process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FB058E6-E1D8-4BF0-A2B3-9C46D510E86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905000"/>
            <a:ext cx="8153400" cy="3810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ts val="3200"/>
              </a:lnSpc>
            </a:pPr>
            <a:r>
              <a:rPr lang="en-US" sz="12800" b="1" dirty="0" smtClean="0"/>
              <a:t>THRESHOLD CRITERIA</a:t>
            </a:r>
          </a:p>
          <a:p>
            <a:pPr lvl="1">
              <a:lnSpc>
                <a:spcPct val="150000"/>
              </a:lnSpc>
            </a:pPr>
            <a:r>
              <a:rPr lang="en-US" sz="12800" dirty="0" smtClean="0">
                <a:solidFill>
                  <a:srgbClr val="00B050"/>
                </a:solidFill>
              </a:rPr>
              <a:t>Pass</a:t>
            </a:r>
            <a:r>
              <a:rPr lang="en-US" sz="12800" dirty="0" smtClean="0"/>
              <a:t>/</a:t>
            </a:r>
            <a:r>
              <a:rPr lang="en-US" sz="12800" dirty="0" smtClean="0">
                <a:solidFill>
                  <a:srgbClr val="FF0000"/>
                </a:solidFill>
              </a:rPr>
              <a:t>Fail</a:t>
            </a:r>
          </a:p>
          <a:p>
            <a:pPr>
              <a:lnSpc>
                <a:spcPct val="150000"/>
              </a:lnSpc>
            </a:pPr>
            <a:r>
              <a:rPr lang="en-US" sz="12800" b="1" dirty="0" smtClean="0"/>
              <a:t>RANKING CRITERIA</a:t>
            </a:r>
          </a:p>
          <a:p>
            <a:pPr lvl="1">
              <a:lnSpc>
                <a:spcPts val="3200"/>
              </a:lnSpc>
            </a:pPr>
            <a:r>
              <a:rPr lang="en-US" sz="12800" dirty="0" smtClean="0"/>
              <a:t>Accrue Points</a:t>
            </a:r>
          </a:p>
          <a:p>
            <a:pPr lvl="2">
              <a:lnSpc>
                <a:spcPts val="3200"/>
              </a:lnSpc>
              <a:buFont typeface="Wingdings" pitchFamily="2" charset="2"/>
              <a:buChar char="v"/>
            </a:pPr>
            <a:r>
              <a:rPr lang="en-US" sz="11200" dirty="0" smtClean="0"/>
              <a:t>Assessment 200 Points</a:t>
            </a:r>
          </a:p>
          <a:p>
            <a:pPr lvl="2">
              <a:lnSpc>
                <a:spcPts val="3200"/>
              </a:lnSpc>
              <a:buFont typeface="Wingdings" pitchFamily="2" charset="2"/>
              <a:buChar char="v"/>
            </a:pPr>
            <a:r>
              <a:rPr lang="en-US" sz="11200" dirty="0" smtClean="0"/>
              <a:t>Revolving Loan Fund 100 Points</a:t>
            </a:r>
          </a:p>
          <a:p>
            <a:pPr lvl="2">
              <a:lnSpc>
                <a:spcPts val="3200"/>
              </a:lnSpc>
              <a:buFont typeface="Wingdings" pitchFamily="2" charset="2"/>
              <a:buChar char="v"/>
            </a:pPr>
            <a:r>
              <a:rPr lang="en-US" sz="11200" dirty="0" smtClean="0"/>
              <a:t>Cleanup 100 Points</a:t>
            </a:r>
          </a:p>
          <a:p>
            <a:pPr>
              <a:lnSpc>
                <a:spcPts val="3200"/>
              </a:lnSpc>
            </a:pPr>
            <a:endParaRPr lang="en-US" sz="2800" dirty="0" smtClean="0"/>
          </a:p>
          <a:p>
            <a:pPr lvl="1">
              <a:lnSpc>
                <a:spcPts val="3200"/>
              </a:lnSpc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082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228600"/>
            <a:ext cx="9372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4900" dirty="0" smtClean="0"/>
              <a:t>Overview ARC Grant Review Process </a:t>
            </a:r>
            <a:br>
              <a:rPr lang="en-US" sz="4900" dirty="0" smtClean="0"/>
            </a:br>
            <a:endParaRPr lang="en-US" sz="49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58E6-E1D8-4BF0-A2B3-9C46D510E86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4400" y="228600"/>
            <a:ext cx="79248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04800" y="1676400"/>
            <a:ext cx="5943600" cy="4724400"/>
          </a:xfrm>
          <a:prstGeom prst="rect">
            <a:avLst/>
          </a:prstGeom>
          <a:noFill/>
        </p:spPr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Proposal Process Step 1: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Pass/Fail  Threshold Criteria</a:t>
            </a:r>
          </a:p>
          <a:p>
            <a:pPr marL="640080" marR="0" lvl="1" indent="-274320" algn="l" defTabSz="914400" rtl="0" eaLnBrk="1" fontAlgn="auto" latinLnBrk="0" hangingPunct="1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Evaluated by your EPA Region </a:t>
            </a:r>
          </a:p>
          <a:p>
            <a:pPr marL="640080" marR="0" lvl="1" indent="-274320" algn="l" defTabSz="914400" rtl="0" eaLnBrk="1" fontAlgn="auto" latinLnBrk="0" hangingPunct="1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Clarification by your EPA Region to Determine </a:t>
            </a:r>
            <a:r>
              <a:rPr lang="en-US" sz="2400" dirty="0" smtClean="0"/>
              <a:t>E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ligibility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after Submittal</a:t>
            </a:r>
          </a:p>
          <a:p>
            <a:pPr marL="640080" marR="0" lvl="1" indent="-274320" algn="l" defTabSz="914400" rtl="0" eaLnBrk="1" fontAlgn="auto" latinLnBrk="0" hangingPunct="1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Applicant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and/or </a:t>
            </a:r>
            <a:r>
              <a:rPr lang="en-US" sz="2400" dirty="0" smtClean="0"/>
              <a:t>B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rownfields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/>
              <a:t>D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/>
              <a:t>N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/>
              <a:t>M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Threshold </a:t>
            </a:r>
            <a:r>
              <a:rPr lang="en-US" sz="2400" dirty="0" smtClean="0"/>
              <a:t>C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riteria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Application </a:t>
            </a:r>
            <a:r>
              <a:rPr lang="en-US" sz="2400" dirty="0" smtClean="0"/>
              <a:t>W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ill </a:t>
            </a:r>
            <a:r>
              <a:rPr lang="en-US" sz="2400" dirty="0" smtClean="0"/>
              <a:t>N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/>
              <a:t>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</a:t>
            </a:r>
            <a:r>
              <a:rPr lang="en-US" sz="2400" noProof="0" dirty="0" smtClean="0"/>
              <a:t>S</a:t>
            </a:r>
            <a:r>
              <a:rPr lang="en-US" sz="2400" dirty="0" smtClean="0"/>
              <a:t>cored/Ranked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6" descr="j03861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905000"/>
            <a:ext cx="2549525" cy="3824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0"/>
            <a:ext cx="90678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Overview ARC Grant Review Process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58E6-E1D8-4BF0-A2B3-9C46D510E86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4400" y="228600"/>
            <a:ext cx="79248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400" y="1676400"/>
            <a:ext cx="5486400" cy="4419600"/>
          </a:xfrm>
          <a:prstGeom prst="rect">
            <a:avLst/>
          </a:prstGeom>
        </p:spPr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Proposal Process Step 2:</a:t>
            </a:r>
          </a:p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Receive Ranking Criteria Score</a:t>
            </a:r>
          </a:p>
          <a:p>
            <a:pPr marL="640080" marR="0" lvl="1" indent="-274320" algn="l" defTabSz="914400" rtl="0" eaLnBrk="1" fontAlgn="auto" latinLnBrk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Evaluated by a National </a:t>
            </a:r>
            <a:r>
              <a:rPr lang="en-US" sz="2400" dirty="0" smtClean="0"/>
              <a:t>P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anel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7280" lvl="2" indent="-274320">
              <a:lnSpc>
                <a:spcPct val="9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Reviewers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from SOMEWHERE ELSE</a:t>
            </a:r>
          </a:p>
          <a:p>
            <a:pPr marL="1097280" lvl="2" indent="-274320">
              <a:lnSpc>
                <a:spcPct val="9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2000" baseline="0" dirty="0" smtClean="0"/>
              <a:t>Scores</a:t>
            </a:r>
            <a:r>
              <a:rPr lang="en-US" sz="2000" dirty="0" smtClean="0"/>
              <a:t> Based on PROPOSAL </a:t>
            </a:r>
          </a:p>
          <a:p>
            <a:pPr marL="640080" lvl="1" indent="-274320">
              <a:lnSpc>
                <a:spcPct val="9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lvl="1" indent="-274320">
              <a:lnSpc>
                <a:spcPct val="9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en-US" sz="2000" dirty="0" smtClean="0"/>
              <a:t>REMEMBER  . . .  Scores!</a:t>
            </a:r>
          </a:p>
          <a:p>
            <a:pPr lvl="2">
              <a:lnSpc>
                <a:spcPts val="3200"/>
              </a:lnSpc>
              <a:buFont typeface="Wingdings" pitchFamily="2" charset="2"/>
              <a:buChar char="v"/>
            </a:pPr>
            <a:r>
              <a:rPr lang="en-US" sz="2000" dirty="0" smtClean="0"/>
              <a:t>Assessment 200 Points</a:t>
            </a:r>
          </a:p>
          <a:p>
            <a:pPr lvl="2">
              <a:lnSpc>
                <a:spcPts val="3200"/>
              </a:lnSpc>
              <a:buFont typeface="Wingdings" pitchFamily="2" charset="2"/>
              <a:buChar char="v"/>
            </a:pPr>
            <a:r>
              <a:rPr lang="en-US" sz="2000" dirty="0" smtClean="0"/>
              <a:t>Revolving Loan Fund 100 Points</a:t>
            </a:r>
          </a:p>
          <a:p>
            <a:pPr lvl="2">
              <a:lnSpc>
                <a:spcPts val="3200"/>
              </a:lnSpc>
              <a:buFont typeface="Wingdings" pitchFamily="2" charset="2"/>
              <a:buChar char="v"/>
            </a:pPr>
            <a:r>
              <a:rPr lang="en-US" sz="2000" dirty="0" smtClean="0"/>
              <a:t>Cleanup 100 Points</a:t>
            </a:r>
          </a:p>
          <a:p>
            <a:pPr marL="640080" lvl="1" indent="-274320">
              <a:lnSpc>
                <a:spcPct val="9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4" descr="j0399350"/>
          <p:cNvPicPr>
            <a:picLocks noChangeAspect="1" noChangeArrowheads="1"/>
          </p:cNvPicPr>
          <p:nvPr/>
        </p:nvPicPr>
        <p:blipFill>
          <a:blip r:embed="rId2" cstate="print"/>
          <a:srcRect l="11406" r="9087"/>
          <a:stretch>
            <a:fillRect/>
          </a:stretch>
        </p:blipFill>
        <p:spPr bwMode="auto">
          <a:xfrm>
            <a:off x="5808518" y="1752600"/>
            <a:ext cx="3030682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58E6-E1D8-4BF0-A2B3-9C46D510E86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 descr="IMG_25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RANKING CRITERIA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58E6-E1D8-4BF0-A2B3-9C46D510E86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228600" y="1676400"/>
            <a:ext cx="2743200" cy="4343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/>
              <a:t>POINTS!!!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ASSESSMENT – 200 Points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RLF – 100 Points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CLEANUP – 100 Points</a:t>
            </a:r>
          </a:p>
          <a:p>
            <a:pPr>
              <a:lnSpc>
                <a:spcPct val="100000"/>
              </a:lnSpc>
            </a:pPr>
            <a:endParaRPr lang="en-US" dirty="0" smtClean="0"/>
          </a:p>
        </p:txBody>
      </p:sp>
      <p:pic>
        <p:nvPicPr>
          <p:cNvPr id="5123" name="Picture 3" descr="C:\Users\kpeycke\AppData\Local\Microsoft\Windows\Temporary Internet Files\Content.IE5\54W27B4O\MC90003654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752600"/>
            <a:ext cx="1617574" cy="1801368"/>
          </a:xfrm>
          <a:prstGeom prst="rect">
            <a:avLst/>
          </a:prstGeom>
          <a:noFill/>
        </p:spPr>
      </p:pic>
      <p:pic>
        <p:nvPicPr>
          <p:cNvPr id="5124" name="Picture 4" descr="C:\Users\kpeycke\AppData\Local\Microsoft\Windows\Temporary Internet Files\Content.IE5\L9DV0H0D\MP90039938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962400"/>
            <a:ext cx="3914488" cy="2608639"/>
          </a:xfrm>
          <a:prstGeom prst="rect">
            <a:avLst/>
          </a:prstGeom>
          <a:noFill/>
        </p:spPr>
      </p:pic>
      <p:pic>
        <p:nvPicPr>
          <p:cNvPr id="5125" name="Picture 5" descr="C:\Users\kpeycke\AppData\Local\Microsoft\Windows\Temporary Internet Files\Content.IE5\DNHALJCH\MC90038913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981200"/>
            <a:ext cx="1867205" cy="1532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COMMUNITY NEED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58E6-E1D8-4BF0-A2B3-9C46D510E86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idx="4294967295"/>
          </p:nvPr>
        </p:nvSpPr>
        <p:spPr>
          <a:xfrm>
            <a:off x="2935288" y="2819400"/>
            <a:ext cx="6208712" cy="16732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b="1" dirty="0" smtClean="0"/>
              <a:t> ASSESSMENT</a:t>
            </a:r>
            <a:r>
              <a:rPr lang="en-US" sz="3600" dirty="0" smtClean="0"/>
              <a:t> – 40 Points</a:t>
            </a:r>
          </a:p>
          <a:p>
            <a:pPr>
              <a:buFont typeface="Wingdings" pitchFamily="2" charset="2"/>
              <a:buChar char="q"/>
            </a:pPr>
            <a:r>
              <a:rPr lang="en-US" sz="3600" b="1" dirty="0" smtClean="0"/>
              <a:t> RLF</a:t>
            </a:r>
            <a:r>
              <a:rPr lang="en-US" sz="3600" dirty="0" smtClean="0"/>
              <a:t> – 15 Points</a:t>
            </a:r>
          </a:p>
          <a:p>
            <a:pPr>
              <a:buFont typeface="Wingdings" pitchFamily="2" charset="2"/>
              <a:buChar char="q"/>
            </a:pPr>
            <a:r>
              <a:rPr lang="en-US" sz="3600" b="1" dirty="0" smtClean="0"/>
              <a:t> CLEANUP</a:t>
            </a:r>
            <a:r>
              <a:rPr lang="en-US" sz="3600" dirty="0" smtClean="0"/>
              <a:t> – 15 Points</a:t>
            </a:r>
            <a:endParaRPr lang="en-US" sz="3600" dirty="0"/>
          </a:p>
        </p:txBody>
      </p:sp>
      <p:sp>
        <p:nvSpPr>
          <p:cNvPr id="3" name="Slide Number Placeholder 6"/>
          <p:cNvSpPr txBox="1">
            <a:spLocks/>
          </p:cNvSpPr>
          <p:nvPr/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EE4278-09E1-4005-85BF-183FBB1F2F13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" y="1752600"/>
            <a:ext cx="8458200" cy="48936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numCol="2" rtlCol="0">
            <a:spAutoFit/>
          </a:bodyPr>
          <a:lstStyle/>
          <a:p>
            <a:r>
              <a:rPr lang="en-US" sz="2400" dirty="0" smtClean="0"/>
              <a:t> 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Environmental  Issues include:</a:t>
            </a:r>
          </a:p>
          <a:p>
            <a:r>
              <a:rPr lang="en-US" sz="2400" dirty="0" smtClean="0"/>
              <a:t>     # of BF Sites, Size of BF Sites 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Health Concerns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Social Concerns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Disproportionate Impact to </a:t>
            </a:r>
          </a:p>
          <a:p>
            <a:r>
              <a:rPr lang="en-US" sz="2400" dirty="0" smtClean="0"/>
              <a:t>    Community from BF sites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SENSITIVE POPULATIONS: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Children?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Women of Child-Bearing </a:t>
            </a:r>
          </a:p>
          <a:p>
            <a:pPr lvl="1"/>
            <a:r>
              <a:rPr lang="en-US" sz="2400" dirty="0" smtClean="0"/>
              <a:t>     Age?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Seniors?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Minorities? 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/>
              <a:t> African American %?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/>
              <a:t> Latino %?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/>
              <a:t> Asian American %?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/>
              <a:t> Native American %?</a:t>
            </a:r>
          </a:p>
          <a:p>
            <a:endParaRPr lang="en-US" sz="2400" dirty="0"/>
          </a:p>
        </p:txBody>
      </p:sp>
      <p:pic>
        <p:nvPicPr>
          <p:cNvPr id="4098" name="Picture 2" descr="C:\Users\kpeycke\AppData\Local\Microsoft\Windows\Temporary Internet Files\Content.IE5\BCLK4JM2\MC900439613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0"/>
            <a:ext cx="1447800" cy="1593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58E6-E1D8-4BF0-A2B3-9C46D510E86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" y="33528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Lucida Sans"/>
                <a:ea typeface="+mj-ea"/>
                <a:cs typeface="+mj-cs"/>
              </a:rPr>
              <a:t>What are Brownfields?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Lucida Sans"/>
              <a:ea typeface="+mj-ea"/>
              <a:cs typeface="+mj-cs"/>
            </a:endParaRPr>
          </a:p>
        </p:txBody>
      </p:sp>
      <p:pic>
        <p:nvPicPr>
          <p:cNvPr id="15" name="Picture 6" descr="Mt"/>
          <p:cNvPicPr>
            <a:picLocks noChangeAspect="1" noChangeArrowheads="1"/>
          </p:cNvPicPr>
          <p:nvPr/>
        </p:nvPicPr>
        <p:blipFill>
          <a:blip r:embed="rId2" cstate="print"/>
          <a:srcRect t="14375" r="426" b="17250"/>
          <a:stretch>
            <a:fillRect/>
          </a:stretch>
        </p:blipFill>
        <p:spPr bwMode="auto">
          <a:xfrm>
            <a:off x="1828800" y="1371600"/>
            <a:ext cx="6796088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Picture 5" descr="leaking equi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886200"/>
            <a:ext cx="2590800" cy="1943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 cstate="print"/>
          <a:srcRect l="15002" t="23402" r="17552" b="36604"/>
          <a:stretch>
            <a:fillRect/>
          </a:stretch>
        </p:blipFill>
        <p:spPr bwMode="auto">
          <a:xfrm rot="629697">
            <a:off x="2022105" y="2735241"/>
            <a:ext cx="6015038" cy="2674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4" descr="Roberto's Radiator Shop"/>
          <p:cNvPicPr>
            <a:picLocks noChangeAspect="1" noChangeArrowheads="1"/>
          </p:cNvPicPr>
          <p:nvPr/>
        </p:nvPicPr>
        <p:blipFill>
          <a:blip r:embed="rId5" cstate="print"/>
          <a:srcRect r="20705" b="18732"/>
          <a:stretch>
            <a:fillRect/>
          </a:stretch>
        </p:blipFill>
        <p:spPr bwMode="auto">
          <a:xfrm rot="502955">
            <a:off x="4752375" y="3686251"/>
            <a:ext cx="3730625" cy="2747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Before American C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83685">
            <a:off x="517968" y="3389695"/>
            <a:ext cx="3902075" cy="29257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3" descr="052501-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329872">
            <a:off x="3434187" y="2184746"/>
            <a:ext cx="2746248" cy="1830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 descr="Before Enron"/>
          <p:cNvPicPr>
            <a:picLocks noChangeAspect="1" noChangeArrowheads="1"/>
          </p:cNvPicPr>
          <p:nvPr/>
        </p:nvPicPr>
        <p:blipFill>
          <a:blip r:embed="rId8" cstate="print"/>
          <a:srcRect t="18391"/>
          <a:stretch>
            <a:fillRect/>
          </a:stretch>
        </p:blipFill>
        <p:spPr bwMode="auto">
          <a:xfrm rot="20557765">
            <a:off x="691327" y="2092729"/>
            <a:ext cx="4146278" cy="22018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" name="Picture 6" descr="DSCN157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3124200"/>
            <a:ext cx="29464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" name="Picture 18" descr="PC090981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14800" y="4876800"/>
            <a:ext cx="2314176" cy="17349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Slide Number Placeholder 12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A0CB99-37A0-4D38-BBE4-97D2965248B0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PROJECT DESCRIPTION &amp;</a:t>
            </a:r>
            <a:br>
              <a:rPr lang="en-US" b="1" dirty="0" smtClean="0"/>
            </a:br>
            <a:r>
              <a:rPr lang="en-US" b="1" dirty="0" smtClean="0"/>
              <a:t>FEASIBILITY OF SUCCESS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58E6-E1D8-4BF0-A2B3-9C46D510E86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idx="4294967295"/>
          </p:nvPr>
        </p:nvSpPr>
        <p:spPr>
          <a:xfrm>
            <a:off x="1371600" y="2362200"/>
            <a:ext cx="6208712" cy="16732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b="1" dirty="0" smtClean="0"/>
              <a:t> ASSESSMENT</a:t>
            </a:r>
            <a:r>
              <a:rPr lang="en-US" sz="3600" dirty="0" smtClean="0"/>
              <a:t> – 100 Points</a:t>
            </a:r>
          </a:p>
          <a:p>
            <a:pPr>
              <a:buFont typeface="Wingdings" pitchFamily="2" charset="2"/>
              <a:buChar char="q"/>
            </a:pPr>
            <a:r>
              <a:rPr lang="en-US" sz="3600" b="1" dirty="0" smtClean="0"/>
              <a:t> RLF</a:t>
            </a:r>
            <a:r>
              <a:rPr lang="en-US" sz="3600" dirty="0" smtClean="0"/>
              <a:t> – 55 Points</a:t>
            </a:r>
          </a:p>
          <a:p>
            <a:pPr>
              <a:buFont typeface="Wingdings" pitchFamily="2" charset="2"/>
              <a:buChar char="q"/>
            </a:pPr>
            <a:r>
              <a:rPr lang="en-US" sz="3600" b="1" dirty="0" smtClean="0"/>
              <a:t> CLEANUP</a:t>
            </a:r>
            <a:r>
              <a:rPr lang="en-US" sz="3600" dirty="0" smtClean="0"/>
              <a:t> – 55 Points</a:t>
            </a:r>
            <a:endParaRPr lang="en-US" sz="3600" dirty="0"/>
          </a:p>
        </p:txBody>
      </p:sp>
      <p:sp>
        <p:nvSpPr>
          <p:cNvPr id="3" name="Slide Number Placeholder 6"/>
          <p:cNvSpPr txBox="1">
            <a:spLocks/>
          </p:cNvSpPr>
          <p:nvPr/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EE4278-09E1-4005-85BF-183FBB1F2F13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5800" y="1981200"/>
            <a:ext cx="7315200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numCol="2" rtlCol="0">
            <a:spAutoFit/>
          </a:bodyPr>
          <a:lstStyle/>
          <a:p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Budge Table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Budget Narrative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Outputs  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Outcomes  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$ &amp;/or Resources  </a:t>
            </a:r>
          </a:p>
          <a:p>
            <a:r>
              <a:rPr lang="en-US" sz="2400" dirty="0" smtClean="0"/>
              <a:t>   Leveraged – Assessment </a:t>
            </a:r>
          </a:p>
          <a:p>
            <a:r>
              <a:rPr lang="en-US" sz="2400" dirty="0" smtClean="0"/>
              <a:t>   Gaps, Cleanup, </a:t>
            </a:r>
          </a:p>
          <a:p>
            <a:r>
              <a:rPr lang="en-US" sz="2400" dirty="0" smtClean="0"/>
              <a:t>   Redevelopment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Does Budget Table Match  </a:t>
            </a:r>
          </a:p>
          <a:p>
            <a:r>
              <a:rPr lang="en-US" sz="2400" dirty="0" smtClean="0"/>
              <a:t>    Narrative?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Leveraged Resources </a:t>
            </a:r>
          </a:p>
          <a:p>
            <a:r>
              <a:rPr lang="en-US" sz="2400" dirty="0" smtClean="0"/>
              <a:t>    Letters Attached?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685800" y="1981200"/>
            <a:ext cx="2514600" cy="37856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ASSESSMENT</a:t>
            </a:r>
          </a:p>
          <a:p>
            <a:r>
              <a:rPr lang="en-US" sz="2000" dirty="0" smtClean="0"/>
              <a:t># Phase I ESAs</a:t>
            </a:r>
          </a:p>
          <a:p>
            <a:r>
              <a:rPr lang="en-US" sz="2000" dirty="0" smtClean="0"/>
              <a:t># Phase II ESAs</a:t>
            </a:r>
          </a:p>
          <a:p>
            <a:r>
              <a:rPr lang="en-US" sz="2000" dirty="0" smtClean="0"/>
              <a:t># Cleanup Plans</a:t>
            </a:r>
          </a:p>
          <a:p>
            <a:r>
              <a:rPr lang="en-US" sz="2000" dirty="0" smtClean="0"/>
              <a:t>Prioritization for Phase I and II ESAS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68" name="TextBox 67"/>
          <p:cNvSpPr txBox="1"/>
          <p:nvPr/>
        </p:nvSpPr>
        <p:spPr>
          <a:xfrm>
            <a:off x="2971800" y="1981200"/>
            <a:ext cx="2819400" cy="37856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RLF</a:t>
            </a:r>
          </a:p>
          <a:p>
            <a:r>
              <a:rPr lang="en-US" sz="2000" dirty="0" smtClean="0"/>
              <a:t>Sustainability of RLF </a:t>
            </a:r>
          </a:p>
          <a:p>
            <a:r>
              <a:rPr lang="en-US" sz="2000" dirty="0" smtClean="0"/>
              <a:t>Loan Administration </a:t>
            </a:r>
            <a:r>
              <a:rPr lang="en-US" sz="2000" dirty="0" err="1" smtClean="0"/>
              <a:t>Subgrants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Target Market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69" name="TextBox 68"/>
          <p:cNvSpPr txBox="1"/>
          <p:nvPr/>
        </p:nvSpPr>
        <p:spPr>
          <a:xfrm>
            <a:off x="5791200" y="1981200"/>
            <a:ext cx="2209800" cy="37856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CLEANUP</a:t>
            </a:r>
          </a:p>
          <a:p>
            <a:r>
              <a:rPr lang="en-US" sz="2000" dirty="0" smtClean="0"/>
              <a:t>Reuse????</a:t>
            </a:r>
          </a:p>
          <a:p>
            <a:r>
              <a:rPr lang="en-US" sz="2000" dirty="0" smtClean="0"/>
              <a:t>Cleanup Plan</a:t>
            </a:r>
          </a:p>
          <a:p>
            <a:r>
              <a:rPr lang="en-US" sz="2000" dirty="0" smtClean="0"/>
              <a:t>VCP </a:t>
            </a:r>
            <a:r>
              <a:rPr lang="en-US" sz="2000" dirty="0" err="1" smtClean="0"/>
              <a:t>vs</a:t>
            </a:r>
            <a:r>
              <a:rPr lang="en-US" sz="2000" dirty="0" smtClean="0"/>
              <a:t> Non VCP?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2050" name="Picture 2" descr="C:\Users\kpeycke\AppData\Local\Microsoft\Windows\Temporary Internet Files\Content.IE5\54W27B4O\MC90029588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8703" y="0"/>
            <a:ext cx="1125297" cy="1410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7" grpId="0" animBg="1"/>
      <p:bldP spid="68" grpId="0" animBg="1"/>
      <p:bldP spid="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PROGRAMMATIC CAPABILITY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58E6-E1D8-4BF0-A2B3-9C46D510E86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idx="4294967295"/>
          </p:nvPr>
        </p:nvSpPr>
        <p:spPr>
          <a:xfrm>
            <a:off x="1524000" y="2743200"/>
            <a:ext cx="6208712" cy="16732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b="1" dirty="0" smtClean="0"/>
              <a:t> ASSESSMENT</a:t>
            </a:r>
            <a:r>
              <a:rPr lang="en-US" sz="3600" dirty="0" smtClean="0"/>
              <a:t> – 40 Points</a:t>
            </a:r>
          </a:p>
          <a:p>
            <a:pPr>
              <a:buFont typeface="Wingdings" pitchFamily="2" charset="2"/>
              <a:buChar char="q"/>
            </a:pPr>
            <a:r>
              <a:rPr lang="en-US" sz="3600" b="1" dirty="0" smtClean="0"/>
              <a:t> RLF</a:t>
            </a:r>
            <a:r>
              <a:rPr lang="en-US" sz="3600" dirty="0" smtClean="0"/>
              <a:t> – 20 Points</a:t>
            </a:r>
          </a:p>
          <a:p>
            <a:pPr>
              <a:buFont typeface="Wingdings" pitchFamily="2" charset="2"/>
              <a:buChar char="q"/>
            </a:pPr>
            <a:r>
              <a:rPr lang="en-US" sz="3600" b="1" dirty="0" smtClean="0"/>
              <a:t> CLEANUP</a:t>
            </a:r>
            <a:r>
              <a:rPr lang="en-US" sz="3600" dirty="0" smtClean="0"/>
              <a:t> – 20 Points</a:t>
            </a:r>
            <a:endParaRPr lang="en-US" sz="3600" dirty="0"/>
          </a:p>
        </p:txBody>
      </p:sp>
      <p:sp>
        <p:nvSpPr>
          <p:cNvPr id="3" name="Slide Number Placeholder 6"/>
          <p:cNvSpPr txBox="1">
            <a:spLocks/>
          </p:cNvSpPr>
          <p:nvPr/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EE4278-09E1-4005-85BF-183FBB1F2F13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3400" y="1752600"/>
            <a:ext cx="8458200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numCol="2" rtlCol="0">
            <a:spAutoFit/>
          </a:bodyPr>
          <a:lstStyle/>
          <a:p>
            <a:r>
              <a:rPr lang="en-US" sz="2400" dirty="0" smtClean="0"/>
              <a:t> 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Include Details – Key Staff </a:t>
            </a:r>
          </a:p>
          <a:p>
            <a:r>
              <a:rPr lang="en-US" sz="2400" dirty="0" smtClean="0"/>
              <a:t>    Involved in Project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Demonstrate Understanding- </a:t>
            </a:r>
          </a:p>
          <a:p>
            <a:r>
              <a:rPr lang="en-US" sz="2400" dirty="0" smtClean="0"/>
              <a:t>    Competitive Bid Process</a:t>
            </a:r>
          </a:p>
          <a:p>
            <a:r>
              <a:rPr lang="en-US" sz="2400" dirty="0" smtClean="0"/>
              <a:t>    (40 CFR Parts 30 or 31), </a:t>
            </a:r>
          </a:p>
          <a:p>
            <a:r>
              <a:rPr lang="en-US" sz="2400" dirty="0" smtClean="0"/>
              <a:t>    As Appropriate 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Confirm No Adverse Audit </a:t>
            </a:r>
          </a:p>
          <a:p>
            <a:r>
              <a:rPr lang="en-US" sz="2400" dirty="0" smtClean="0"/>
              <a:t>    Findings OR No Audit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If Adverse Audit Findings – </a:t>
            </a:r>
          </a:p>
          <a:p>
            <a:r>
              <a:rPr lang="en-US" sz="2400" dirty="0" smtClean="0"/>
              <a:t>    Explain How Findings Are </a:t>
            </a:r>
          </a:p>
          <a:p>
            <a:r>
              <a:rPr lang="en-US" sz="2400" dirty="0" smtClean="0"/>
              <a:t>    Addressed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IF PAST RECIPIENT – PROVIDE</a:t>
            </a:r>
          </a:p>
          <a:p>
            <a:r>
              <a:rPr lang="en-US" sz="2400" dirty="0" smtClean="0"/>
              <a:t>    PAST ACCOMPLISHMENTS! </a:t>
            </a:r>
            <a:endParaRPr lang="en-US" sz="2400" dirty="0"/>
          </a:p>
        </p:txBody>
      </p:sp>
      <p:pic>
        <p:nvPicPr>
          <p:cNvPr id="9218" name="Picture 2" descr="C:\Users\kpeycke\AppData\Local\Microsoft\Windows\Temporary Internet Files\Content.IE5\54W27B4O\MC90013671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995" y="0"/>
            <a:ext cx="1150005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COMMUNITY ENGAGEMENT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58E6-E1D8-4BF0-A2B3-9C46D510E86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idx="4294967295"/>
          </p:nvPr>
        </p:nvSpPr>
        <p:spPr>
          <a:xfrm>
            <a:off x="1143000" y="2667000"/>
            <a:ext cx="6208712" cy="16732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b="1" dirty="0" smtClean="0"/>
              <a:t> ASSESSMENT</a:t>
            </a:r>
            <a:r>
              <a:rPr lang="en-US" sz="3600" dirty="0" smtClean="0"/>
              <a:t> – 30 Points</a:t>
            </a:r>
          </a:p>
          <a:p>
            <a:pPr>
              <a:buFont typeface="Wingdings" pitchFamily="2" charset="2"/>
              <a:buChar char="q"/>
            </a:pPr>
            <a:r>
              <a:rPr lang="en-US" sz="3600" b="1" dirty="0" smtClean="0"/>
              <a:t> RLF</a:t>
            </a:r>
            <a:r>
              <a:rPr lang="en-US" sz="3600" dirty="0" smtClean="0"/>
              <a:t> – 15 Points</a:t>
            </a:r>
          </a:p>
          <a:p>
            <a:pPr>
              <a:buFont typeface="Wingdings" pitchFamily="2" charset="2"/>
              <a:buChar char="q"/>
            </a:pPr>
            <a:r>
              <a:rPr lang="en-US" sz="3600" b="1" dirty="0" smtClean="0"/>
              <a:t> CLEANUP</a:t>
            </a:r>
            <a:r>
              <a:rPr lang="en-US" sz="3600" dirty="0" smtClean="0"/>
              <a:t> – 15 Points</a:t>
            </a:r>
            <a:endParaRPr lang="en-US" sz="3600" dirty="0"/>
          </a:p>
        </p:txBody>
      </p:sp>
      <p:sp>
        <p:nvSpPr>
          <p:cNvPr id="3" name="Slide Number Placeholder 6"/>
          <p:cNvSpPr txBox="1">
            <a:spLocks/>
          </p:cNvSpPr>
          <p:nvPr/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EE4278-09E1-4005-85BF-183FBB1F2F13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1676400"/>
            <a:ext cx="9144000" cy="5715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numCol="2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 Engage Community HOW?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 Community Meetings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 Web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 Newsletters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 Social Media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 Language Needs </a:t>
            </a:r>
          </a:p>
          <a:p>
            <a:r>
              <a:rPr lang="en-US" sz="2400" dirty="0" smtClean="0"/>
              <a:t>    Accommodated?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 Partnerships  Local, State, </a:t>
            </a:r>
          </a:p>
          <a:p>
            <a:r>
              <a:rPr lang="en-US" sz="2400" dirty="0" smtClean="0"/>
              <a:t>    Federal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 Health Dept.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 State Environmental </a:t>
            </a:r>
          </a:p>
          <a:p>
            <a:pPr lvl="1"/>
            <a:r>
              <a:rPr lang="en-US" sz="2400" dirty="0" smtClean="0"/>
              <a:t>      Agency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 HUD, DOT, EPA?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Key Community Based Orgs.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Proposal – List NAME, ROLE   </a:t>
            </a:r>
          </a:p>
          <a:p>
            <a:pPr lvl="1"/>
            <a:r>
              <a:rPr lang="en-US" sz="2400" dirty="0" smtClean="0"/>
              <a:t>      &amp; CONTRIBUTION of Key </a:t>
            </a:r>
          </a:p>
          <a:p>
            <a:pPr lvl="1"/>
            <a:r>
              <a:rPr lang="en-US" sz="2400" dirty="0" smtClean="0"/>
              <a:t>      CBO’s to Brownfields </a:t>
            </a:r>
          </a:p>
          <a:p>
            <a:pPr lvl="1"/>
            <a:r>
              <a:rPr lang="en-US" sz="2400" dirty="0" smtClean="0"/>
              <a:t>      Project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 Support Letters – ROLE &amp; </a:t>
            </a:r>
          </a:p>
          <a:p>
            <a:pPr lvl="1"/>
            <a:r>
              <a:rPr lang="en-US" sz="2400" dirty="0" smtClean="0"/>
              <a:t>       CONTRIBUTION to </a:t>
            </a:r>
          </a:p>
          <a:p>
            <a:pPr lvl="1"/>
            <a:r>
              <a:rPr lang="en-US" sz="2400" dirty="0" smtClean="0"/>
              <a:t>	Brownfields Project</a:t>
            </a:r>
          </a:p>
          <a:p>
            <a:endParaRPr lang="en-US" sz="2400" dirty="0"/>
          </a:p>
        </p:txBody>
      </p:sp>
      <p:pic>
        <p:nvPicPr>
          <p:cNvPr id="1027" name="Picture 3" descr="C:\Users\kpeycke\AppData\Local\Microsoft\Windows\Temporary Internet Files\Content.IE5\L9DV0H0D\MC90039081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95250"/>
            <a:ext cx="1524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BENEFITS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58E6-E1D8-4BF0-A2B3-9C46D510E86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idx="4294967295"/>
          </p:nvPr>
        </p:nvSpPr>
        <p:spPr>
          <a:xfrm>
            <a:off x="1143000" y="2743200"/>
            <a:ext cx="6208712" cy="16732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b="1" dirty="0" smtClean="0"/>
              <a:t> ASSESSMENT</a:t>
            </a:r>
            <a:r>
              <a:rPr lang="en-US" sz="3600" dirty="0" smtClean="0"/>
              <a:t> – 30 Points</a:t>
            </a:r>
          </a:p>
          <a:p>
            <a:pPr>
              <a:buFont typeface="Wingdings" pitchFamily="2" charset="2"/>
              <a:buChar char="q"/>
            </a:pPr>
            <a:r>
              <a:rPr lang="en-US" sz="3600" b="1" dirty="0" smtClean="0"/>
              <a:t> RLF</a:t>
            </a:r>
            <a:r>
              <a:rPr lang="en-US" sz="3600" dirty="0" smtClean="0"/>
              <a:t> – 15 Points</a:t>
            </a:r>
          </a:p>
          <a:p>
            <a:pPr>
              <a:buFont typeface="Wingdings" pitchFamily="2" charset="2"/>
              <a:buChar char="q"/>
            </a:pPr>
            <a:r>
              <a:rPr lang="en-US" sz="3600" b="1" dirty="0" smtClean="0"/>
              <a:t> CLEANUP</a:t>
            </a:r>
            <a:r>
              <a:rPr lang="en-US" sz="3600" dirty="0" smtClean="0"/>
              <a:t> – 15 Points</a:t>
            </a:r>
            <a:endParaRPr lang="en-US" sz="3600" dirty="0"/>
          </a:p>
        </p:txBody>
      </p:sp>
      <p:sp>
        <p:nvSpPr>
          <p:cNvPr id="3" name="Slide Number Placeholder 6"/>
          <p:cNvSpPr txBox="1">
            <a:spLocks/>
          </p:cNvSpPr>
          <p:nvPr/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EE4278-09E1-4005-85BF-183FBB1F2F13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" y="1676400"/>
            <a:ext cx="8534400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numCol="2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 BENEFITS - SENSITIVE  </a:t>
            </a:r>
          </a:p>
          <a:p>
            <a:r>
              <a:rPr lang="en-US" sz="2400" dirty="0" smtClean="0"/>
              <a:t>    POPULATIONS: 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 Improved Environment?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 Improved Health?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 Improved Social?</a:t>
            </a:r>
          </a:p>
          <a:p>
            <a:pPr lvl="1"/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 Redevelopment - Equitable </a:t>
            </a:r>
          </a:p>
          <a:p>
            <a:r>
              <a:rPr lang="en-US" sz="2400" dirty="0" smtClean="0"/>
              <a:t>    Development or Livability? 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Economic Gain $, Jobs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Greenspace or Non-Profit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Sustainable Practices!  Livability </a:t>
            </a:r>
          </a:p>
          <a:p>
            <a:r>
              <a:rPr lang="en-US" sz="2400" dirty="0" smtClean="0"/>
              <a:t>    Principles!  Green Building, </a:t>
            </a:r>
          </a:p>
          <a:p>
            <a:r>
              <a:rPr lang="en-US" sz="2400" dirty="0" smtClean="0"/>
              <a:t>    Green Cleanup, Green </a:t>
            </a:r>
          </a:p>
          <a:p>
            <a:r>
              <a:rPr lang="en-US" sz="2400" dirty="0" smtClean="0"/>
              <a:t>     Contracting!!</a:t>
            </a:r>
          </a:p>
          <a:p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3076" name="Picture 4" descr="C:\Users\kpeycke\AppData\Local\Microsoft\Windows\Temporary Internet Files\Content.IE5\BCLK4JM2\MC9004378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0"/>
            <a:ext cx="1167411" cy="1285875"/>
          </a:xfrm>
          <a:prstGeom prst="rect">
            <a:avLst/>
          </a:prstGeom>
          <a:noFill/>
        </p:spPr>
      </p:pic>
      <p:pic>
        <p:nvPicPr>
          <p:cNvPr id="3077" name="Picture 5" descr="C:\Users\kpeycke\AppData\Local\Microsoft\Windows\Temporary Internet Files\Content.IE5\54W27B4O\MC90029110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52400"/>
            <a:ext cx="1363248" cy="1069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58E6-E1D8-4BF0-A2B3-9C46D510E863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 descr="IMG_24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THRESHOLD CRITERIA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58E6-E1D8-4BF0-A2B3-9C46D510E86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752600" cy="4343400"/>
          </a:xfrm>
        </p:spPr>
        <p:txBody>
          <a:bodyPr/>
          <a:lstStyle/>
          <a:p>
            <a:r>
              <a:rPr lang="en-US" dirty="0" smtClean="0"/>
              <a:t>Pass – Entry</a:t>
            </a:r>
          </a:p>
          <a:p>
            <a:r>
              <a:rPr lang="en-US" dirty="0" smtClean="0"/>
              <a:t>Fail – No Entry</a:t>
            </a:r>
            <a:endParaRPr lang="en-US" dirty="0"/>
          </a:p>
        </p:txBody>
      </p:sp>
      <p:pic>
        <p:nvPicPr>
          <p:cNvPr id="1026" name="Picture 2" descr="C:\Users\kpeycke\AppData\Local\Microsoft\Windows\Temporary Internet Files\Content.IE5\TLQR50XH\MP900145870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752600"/>
            <a:ext cx="2932176" cy="4546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60347"/>
            <a:ext cx="533400" cy="244476"/>
          </a:xfrm>
        </p:spPr>
        <p:txBody>
          <a:bodyPr>
            <a:noAutofit/>
          </a:bodyPr>
          <a:lstStyle/>
          <a:p>
            <a:fld id="{9FB058E6-E1D8-4BF0-A2B3-9C46D510E863}" type="slidenum">
              <a:rPr lang="en-US" sz="1800" smtClean="0"/>
              <a:pPr/>
              <a:t>25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2000" cy="4495800"/>
          </a:xfrm>
        </p:spPr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00000"/>
              <a:buNone/>
            </a:pPr>
            <a:r>
              <a:rPr lang="en-US" b="1" dirty="0" smtClean="0"/>
              <a:t> </a:t>
            </a:r>
            <a:endParaRPr lang="en-US" sz="24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8848" cy="990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THRESHOLD CRITERIA:</a:t>
            </a:r>
            <a:br>
              <a:rPr lang="en-US" sz="3600" b="1" dirty="0" smtClean="0"/>
            </a:br>
            <a:r>
              <a:rPr lang="en-US" sz="3600" dirty="0" smtClean="0"/>
              <a:t>Eligible Applicants</a:t>
            </a:r>
            <a:endParaRPr lang="en-US" sz="3600" dirty="0"/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058E6-E1D8-4BF0-A2B3-9C46D510E863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90600" y="0"/>
            <a:ext cx="81534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Oval 19"/>
          <p:cNvSpPr>
            <a:spLocks noChangeArrowheads="1"/>
          </p:cNvSpPr>
          <p:nvPr/>
        </p:nvSpPr>
        <p:spPr bwMode="auto">
          <a:xfrm>
            <a:off x="5883275" y="5105400"/>
            <a:ext cx="1293813" cy="1295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1800" b="0" dirty="0">
              <a:latin typeface="Arial" charset="0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381000" y="4267200"/>
            <a:ext cx="1371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Potentially</a:t>
            </a:r>
          </a:p>
          <a:p>
            <a:pPr algn="ctr" eaLnBrk="1" hangingPunct="1"/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Liable</a:t>
            </a:r>
          </a:p>
          <a:p>
            <a:pPr algn="ctr" eaLnBrk="1" hangingPunct="1"/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Parties</a:t>
            </a: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7315200" y="3733800"/>
            <a:ext cx="14285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Private</a:t>
            </a:r>
          </a:p>
          <a:p>
            <a:pPr eaLnBrk="1" hangingPunct="1"/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Owners/</a:t>
            </a:r>
          </a:p>
          <a:p>
            <a:pPr eaLnBrk="1" hangingPunct="1"/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Developers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161708" y="3505200"/>
            <a:ext cx="2820583" cy="2185321"/>
            <a:chOff x="3733800" y="2819400"/>
            <a:chExt cx="2820583" cy="2185321"/>
          </a:xfrm>
        </p:grpSpPr>
        <p:sp>
          <p:nvSpPr>
            <p:cNvPr id="15" name="Puzzle2"/>
            <p:cNvSpPr>
              <a:spLocks noEditPoints="1" noChangeArrowheads="1"/>
            </p:cNvSpPr>
            <p:nvPr/>
          </p:nvSpPr>
          <p:spPr bwMode="auto">
            <a:xfrm>
              <a:off x="3733800" y="2819400"/>
              <a:ext cx="2820583" cy="2185321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3317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4572000" y="3581400"/>
              <a:ext cx="1143000" cy="45720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Cities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75232" y="2474815"/>
            <a:ext cx="2855483" cy="1665534"/>
            <a:chOff x="2057400" y="1763466"/>
            <a:chExt cx="2855483" cy="1665534"/>
          </a:xfrm>
        </p:grpSpPr>
        <p:sp>
          <p:nvSpPr>
            <p:cNvPr id="18" name="Puzzle1"/>
            <p:cNvSpPr>
              <a:spLocks noEditPoints="1" noChangeArrowheads="1"/>
            </p:cNvSpPr>
            <p:nvPr/>
          </p:nvSpPr>
          <p:spPr bwMode="auto">
            <a:xfrm>
              <a:off x="2057400" y="1763466"/>
              <a:ext cx="2855483" cy="1665534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B2FB5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758499" y="2382346"/>
              <a:ext cx="1600200" cy="4001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States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57400" y="3454549"/>
            <a:ext cx="1700599" cy="2793851"/>
            <a:chOff x="-990600" y="2514600"/>
            <a:chExt cx="1700599" cy="2793851"/>
          </a:xfrm>
        </p:grpSpPr>
        <p:sp>
          <p:nvSpPr>
            <p:cNvPr id="21" name="Puzzle4"/>
            <p:cNvSpPr>
              <a:spLocks noEditPoints="1" noChangeArrowheads="1"/>
            </p:cNvSpPr>
            <p:nvPr/>
          </p:nvSpPr>
          <p:spPr bwMode="auto">
            <a:xfrm>
              <a:off x="-990600" y="2514600"/>
              <a:ext cx="1700599" cy="2793851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-914400" y="3336841"/>
              <a:ext cx="1447800" cy="138755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Regional </a:t>
              </a:r>
            </a:p>
            <a:p>
              <a:pPr algn="ctr" eaLnBrk="1" hangingPunct="1"/>
              <a:endPara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  <a:p>
              <a:pPr algn="ctr" eaLnBrk="1" hangingPunct="1">
                <a:lnSpc>
                  <a:spcPts val="5300"/>
                </a:lnSpc>
              </a:pPr>
              <a:r>
                <a:rPr lang="en-US" sz="2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 COGs</a:t>
              </a:r>
              <a:endPara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81400" y="1741092"/>
            <a:ext cx="1981200" cy="2399257"/>
            <a:chOff x="4191000" y="1029743"/>
            <a:chExt cx="1981200" cy="2399257"/>
          </a:xfrm>
        </p:grpSpPr>
        <p:sp>
          <p:nvSpPr>
            <p:cNvPr id="24" name="Puzzle3"/>
            <p:cNvSpPr>
              <a:spLocks noEditPoints="1" noChangeArrowheads="1"/>
            </p:cNvSpPr>
            <p:nvPr/>
          </p:nvSpPr>
          <p:spPr bwMode="auto">
            <a:xfrm>
              <a:off x="4267200" y="1029743"/>
              <a:ext cx="1767227" cy="2399257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C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4191000" y="1828800"/>
              <a:ext cx="1981200" cy="4001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Non-Profits</a:t>
              </a:r>
              <a:endPara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495800" y="2474815"/>
            <a:ext cx="3276600" cy="1665534"/>
            <a:chOff x="5105400" y="1763466"/>
            <a:chExt cx="3276600" cy="1665534"/>
          </a:xfrm>
        </p:grpSpPr>
        <p:sp>
          <p:nvSpPr>
            <p:cNvPr id="27" name="Puzzle1"/>
            <p:cNvSpPr>
              <a:spLocks noEditPoints="1" noChangeArrowheads="1"/>
            </p:cNvSpPr>
            <p:nvPr/>
          </p:nvSpPr>
          <p:spPr bwMode="auto">
            <a:xfrm>
              <a:off x="5334000" y="1763466"/>
              <a:ext cx="2855483" cy="1665534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chemeClr val="accent5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Rectangle 20"/>
            <p:cNvSpPr>
              <a:spLocks noChangeArrowheads="1"/>
            </p:cNvSpPr>
            <p:nvPr/>
          </p:nvSpPr>
          <p:spPr bwMode="auto">
            <a:xfrm>
              <a:off x="5105400" y="2322576"/>
              <a:ext cx="3276600" cy="36933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1" hangingPunct="1"/>
              <a:r>
                <a:rPr lang="en-US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Redevelopment Agencies</a:t>
              </a: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306568" y="3469789"/>
            <a:ext cx="1703831" cy="2793851"/>
            <a:chOff x="5306568" y="3469789"/>
            <a:chExt cx="1703831" cy="2793851"/>
          </a:xfrm>
        </p:grpSpPr>
        <p:sp>
          <p:nvSpPr>
            <p:cNvPr id="30" name="Puzzle4"/>
            <p:cNvSpPr>
              <a:spLocks noEditPoints="1" noChangeArrowheads="1"/>
            </p:cNvSpPr>
            <p:nvPr/>
          </p:nvSpPr>
          <p:spPr bwMode="auto">
            <a:xfrm>
              <a:off x="5306568" y="3469789"/>
              <a:ext cx="1700599" cy="2793851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E4DF05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Rectangle 20"/>
            <p:cNvSpPr>
              <a:spLocks noChangeArrowheads="1"/>
            </p:cNvSpPr>
            <p:nvPr/>
          </p:nvSpPr>
          <p:spPr bwMode="auto">
            <a:xfrm>
              <a:off x="5334000" y="4191000"/>
              <a:ext cx="1676399" cy="128240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eaLnBrk="1" hangingPunct="1"/>
              <a:r>
                <a:rPr lang="en-US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Local</a:t>
              </a:r>
            </a:p>
            <a:p>
              <a:pPr algn="ctr" eaLnBrk="1" hangingPunct="1"/>
              <a:endPara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  <a:p>
              <a:pPr algn="ctr" eaLnBrk="1" hangingPunct="1">
                <a:lnSpc>
                  <a:spcPts val="2800"/>
                </a:lnSpc>
              </a:pPr>
              <a:endPara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  <a:p>
              <a:pPr algn="ctr" eaLnBrk="1" hangingPunct="1"/>
              <a:r>
                <a:rPr lang="en-US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Governments</a:t>
              </a:r>
              <a:endPara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32" name="AutoShape 42"/>
          <p:cNvSpPr>
            <a:spLocks noChangeArrowheads="1"/>
          </p:cNvSpPr>
          <p:nvPr/>
        </p:nvSpPr>
        <p:spPr bwMode="auto">
          <a:xfrm>
            <a:off x="7162800" y="3581400"/>
            <a:ext cx="1447800" cy="13716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CC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3" name="AutoShape 45"/>
          <p:cNvSpPr>
            <a:spLocks noChangeArrowheads="1"/>
          </p:cNvSpPr>
          <p:nvPr/>
        </p:nvSpPr>
        <p:spPr bwMode="auto">
          <a:xfrm>
            <a:off x="381000" y="4114800"/>
            <a:ext cx="1447800" cy="13716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CC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2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52400"/>
            <a:ext cx="9753600" cy="10668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THRESHOLD CRITERIA:  </a:t>
            </a:r>
            <a:r>
              <a:rPr lang="en-US" sz="3600" dirty="0" smtClean="0"/>
              <a:t>Site Eligibility – </a:t>
            </a:r>
            <a:br>
              <a:rPr lang="en-US" sz="3600" dirty="0" smtClean="0"/>
            </a:br>
            <a:r>
              <a:rPr lang="en-US" sz="3600" dirty="0" smtClean="0"/>
              <a:t>Site Specific Assessment OR Cleanup Grants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58E6-E1D8-4BF0-A2B3-9C46D510E86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5410200" y="3657600"/>
            <a:ext cx="19050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latin typeface="+mj-lt"/>
              </a:rPr>
              <a:t>Asbestos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752600" y="4876800"/>
            <a:ext cx="5715000" cy="14478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Excluded Facilities</a:t>
            </a:r>
          </a:p>
          <a:p>
            <a:pPr marL="461963" marR="0" lvl="1" indent="-230188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listed/proposed on the National Priorities List</a:t>
            </a:r>
          </a:p>
          <a:p>
            <a:pPr marL="461963" marR="0" lvl="1" indent="-230188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subject CERCLA order or decree</a:t>
            </a:r>
          </a:p>
          <a:p>
            <a:pPr marL="461963" marR="0" lvl="1" indent="-230188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subject to the control of the federal government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66800" y="2971800"/>
            <a:ext cx="6400800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solidFill>
                  <a:schemeClr val="accent6"/>
                </a:solidFill>
                <a:latin typeface="+mj-lt"/>
              </a:rPr>
              <a:t>Hazardous Substances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 rot="16200000">
            <a:off x="6377647" y="3258234"/>
            <a:ext cx="2369038" cy="646331"/>
          </a:xfrm>
          <a:prstGeom prst="rect">
            <a:avLst/>
          </a:prstGeom>
          <a:solidFill>
            <a:srgbClr val="E4DF05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Pollutants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 rot="16200000">
            <a:off x="6403034" y="4341167"/>
            <a:ext cx="3200400" cy="46166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Petroleum Products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2819400" y="4038600"/>
            <a:ext cx="3352800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Contaminants</a:t>
            </a: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1143000" y="2438400"/>
            <a:ext cx="27432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Lead </a:t>
            </a:r>
            <a:r>
              <a:rPr lang="en-US" sz="2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Based Paint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 rot="16200000">
            <a:off x="-342087" y="4837887"/>
            <a:ext cx="2974639" cy="46166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Mine-Scarred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Lands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3048000" y="1828800"/>
            <a:ext cx="4043308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Illegal Drug Labs</a:t>
            </a:r>
          </a:p>
        </p:txBody>
      </p:sp>
      <p:pic>
        <p:nvPicPr>
          <p:cNvPr id="16" name="Picture 5" descr="C:\Documents and Settings\dwilli01\Local Settings\Temporary Internet Files\Content.IE5\8OZR6FUF\MC900434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114800"/>
            <a:ext cx="1219200" cy="1219200"/>
          </a:xfrm>
          <a:prstGeom prst="rect">
            <a:avLst/>
          </a:prstGeom>
          <a:noFill/>
        </p:spPr>
      </p:pic>
      <p:sp>
        <p:nvSpPr>
          <p:cNvPr id="17" name="Slide Number Placeholder 14"/>
          <p:cNvSpPr txBox="1">
            <a:spLocks/>
          </p:cNvSpPr>
          <p:nvPr/>
        </p:nvSpPr>
        <p:spPr>
          <a:xfrm>
            <a:off x="152400" y="14246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A0CB99-37A0-4D38-BBE4-97D2965248B0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04800" y="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THRESHOLD CRITERIA: ALL ARC PROPOSALS   </a:t>
            </a:r>
            <a:r>
              <a:rPr lang="en-US" sz="3600" dirty="0" smtClean="0"/>
              <a:t>State Acknowledgment Letter</a:t>
            </a:r>
            <a:endParaRPr lang="en-US" sz="3600" dirty="0"/>
          </a:p>
        </p:txBody>
      </p:sp>
      <p:sp>
        <p:nvSpPr>
          <p:cNvPr id="31" name="Rectangle 30"/>
          <p:cNvSpPr/>
          <p:nvPr/>
        </p:nvSpPr>
        <p:spPr>
          <a:xfrm>
            <a:off x="0" y="1600200"/>
            <a:ext cx="9144000" cy="5815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lvl="0" indent="-344488">
              <a:spcBef>
                <a:spcPts val="7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800" dirty="0" smtClean="0"/>
              <a:t>CURRENT Acknowledgement Letter from State or Tribal Environmental Authority – TCEQ &amp;/or RRC</a:t>
            </a:r>
          </a:p>
          <a:p>
            <a:pPr marL="344488" indent="-344488">
              <a:spcBef>
                <a:spcPts val="7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800" dirty="0" smtClean="0"/>
              <a:t> Can Cover Multiple Brownfields Proposals</a:t>
            </a:r>
          </a:p>
          <a:p>
            <a:pPr marL="344488" indent="-344488">
              <a:spcBef>
                <a:spcPts val="7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800" dirty="0" smtClean="0"/>
              <a:t>Call or email Christine and/or Aimee at:</a:t>
            </a:r>
          </a:p>
          <a:p>
            <a:pPr marL="801688" lvl="1" indent="-344488">
              <a:spcBef>
                <a:spcPts val="700"/>
              </a:spcBef>
              <a:buClr>
                <a:schemeClr val="accent2"/>
              </a:buClr>
              <a:buSzPct val="100000"/>
              <a:defRPr/>
            </a:pPr>
            <a:r>
              <a:rPr lang="en-US" sz="2400" b="1" dirty="0" smtClean="0"/>
              <a:t>			Christine Whitney, TCEQ:				 </a:t>
            </a:r>
          </a:p>
          <a:p>
            <a:pPr marL="801688" lvl="1" indent="-344488">
              <a:spcBef>
                <a:spcPts val="700"/>
              </a:spcBef>
              <a:buClr>
                <a:schemeClr val="accent2"/>
              </a:buClr>
              <a:buSzPct val="100000"/>
              <a:defRPr/>
            </a:pPr>
            <a:r>
              <a:rPr lang="en-US" sz="2400" b="1" dirty="0" smtClean="0"/>
              <a:t>			512.239.0843  					</a:t>
            </a:r>
          </a:p>
          <a:p>
            <a:pPr marL="344488" indent="-344488">
              <a:spcBef>
                <a:spcPts val="700"/>
              </a:spcBef>
              <a:buClr>
                <a:schemeClr val="accent2"/>
              </a:buClr>
              <a:buSzPct val="100000"/>
              <a:defRPr/>
            </a:pPr>
            <a:r>
              <a:rPr lang="en-US" sz="2400" b="1" dirty="0" smtClean="0"/>
              <a:t> 		</a:t>
            </a:r>
            <a:r>
              <a:rPr lang="en-US" sz="2400" b="1" dirty="0" smtClean="0">
                <a:hlinkClick r:id="rId2"/>
              </a:rPr>
              <a:t>christine.whitney@tceq.texas.gov</a:t>
            </a:r>
            <a:endParaRPr lang="en-US" sz="2400" b="1" dirty="0" smtClean="0"/>
          </a:p>
          <a:p>
            <a:pPr marL="344488" indent="-344488">
              <a:spcBef>
                <a:spcPts val="700"/>
              </a:spcBef>
              <a:buClr>
                <a:schemeClr val="accent2"/>
              </a:buClr>
              <a:buSzPct val="100000"/>
              <a:defRPr/>
            </a:pPr>
            <a:r>
              <a:rPr lang="en-US" sz="2400" b="1" dirty="0" smtClean="0"/>
              <a:t>			</a:t>
            </a:r>
            <a:r>
              <a:rPr lang="en-US" sz="2400" b="1" dirty="0" smtClean="0"/>
              <a:t>Kelly Wilson, </a:t>
            </a:r>
            <a:r>
              <a:rPr lang="en-US" sz="2400" b="1" dirty="0" smtClean="0"/>
              <a:t>RRC:</a:t>
            </a:r>
          </a:p>
          <a:p>
            <a:pPr marL="344488" indent="-344488">
              <a:spcBef>
                <a:spcPts val="700"/>
              </a:spcBef>
              <a:buClr>
                <a:schemeClr val="accent2"/>
              </a:buClr>
              <a:buSzPct val="100000"/>
              <a:defRPr/>
            </a:pPr>
            <a:r>
              <a:rPr lang="en-US" sz="2400" b="1" dirty="0" smtClean="0"/>
              <a:t>			</a:t>
            </a:r>
            <a:r>
              <a:rPr lang="en-US" sz="2400" b="1" dirty="0" smtClean="0"/>
              <a:t>512.475.0730</a:t>
            </a:r>
            <a:endParaRPr lang="en-US" sz="2400" b="1" dirty="0" smtClean="0"/>
          </a:p>
          <a:p>
            <a:pPr marL="1258888" lvl="2" indent="-344488">
              <a:spcBef>
                <a:spcPts val="700"/>
              </a:spcBef>
              <a:buClr>
                <a:schemeClr val="accent2"/>
              </a:buClr>
              <a:buSzPct val="100000"/>
              <a:defRPr/>
            </a:pPr>
            <a:r>
              <a:rPr lang="en-US" sz="2400" b="1" dirty="0" smtClean="0">
                <a:hlinkClick r:id="rId3"/>
              </a:rPr>
              <a:t> </a:t>
            </a:r>
            <a:r>
              <a:rPr lang="en-US" sz="2400" b="1" dirty="0" smtClean="0">
                <a:hlinkClick r:id="rId3"/>
              </a:rPr>
              <a:t>Kelly.Wilson@rrc.state.tx.us</a:t>
            </a:r>
            <a:endParaRPr lang="en-US" sz="2400" b="1" dirty="0" smtClean="0"/>
          </a:p>
          <a:p>
            <a:pPr marL="344488" indent="-344488">
              <a:spcBef>
                <a:spcPts val="700"/>
              </a:spcBef>
              <a:buClr>
                <a:schemeClr val="accent2"/>
              </a:buClr>
              <a:buSzPct val="100000"/>
              <a:defRPr/>
            </a:pPr>
            <a:endParaRPr lang="en-US" sz="2400" b="1" dirty="0" smtClean="0"/>
          </a:p>
          <a:p>
            <a:pPr marL="344488" lvl="0" indent="-344488">
              <a:lnSpc>
                <a:spcPct val="120000"/>
              </a:lnSpc>
              <a:spcBef>
                <a:spcPts val="700"/>
              </a:spcBef>
              <a:buClr>
                <a:schemeClr val="accent2"/>
              </a:buClr>
              <a:buSzPct val="100000"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THRESHOLD CRITERIA:   </a:t>
            </a:r>
            <a:r>
              <a:rPr lang="en-US" sz="3600" dirty="0" smtClean="0"/>
              <a:t>Property Owner Eligible – Site Specific Assessment OR Cleanup Grants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58E6-E1D8-4BF0-A2B3-9C46D510E86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382000" cy="4191000"/>
          </a:xfrm>
        </p:spPr>
        <p:txBody>
          <a:bodyPr>
            <a:normAutofit fontScale="92500" lnSpcReduction="20000"/>
          </a:bodyPr>
          <a:lstStyle/>
          <a:p>
            <a:pPr marL="344488" lvl="1" indent="-344488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10000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HAZARDOUS:</a:t>
            </a:r>
            <a:r>
              <a:rPr lang="en-US" dirty="0" smtClean="0"/>
              <a:t> </a:t>
            </a:r>
          </a:p>
          <a:p>
            <a:pPr marL="344488" lvl="1" indent="-344488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100000"/>
            </a:pPr>
            <a:r>
              <a:rPr lang="en-US" dirty="0" smtClean="0"/>
              <a:t>Applicant Can Not Be Potentially Liable (CERCLA)</a:t>
            </a:r>
          </a:p>
          <a:p>
            <a:pPr marL="344488" lvl="1" indent="-344488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100000"/>
            </a:pPr>
            <a:r>
              <a:rPr lang="en-US" dirty="0" smtClean="0"/>
              <a:t>EPA Determines CERCLA Liability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IF Brownfield Contaminants are asbestos and/or lead-based paint – CERCLA may not apply . . .</a:t>
            </a:r>
          </a:p>
          <a:p>
            <a:pPr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00B050"/>
                </a:solidFill>
              </a:rPr>
              <a:t>PETROLEUM: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State Petroleum Eligibility Determination Letter (Attachment)</a:t>
            </a:r>
          </a:p>
          <a:p>
            <a:pPr>
              <a:lnSpc>
                <a:spcPct val="170000"/>
              </a:lnSpc>
              <a:buNone/>
            </a:pPr>
            <a:r>
              <a:rPr lang="en-US" sz="3300" dirty="0" smtClean="0"/>
              <a:t> 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52400" y="4572000"/>
            <a:ext cx="8839200" cy="21051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70000"/>
              </a:lnSpc>
              <a:buNone/>
            </a:pPr>
            <a:r>
              <a:rPr lang="en-US" sz="2400" dirty="0" smtClean="0"/>
              <a:t>FOR MORE INFORMATION CONTACT: 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400" dirty="0" smtClean="0"/>
              <a:t> Karen Peycke, EPA	           Christine Whitney	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214.665.7273		           512.239.0843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peycke.karen@epa.gov                christine.whitney@tceq.texas.gov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58E6-E1D8-4BF0-A2B3-9C46D510E86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533400" y="274638"/>
            <a:ext cx="83820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Elements of 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Brownfields Revitalization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17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058E6-E1D8-4BF0-A2B3-9C46D510E863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7239000" y="2436812"/>
            <a:ext cx="1828800" cy="2578100"/>
          </a:xfrm>
          <a:prstGeom prst="chevron">
            <a:avLst>
              <a:gd name="adj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733800" y="2436812"/>
            <a:ext cx="2971800" cy="2578100"/>
          </a:xfrm>
          <a:prstGeom prst="chevron">
            <a:avLst>
              <a:gd name="adj" fmla="val 28818"/>
            </a:avLst>
          </a:prstGeom>
          <a:solidFill>
            <a:srgbClr val="BA06A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743200" y="2436812"/>
            <a:ext cx="1828800" cy="2578100"/>
          </a:xfrm>
          <a:prstGeom prst="chevron">
            <a:avLst>
              <a:gd name="adj" fmla="val 25000"/>
            </a:avLst>
          </a:prstGeom>
          <a:solidFill>
            <a:srgbClr val="61099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371600" y="2436812"/>
            <a:ext cx="1828800" cy="2578100"/>
          </a:xfrm>
          <a:prstGeom prst="chevron">
            <a:avLst>
              <a:gd name="adj" fmla="val 25000"/>
            </a:avLst>
          </a:prstGeom>
          <a:solidFill>
            <a:schemeClr val="accent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76200" y="2436812"/>
            <a:ext cx="1752600" cy="2578100"/>
          </a:xfrm>
          <a:prstGeom prst="homePlate">
            <a:avLst>
              <a:gd name="adj" fmla="val 25000"/>
            </a:avLst>
          </a:prstGeom>
          <a:solidFill>
            <a:schemeClr val="bg1">
              <a:lumMod val="50000"/>
              <a:alpha val="99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</a:pPr>
            <a:endParaRPr lang="en-US" sz="1800" b="0" i="0" dirty="0">
              <a:latin typeface="Arial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52400" y="3253084"/>
            <a:ext cx="1524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i="0" dirty="0">
                <a:solidFill>
                  <a:schemeClr val="bg1"/>
                </a:solidFill>
                <a:latin typeface="Times New Roman" pitchFamily="18" charset="0"/>
              </a:rPr>
              <a:t>Determine </a:t>
            </a:r>
            <a:r>
              <a:rPr lang="en-US" i="0" dirty="0" smtClean="0">
                <a:solidFill>
                  <a:schemeClr val="bg1"/>
                </a:solidFill>
                <a:latin typeface="Times New Roman" pitchFamily="18" charset="0"/>
              </a:rPr>
              <a:t>Reuse Vision and Goals</a:t>
            </a:r>
            <a:endParaRPr lang="en-US" b="0" i="0" dirty="0">
              <a:latin typeface="Times New Roman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828800" y="3409047"/>
            <a:ext cx="14478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i="0" dirty="0">
                <a:solidFill>
                  <a:schemeClr val="bg1"/>
                </a:solidFill>
                <a:latin typeface="Times New Roman" pitchFamily="18" charset="0"/>
              </a:rPr>
              <a:t>Identify</a:t>
            </a:r>
          </a:p>
          <a:p>
            <a:pPr algn="l">
              <a:spcBef>
                <a:spcPct val="0"/>
              </a:spcBef>
              <a:buClrTx/>
              <a:buSzTx/>
            </a:pPr>
            <a:r>
              <a:rPr lang="en-US" i="0" dirty="0" smtClean="0">
                <a:solidFill>
                  <a:schemeClr val="bg1"/>
                </a:solidFill>
                <a:latin typeface="Times New Roman" pitchFamily="18" charset="0"/>
              </a:rPr>
              <a:t>Brownfields</a:t>
            </a:r>
            <a:endParaRPr lang="en-US" b="0" i="0" dirty="0">
              <a:latin typeface="Times New Roman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200400" y="3394759"/>
            <a:ext cx="1676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i="0" dirty="0">
                <a:solidFill>
                  <a:schemeClr val="bg1"/>
                </a:solidFill>
                <a:latin typeface="Times New Roman" pitchFamily="18" charset="0"/>
              </a:rPr>
              <a:t>Prioritize</a:t>
            </a:r>
          </a:p>
          <a:p>
            <a:pPr algn="l">
              <a:spcBef>
                <a:spcPct val="0"/>
              </a:spcBef>
              <a:buClrTx/>
              <a:buSzTx/>
            </a:pPr>
            <a:r>
              <a:rPr lang="en-US" i="0" dirty="0" smtClean="0">
                <a:solidFill>
                  <a:schemeClr val="bg1"/>
                </a:solidFill>
                <a:latin typeface="Times New Roman" pitchFamily="18" charset="0"/>
              </a:rPr>
              <a:t>Brownfields</a:t>
            </a:r>
            <a:endParaRPr lang="en-US" b="0" i="0" dirty="0">
              <a:latin typeface="Times New Roman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648200" y="3238797"/>
            <a:ext cx="16764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i="0" dirty="0">
                <a:solidFill>
                  <a:schemeClr val="bg1"/>
                </a:solidFill>
                <a:latin typeface="Times New Roman" pitchFamily="18" charset="0"/>
              </a:rPr>
              <a:t>Conduct</a:t>
            </a:r>
          </a:p>
          <a:p>
            <a:pPr algn="l">
              <a:spcBef>
                <a:spcPct val="0"/>
              </a:spcBef>
              <a:buClrTx/>
              <a:buSzTx/>
            </a:pPr>
            <a:r>
              <a:rPr lang="en-US" i="0" dirty="0" smtClean="0">
                <a:solidFill>
                  <a:schemeClr val="bg1"/>
                </a:solidFill>
                <a:latin typeface="Times New Roman" pitchFamily="18" charset="0"/>
              </a:rPr>
              <a:t>Environmental</a:t>
            </a:r>
            <a:endParaRPr lang="en-US" i="0" dirty="0">
              <a:solidFill>
                <a:schemeClr val="bg1"/>
              </a:solidFill>
              <a:latin typeface="Times New Roman" pitchFamily="18" charset="0"/>
            </a:endParaRPr>
          </a:p>
          <a:p>
            <a:pPr algn="l">
              <a:spcBef>
                <a:spcPct val="0"/>
              </a:spcBef>
              <a:buClrTx/>
              <a:buSzTx/>
            </a:pPr>
            <a:r>
              <a:rPr lang="en-US" i="0" dirty="0" smtClean="0">
                <a:solidFill>
                  <a:schemeClr val="bg1"/>
                </a:solidFill>
                <a:latin typeface="Times New Roman" pitchFamily="18" charset="0"/>
              </a:rPr>
              <a:t>Assessments</a:t>
            </a:r>
            <a:endParaRPr lang="en-US" b="0" i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696200" y="3222922"/>
            <a:ext cx="1270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i="0" dirty="0" smtClean="0">
                <a:solidFill>
                  <a:schemeClr val="bg1"/>
                </a:solidFill>
                <a:latin typeface="Times New Roman" pitchFamily="18" charset="0"/>
              </a:rPr>
              <a:t>Clean up </a:t>
            </a:r>
            <a:r>
              <a:rPr lang="en-US" i="0" dirty="0">
                <a:solidFill>
                  <a:schemeClr val="bg1"/>
                </a:solidFill>
                <a:latin typeface="Times New Roman" pitchFamily="18" charset="0"/>
              </a:rPr>
              <a:t>and </a:t>
            </a:r>
            <a:r>
              <a:rPr lang="en-US" i="0" dirty="0" smtClean="0">
                <a:solidFill>
                  <a:schemeClr val="bg1"/>
                </a:solidFill>
                <a:latin typeface="Times New Roman" pitchFamily="18" charset="0"/>
              </a:rPr>
              <a:t>Revitalize</a:t>
            </a:r>
            <a:endParaRPr lang="en-US" b="0" i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5867400" y="2436812"/>
            <a:ext cx="1828800" cy="2578100"/>
          </a:xfrm>
          <a:prstGeom prst="chevron">
            <a:avLst>
              <a:gd name="adj" fmla="val 25000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400800" y="3238797"/>
            <a:ext cx="12192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  <a:buClrTx/>
              <a:buSzTx/>
            </a:pPr>
            <a:r>
              <a:rPr lang="en-US" i="0" dirty="0">
                <a:solidFill>
                  <a:schemeClr val="bg1"/>
                </a:solidFill>
                <a:latin typeface="Times New Roman" pitchFamily="18" charset="0"/>
              </a:rPr>
              <a:t>Leverage </a:t>
            </a:r>
            <a:r>
              <a:rPr lang="en-US" i="0" dirty="0" smtClean="0">
                <a:solidFill>
                  <a:schemeClr val="bg1"/>
                </a:solidFill>
                <a:latin typeface="Times New Roman" pitchFamily="18" charset="0"/>
              </a:rPr>
              <a:t>Funding Resources</a:t>
            </a:r>
            <a:endParaRPr lang="en-US" b="0" i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09600" y="1981200"/>
            <a:ext cx="7543800" cy="1588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133600" y="5484812"/>
            <a:ext cx="4648200" cy="1588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08806" y="1981200"/>
            <a:ext cx="794" cy="3802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153400" y="1981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1982391" y="5331221"/>
            <a:ext cx="3040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6630591" y="5332809"/>
            <a:ext cx="3040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9600" y="16764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Local Stakeholders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133600" y="5562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EPA Assessment Grants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 flipV="1">
            <a:off x="6782991" y="5332809"/>
            <a:ext cx="3040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133600" y="5486400"/>
            <a:ext cx="4648200" cy="1588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934200" y="5486400"/>
            <a:ext cx="1981200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8764191" y="5332809"/>
            <a:ext cx="3040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934200" y="5562600"/>
            <a:ext cx="198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EPA RLF and/or </a:t>
            </a:r>
          </a:p>
          <a:p>
            <a:pPr algn="ctr"/>
            <a:r>
              <a:rPr lang="en-US" dirty="0" smtClean="0"/>
              <a:t>Cleanup</a:t>
            </a:r>
          </a:p>
          <a:p>
            <a:pPr algn="ctr"/>
            <a:r>
              <a:rPr lang="en-US" dirty="0" smtClean="0"/>
              <a:t> Grants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THRESHOLD CRITERIA:  </a:t>
            </a:r>
            <a:r>
              <a:rPr lang="en-US" dirty="0" smtClean="0"/>
              <a:t>RLF &amp; CLEANUP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58E6-E1D8-4BF0-A2B3-9C46D510E86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14600" y="1447800"/>
            <a:ext cx="3710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20% MATCH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Down Arrow 6"/>
          <p:cNvSpPr/>
          <p:nvPr/>
        </p:nvSpPr>
        <p:spPr>
          <a:xfrm rot="3279371">
            <a:off x="2692161" y="2567717"/>
            <a:ext cx="48463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2971800"/>
            <a:ext cx="29718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RLF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/>
              <a:t> </a:t>
            </a:r>
            <a:r>
              <a:rPr lang="en-US" sz="2000" dirty="0" smtClean="0"/>
              <a:t>Two Legal Opinions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b="1" dirty="0" smtClean="0"/>
              <a:t> </a:t>
            </a:r>
            <a:r>
              <a:rPr lang="en-US" sz="2000" dirty="0" smtClean="0"/>
              <a:t>Authority to Access Property 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b="1" dirty="0" smtClean="0"/>
              <a:t> </a:t>
            </a:r>
            <a:r>
              <a:rPr lang="en-US" sz="2000" dirty="0" smtClean="0"/>
              <a:t>Authority to Administer Loans</a:t>
            </a:r>
            <a:endParaRPr lang="en-US" sz="2000" b="1" dirty="0" smtClean="0"/>
          </a:p>
          <a:p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 rot="19371470">
            <a:off x="4806085" y="2591350"/>
            <a:ext cx="48463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57800" y="2971800"/>
            <a:ext cx="38862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CLEANUP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 </a:t>
            </a:r>
            <a:r>
              <a:rPr lang="en-US" sz="2400" dirty="0" smtClean="0"/>
              <a:t>Phase I ESA 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 </a:t>
            </a:r>
            <a:r>
              <a:rPr lang="en-US" sz="2400" dirty="0" smtClean="0"/>
              <a:t>Phase II ESA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 </a:t>
            </a:r>
            <a:r>
              <a:rPr lang="en-US" sz="2400" dirty="0" smtClean="0"/>
              <a:t>ABCA (Draft – Minimally)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 </a:t>
            </a:r>
            <a:r>
              <a:rPr lang="en-US" sz="2400" dirty="0" smtClean="0"/>
              <a:t>Public Notice, Public Meeting, Public Comments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Cleanup Authority and Oversight Structure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0"/>
            <a:ext cx="9372600" cy="12192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THRESHOLD CRITERIA: </a:t>
            </a:r>
            <a:r>
              <a:rPr lang="en-US" sz="3600" dirty="0" smtClean="0"/>
              <a:t>COALITION GRANTS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58E6-E1D8-4BF0-A2B3-9C46D510E86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1752600"/>
            <a:ext cx="9220200" cy="35052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7000" dirty="0" smtClean="0"/>
              <a:t> Three or more coalition members</a:t>
            </a:r>
          </a:p>
          <a:p>
            <a:pPr lvl="1">
              <a:lnSpc>
                <a:spcPct val="120000"/>
              </a:lnSpc>
            </a:pPr>
            <a:r>
              <a:rPr lang="en-US" sz="5100" dirty="0" smtClean="0"/>
              <a:t>All separate legal entities</a:t>
            </a:r>
          </a:p>
          <a:p>
            <a:pPr lvl="1">
              <a:lnSpc>
                <a:spcPct val="120000"/>
              </a:lnSpc>
            </a:pPr>
            <a:r>
              <a:rPr lang="en-US" sz="5100" dirty="0" smtClean="0"/>
              <a:t>All eligible applicants</a:t>
            </a:r>
          </a:p>
          <a:p>
            <a:pPr>
              <a:lnSpc>
                <a:spcPct val="120000"/>
              </a:lnSpc>
            </a:pPr>
            <a:r>
              <a:rPr lang="en-US" sz="7000" dirty="0" smtClean="0"/>
              <a:t>Include in proposal:</a:t>
            </a:r>
          </a:p>
          <a:p>
            <a:pPr lvl="1">
              <a:lnSpc>
                <a:spcPct val="120000"/>
              </a:lnSpc>
            </a:pPr>
            <a:r>
              <a:rPr lang="en-US" sz="5100" dirty="0" smtClean="0"/>
              <a:t>Documentation that all members are eligible entities</a:t>
            </a:r>
          </a:p>
          <a:p>
            <a:pPr lvl="1">
              <a:lnSpc>
                <a:spcPct val="120000"/>
              </a:lnSpc>
            </a:pPr>
            <a:r>
              <a:rPr lang="en-US" sz="5100" dirty="0" smtClean="0"/>
              <a:t>Coalition members’ letters agreeing to be part of coalition</a:t>
            </a:r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 lvl="1">
              <a:lnSpc>
                <a:spcPct val="100000"/>
              </a:lnSpc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2400" y="3581400"/>
            <a:ext cx="8991600" cy="23914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70000"/>
              </a:lnSpc>
              <a:buNone/>
            </a:pPr>
            <a:r>
              <a:rPr lang="en-US" sz="4200" dirty="0" smtClean="0"/>
              <a:t> </a:t>
            </a:r>
            <a:r>
              <a:rPr lang="en-US" sz="2000" dirty="0" smtClean="0"/>
              <a:t>FOR MORE INFORMATION CONTACT: 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000" dirty="0" smtClean="0"/>
              <a:t> Karen Peycke, EPA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214.665.7273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peycke.karen@epa.gov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58E6-E1D8-4BF0-A2B3-9C46D510E863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5" descr="IMG_25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0"/>
            <a:ext cx="90678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Overview ARC Grant Proposal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58E6-E1D8-4BF0-A2B3-9C46D510E86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4400" y="228600"/>
            <a:ext cx="79248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1676400"/>
            <a:ext cx="8458200" cy="4343400"/>
          </a:xfrm>
          <a:prstGeom prst="rect">
            <a:avLst/>
          </a:prstGeom>
        </p:spPr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en-US" sz="2000" dirty="0" smtClean="0"/>
          </a:p>
          <a:p>
            <a:pPr marL="640080" lvl="1" indent="-274320">
              <a:lnSpc>
                <a:spcPct val="9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447800"/>
            <a:ext cx="6449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PROPOSAL CHECKLIST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2209800"/>
            <a:ext cx="7315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400" dirty="0" smtClean="0"/>
              <a:t>Transmittal Letter (2 Page Limit)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400" dirty="0" smtClean="0"/>
              <a:t>Narrative Proposal – Ranking Responses (15 Page Limit)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400" dirty="0" smtClean="0"/>
              <a:t>Attachment(s)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Threshold Responses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Non-profit for Cleanup ONLY – Document Status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Acknowledgement Letter State Environmental </a:t>
            </a:r>
          </a:p>
          <a:p>
            <a:pPr lvl="1"/>
            <a:r>
              <a:rPr lang="en-US" sz="2000" dirty="0" smtClean="0"/>
              <a:t>   Authority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Leveraged Resource Letters 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Key Community Based Organization Letters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Special Considerations Checklist</a:t>
            </a:r>
          </a:p>
          <a:p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2209800"/>
            <a:ext cx="8077200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ASSESSMENT</a:t>
            </a:r>
          </a:p>
          <a:p>
            <a:endParaRPr lang="en-US" dirty="0" smtClean="0"/>
          </a:p>
          <a:p>
            <a:r>
              <a:rPr lang="en-US" dirty="0" smtClean="0"/>
              <a:t>Site Specific: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 $350K Justification Waiver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Property-Specific Determination IF </a:t>
            </a:r>
            <a:r>
              <a:rPr lang="en-US" dirty="0" smtClean="0"/>
              <a:t> Applicable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Property Owner Eligibility IF </a:t>
            </a:r>
          </a:p>
          <a:p>
            <a:r>
              <a:rPr lang="en-US" dirty="0" smtClean="0"/>
              <a:t>    </a:t>
            </a:r>
            <a:r>
              <a:rPr lang="en-US" dirty="0" smtClean="0"/>
              <a:t>Applicable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Petroleum Eligibility Determination </a:t>
            </a:r>
          </a:p>
          <a:p>
            <a:r>
              <a:rPr lang="en-US" dirty="0" smtClean="0"/>
              <a:t>     </a:t>
            </a:r>
            <a:r>
              <a:rPr lang="en-US" dirty="0" smtClean="0"/>
              <a:t>IF applicable</a:t>
            </a:r>
          </a:p>
          <a:p>
            <a:endParaRPr lang="en-US" dirty="0" smtClean="0"/>
          </a:p>
          <a:p>
            <a:r>
              <a:rPr lang="en-US" dirty="0" smtClean="0"/>
              <a:t>Coalitions: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Letters of Commitment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Document Coalition Member </a:t>
            </a:r>
          </a:p>
          <a:p>
            <a:r>
              <a:rPr lang="en-US" dirty="0" smtClean="0"/>
              <a:t>     </a:t>
            </a:r>
            <a:r>
              <a:rPr lang="en-US" dirty="0" smtClean="0"/>
              <a:t>Eligibility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93930" y="2555438"/>
            <a:ext cx="3352800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RLF</a:t>
            </a:r>
          </a:p>
          <a:p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 Letter – Two Legal Opinions: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Access Site – Emergency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Administer RLF Loans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 Letters of </a:t>
            </a:r>
            <a:r>
              <a:rPr lang="en-US" dirty="0" smtClean="0"/>
              <a:t>Coalition Members 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Commitment </a:t>
            </a:r>
            <a:r>
              <a:rPr lang="en-US" dirty="0" smtClean="0"/>
              <a:t>IF </a:t>
            </a:r>
            <a:r>
              <a:rPr lang="en-US" dirty="0" smtClean="0"/>
              <a:t>Applicable</a:t>
            </a:r>
            <a:endParaRPr lang="en-US" dirty="0" smtClean="0"/>
          </a:p>
          <a:p>
            <a:r>
              <a:rPr lang="en-US" dirty="0" smtClean="0"/>
              <a:t>    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0229" y="2209800"/>
            <a:ext cx="7772400" cy="53245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CLEANUP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 </a:t>
            </a:r>
            <a:r>
              <a:rPr lang="en-US" sz="2400" dirty="0" smtClean="0"/>
              <a:t>Analysis of Brownfields Cleanup </a:t>
            </a:r>
          </a:p>
          <a:p>
            <a:r>
              <a:rPr lang="en-US" sz="2400" dirty="0" smtClean="0"/>
              <a:t>       Alternatives (ABCA) DRAFT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 Documentation of Community </a:t>
            </a:r>
          </a:p>
          <a:p>
            <a:r>
              <a:rPr lang="en-US" sz="2400" dirty="0" smtClean="0"/>
              <a:t>       Notice/Meeting/Comments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Owner Eligibility 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Petroleum Eligibility Determination </a:t>
            </a:r>
          </a:p>
          <a:p>
            <a:r>
              <a:rPr lang="en-US" sz="2400" dirty="0" smtClean="0"/>
              <a:t>      IF applicable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Property- Specific Determination IF </a:t>
            </a:r>
          </a:p>
          <a:p>
            <a:r>
              <a:rPr lang="en-US" sz="2400" dirty="0" smtClean="0"/>
              <a:t>      Applicable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Cost Share Waiver IF Applicable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" name="Picture 4" descr="C:\Users\kpeycke\AppData\Local\Microsoft\Windows\Temporary Internet Files\Content.IE5\54W27B4O\MC90025087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0"/>
            <a:ext cx="1447800" cy="180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0"/>
            <a:ext cx="90678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Overview ARC Grant Proposal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58E6-E1D8-4BF0-A2B3-9C46D510E86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4400" y="228600"/>
            <a:ext cx="79248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1676400"/>
            <a:ext cx="8458200" cy="4343400"/>
          </a:xfrm>
          <a:prstGeom prst="rect">
            <a:avLst/>
          </a:prstGeom>
        </p:spPr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en-US" sz="2000" dirty="0" smtClean="0"/>
          </a:p>
          <a:p>
            <a:pPr marL="640080" lvl="1" indent="-274320">
              <a:lnSpc>
                <a:spcPct val="9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52400" y="1447800"/>
            <a:ext cx="9078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4400" b="1" cap="none" spc="0" dirty="0" smtClean="0">
                <a:ln/>
                <a:solidFill>
                  <a:schemeClr val="accent3"/>
                </a:solidFill>
                <a:effectLst/>
              </a:rPr>
              <a:t>SPECIAL CONSIDERATIONS CHECKLIST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438400"/>
            <a:ext cx="8610600" cy="378565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400" dirty="0" smtClean="0"/>
              <a:t> Community Population </a:t>
            </a:r>
          </a:p>
          <a:p>
            <a:r>
              <a:rPr lang="en-US" sz="2400" dirty="0" smtClean="0"/>
              <a:t>     </a:t>
            </a:r>
            <a:r>
              <a:rPr lang="en-US" sz="2400" u="sng" dirty="0" smtClean="0"/>
              <a:t>&lt; </a:t>
            </a:r>
            <a:r>
              <a:rPr lang="en-US" sz="2400" dirty="0" smtClean="0"/>
              <a:t> 10,000</a:t>
            </a:r>
            <a:endParaRPr lang="en-US" sz="2400" u="sng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400" dirty="0" smtClean="0"/>
              <a:t> Federally Recognized Indian </a:t>
            </a:r>
          </a:p>
          <a:p>
            <a:r>
              <a:rPr lang="en-US" sz="2400" dirty="0" smtClean="0"/>
              <a:t>     Tribe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400" dirty="0" smtClean="0"/>
              <a:t> Assisting Tribe or Territory?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Mine-Scarred Brownfields?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Controlled-Substances </a:t>
            </a:r>
          </a:p>
          <a:p>
            <a:r>
              <a:rPr lang="en-US" sz="2400" dirty="0" smtClean="0"/>
              <a:t>    Brownfields?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Impact from Natural Disaster </a:t>
            </a:r>
          </a:p>
          <a:p>
            <a:r>
              <a:rPr lang="en-US" sz="2400" dirty="0" smtClean="0"/>
              <a:t>    (Hurricane Ike?)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Plant Closures Or Other </a:t>
            </a:r>
          </a:p>
          <a:p>
            <a:r>
              <a:rPr lang="en-US" sz="2400" dirty="0" smtClean="0"/>
              <a:t>    Economic Disruptions?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HUD/DOT/EPA Core Partner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Brownfields Area-Wide Planning </a:t>
            </a:r>
          </a:p>
          <a:p>
            <a:r>
              <a:rPr lang="en-US" sz="2400" dirty="0" smtClean="0"/>
              <a:t>    Grant Recipient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Green Remediation?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Phase II ESA ONLY?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6147" name="Picture 3" descr="C:\Users\kpeycke\AppData\Local\Microsoft\Windows\Temporary Internet Files\Content.IE5\L9DV0H0D\MC90025170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0"/>
            <a:ext cx="1219200" cy="1518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Lessons Learned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58E6-E1D8-4BF0-A2B3-9C46D510E86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600200"/>
            <a:ext cx="4495800" cy="5262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i="1" dirty="0" smtClean="0"/>
              <a:t>The Narrative Tells Your Story – </a:t>
            </a:r>
          </a:p>
          <a:p>
            <a:r>
              <a:rPr lang="en-US" sz="2400" b="1" i="1" dirty="0" smtClean="0"/>
              <a:t>   Tie All the Criteria Together </a:t>
            </a:r>
          </a:p>
          <a:p>
            <a:pPr>
              <a:buFont typeface="Wingdings" pitchFamily="2" charset="2"/>
              <a:buChar char="§"/>
            </a:pPr>
            <a:r>
              <a:rPr lang="en-US" sz="2400" b="1" i="1" dirty="0" smtClean="0"/>
              <a:t> Remember, Reviewers Know </a:t>
            </a:r>
          </a:p>
          <a:p>
            <a:r>
              <a:rPr lang="en-US" sz="2400" b="1" i="1" dirty="0" smtClean="0"/>
              <a:t>   Nothing About Your Community</a:t>
            </a:r>
          </a:p>
          <a:p>
            <a:pPr>
              <a:buFont typeface="Wingdings" pitchFamily="2" charset="2"/>
              <a:buChar char="§"/>
            </a:pPr>
            <a:r>
              <a:rPr lang="en-US" sz="2400" b="1" i="1" dirty="0" smtClean="0"/>
              <a:t> Highlight Your Redevelopment </a:t>
            </a:r>
          </a:p>
          <a:p>
            <a:r>
              <a:rPr lang="en-US" sz="2400" b="1" i="1" dirty="0" smtClean="0"/>
              <a:t>    and/or Sustainability     </a:t>
            </a:r>
          </a:p>
          <a:p>
            <a:r>
              <a:rPr lang="en-US" sz="2400" b="1" i="1" dirty="0" smtClean="0"/>
              <a:t>    Opportunities Realized </a:t>
            </a:r>
          </a:p>
          <a:p>
            <a:r>
              <a:rPr lang="en-US" sz="2400" b="1" i="1" dirty="0" smtClean="0"/>
              <a:t>    with Grant</a:t>
            </a:r>
          </a:p>
          <a:p>
            <a:pPr>
              <a:buFont typeface="Wingdings" pitchFamily="2" charset="2"/>
              <a:buChar char="§"/>
            </a:pPr>
            <a:r>
              <a:rPr lang="en-US" sz="2400" b="1" i="1" dirty="0" smtClean="0"/>
              <a:t>  Any Previous and Ongoing </a:t>
            </a:r>
          </a:p>
          <a:p>
            <a:r>
              <a:rPr lang="en-US" sz="2400" b="1" i="1" dirty="0" smtClean="0"/>
              <a:t>    Master Planning Efforts?  </a:t>
            </a:r>
          </a:p>
          <a:p>
            <a:r>
              <a:rPr lang="en-US" sz="2400" b="1" i="1" dirty="0" smtClean="0"/>
              <a:t>     Include in Narrative!</a:t>
            </a:r>
          </a:p>
          <a:p>
            <a:pPr>
              <a:buFont typeface="Wingdings" pitchFamily="2" charset="2"/>
              <a:buChar char="§"/>
            </a:pPr>
            <a:r>
              <a:rPr lang="en-US" sz="2400" b="1" i="1" dirty="0" smtClean="0"/>
              <a:t>  Any Economic &amp;/Or </a:t>
            </a:r>
          </a:p>
          <a:p>
            <a:r>
              <a:rPr lang="en-US" sz="2400" b="1" i="1" dirty="0" smtClean="0"/>
              <a:t>    Sustainability Initiatives?     </a:t>
            </a:r>
          </a:p>
          <a:p>
            <a:r>
              <a:rPr lang="en-US" sz="2400" b="1" i="1" dirty="0" smtClean="0"/>
              <a:t>    Include in Narrative!</a:t>
            </a:r>
            <a:endParaRPr lang="en-US" sz="2400" b="1" i="1" dirty="0"/>
          </a:p>
        </p:txBody>
      </p:sp>
      <p:sp>
        <p:nvSpPr>
          <p:cNvPr id="6" name="Rectangle 5"/>
          <p:cNvSpPr/>
          <p:nvPr/>
        </p:nvSpPr>
        <p:spPr>
          <a:xfrm>
            <a:off x="4648200" y="1600200"/>
            <a:ext cx="4495800" cy="526297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i="1" dirty="0" smtClean="0"/>
              <a:t>“Special Considerations”?  </a:t>
            </a:r>
          </a:p>
          <a:p>
            <a:r>
              <a:rPr lang="en-US" sz="2400" b="1" i="1" dirty="0" smtClean="0"/>
              <a:t>   Include in the Narrative!</a:t>
            </a:r>
          </a:p>
          <a:p>
            <a:pPr>
              <a:buFont typeface="Wingdings" pitchFamily="2" charset="2"/>
              <a:buChar char="§"/>
            </a:pPr>
            <a:r>
              <a:rPr lang="en-US" sz="2400" b="1" i="1" dirty="0" smtClean="0"/>
              <a:t>Respect Page Limits!</a:t>
            </a:r>
          </a:p>
          <a:p>
            <a:pPr>
              <a:buFont typeface="Wingdings" pitchFamily="2" charset="2"/>
              <a:buChar char="§"/>
            </a:pPr>
            <a:r>
              <a:rPr lang="en-US" sz="2400" b="1" i="1" dirty="0" smtClean="0"/>
              <a:t> Acronyms – NOT HELPFUL!</a:t>
            </a:r>
          </a:p>
          <a:p>
            <a:pPr>
              <a:buFont typeface="Wingdings" pitchFamily="2" charset="2"/>
              <a:buChar char="§"/>
            </a:pPr>
            <a:r>
              <a:rPr lang="en-US" sz="2400" b="1" i="1" dirty="0" smtClean="0"/>
              <a:t> Maps, Graphics – After 20  </a:t>
            </a:r>
          </a:p>
          <a:p>
            <a:r>
              <a:rPr lang="en-US" sz="2400" b="1" i="1" dirty="0" smtClean="0"/>
              <a:t>    Copies – How Does It Look?</a:t>
            </a:r>
          </a:p>
          <a:p>
            <a:pPr>
              <a:buFont typeface="Wingdings" pitchFamily="2" charset="2"/>
              <a:buChar char="§"/>
            </a:pPr>
            <a:r>
              <a:rPr lang="en-US" sz="2400" b="1" i="1" dirty="0" smtClean="0"/>
              <a:t> FOLLOW OUTLINE FORMAT </a:t>
            </a:r>
          </a:p>
          <a:p>
            <a:r>
              <a:rPr lang="en-US" sz="2400" b="1" i="1" dirty="0" smtClean="0"/>
              <a:t>    PRESENTED IN PROPOSAL</a:t>
            </a:r>
          </a:p>
          <a:p>
            <a:r>
              <a:rPr lang="en-US" sz="2400" b="1" i="1" dirty="0" smtClean="0"/>
              <a:t>   GUIDELINES</a:t>
            </a:r>
          </a:p>
          <a:p>
            <a:pPr>
              <a:buFont typeface="Wingdings" pitchFamily="2" charset="2"/>
              <a:buChar char="§"/>
            </a:pPr>
            <a:r>
              <a:rPr lang="en-US" sz="2400" b="1" i="1" dirty="0" smtClean="0"/>
              <a:t>Use Proposal Checklist</a:t>
            </a:r>
          </a:p>
          <a:p>
            <a:pPr>
              <a:buFont typeface="Wingdings" pitchFamily="2" charset="2"/>
              <a:buChar char="§"/>
            </a:pPr>
            <a:r>
              <a:rPr lang="en-US" sz="2400" b="1" i="1" dirty="0" smtClean="0"/>
              <a:t> READ THE CURRENT PROPOSAL </a:t>
            </a:r>
          </a:p>
          <a:p>
            <a:r>
              <a:rPr lang="en-US" sz="2400" b="1" i="1" dirty="0" smtClean="0"/>
              <a:t>   GUIDELINES!</a:t>
            </a:r>
          </a:p>
          <a:p>
            <a:endParaRPr lang="en-US" sz="2400" b="1" i="1" dirty="0" smtClean="0"/>
          </a:p>
          <a:p>
            <a:endParaRPr lang="en-US" sz="2400" b="1" i="1" dirty="0"/>
          </a:p>
        </p:txBody>
      </p:sp>
      <p:pic>
        <p:nvPicPr>
          <p:cNvPr id="7171" name="Picture 3" descr="C:\Users\kpeycke\AppData\Local\Microsoft\Windows\Temporary Internet Files\Content.IE5\DNHALJCH\MM90028678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4629" y="0"/>
            <a:ext cx="1289371" cy="1275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allAtOnce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447800" y="5486400"/>
            <a:ext cx="7467600" cy="11430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KAREN PEYCKE 214.665.7273  </a:t>
            </a:r>
            <a:r>
              <a:rPr lang="en-US" sz="2000" dirty="0" smtClean="0">
                <a:hlinkClick r:id="rId2"/>
              </a:rPr>
              <a:t>peycke.karen@epa.gov</a:t>
            </a:r>
            <a:endParaRPr lang="en-US" sz="2000" dirty="0" smtClean="0"/>
          </a:p>
          <a:p>
            <a:r>
              <a:rPr lang="en-US" sz="2000" b="1" dirty="0" smtClean="0"/>
              <a:t>MARY KEMP 214.665.8358  </a:t>
            </a:r>
            <a:r>
              <a:rPr lang="en-US" sz="2000" dirty="0" smtClean="0">
                <a:hlinkClick r:id="rId3"/>
              </a:rPr>
              <a:t>kemp.mary@epa.gov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WWW.EPA.GOV/BROWNFIELDS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B058E6-E1D8-4BF0-A2B3-9C46D510E863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Picture Placeholder 5" descr="Grand Canyon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t="9835" b="9835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2971800" y="3124200"/>
            <a:ext cx="385676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YOU!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58E6-E1D8-4BF0-A2B3-9C46D510E86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 descr="Hydrange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219200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Brownfields Assistance Opportunities Funding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58E6-E1D8-4BF0-A2B3-9C46D510E86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87552" y="-914400"/>
            <a:ext cx="8156448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2895600" y="2743200"/>
            <a:ext cx="4267200" cy="2209800"/>
          </a:xfrm>
          <a:prstGeom prst="line">
            <a:avLst/>
          </a:prstGeom>
          <a:noFill/>
          <a:ln w="6350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724400" y="2362200"/>
            <a:ext cx="0" cy="3505200"/>
          </a:xfrm>
          <a:prstGeom prst="line">
            <a:avLst/>
          </a:prstGeom>
          <a:noFill/>
          <a:ln w="6350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667000" y="3124200"/>
            <a:ext cx="4343400" cy="2057400"/>
          </a:xfrm>
          <a:prstGeom prst="line">
            <a:avLst/>
          </a:prstGeom>
          <a:noFill/>
          <a:ln w="6350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657600" y="1371600"/>
            <a:ext cx="2133600" cy="1219200"/>
          </a:xfrm>
          <a:prstGeom prst="ellipse">
            <a:avLst/>
          </a:prstGeom>
          <a:solidFill>
            <a:schemeClr val="accent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1800" b="1" dirty="0" smtClean="0"/>
              <a:t>Assessment Grants</a:t>
            </a:r>
            <a:endParaRPr lang="en-US" sz="1800" b="1" dirty="0"/>
          </a:p>
        </p:txBody>
      </p:sp>
      <p:sp>
        <p:nvSpPr>
          <p:cNvPr id="10" name="Oval 9"/>
          <p:cNvSpPr/>
          <p:nvPr/>
        </p:nvSpPr>
        <p:spPr>
          <a:xfrm>
            <a:off x="6248400" y="2209800"/>
            <a:ext cx="2133600" cy="12192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1800" b="1" dirty="0" smtClean="0"/>
              <a:t>Revolving Loan Fund Grants</a:t>
            </a:r>
            <a:endParaRPr lang="en-US" sz="1800" b="1" dirty="0"/>
          </a:p>
        </p:txBody>
      </p:sp>
      <p:sp>
        <p:nvSpPr>
          <p:cNvPr id="11" name="Oval 10"/>
          <p:cNvSpPr/>
          <p:nvPr/>
        </p:nvSpPr>
        <p:spPr>
          <a:xfrm>
            <a:off x="1066800" y="2286000"/>
            <a:ext cx="2133600" cy="1219200"/>
          </a:xfrm>
          <a:prstGeom prst="ellipse">
            <a:avLst/>
          </a:prstGeom>
          <a:solidFill>
            <a:schemeClr val="accent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1800" b="1" dirty="0" smtClean="0"/>
              <a:t>Cleanup Grants</a:t>
            </a:r>
            <a:endParaRPr lang="en-US" sz="1800" b="1" dirty="0"/>
          </a:p>
        </p:txBody>
      </p:sp>
      <p:sp>
        <p:nvSpPr>
          <p:cNvPr id="12" name="Oval 11"/>
          <p:cNvSpPr/>
          <p:nvPr/>
        </p:nvSpPr>
        <p:spPr>
          <a:xfrm>
            <a:off x="1066800" y="4495800"/>
            <a:ext cx="2133600" cy="1219200"/>
          </a:xfrm>
          <a:prstGeom prst="ellipse">
            <a:avLst/>
          </a:prstGeom>
          <a:solidFill>
            <a:schemeClr val="accent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1800" b="1" dirty="0" smtClean="0"/>
              <a:t>Area-wide Planning</a:t>
            </a:r>
            <a:endParaRPr lang="en-US" sz="1800" b="1" dirty="0"/>
          </a:p>
        </p:txBody>
      </p:sp>
      <p:sp>
        <p:nvSpPr>
          <p:cNvPr id="13" name="Oval 12"/>
          <p:cNvSpPr/>
          <p:nvPr/>
        </p:nvSpPr>
        <p:spPr>
          <a:xfrm>
            <a:off x="3616960" y="5562600"/>
            <a:ext cx="2209800" cy="1219200"/>
          </a:xfrm>
          <a:prstGeom prst="ellipse">
            <a:avLst/>
          </a:prstGeom>
          <a:solidFill>
            <a:schemeClr val="accent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1800" b="1" dirty="0" smtClean="0"/>
              <a:t>Multi-purpose Grants</a:t>
            </a:r>
            <a:endParaRPr lang="en-US" sz="1800" b="1" dirty="0"/>
          </a:p>
        </p:txBody>
      </p:sp>
      <p:sp>
        <p:nvSpPr>
          <p:cNvPr id="14" name="Oval 13"/>
          <p:cNvSpPr/>
          <p:nvPr/>
        </p:nvSpPr>
        <p:spPr>
          <a:xfrm>
            <a:off x="6248400" y="4495800"/>
            <a:ext cx="2133600" cy="1219200"/>
          </a:xfrm>
          <a:prstGeom prst="ellipse">
            <a:avLst/>
          </a:prstGeom>
          <a:solidFill>
            <a:schemeClr val="accent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1800" b="1" dirty="0" smtClean="0"/>
              <a:t>Job Training Grants</a:t>
            </a:r>
            <a:endParaRPr lang="en-US" sz="1800" b="1" dirty="0"/>
          </a:p>
        </p:txBody>
      </p:sp>
      <p:sp>
        <p:nvSpPr>
          <p:cNvPr id="15" name="Oval 14"/>
          <p:cNvSpPr/>
          <p:nvPr/>
        </p:nvSpPr>
        <p:spPr>
          <a:xfrm>
            <a:off x="3505200" y="3124200"/>
            <a:ext cx="2286000" cy="1752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Hi-res White Horizontal EPA.gif"/>
          <p:cNvPicPr>
            <a:picLocks noChangeAspect="1"/>
          </p:cNvPicPr>
          <p:nvPr/>
        </p:nvPicPr>
        <p:blipFill>
          <a:blip r:embed="rId2" cstate="print"/>
          <a:srcRect r="56667"/>
          <a:stretch>
            <a:fillRect/>
          </a:stretch>
        </p:blipFill>
        <p:spPr>
          <a:xfrm>
            <a:off x="3733799" y="3657600"/>
            <a:ext cx="1857375" cy="609600"/>
          </a:xfrm>
          <a:prstGeom prst="rect">
            <a:avLst/>
          </a:prstGeom>
        </p:spPr>
      </p:pic>
      <p:sp>
        <p:nvSpPr>
          <p:cNvPr id="17" name="Slide Number Placeholder 15"/>
          <p:cNvSpPr txBox="1">
            <a:spLocks/>
          </p:cNvSpPr>
          <p:nvPr/>
        </p:nvSpPr>
        <p:spPr>
          <a:xfrm>
            <a:off x="152400" y="14246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A0CB99-37A0-4D38-BBE4-97D2965248B0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ASSESSMENT GRANTS – NO MATCH!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58E6-E1D8-4BF0-A2B3-9C46D510E86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71600" y="1447800"/>
            <a:ext cx="6324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$200K, $350K, $600K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Down Arrow 6"/>
          <p:cNvSpPr/>
          <p:nvPr/>
        </p:nvSpPr>
        <p:spPr>
          <a:xfrm rot="3279371">
            <a:off x="2006361" y="2262918"/>
            <a:ext cx="48463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29718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COMMUNITY-WIDE</a:t>
            </a:r>
          </a:p>
          <a:p>
            <a:r>
              <a:rPr lang="en-US" sz="2400" dirty="0" smtClean="0"/>
              <a:t>Hazardous &amp;/or Petroleum</a:t>
            </a:r>
            <a:endParaRPr lang="en-US" sz="2400" dirty="0"/>
          </a:p>
        </p:txBody>
      </p:sp>
      <p:sp>
        <p:nvSpPr>
          <p:cNvPr id="9" name="Down Arrow 8"/>
          <p:cNvSpPr/>
          <p:nvPr/>
        </p:nvSpPr>
        <p:spPr>
          <a:xfrm>
            <a:off x="4495800" y="23622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67000" y="2971800"/>
            <a:ext cx="35052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          SITE-SPECIFIC</a:t>
            </a:r>
          </a:p>
          <a:p>
            <a:r>
              <a:rPr lang="en-US" sz="2400" dirty="0" smtClean="0"/>
              <a:t>Hazardous &amp;/or Petroleum</a:t>
            </a:r>
          </a:p>
          <a:p>
            <a:r>
              <a:rPr lang="en-US" sz="2400" dirty="0" smtClean="0"/>
              <a:t>Waiver/Justification to Exceed $200K Limit: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 Size of Site (30+ acres)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Complexity of </a:t>
            </a:r>
          </a:p>
          <a:p>
            <a:pPr lvl="1"/>
            <a:r>
              <a:rPr lang="en-US" sz="2400" dirty="0" smtClean="0"/>
              <a:t>  Contamination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Owner </a:t>
            </a:r>
          </a:p>
          <a:p>
            <a:pPr lvl="1"/>
            <a:r>
              <a:rPr lang="en-US" sz="2400" dirty="0" smtClean="0"/>
              <a:t>  Uncooperative</a:t>
            </a:r>
          </a:p>
          <a:p>
            <a:pPr lvl="1"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 rot="19371470">
            <a:off x="7015884" y="2286548"/>
            <a:ext cx="48463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0" y="2971800"/>
            <a:ext cx="320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       COALITION</a:t>
            </a:r>
          </a:p>
          <a:p>
            <a:r>
              <a:rPr lang="en-US" sz="2400" dirty="0" smtClean="0"/>
              <a:t>Hazardous &amp;/or Petroleum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Commitment Letters </a:t>
            </a:r>
          </a:p>
          <a:p>
            <a:pPr lvl="1"/>
            <a:r>
              <a:rPr lang="en-US" sz="2400" dirty="0" smtClean="0"/>
              <a:t>   Coalition Members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ALL COALITIONS</a:t>
            </a:r>
          </a:p>
          <a:p>
            <a:pPr lvl="1"/>
            <a:r>
              <a:rPr lang="en-US" sz="2400" dirty="0" smtClean="0"/>
              <a:t>  MEMBERS MUST </a:t>
            </a:r>
          </a:p>
          <a:p>
            <a:pPr lvl="1"/>
            <a:r>
              <a:rPr lang="en-US" sz="2400" dirty="0" smtClean="0"/>
              <a:t>  BE  ELIGIBLE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152400" y="2286000"/>
            <a:ext cx="8991600" cy="457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numCol="2">
            <a:spAutoFit/>
          </a:bodyPr>
          <a:lstStyle/>
          <a:p>
            <a:r>
              <a:rPr lang="en-US" sz="2800" b="1" dirty="0" smtClean="0"/>
              <a:t>USES: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Inventory of BF Sites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Community Engagement	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Phase I Environmental Site </a:t>
            </a:r>
          </a:p>
          <a:p>
            <a:r>
              <a:rPr lang="en-US" sz="2400" dirty="0" smtClean="0"/>
              <a:t>  Assessments </a:t>
            </a:r>
          </a:p>
          <a:p>
            <a:r>
              <a:rPr lang="en-US" sz="2400" dirty="0" smtClean="0"/>
              <a:t>  (ESAs) [All Appropriate Inquiry]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Phase II ESAs (Sampling)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Cleanup Planning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Analysis of Brownfields Cleanup                                     </a:t>
            </a:r>
          </a:p>
          <a:p>
            <a:r>
              <a:rPr lang="en-US" sz="2400" dirty="0" smtClean="0"/>
              <a:t>   Alternatives (ABCA)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CLEANUP GRANTS – 20% MATCH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58E6-E1D8-4BF0-A2B3-9C46D510E86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31903" y="1447800"/>
            <a:ext cx="6203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$200K + 20% MATCH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2272129"/>
            <a:ext cx="8610600" cy="572464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Non-Profits – Eligible Applicant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Must Own Property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Must Not Be Operator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Must Qualify as 			</a:t>
            </a:r>
          </a:p>
          <a:p>
            <a:pPr lvl="1"/>
            <a:r>
              <a:rPr lang="en-US" sz="2400" dirty="0" smtClean="0"/>
              <a:t>HAZARDOUS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 Bona Fide Prospective Purchaser</a:t>
            </a:r>
          </a:p>
          <a:p>
            <a:pPr lvl="1"/>
            <a:r>
              <a:rPr lang="en-US" sz="2800" b="1" dirty="0" smtClean="0"/>
              <a:t>OR</a:t>
            </a:r>
          </a:p>
          <a:p>
            <a:pPr lvl="1"/>
            <a:r>
              <a:rPr lang="en-US" sz="2400" dirty="0" smtClean="0"/>
              <a:t> PETROLEUM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  Eligibility Determination – State</a:t>
            </a:r>
          </a:p>
          <a:p>
            <a:pPr lvl="1">
              <a:buFont typeface="Wingdings" pitchFamily="2" charset="2"/>
              <a:buChar char="v"/>
            </a:pPr>
            <a:endParaRPr lang="en-US" dirty="0" smtClean="0"/>
          </a:p>
          <a:p>
            <a:pPr lvl="1">
              <a:buFont typeface="Wingdings" pitchFamily="2" charset="2"/>
              <a:buChar char="v"/>
            </a:pPr>
            <a:endParaRPr lang="en-US" dirty="0" smtClean="0"/>
          </a:p>
          <a:p>
            <a:pPr lvl="1">
              <a:buFont typeface="Wingdings" pitchFamily="2" charset="2"/>
              <a:buChar char="v"/>
            </a:pPr>
            <a:endParaRPr lang="en-US" dirty="0" smtClean="0"/>
          </a:p>
          <a:p>
            <a:pPr lvl="1"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Phase I ESA Completed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Phase II ESA Completed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Analysis of Brownfields Cleanup  </a:t>
            </a:r>
          </a:p>
          <a:p>
            <a:r>
              <a:rPr lang="en-US" sz="2400" dirty="0" smtClean="0"/>
              <a:t>   Alternatives (ABCA) - Drafted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Public Participation on Grant </a:t>
            </a:r>
          </a:p>
          <a:p>
            <a:r>
              <a:rPr lang="en-US" sz="2400" dirty="0" smtClean="0"/>
              <a:t>   Proposal 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 Community Notice (Document!) 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 Community Meeting (Document!)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 Community Comments on Grant Proposal (Document!)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8600" y="2362200"/>
            <a:ext cx="8534400" cy="4495800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numCol="2">
            <a:spAutoFit/>
          </a:bodyPr>
          <a:lstStyle/>
          <a:p>
            <a:r>
              <a:rPr lang="en-US" sz="2400" b="1" dirty="0" smtClean="0"/>
              <a:t>USES:</a:t>
            </a:r>
          </a:p>
          <a:p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Cleanup Activities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Finalize ABCA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Public Participation on ABCA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State Voluntary Cleanup </a:t>
            </a:r>
          </a:p>
          <a:p>
            <a:r>
              <a:rPr lang="en-US" sz="2400" dirty="0" smtClean="0"/>
              <a:t>    Program Fees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Quality Assurance Project Plan </a:t>
            </a:r>
          </a:p>
          <a:p>
            <a:r>
              <a:rPr lang="en-US" sz="2400" dirty="0" smtClean="0"/>
              <a:t>    (QAPP)</a:t>
            </a:r>
          </a:p>
          <a:p>
            <a:r>
              <a:rPr lang="en-US" sz="2400" dirty="0" smtClean="0"/>
              <a:t>  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Qualified Environmental </a:t>
            </a:r>
          </a:p>
          <a:p>
            <a:r>
              <a:rPr lang="en-US" sz="2400" dirty="0" smtClean="0"/>
              <a:t>    Professional (Your</a:t>
            </a:r>
          </a:p>
          <a:p>
            <a:r>
              <a:rPr lang="en-US" sz="2400" dirty="0" smtClean="0"/>
              <a:t>    advocate/technical advisor)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Confirmatory Sampling </a:t>
            </a:r>
          </a:p>
          <a:p>
            <a:r>
              <a:rPr lang="en-US" sz="2400" dirty="0" smtClean="0"/>
              <a:t>   (CONFIRM CLEANUP MEETS   </a:t>
            </a:r>
          </a:p>
          <a:p>
            <a:r>
              <a:rPr lang="en-US" sz="2400" dirty="0" smtClean="0"/>
              <a:t>   STATE CLEANUP STANDARDS)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Community Engagement </a:t>
            </a:r>
          </a:p>
          <a:p>
            <a:r>
              <a:rPr lang="en-US" sz="2400" dirty="0" smtClean="0"/>
              <a:t>   Activities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REVOLVING LOAN FUND GRANTS -    20 % MATCH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58E6-E1D8-4BF0-A2B3-9C46D510E86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77705" y="1447800"/>
            <a:ext cx="1511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$1M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Down Arrow 6"/>
          <p:cNvSpPr/>
          <p:nvPr/>
        </p:nvSpPr>
        <p:spPr>
          <a:xfrm rot="3279371">
            <a:off x="2006361" y="2262918"/>
            <a:ext cx="48463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29718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COMMUNITY-WIDE</a:t>
            </a:r>
          </a:p>
          <a:p>
            <a:r>
              <a:rPr lang="en-US" sz="2400" dirty="0" smtClean="0"/>
              <a:t>Hazardous &amp;/or Petroleum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743200" y="2362200"/>
            <a:ext cx="3733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dirty="0" smtClean="0"/>
              <a:t>APPLICABLE TO ALL RLF APPLICANTS:    TWO Legal Opinions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Access to Secure Site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Administer Loans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 rot="19371470">
            <a:off x="7015884" y="2286548"/>
            <a:ext cx="48463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48400" y="2971800"/>
            <a:ext cx="289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COALITION</a:t>
            </a:r>
          </a:p>
          <a:p>
            <a:r>
              <a:rPr lang="en-US" sz="2400" dirty="0" smtClean="0"/>
              <a:t>Hazardous &amp;/or Petroleum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Commitment Letters </a:t>
            </a:r>
          </a:p>
          <a:p>
            <a:pPr lvl="1"/>
            <a:r>
              <a:rPr lang="en-US" sz="2400" dirty="0" smtClean="0"/>
              <a:t>   Coalition Members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ALL COALITIONS</a:t>
            </a:r>
          </a:p>
          <a:p>
            <a:pPr lvl="1"/>
            <a:r>
              <a:rPr lang="en-US" sz="2400" dirty="0" smtClean="0"/>
              <a:t>  MEMBERS MUST BE ELIGIBLE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304800" y="2209800"/>
            <a:ext cx="8686800" cy="44935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numCol="2">
            <a:spAutoFit/>
          </a:bodyPr>
          <a:lstStyle/>
          <a:p>
            <a:r>
              <a:rPr lang="en-US" sz="2800" b="1" dirty="0" smtClean="0"/>
              <a:t>USES: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Loans for Cleanup Activities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Analysis of Brownfields Cleanup Alternatives (ABCA)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Cleanup Planning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State VCP Fees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</a:t>
            </a:r>
            <a:r>
              <a:rPr lang="en-US" sz="2400" dirty="0" err="1" smtClean="0"/>
              <a:t>Subgrants</a:t>
            </a:r>
            <a:r>
              <a:rPr lang="en-US" sz="2400" dirty="0" smtClean="0"/>
              <a:t> for Cleanup (eligible </a:t>
            </a:r>
          </a:p>
          <a:p>
            <a:r>
              <a:rPr lang="en-US" sz="2400" dirty="0" smtClean="0"/>
              <a:t>    entities)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Qualified Environmental </a:t>
            </a:r>
          </a:p>
          <a:p>
            <a:r>
              <a:rPr lang="en-US" sz="2400" dirty="0" smtClean="0"/>
              <a:t>   Professionals For Loan &amp;/Or </a:t>
            </a:r>
          </a:p>
          <a:p>
            <a:r>
              <a:rPr lang="en-US" sz="2400" dirty="0" smtClean="0"/>
              <a:t>   </a:t>
            </a:r>
            <a:r>
              <a:rPr lang="en-US" sz="2400" dirty="0" err="1" smtClean="0"/>
              <a:t>Subgrant</a:t>
            </a:r>
            <a:r>
              <a:rPr lang="en-US" sz="2400" dirty="0" smtClean="0"/>
              <a:t> Recipients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Community Engagement </a:t>
            </a:r>
          </a:p>
          <a:p>
            <a:r>
              <a:rPr lang="en-US" sz="2400" dirty="0" smtClean="0"/>
              <a:t>   Activities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Fund Manager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Activities  to Administer Loan                             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ENVIRONMENTAL WORKFORCE DEVELOPMENT &amp; JOB TRAINING GRANTS – NO MATCH!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58E6-E1D8-4BF0-A2B3-9C46D510E86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34047" y="1447800"/>
            <a:ext cx="1999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$200K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495800" y="23622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05000" y="2971800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IDENTIFY TARGET MARKET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Funds Limited to Training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No Stipends for Child Care, Transportation, Living  Expenses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Identify Workforce Needs in Area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52400" y="2362200"/>
            <a:ext cx="8686800" cy="30162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numCol="2">
            <a:spAutoFit/>
          </a:bodyPr>
          <a:lstStyle/>
          <a:p>
            <a:r>
              <a:rPr lang="en-US" sz="2400" b="1" dirty="0" smtClean="0"/>
              <a:t>USES: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Develop Curriculum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Market/Recruit Students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Conduct Training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Supplies for Students/Trainers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Graduation Activities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Job Placements</a:t>
            </a:r>
          </a:p>
          <a:p>
            <a:r>
              <a:rPr lang="en-US" dirty="0" smtClean="0"/>
              <a:t>	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Student Screening – Physical, Medical,              </a:t>
            </a:r>
          </a:p>
          <a:p>
            <a:r>
              <a:rPr lang="en-US" sz="2000" dirty="0" smtClean="0"/>
              <a:t>   Education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Track Measures – Students Graduated, </a:t>
            </a:r>
          </a:p>
          <a:p>
            <a:r>
              <a:rPr lang="en-US" sz="2000" dirty="0" smtClean="0"/>
              <a:t>     Students Placed in Job,  Student Job </a:t>
            </a:r>
          </a:p>
          <a:p>
            <a:r>
              <a:rPr lang="en-US" sz="2000" dirty="0" smtClean="0"/>
              <a:t>     Retention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10861</TotalTime>
  <Words>2009</Words>
  <Application>Microsoft Office PowerPoint</Application>
  <PresentationFormat>On-screen Show (4:3)</PresentationFormat>
  <Paragraphs>675</Paragraphs>
  <Slides>36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Median</vt:lpstr>
      <vt:lpstr>Brownfields Workshop</vt:lpstr>
      <vt:lpstr>PowerPoint Presentation</vt:lpstr>
      <vt:lpstr>PowerPoint Presentation</vt:lpstr>
      <vt:lpstr>PowerPoint Presentation</vt:lpstr>
      <vt:lpstr>Brownfields Assistance Opportunities Funding</vt:lpstr>
      <vt:lpstr>ASSESSMENT GRANTS – NO MATCH!</vt:lpstr>
      <vt:lpstr>CLEANUP GRANTS – 20% MATCH</vt:lpstr>
      <vt:lpstr>REVOLVING LOAN FUND GRANTS -    20 % MATCH</vt:lpstr>
      <vt:lpstr>ENVIRONMENTAL WORKFORCE DEVELOPMENT &amp; JOB TRAINING GRANTS – NO MATCH!</vt:lpstr>
      <vt:lpstr> AREA-WIDE PLANNING GRANTS – NO MATCH!</vt:lpstr>
      <vt:lpstr> MULTI-PURPOSE GRANTS – NO MATCH!</vt:lpstr>
      <vt:lpstr>PowerPoint Presentation</vt:lpstr>
      <vt:lpstr>Assessment, Revolving Loan Fund, Cleanup (ARC) – Brownfields Grants  Schedule</vt:lpstr>
      <vt:lpstr>Overview ARC Grant Review Process</vt:lpstr>
      <vt:lpstr>   Overview ARC Grant Review Process  </vt:lpstr>
      <vt:lpstr>  Overview ARC Grant Review Process</vt:lpstr>
      <vt:lpstr>PowerPoint Presentation</vt:lpstr>
      <vt:lpstr>RANKING CRITERIA</vt:lpstr>
      <vt:lpstr>COMMUNITY NEED</vt:lpstr>
      <vt:lpstr>PROJECT DESCRIPTION &amp; FEASIBILITY OF SUCCESS</vt:lpstr>
      <vt:lpstr>PROGRAMMATIC CAPABILITY</vt:lpstr>
      <vt:lpstr>COMMUNITY ENGAGEMENT</vt:lpstr>
      <vt:lpstr>PROJECT BENEFITS</vt:lpstr>
      <vt:lpstr>PowerPoint Presentation</vt:lpstr>
      <vt:lpstr>THRESHOLD CRITERIA</vt:lpstr>
      <vt:lpstr>THRESHOLD CRITERIA: Eligible Applicants</vt:lpstr>
      <vt:lpstr>THRESHOLD CRITERIA:  Site Eligibility –  Site Specific Assessment OR Cleanup Grants</vt:lpstr>
      <vt:lpstr>PowerPoint Presentation</vt:lpstr>
      <vt:lpstr>THRESHOLD CRITERIA:   Property Owner Eligible – Site Specific Assessment OR Cleanup Grants</vt:lpstr>
      <vt:lpstr>THRESHOLD CRITERIA:  RLF &amp; CLEANUP</vt:lpstr>
      <vt:lpstr>THRESHOLD CRITERIA: COALITION GRANTS</vt:lpstr>
      <vt:lpstr>PowerPoint Presentation</vt:lpstr>
      <vt:lpstr>  Overview ARC Grant Proposal</vt:lpstr>
      <vt:lpstr>  Overview ARC Grant Proposal</vt:lpstr>
      <vt:lpstr>General Lessons Learned</vt:lpstr>
      <vt:lpstr>WWW.EPA.GOV/BROWNFIELDS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EPA Brownfields Program</dc:title>
  <dc:creator>Camisha</dc:creator>
  <cp:lastModifiedBy>Blase A. Leven</cp:lastModifiedBy>
  <cp:revision>594</cp:revision>
  <dcterms:created xsi:type="dcterms:W3CDTF">2011-09-01T13:12:38Z</dcterms:created>
  <dcterms:modified xsi:type="dcterms:W3CDTF">2013-08-08T20:51:36Z</dcterms:modified>
</cp:coreProperties>
</file>