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622" r:id="rId2"/>
    <p:sldId id="729" r:id="rId3"/>
    <p:sldId id="696" r:id="rId4"/>
    <p:sldId id="793" r:id="rId5"/>
    <p:sldId id="825" r:id="rId6"/>
    <p:sldId id="646" r:id="rId7"/>
    <p:sldId id="717" r:id="rId8"/>
    <p:sldId id="789" r:id="rId9"/>
    <p:sldId id="652" r:id="rId10"/>
    <p:sldId id="797" r:id="rId11"/>
    <p:sldId id="798" r:id="rId12"/>
    <p:sldId id="815" r:id="rId13"/>
    <p:sldId id="816" r:id="rId14"/>
    <p:sldId id="821" r:id="rId15"/>
    <p:sldId id="829" r:id="rId16"/>
    <p:sldId id="790" r:id="rId17"/>
    <p:sldId id="792" r:id="rId18"/>
    <p:sldId id="791" r:id="rId19"/>
    <p:sldId id="796" r:id="rId20"/>
    <p:sldId id="724" r:id="rId21"/>
    <p:sldId id="800" r:id="rId22"/>
    <p:sldId id="772" r:id="rId23"/>
    <p:sldId id="807" r:id="rId24"/>
    <p:sldId id="808" r:id="rId25"/>
    <p:sldId id="803" r:id="rId26"/>
    <p:sldId id="805" r:id="rId27"/>
    <p:sldId id="806" r:id="rId28"/>
    <p:sldId id="822" r:id="rId29"/>
    <p:sldId id="827" r:id="rId30"/>
    <p:sldId id="812" r:id="rId31"/>
    <p:sldId id="828" r:id="rId32"/>
    <p:sldId id="743" r:id="rId33"/>
    <p:sldId id="809" r:id="rId34"/>
    <p:sldId id="810" r:id="rId35"/>
    <p:sldId id="813" r:id="rId36"/>
    <p:sldId id="784" r:id="rId37"/>
    <p:sldId id="814" r:id="rId38"/>
  </p:sldIdLst>
  <p:sldSz cx="9144000" cy="6858000" type="screen4x3"/>
  <p:notesSz cx="7315200" cy="96012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C2E9A"/>
    <a:srgbClr val="55247A"/>
    <a:srgbClr val="663300"/>
    <a:srgbClr val="FFFFFF"/>
    <a:srgbClr val="6F0603"/>
    <a:srgbClr val="00CCFF"/>
    <a:srgbClr val="9800C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1" autoAdjust="0"/>
    <p:restoredTop sz="94595" autoAdjust="0"/>
  </p:normalViewPr>
  <p:slideViewPr>
    <p:cSldViewPr>
      <p:cViewPr>
        <p:scale>
          <a:sx n="90" d="100"/>
          <a:sy n="90" d="100"/>
        </p:scale>
        <p:origin x="-5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lvl1pPr>
          </a:lstStyle>
          <a:p>
            <a:pPr>
              <a:defRPr/>
            </a:pPr>
            <a:endParaRPr lang="en-US"/>
          </a:p>
        </p:txBody>
      </p:sp>
      <p:sp>
        <p:nvSpPr>
          <p:cNvPr id="18841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vl1pPr>
          </a:lstStyle>
          <a:p>
            <a:pPr>
              <a:defRPr/>
            </a:pPr>
            <a:endParaRPr lang="en-US"/>
          </a:p>
        </p:txBody>
      </p:sp>
      <p:sp>
        <p:nvSpPr>
          <p:cNvPr id="18842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lvl1pPr>
          </a:lstStyle>
          <a:p>
            <a:pPr>
              <a:defRPr/>
            </a:pPr>
            <a:endParaRPr lang="en-US"/>
          </a:p>
        </p:txBody>
      </p:sp>
      <p:sp>
        <p:nvSpPr>
          <p:cNvPr id="18842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vl1pPr>
          </a:lstStyle>
          <a:p>
            <a:pPr>
              <a:defRPr/>
            </a:pPr>
            <a:fld id="{8E1E2ABD-5489-4BA1-A9AF-BE7AB836405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lvl1pPr>
          </a:lstStyle>
          <a:p>
            <a:pPr>
              <a:defRPr/>
            </a:pPr>
            <a:endParaRPr lang="en-US"/>
          </a:p>
        </p:txBody>
      </p:sp>
      <p:sp>
        <p:nvSpPr>
          <p:cNvPr id="22531"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lvl1pPr>
          </a:lstStyle>
          <a:p>
            <a:pPr>
              <a:defRPr/>
            </a:pPr>
            <a:endParaRPr lang="en-US"/>
          </a:p>
        </p:txBody>
      </p:sp>
      <p:sp>
        <p:nvSpPr>
          <p:cNvPr id="2253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vl1pPr>
          </a:lstStyle>
          <a:p>
            <a:pPr>
              <a:defRPr/>
            </a:pPr>
            <a:fld id="{9D0BE3CE-98DD-40E8-9F15-F26FA5C000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16D79C7-3AA7-426C-9E29-83678F55D109}" type="slidenum">
              <a:rPr lang="en-US" smtClean="0"/>
              <a:pPr/>
              <a:t>4</a:t>
            </a:fld>
            <a:endParaRPr lang="en-US" smtClean="0"/>
          </a:p>
        </p:txBody>
      </p:sp>
      <p:sp>
        <p:nvSpPr>
          <p:cNvPr id="50179" name="Slide Image Placeholder 1"/>
          <p:cNvSpPr>
            <a:spLocks noGrp="1" noRot="1" noChangeAspect="1" noTextEdit="1"/>
          </p:cNvSpPr>
          <p:nvPr>
            <p:ph type="sldImg"/>
          </p:nvPr>
        </p:nvSpPr>
        <p:spPr>
          <a:ln/>
        </p:spPr>
      </p:sp>
      <p:sp>
        <p:nvSpPr>
          <p:cNvPr id="50180" name="Notes Placeholder 2"/>
          <p:cNvSpPr>
            <a:spLocks noGrp="1"/>
          </p:cNvSpPr>
          <p:nvPr>
            <p:ph type="body" idx="1"/>
          </p:nvPr>
        </p:nvSpPr>
        <p:spPr>
          <a:noFill/>
          <a:ln/>
        </p:spPr>
        <p:txBody>
          <a:bodyPr/>
          <a:lstStyle/>
          <a:p>
            <a:endParaRPr lang="en-US" smtClean="0"/>
          </a:p>
        </p:txBody>
      </p:sp>
      <p:sp>
        <p:nvSpPr>
          <p:cNvPr id="50181"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53" tIns="48326" rIns="96653" bIns="48326" anchor="b"/>
          <a:lstStyle/>
          <a:p>
            <a:pPr algn="r" eaLnBrk="1" hangingPunct="1"/>
            <a:fld id="{3A4C7473-9D2F-4710-8035-80F5775C7384}" type="slidenum">
              <a:rPr lang="en-US" sz="1300">
                <a:latin typeface="Arial" pitchFamily="34" charset="0"/>
                <a:cs typeface="Arial" pitchFamily="34" charset="0"/>
              </a:rPr>
              <a:pPr algn="r" eaLnBrk="1" hangingPunct="1"/>
              <a:t>4</a:t>
            </a:fld>
            <a:endParaRPr lang="en-US" sz="1300" dirty="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7779064D-CA9F-44F3-A67E-4EAAA0CCFA35}" type="slidenum">
              <a:rPr lang="en-US" smtClean="0"/>
              <a:pPr/>
              <a:t>26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296D172F-E96F-41EB-A6CA-41508B62211E}" type="slidenum">
              <a:rPr lang="en-US" smtClean="0"/>
              <a:pPr/>
              <a:t>27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296D172F-E96F-41EB-A6CA-41508B62211E}" type="slidenum">
              <a:rPr lang="en-US" smtClean="0"/>
              <a:pPr/>
              <a:t>29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296D172F-E96F-41EB-A6CA-41508B62211E}" type="slidenum">
              <a:rPr lang="en-US" smtClean="0"/>
              <a:pPr/>
              <a:t>31</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B3526AF2-27CF-4327-B7D4-8FDB842047C4}" type="slidenum">
              <a:rPr lang="en-US" smtClean="0"/>
              <a:pPr/>
              <a:t>33</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C8023996-19B0-447B-8031-43960CF7B2DC}" type="slidenum">
              <a:rPr lang="en-US" smtClean="0"/>
              <a:pPr/>
              <a:t>34</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smtClean="0"/>
              <a:t>www.conservationinformation.org/powerpoint/rice_oct29.ppt </a:t>
            </a:r>
            <a:endParaRPr lang="en-US"/>
          </a:p>
        </p:txBody>
      </p:sp>
      <p:sp>
        <p:nvSpPr>
          <p:cNvPr id="4" name="Slide Number Placeholder 3"/>
          <p:cNvSpPr>
            <a:spLocks noGrp="1"/>
          </p:cNvSpPr>
          <p:nvPr>
            <p:ph type="sldNum" sz="quarter" idx="10"/>
          </p:nvPr>
        </p:nvSpPr>
        <p:spPr/>
        <p:txBody>
          <a:bodyPr/>
          <a:lstStyle/>
          <a:p>
            <a:pPr>
              <a:defRPr/>
            </a:pPr>
            <a:fld id="{702886FA-26DF-4D5E-B825-905ADAC907BD}" type="slidenum">
              <a:rPr lang="en-US" smtClean="0"/>
              <a:pPr>
                <a:defRPr/>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E9C9D09-D6AD-4BD3-A099-96835F43126B}" type="slidenum">
              <a:rPr lang="en-US" smtClean="0"/>
              <a:pPr/>
              <a:t>10</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dirty="0" smtClean="0"/>
              <a:t>Dr. Rice, I don’t really have a good picture of crop rotations for increasing cropping intensity. Maybe you</a:t>
            </a:r>
            <a:r>
              <a:rPr lang="en-US" baseline="0" dirty="0" smtClean="0"/>
              <a:t> do? </a:t>
            </a:r>
            <a:endParaRPr lang="en-US" dirty="0" smtClean="0"/>
          </a:p>
          <a:p>
            <a:endParaRPr lang="en-US" dirty="0" smtClean="0"/>
          </a:p>
          <a:p>
            <a:r>
              <a:rPr lang="en-US" dirty="0" smtClean="0"/>
              <a:t>Here are some examples of these activities such as croplands, rice paddies and </a:t>
            </a:r>
            <a:r>
              <a:rPr lang="en-US" dirty="0" err="1" smtClean="0"/>
              <a:t>agroforestry</a:t>
            </a:r>
            <a:r>
              <a:rPr lang="en-US" dirty="0" smtClean="0"/>
              <a:t>. In general, the various practices under each activity can be defined with some precision and the general impact of the practice can on soil organic carbon can be quantified as well. But from a global and from site specific perspectives we need to improve our understanding of the impacts of these practices or the interactive effects of these practices on soil carbon stocks under a variety of climate-soil combinations. Take for example reduced tillage and its impact of erosion rates and soil carbon dynamics. In general, we know the answer how the system is going to behave but the intensity of the responses might be site specific.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E9C9D09-D6AD-4BD3-A099-96835F43126B}" type="slidenum">
              <a:rPr lang="en-US" smtClean="0"/>
              <a:pPr/>
              <a:t>11</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smtClean="0"/>
              <a:t>Here are some examples of these activities such as croplands, rice paddies and agroforestry. In general, the various practices under each activity can be defined with some precision and the general impact of the practice can on soil organic carbon can be quantified as well. But from a global and from site specific perspectives we need to improve our understanding of the impacts of these practices or the interactive effects of these practices on soil carbon stocks under a variety of climate-soil combinations. Take for example reduced tillage and its impact of erosion rates and soil carbon dynamics. In general, we know the answer how the system is going to behave but the intensity of the responses might be site specific.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4E17A44-A247-4806-B894-F47DD4325606}" type="slidenum">
              <a:rPr lang="en-US"/>
              <a:pPr/>
              <a:t>12</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sz="1700" b="1" dirty="0" smtClean="0">
                <a:cs typeface="Times New Roman" pitchFamily="18" charset="0"/>
              </a:rPr>
              <a:t>The amount of C soils can sequester is dependent on several factors.  First is the amount of C.  Once that C enters the soil that of primary importance is microbial activity.  Second is physical protection and finally chemical. I would like to illustrate a couple of examples.  C inputs</a:t>
            </a:r>
            <a:r>
              <a:rPr lang="en-US" sz="1700" b="1"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A53DB0F5-DA7F-45CE-BFBF-AE8910CBAF4C}" type="slidenum">
              <a:rPr lang="en-US" smtClean="0"/>
              <a:pPr/>
              <a:t>19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257300" y="719138"/>
            <a:ext cx="4802188" cy="3602037"/>
          </a:xfrm>
          <a:ln/>
        </p:spPr>
      </p:sp>
      <p:sp>
        <p:nvSpPr>
          <p:cNvPr id="62467" name="Notes Placeholder 2"/>
          <p:cNvSpPr>
            <a:spLocks noGrp="1"/>
          </p:cNvSpPr>
          <p:nvPr>
            <p:ph type="body" idx="1"/>
          </p:nvPr>
        </p:nvSpPr>
        <p:spPr>
          <a:noFill/>
          <a:ln/>
        </p:spPr>
        <p:txBody>
          <a:bodyPr lIns="95873" tIns="47937" rIns="95873" bIns="47937"/>
          <a:lstStyle/>
          <a:p>
            <a:endParaRPr lang="en-US" smtClean="0"/>
          </a:p>
        </p:txBody>
      </p:sp>
      <p:sp>
        <p:nvSpPr>
          <p:cNvPr id="62468" name="Slide Number Placeholder 3"/>
          <p:cNvSpPr txBox="1">
            <a:spLocks noGrp="1"/>
          </p:cNvSpPr>
          <p:nvPr/>
        </p:nvSpPr>
        <p:spPr bwMode="auto">
          <a:xfrm>
            <a:off x="4142962" y="9120813"/>
            <a:ext cx="3170583" cy="478748"/>
          </a:xfrm>
          <a:prstGeom prst="rect">
            <a:avLst/>
          </a:prstGeom>
          <a:noFill/>
          <a:ln w="9525">
            <a:noFill/>
            <a:miter lim="800000"/>
            <a:headEnd/>
            <a:tailEnd/>
          </a:ln>
        </p:spPr>
        <p:txBody>
          <a:bodyPr lIns="95873" tIns="47937" rIns="95873" bIns="47937" anchor="b"/>
          <a:lstStyle/>
          <a:p>
            <a:pPr algn="r" defTabSz="958387"/>
            <a:fld id="{6998ED2A-2A64-460D-8AFF-BC868C652E4E}" type="slidenum">
              <a:rPr lang="en-US" sz="1300"/>
              <a:pPr algn="r" defTabSz="958387"/>
              <a:t>21</a:t>
            </a:fld>
            <a:endParaRPr lang="en-US" sz="13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8CF5C5F-59E5-492C-A190-BF6920F43D9D}" type="slidenum">
              <a:rPr lang="en-US" altLang="en-US" smtClean="0"/>
              <a:pPr/>
              <a:t>22</a:t>
            </a:fld>
            <a:endParaRPr lang="en-US" altLang="en-US" smtClean="0"/>
          </a:p>
        </p:txBody>
      </p:sp>
      <p:sp>
        <p:nvSpPr>
          <p:cNvPr id="31747" name="Rectangle 2"/>
          <p:cNvSpPr>
            <a:spLocks noGrp="1" noRot="1" noChangeAspect="1" noChangeArrowheads="1" noTextEdit="1"/>
          </p:cNvSpPr>
          <p:nvPr>
            <p:ph type="sldImg"/>
          </p:nvPr>
        </p:nvSpPr>
        <p:spPr>
          <a:xfrm>
            <a:off x="1260475" y="722313"/>
            <a:ext cx="4794250" cy="3595687"/>
          </a:xfrm>
          <a:ln/>
        </p:spPr>
      </p:sp>
      <p:sp>
        <p:nvSpPr>
          <p:cNvPr id="31748" name="Rectangle 3"/>
          <p:cNvSpPr>
            <a:spLocks noGrp="1" noChangeArrowheads="1"/>
          </p:cNvSpPr>
          <p:nvPr>
            <p:ph type="body" idx="1"/>
          </p:nvPr>
        </p:nvSpPr>
        <p:spPr>
          <a:xfrm>
            <a:off x="976313" y="4560888"/>
            <a:ext cx="5362575" cy="4319587"/>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257300" y="719138"/>
            <a:ext cx="4802188" cy="3602037"/>
          </a:xfrm>
          <a:ln/>
        </p:spPr>
      </p:sp>
      <p:sp>
        <p:nvSpPr>
          <p:cNvPr id="66563" name="Notes Placeholder 2"/>
          <p:cNvSpPr>
            <a:spLocks noGrp="1"/>
          </p:cNvSpPr>
          <p:nvPr>
            <p:ph type="body" idx="1"/>
          </p:nvPr>
        </p:nvSpPr>
        <p:spPr>
          <a:noFill/>
          <a:ln/>
        </p:spPr>
        <p:txBody>
          <a:bodyPr lIns="95873" tIns="47937" rIns="95873" bIns="47937"/>
          <a:lstStyle/>
          <a:p>
            <a:endParaRPr lang="en-US" smtClean="0"/>
          </a:p>
        </p:txBody>
      </p:sp>
      <p:sp>
        <p:nvSpPr>
          <p:cNvPr id="66564" name="Slide Number Placeholder 3"/>
          <p:cNvSpPr txBox="1">
            <a:spLocks noGrp="1"/>
          </p:cNvSpPr>
          <p:nvPr/>
        </p:nvSpPr>
        <p:spPr bwMode="auto">
          <a:xfrm>
            <a:off x="4142962" y="9120813"/>
            <a:ext cx="3170583" cy="478748"/>
          </a:xfrm>
          <a:prstGeom prst="rect">
            <a:avLst/>
          </a:prstGeom>
          <a:noFill/>
          <a:ln w="9525">
            <a:noFill/>
            <a:miter lim="800000"/>
            <a:headEnd/>
            <a:tailEnd/>
          </a:ln>
        </p:spPr>
        <p:txBody>
          <a:bodyPr lIns="95873" tIns="47937" rIns="95873" bIns="47937" anchor="b"/>
          <a:lstStyle/>
          <a:p>
            <a:pPr algn="r" defTabSz="958387"/>
            <a:fld id="{C91EEB6C-86BB-4258-81ED-C4AA00090A7C}" type="slidenum">
              <a:rPr lang="en-US" sz="1300"/>
              <a:pPr algn="r" defTabSz="958387"/>
              <a:t>23</a:t>
            </a:fld>
            <a:endParaRPr lang="en-US" sz="13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257300" y="719138"/>
            <a:ext cx="4802188" cy="3602037"/>
          </a:xfrm>
          <a:ln/>
        </p:spPr>
      </p:sp>
      <p:sp>
        <p:nvSpPr>
          <p:cNvPr id="67587" name="Notes Placeholder 2"/>
          <p:cNvSpPr>
            <a:spLocks noGrp="1"/>
          </p:cNvSpPr>
          <p:nvPr>
            <p:ph type="body" idx="1"/>
          </p:nvPr>
        </p:nvSpPr>
        <p:spPr>
          <a:noFill/>
          <a:ln/>
        </p:spPr>
        <p:txBody>
          <a:bodyPr lIns="95873" tIns="47937" rIns="95873" bIns="47937"/>
          <a:lstStyle/>
          <a:p>
            <a:endParaRPr lang="en-US" smtClean="0"/>
          </a:p>
        </p:txBody>
      </p:sp>
      <p:sp>
        <p:nvSpPr>
          <p:cNvPr id="67588" name="Slide Number Placeholder 3"/>
          <p:cNvSpPr txBox="1">
            <a:spLocks noGrp="1"/>
          </p:cNvSpPr>
          <p:nvPr/>
        </p:nvSpPr>
        <p:spPr bwMode="auto">
          <a:xfrm>
            <a:off x="4142962" y="9120813"/>
            <a:ext cx="3170583" cy="478748"/>
          </a:xfrm>
          <a:prstGeom prst="rect">
            <a:avLst/>
          </a:prstGeom>
          <a:noFill/>
          <a:ln w="9525">
            <a:noFill/>
            <a:miter lim="800000"/>
            <a:headEnd/>
            <a:tailEnd/>
          </a:ln>
        </p:spPr>
        <p:txBody>
          <a:bodyPr lIns="95873" tIns="47937" rIns="95873" bIns="47937" anchor="b"/>
          <a:lstStyle/>
          <a:p>
            <a:pPr algn="r" defTabSz="958387"/>
            <a:fld id="{AB0461D8-01CB-4C0B-8CCB-4AAF9B5C99C6}" type="slidenum">
              <a:rPr lang="en-US" sz="1300"/>
              <a:pPr algn="r" defTabSz="958387"/>
              <a:t>24</a:t>
            </a:fld>
            <a:endParaRPr lang="en-US" sz="13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7633B9-945F-4E6A-808B-9FBED8A7C5C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53EFCB-5791-4408-8172-0342A4431CF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C25747-74AD-4797-B030-13779BF01D7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EB7C65-7FE5-4BB5-81E3-2FEA083C6E6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97EBD466-327B-48FB-BC07-A18B0CA77107}" type="datetime1">
              <a:rPr lang="en-US"/>
              <a:pPr/>
              <a:t>1/8/2010</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604438B-8BC6-4B37-AA0D-C9854A002BA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D41FA3-2598-4075-93AE-994544424F9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1F149F-5765-42BC-AC91-88F356D8682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332153-D92A-46DC-8265-430A8C37C5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11F1DC-23AE-4E2C-A316-2036B33EF03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315D47-05A7-4B7B-A529-F681075737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4A61028-301F-481F-B725-FE7DF2B705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D5DE6C-4D44-49DA-BF52-07D3E02E6F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59722B-639E-4114-BC58-DE441219F70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50033"/>
            </a:gs>
            <a:gs pos="100000">
              <a:srgbClr val="51006E"/>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6370A288-0C21-42F7-80F4-6A08175382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oilcarboncenter.k-state.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arneylndscp"/>
          <p:cNvPicPr>
            <a:picLocks noChangeAspect="1" noChangeArrowheads="1"/>
          </p:cNvPicPr>
          <p:nvPr/>
        </p:nvPicPr>
        <p:blipFill>
          <a:blip r:embed="rId2" cstate="print"/>
          <a:srcRect/>
          <a:stretch>
            <a:fillRect/>
          </a:stretch>
        </p:blipFill>
        <p:spPr bwMode="auto">
          <a:xfrm>
            <a:off x="0" y="0"/>
            <a:ext cx="1600200" cy="1108075"/>
          </a:xfrm>
          <a:prstGeom prst="rect">
            <a:avLst/>
          </a:prstGeom>
          <a:noFill/>
          <a:ln w="9525">
            <a:noFill/>
            <a:miter lim="800000"/>
            <a:headEnd/>
            <a:tailEnd/>
          </a:ln>
        </p:spPr>
      </p:pic>
      <p:pic>
        <p:nvPicPr>
          <p:cNvPr id="7171" name="Picture 3" descr="Harney"/>
          <p:cNvPicPr>
            <a:picLocks noChangeAspect="1" noChangeArrowheads="1"/>
          </p:cNvPicPr>
          <p:nvPr/>
        </p:nvPicPr>
        <p:blipFill>
          <a:blip r:embed="rId3" cstate="print"/>
          <a:srcRect/>
          <a:stretch>
            <a:fillRect/>
          </a:stretch>
        </p:blipFill>
        <p:spPr bwMode="auto">
          <a:xfrm>
            <a:off x="7105650" y="4267200"/>
            <a:ext cx="2038350" cy="2590800"/>
          </a:xfrm>
          <a:prstGeom prst="rect">
            <a:avLst/>
          </a:prstGeom>
          <a:noFill/>
          <a:ln w="9525">
            <a:noFill/>
            <a:miter lim="800000"/>
            <a:headEnd/>
            <a:tailEnd/>
          </a:ln>
        </p:spPr>
      </p:pic>
      <p:sp>
        <p:nvSpPr>
          <p:cNvPr id="528388" name="Rectangle 4"/>
          <p:cNvSpPr>
            <a:spLocks noGrp="1" noChangeArrowheads="1"/>
          </p:cNvSpPr>
          <p:nvPr>
            <p:ph type="ctrTitle"/>
          </p:nvPr>
        </p:nvSpPr>
        <p:spPr>
          <a:xfrm>
            <a:off x="381000" y="1219200"/>
            <a:ext cx="8382000" cy="1676400"/>
          </a:xfrm>
        </p:spPr>
        <p:txBody>
          <a:bodyPr/>
          <a:lstStyle/>
          <a:p>
            <a:pPr>
              <a:defRPr/>
            </a:pPr>
            <a:r>
              <a:rPr lang="en-US" sz="3200" b="1" i="1" dirty="0" smtClean="0">
                <a:solidFill>
                  <a:srgbClr val="FFFF00"/>
                </a:solidFill>
                <a:effectLst>
                  <a:outerShdw blurRad="38100" dist="38100" dir="2700000" algn="tl">
                    <a:srgbClr val="000000"/>
                  </a:outerShdw>
                </a:effectLst>
                <a:latin typeface="Arial" pitchFamily="34" charset="0"/>
              </a:rPr>
              <a:t>Greenhouse Gases:</a:t>
            </a:r>
            <a:br>
              <a:rPr lang="en-US" sz="3200" b="1" i="1" dirty="0" smtClean="0">
                <a:solidFill>
                  <a:srgbClr val="FFFF00"/>
                </a:solidFill>
                <a:effectLst>
                  <a:outerShdw blurRad="38100" dist="38100" dir="2700000" algn="tl">
                    <a:srgbClr val="000000"/>
                  </a:outerShdw>
                </a:effectLst>
                <a:latin typeface="Arial" pitchFamily="34" charset="0"/>
              </a:rPr>
            </a:br>
            <a:r>
              <a:rPr lang="en-US" sz="3200" b="1" i="1" dirty="0" smtClean="0">
                <a:solidFill>
                  <a:srgbClr val="FFFF00"/>
                </a:solidFill>
                <a:effectLst>
                  <a:outerShdw blurRad="38100" dist="38100" dir="2700000" algn="tl">
                    <a:srgbClr val="000000"/>
                  </a:outerShdw>
                </a:effectLst>
                <a:latin typeface="Arial" pitchFamily="34" charset="0"/>
              </a:rPr>
              <a:t>Soil Science, Terrestrial Sequestration, and Agricultural Offsets</a:t>
            </a:r>
          </a:p>
        </p:txBody>
      </p:sp>
      <p:sp>
        <p:nvSpPr>
          <p:cNvPr id="528389" name="Rectangle 5"/>
          <p:cNvSpPr>
            <a:spLocks noGrp="1" noChangeArrowheads="1"/>
          </p:cNvSpPr>
          <p:nvPr>
            <p:ph type="subTitle" idx="1"/>
          </p:nvPr>
        </p:nvSpPr>
        <p:spPr>
          <a:xfrm>
            <a:off x="304800" y="3352800"/>
            <a:ext cx="8534400" cy="1981200"/>
          </a:xfrm>
        </p:spPr>
        <p:txBody>
          <a:bodyPr/>
          <a:lstStyle/>
          <a:p>
            <a:pPr>
              <a:lnSpc>
                <a:spcPct val="80000"/>
              </a:lnSpc>
              <a:defRPr/>
            </a:pPr>
            <a:r>
              <a:rPr lang="en-US" sz="2400" b="1" dirty="0" smtClean="0">
                <a:solidFill>
                  <a:srgbClr val="FFFF00"/>
                </a:solidFill>
                <a:effectLst>
                  <a:outerShdw blurRad="38100" dist="38100" dir="2700000" algn="tl">
                    <a:srgbClr val="000000"/>
                  </a:outerShdw>
                </a:effectLst>
                <a:latin typeface="Arial" pitchFamily="34" charset="0"/>
              </a:rPr>
              <a:t>Charles W. Rice</a:t>
            </a:r>
          </a:p>
          <a:p>
            <a:pPr>
              <a:lnSpc>
                <a:spcPct val="80000"/>
              </a:lnSpc>
              <a:defRPr/>
            </a:pPr>
            <a:r>
              <a:rPr lang="en-US" sz="2400" b="1" dirty="0" smtClean="0">
                <a:solidFill>
                  <a:srgbClr val="FFFF00"/>
                </a:solidFill>
                <a:effectLst>
                  <a:outerShdw blurRad="38100" dist="38100" dir="2700000" algn="tl">
                    <a:srgbClr val="000000"/>
                  </a:outerShdw>
                </a:effectLst>
                <a:latin typeface="Arial" pitchFamily="34" charset="0"/>
              </a:rPr>
              <a:t>University Distinguished Professor</a:t>
            </a:r>
          </a:p>
          <a:p>
            <a:pPr>
              <a:lnSpc>
                <a:spcPct val="80000"/>
              </a:lnSpc>
              <a:defRPr/>
            </a:pPr>
            <a:r>
              <a:rPr lang="en-US" sz="2400" b="1" dirty="0" smtClean="0">
                <a:solidFill>
                  <a:srgbClr val="FFFF00"/>
                </a:solidFill>
                <a:effectLst>
                  <a:outerShdw blurRad="38100" dist="38100" dir="2700000" algn="tl">
                    <a:srgbClr val="000000"/>
                  </a:outerShdw>
                </a:effectLst>
                <a:latin typeface="Arial" pitchFamily="34" charset="0"/>
              </a:rPr>
              <a:t>Soil Microbiologist</a:t>
            </a:r>
          </a:p>
          <a:p>
            <a:pPr>
              <a:lnSpc>
                <a:spcPct val="80000"/>
              </a:lnSpc>
              <a:defRPr/>
            </a:pPr>
            <a:r>
              <a:rPr lang="en-US" sz="2400" b="1" dirty="0" smtClean="0">
                <a:solidFill>
                  <a:srgbClr val="FFFF00"/>
                </a:solidFill>
                <a:effectLst>
                  <a:outerShdw blurRad="38100" dist="38100" dir="2700000" algn="tl">
                    <a:srgbClr val="000000"/>
                  </a:outerShdw>
                </a:effectLst>
                <a:latin typeface="Arial" pitchFamily="34" charset="0"/>
              </a:rPr>
              <a:t>Department of Agronomy</a:t>
            </a:r>
          </a:p>
        </p:txBody>
      </p:sp>
      <p:pic>
        <p:nvPicPr>
          <p:cNvPr id="7174" name="Picture 7" descr="catbreathe"/>
          <p:cNvPicPr>
            <a:picLocks noChangeAspect="1" noChangeArrowheads="1"/>
          </p:cNvPicPr>
          <p:nvPr/>
        </p:nvPicPr>
        <p:blipFill>
          <a:blip r:embed="rId4" cstate="print"/>
          <a:srcRect/>
          <a:stretch>
            <a:fillRect/>
          </a:stretch>
        </p:blipFill>
        <p:spPr bwMode="auto">
          <a:xfrm>
            <a:off x="76200" y="6126163"/>
            <a:ext cx="838200" cy="655637"/>
          </a:xfrm>
          <a:prstGeom prst="rect">
            <a:avLst/>
          </a:prstGeom>
          <a:noFill/>
          <a:ln w="9525">
            <a:noFill/>
            <a:miter lim="800000"/>
            <a:headEnd/>
            <a:tailEnd/>
          </a:ln>
        </p:spPr>
      </p:pic>
      <p:sp>
        <p:nvSpPr>
          <p:cNvPr id="528392" name="Rectangle 8"/>
          <p:cNvSpPr>
            <a:spLocks noChangeArrowheads="1"/>
          </p:cNvSpPr>
          <p:nvPr/>
        </p:nvSpPr>
        <p:spPr bwMode="auto">
          <a:xfrm>
            <a:off x="838200" y="6126163"/>
            <a:ext cx="6300788" cy="579437"/>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3200" b="1" i="1">
                <a:solidFill>
                  <a:srgbClr val="FFFF00"/>
                </a:solidFill>
                <a:effectLst>
                  <a:outerShdw blurRad="38100" dist="38100" dir="2700000" algn="tl">
                    <a:srgbClr val="000000"/>
                  </a:outerShdw>
                </a:effectLst>
                <a:latin typeface="Univers" pitchFamily="34" charset="0"/>
              </a:rPr>
              <a:t>K-State Research and Extension</a:t>
            </a:r>
            <a:r>
              <a:rPr lang="en-US" sz="3200" b="1">
                <a:solidFill>
                  <a:srgbClr val="FFFF00"/>
                </a:solidFill>
                <a:effectLst>
                  <a:outerShdw blurRad="38100" dist="38100" dir="2700000" algn="tl">
                    <a:srgbClr val="000000"/>
                  </a:outerShdw>
                </a:effectLst>
                <a:latin typeface="BrushScript BT"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DSC04027"/>
          <p:cNvPicPr>
            <a:picLocks noChangeAspect="1" noChangeArrowheads="1"/>
          </p:cNvPicPr>
          <p:nvPr/>
        </p:nvPicPr>
        <p:blipFill>
          <a:blip r:embed="rId3" cstate="print"/>
          <a:srcRect l="4773" b="17500"/>
          <a:stretch>
            <a:fillRect/>
          </a:stretch>
        </p:blipFill>
        <p:spPr bwMode="auto">
          <a:xfrm>
            <a:off x="4495800" y="1219200"/>
            <a:ext cx="4560455" cy="2590800"/>
          </a:xfrm>
          <a:prstGeom prst="rect">
            <a:avLst/>
          </a:prstGeom>
          <a:noFill/>
          <a:ln w="57150">
            <a:noFill/>
            <a:miter lim="800000"/>
            <a:headEnd/>
            <a:tailEnd/>
          </a:ln>
        </p:spPr>
      </p:pic>
      <p:pic>
        <p:nvPicPr>
          <p:cNvPr id="21" name="Picture 20" descr="surface_drip03jun.jpg"/>
          <p:cNvPicPr>
            <a:picLocks noChangeAspect="1"/>
          </p:cNvPicPr>
          <p:nvPr/>
        </p:nvPicPr>
        <p:blipFill>
          <a:blip r:embed="rId4" cstate="print"/>
          <a:srcRect b="14286"/>
          <a:stretch>
            <a:fillRect/>
          </a:stretch>
        </p:blipFill>
        <p:spPr>
          <a:xfrm>
            <a:off x="4191000" y="4898571"/>
            <a:ext cx="3048000" cy="1959429"/>
          </a:xfrm>
          <a:prstGeom prst="rect">
            <a:avLst/>
          </a:prstGeom>
        </p:spPr>
      </p:pic>
      <p:sp>
        <p:nvSpPr>
          <p:cNvPr id="22530" name="Rectangle 2"/>
          <p:cNvSpPr>
            <a:spLocks noGrp="1" noChangeArrowheads="1"/>
          </p:cNvSpPr>
          <p:nvPr>
            <p:ph type="title"/>
          </p:nvPr>
        </p:nvSpPr>
        <p:spPr>
          <a:xfrm>
            <a:off x="304800" y="76200"/>
            <a:ext cx="8458200" cy="914400"/>
          </a:xfrm>
        </p:spPr>
        <p:txBody>
          <a:bodyPr/>
          <a:lstStyle/>
          <a:p>
            <a:r>
              <a:rPr lang="en-US" sz="3200" b="1" u="sng" dirty="0" smtClean="0">
                <a:solidFill>
                  <a:schemeClr val="bg1"/>
                </a:solidFill>
                <a:effectLst>
                  <a:outerShdw blurRad="38100" dist="38100" dir="2700000" algn="tl">
                    <a:srgbClr val="000000">
                      <a:alpha val="43137"/>
                    </a:srgbClr>
                  </a:outerShdw>
                </a:effectLst>
                <a:latin typeface="Arial" pitchFamily="34" charset="0"/>
              </a:rPr>
              <a:t>Many</a:t>
            </a:r>
            <a:r>
              <a:rPr lang="en-US" sz="3200" b="1" dirty="0" smtClean="0">
                <a:solidFill>
                  <a:schemeClr val="bg1"/>
                </a:solidFill>
                <a:effectLst>
                  <a:outerShdw blurRad="38100" dist="38100" dir="2700000" algn="tl">
                    <a:srgbClr val="000000">
                      <a:alpha val="43137"/>
                    </a:srgbClr>
                  </a:outerShdw>
                </a:effectLst>
                <a:latin typeface="Arial" pitchFamily="34" charset="0"/>
              </a:rPr>
              <a:t> opportunities for GHG mitigation!</a:t>
            </a:r>
          </a:p>
        </p:txBody>
      </p:sp>
      <p:sp>
        <p:nvSpPr>
          <p:cNvPr id="6" name="Content Placeholder 5"/>
          <p:cNvSpPr>
            <a:spLocks noGrp="1"/>
          </p:cNvSpPr>
          <p:nvPr>
            <p:ph sz="half" idx="1"/>
          </p:nvPr>
        </p:nvSpPr>
        <p:spPr>
          <a:xfrm>
            <a:off x="76200" y="1295400"/>
            <a:ext cx="4267200" cy="4953000"/>
          </a:xfrm>
        </p:spPr>
        <p:txBody>
          <a:bodyPr/>
          <a:lstStyle/>
          <a:p>
            <a:pPr>
              <a:buNone/>
            </a:pPr>
            <a:r>
              <a:rPr lang="en-US" b="1" u="sng" dirty="0" smtClean="0">
                <a:solidFill>
                  <a:srgbClr val="FFFF00"/>
                </a:solidFill>
                <a:latin typeface="Arial" pitchFamily="34" charset="0"/>
              </a:rPr>
              <a:t>Cropland</a:t>
            </a:r>
          </a:p>
          <a:p>
            <a:pPr lvl="1"/>
            <a:r>
              <a:rPr lang="en-US" sz="2800" dirty="0" smtClean="0">
                <a:solidFill>
                  <a:srgbClr val="FFFF00"/>
                </a:solidFill>
                <a:latin typeface="Arial" pitchFamily="34" charset="0"/>
              </a:rPr>
              <a:t>Reduced tillage</a:t>
            </a:r>
          </a:p>
          <a:p>
            <a:pPr lvl="1"/>
            <a:r>
              <a:rPr lang="en-US" sz="2800" dirty="0" smtClean="0">
                <a:solidFill>
                  <a:srgbClr val="FFFF00"/>
                </a:solidFill>
                <a:latin typeface="Arial" pitchFamily="34" charset="0"/>
              </a:rPr>
              <a:t>Rotations</a:t>
            </a:r>
          </a:p>
          <a:p>
            <a:pPr lvl="2"/>
            <a:r>
              <a:rPr lang="en-US" dirty="0" smtClean="0">
                <a:solidFill>
                  <a:srgbClr val="FFFF00"/>
                </a:solidFill>
                <a:latin typeface="Arial" pitchFamily="34" charset="0"/>
              </a:rPr>
              <a:t>Reduced bare fallow</a:t>
            </a:r>
          </a:p>
          <a:p>
            <a:pPr lvl="2"/>
            <a:r>
              <a:rPr lang="en-US" dirty="0" smtClean="0">
                <a:solidFill>
                  <a:srgbClr val="FFFF00"/>
                </a:solidFill>
                <a:latin typeface="Arial" pitchFamily="34" charset="0"/>
              </a:rPr>
              <a:t>Increased intensity</a:t>
            </a:r>
          </a:p>
          <a:p>
            <a:pPr lvl="1"/>
            <a:r>
              <a:rPr lang="en-US" sz="2800" dirty="0" smtClean="0">
                <a:solidFill>
                  <a:srgbClr val="FFFF00"/>
                </a:solidFill>
                <a:latin typeface="Arial" pitchFamily="34" charset="0"/>
              </a:rPr>
              <a:t>Cover crops</a:t>
            </a:r>
          </a:p>
          <a:p>
            <a:pPr lvl="1"/>
            <a:r>
              <a:rPr lang="en-US" sz="2800" dirty="0" smtClean="0">
                <a:solidFill>
                  <a:srgbClr val="FFFF00"/>
                </a:solidFill>
                <a:latin typeface="Arial" pitchFamily="34" charset="0"/>
              </a:rPr>
              <a:t>Fertility management</a:t>
            </a:r>
          </a:p>
          <a:p>
            <a:pPr lvl="2"/>
            <a:r>
              <a:rPr lang="en-US" dirty="0" smtClean="0">
                <a:solidFill>
                  <a:srgbClr val="FFFF00"/>
                </a:solidFill>
                <a:latin typeface="Arial" pitchFamily="34" charset="0"/>
              </a:rPr>
              <a:t>Nitrogen use efficiency</a:t>
            </a:r>
          </a:p>
          <a:p>
            <a:pPr lvl="1"/>
            <a:r>
              <a:rPr lang="en-US" sz="2800" dirty="0" smtClean="0">
                <a:solidFill>
                  <a:srgbClr val="FFFF00"/>
                </a:solidFill>
                <a:latin typeface="Arial" pitchFamily="34" charset="0"/>
              </a:rPr>
              <a:t>Water management</a:t>
            </a:r>
          </a:p>
          <a:p>
            <a:pPr lvl="2"/>
            <a:r>
              <a:rPr lang="en-US" dirty="0" smtClean="0">
                <a:solidFill>
                  <a:srgbClr val="FFFF00"/>
                </a:solidFill>
                <a:latin typeface="Arial" pitchFamily="34" charset="0"/>
              </a:rPr>
              <a:t>Irrigation management</a:t>
            </a:r>
          </a:p>
        </p:txBody>
      </p:sp>
      <p:sp>
        <p:nvSpPr>
          <p:cNvPr id="11" name="TextBox 10"/>
          <p:cNvSpPr txBox="1"/>
          <p:nvPr/>
        </p:nvSpPr>
        <p:spPr>
          <a:xfrm>
            <a:off x="6705600" y="1295400"/>
            <a:ext cx="2438400" cy="400110"/>
          </a:xfrm>
          <a:prstGeom prst="rect">
            <a:avLst/>
          </a:prstGeom>
          <a:solidFill>
            <a:schemeClr val="bg1">
              <a:alpha val="30000"/>
            </a:schemeClr>
          </a:solidFill>
        </p:spPr>
        <p:txBody>
          <a:bodyPr wrap="square" rtlCol="0">
            <a:spAutoFit/>
          </a:bodyPr>
          <a:lstStyle/>
          <a:p>
            <a:pPr algn="ctr"/>
            <a:r>
              <a:rPr lang="en-US" sz="2000" b="1" dirty="0" smtClean="0">
                <a:latin typeface="Arial" pitchFamily="34" charset="0"/>
                <a:cs typeface="Arial" pitchFamily="34" charset="0"/>
              </a:rPr>
              <a:t>Reduced Tillage</a:t>
            </a:r>
            <a:endParaRPr lang="en-US" sz="2000" b="1" dirty="0">
              <a:latin typeface="Arial" pitchFamily="34" charset="0"/>
              <a:cs typeface="Arial" pitchFamily="34" charset="0"/>
            </a:endParaRPr>
          </a:p>
        </p:txBody>
      </p:sp>
      <p:pic>
        <p:nvPicPr>
          <p:cNvPr id="14" name="Picture 13" descr="d101-1.jpg"/>
          <p:cNvPicPr>
            <a:picLocks noChangeAspect="1"/>
          </p:cNvPicPr>
          <p:nvPr/>
        </p:nvPicPr>
        <p:blipFill>
          <a:blip r:embed="rId5" cstate="print"/>
          <a:stretch>
            <a:fillRect/>
          </a:stretch>
        </p:blipFill>
        <p:spPr>
          <a:xfrm>
            <a:off x="4191000" y="2221230"/>
            <a:ext cx="3235960" cy="2426970"/>
          </a:xfrm>
          <a:prstGeom prst="rect">
            <a:avLst/>
          </a:prstGeom>
        </p:spPr>
      </p:pic>
      <p:pic>
        <p:nvPicPr>
          <p:cNvPr id="13" name="Picture 12" descr="k7503-1.jpg"/>
          <p:cNvPicPr>
            <a:picLocks noChangeAspect="1"/>
          </p:cNvPicPr>
          <p:nvPr/>
        </p:nvPicPr>
        <p:blipFill>
          <a:blip r:embed="rId6" cstate="print"/>
          <a:stretch>
            <a:fillRect/>
          </a:stretch>
        </p:blipFill>
        <p:spPr>
          <a:xfrm>
            <a:off x="6507312" y="4419600"/>
            <a:ext cx="2636688" cy="1752599"/>
          </a:xfrm>
          <a:prstGeom prst="rect">
            <a:avLst/>
          </a:prstGeom>
        </p:spPr>
      </p:pic>
      <p:sp>
        <p:nvSpPr>
          <p:cNvPr id="16" name="TextBox 15"/>
          <p:cNvSpPr txBox="1"/>
          <p:nvPr/>
        </p:nvSpPr>
        <p:spPr>
          <a:xfrm>
            <a:off x="6553200" y="6172200"/>
            <a:ext cx="2590800" cy="707886"/>
          </a:xfrm>
          <a:prstGeom prst="rect">
            <a:avLst/>
          </a:prstGeom>
          <a:solidFill>
            <a:schemeClr val="bg1">
              <a:alpha val="30000"/>
            </a:schemeClr>
          </a:solidFill>
        </p:spPr>
        <p:txBody>
          <a:bodyPr wrap="square" rtlCol="0">
            <a:spAutoFit/>
          </a:bodyPr>
          <a:lstStyle/>
          <a:p>
            <a:pPr algn="ctr"/>
            <a:r>
              <a:rPr lang="en-US" sz="2000" b="1" dirty="0" smtClean="0">
                <a:latin typeface="Arial" pitchFamily="34" charset="0"/>
                <a:cs typeface="Arial" pitchFamily="34" charset="0"/>
              </a:rPr>
              <a:t>Hairy Vetch as a cover crop</a:t>
            </a:r>
            <a:endParaRPr lang="en-US" sz="2000" b="1" dirty="0">
              <a:latin typeface="Arial" pitchFamily="34" charset="0"/>
              <a:cs typeface="Arial" pitchFamily="34" charset="0"/>
            </a:endParaRPr>
          </a:p>
        </p:txBody>
      </p:sp>
      <p:sp>
        <p:nvSpPr>
          <p:cNvPr id="18" name="TextBox 17"/>
          <p:cNvSpPr txBox="1"/>
          <p:nvPr/>
        </p:nvSpPr>
        <p:spPr>
          <a:xfrm>
            <a:off x="4343400" y="3962400"/>
            <a:ext cx="3048000" cy="400110"/>
          </a:xfrm>
          <a:prstGeom prst="rect">
            <a:avLst/>
          </a:prstGeom>
          <a:solidFill>
            <a:schemeClr val="bg1">
              <a:alpha val="30000"/>
            </a:schemeClr>
          </a:solidFill>
        </p:spPr>
        <p:txBody>
          <a:bodyPr wrap="square" rtlCol="0">
            <a:spAutoFit/>
          </a:bodyPr>
          <a:lstStyle/>
          <a:p>
            <a:pPr algn="ctr"/>
            <a:r>
              <a:rPr lang="en-US" sz="2000" b="1" dirty="0" smtClean="0">
                <a:solidFill>
                  <a:schemeClr val="bg1"/>
                </a:solidFill>
                <a:latin typeface="Arial" pitchFamily="34" charset="0"/>
                <a:cs typeface="Arial" pitchFamily="34" charset="0"/>
              </a:rPr>
              <a:t>Diversifying rotations</a:t>
            </a:r>
            <a:endParaRPr lang="en-US" sz="2000" b="1" dirty="0">
              <a:solidFill>
                <a:schemeClr val="bg1"/>
              </a:solidFill>
              <a:latin typeface="Arial" pitchFamily="34" charset="0"/>
              <a:cs typeface="Arial" pitchFamily="34" charset="0"/>
            </a:endParaRPr>
          </a:p>
        </p:txBody>
      </p:sp>
      <p:sp>
        <p:nvSpPr>
          <p:cNvPr id="22" name="TextBox 21"/>
          <p:cNvSpPr txBox="1"/>
          <p:nvPr/>
        </p:nvSpPr>
        <p:spPr>
          <a:xfrm>
            <a:off x="4191000" y="4953000"/>
            <a:ext cx="2641600" cy="584775"/>
          </a:xfrm>
          <a:prstGeom prst="rect">
            <a:avLst/>
          </a:prstGeom>
          <a:solidFill>
            <a:schemeClr val="bg1">
              <a:alpha val="30000"/>
            </a:schemeClr>
          </a:solidFill>
        </p:spPr>
        <p:txBody>
          <a:bodyPr wrap="square" rtlCol="0">
            <a:spAutoFit/>
          </a:bodyPr>
          <a:lstStyle/>
          <a:p>
            <a:pPr algn="ctr"/>
            <a:r>
              <a:rPr lang="en-US" sz="1600" b="1" dirty="0" smtClean="0">
                <a:latin typeface="Arial" pitchFamily="34" charset="0"/>
                <a:cs typeface="Arial" pitchFamily="34" charset="0"/>
              </a:rPr>
              <a:t>Smart irrigation technologies</a:t>
            </a:r>
            <a:endParaRPr lang="en-US" sz="1600" b="1" dirty="0">
              <a:latin typeface="Arial" pitchFamily="34" charset="0"/>
              <a:cs typeface="Arial" pitchFamily="34" charset="0"/>
            </a:endParaRPr>
          </a:p>
        </p:txBody>
      </p:sp>
      <p:pic>
        <p:nvPicPr>
          <p:cNvPr id="23" name="Picture 22" descr="gs2.jpg"/>
          <p:cNvPicPr>
            <a:picLocks noChangeAspect="1"/>
          </p:cNvPicPr>
          <p:nvPr/>
        </p:nvPicPr>
        <p:blipFill>
          <a:blip r:embed="rId7" cstate="print"/>
          <a:srcRect b="2039"/>
          <a:stretch>
            <a:fillRect/>
          </a:stretch>
        </p:blipFill>
        <p:spPr>
          <a:xfrm>
            <a:off x="3886200" y="838200"/>
            <a:ext cx="2590800" cy="1907141"/>
          </a:xfrm>
          <a:prstGeom prst="rect">
            <a:avLst/>
          </a:prstGeom>
        </p:spPr>
      </p:pic>
      <p:sp>
        <p:nvSpPr>
          <p:cNvPr id="24" name="TextBox 23"/>
          <p:cNvSpPr txBox="1"/>
          <p:nvPr/>
        </p:nvSpPr>
        <p:spPr>
          <a:xfrm>
            <a:off x="3810000" y="2133600"/>
            <a:ext cx="2667000" cy="707886"/>
          </a:xfrm>
          <a:prstGeom prst="rect">
            <a:avLst/>
          </a:prstGeom>
          <a:solidFill>
            <a:schemeClr val="bg1">
              <a:alpha val="30000"/>
            </a:schemeClr>
          </a:solidFill>
        </p:spPr>
        <p:txBody>
          <a:bodyPr wrap="square" rtlCol="0">
            <a:spAutoFit/>
          </a:bodyPr>
          <a:lstStyle/>
          <a:p>
            <a:pPr algn="ctr"/>
            <a:r>
              <a:rPr lang="en-US" sz="2000" b="1" dirty="0" smtClean="0">
                <a:solidFill>
                  <a:schemeClr val="bg1"/>
                </a:solidFill>
                <a:latin typeface="Arial" pitchFamily="34" charset="0"/>
                <a:cs typeface="Arial" pitchFamily="34" charset="0"/>
              </a:rPr>
              <a:t>Fertilizer Management</a:t>
            </a:r>
            <a:endParaRPr lang="en-US" sz="20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1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6"/>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6" grpId="0" animBg="1"/>
      <p:bldP spid="16" grpId="1" animBg="1"/>
      <p:bldP spid="18" grpId="0" animBg="1"/>
      <p:bldP spid="18" grpId="1" animBg="1"/>
      <p:bldP spid="22"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6"/>
          <p:cNvPicPr>
            <a:picLocks noGrp="1" noChangeAspect="1" noChangeArrowheads="1"/>
          </p:cNvPicPr>
          <p:nvPr>
            <p:ph sz="half" idx="2"/>
          </p:nvPr>
        </p:nvPicPr>
        <p:blipFill>
          <a:blip r:embed="rId3" cstate="print">
            <a:lum bright="12000" contrast="30000"/>
          </a:blip>
          <a:srcRect b="2124"/>
          <a:stretch>
            <a:fillRect/>
          </a:stretch>
        </p:blipFill>
        <p:spPr bwMode="auto">
          <a:xfrm>
            <a:off x="4117968" y="1600200"/>
            <a:ext cx="4721232" cy="3104459"/>
          </a:xfrm>
          <a:prstGeom prst="rect">
            <a:avLst/>
          </a:prstGeom>
          <a:noFill/>
          <a:ln w="9525">
            <a:noFill/>
            <a:miter lim="800000"/>
            <a:headEnd/>
            <a:tailEnd/>
          </a:ln>
        </p:spPr>
      </p:pic>
      <p:sp>
        <p:nvSpPr>
          <p:cNvPr id="22530" name="Rectangle 2"/>
          <p:cNvSpPr>
            <a:spLocks noGrp="1" noChangeArrowheads="1"/>
          </p:cNvSpPr>
          <p:nvPr>
            <p:ph type="title"/>
          </p:nvPr>
        </p:nvSpPr>
        <p:spPr>
          <a:xfrm>
            <a:off x="304800" y="228600"/>
            <a:ext cx="8458200" cy="914400"/>
          </a:xfrm>
        </p:spPr>
        <p:txBody>
          <a:bodyPr/>
          <a:lstStyle/>
          <a:p>
            <a:r>
              <a:rPr lang="en-US" sz="3200" b="1" u="sng" dirty="0" smtClean="0">
                <a:solidFill>
                  <a:schemeClr val="bg1"/>
                </a:solidFill>
                <a:effectLst>
                  <a:outerShdw blurRad="38100" dist="38100" dir="2700000" algn="tl">
                    <a:srgbClr val="000000">
                      <a:alpha val="43137"/>
                    </a:srgbClr>
                  </a:outerShdw>
                </a:effectLst>
                <a:latin typeface="Arial" pitchFamily="34" charset="0"/>
              </a:rPr>
              <a:t>Many</a:t>
            </a:r>
            <a:r>
              <a:rPr lang="en-US" sz="3200" b="1" dirty="0" smtClean="0">
                <a:solidFill>
                  <a:schemeClr val="bg1"/>
                </a:solidFill>
                <a:effectLst>
                  <a:outerShdw blurRad="38100" dist="38100" dir="2700000" algn="tl">
                    <a:srgbClr val="000000">
                      <a:alpha val="43137"/>
                    </a:srgbClr>
                  </a:outerShdw>
                </a:effectLst>
                <a:latin typeface="Arial" pitchFamily="34" charset="0"/>
              </a:rPr>
              <a:t> opportunities for GHG mitigation!</a:t>
            </a:r>
          </a:p>
        </p:txBody>
      </p:sp>
      <p:sp>
        <p:nvSpPr>
          <p:cNvPr id="19" name="Rectangle 5"/>
          <p:cNvSpPr>
            <a:spLocks noGrp="1" noChangeArrowheads="1"/>
          </p:cNvSpPr>
          <p:nvPr>
            <p:ph sz="half" idx="1"/>
          </p:nvPr>
        </p:nvSpPr>
        <p:spPr bwMode="auto">
          <a:xfrm>
            <a:off x="228600" y="1447800"/>
            <a:ext cx="3810000" cy="4114800"/>
          </a:xfrm>
          <a:prstGeom prst="rect">
            <a:avLst/>
          </a:prstGeom>
          <a:noFill/>
          <a:ln w="9525">
            <a:noFill/>
            <a:miter lim="800000"/>
            <a:headEnd/>
            <a:tailEnd/>
          </a:ln>
        </p:spPr>
        <p:txBody>
          <a:bodyPr/>
          <a:lstStyle/>
          <a:p>
            <a:pPr marL="342900" indent="-342900">
              <a:spcBef>
                <a:spcPct val="20000"/>
              </a:spcBef>
              <a:buNone/>
            </a:pPr>
            <a:r>
              <a:rPr lang="en-US" b="1" u="sng" dirty="0">
                <a:solidFill>
                  <a:srgbClr val="FFFF00"/>
                </a:solidFill>
                <a:latin typeface="Arial" pitchFamily="34" charset="0"/>
              </a:rPr>
              <a:t>Grasslands</a:t>
            </a:r>
          </a:p>
          <a:p>
            <a:pPr marL="742950" lvl="1" indent="-285750">
              <a:spcBef>
                <a:spcPct val="20000"/>
              </a:spcBef>
              <a:buFontTx/>
              <a:buChar char="–"/>
            </a:pPr>
            <a:r>
              <a:rPr lang="en-US" sz="2800" dirty="0">
                <a:solidFill>
                  <a:srgbClr val="FFFF00"/>
                </a:solidFill>
                <a:latin typeface="Arial" pitchFamily="34" charset="0"/>
              </a:rPr>
              <a:t>Grazing management</a:t>
            </a:r>
          </a:p>
          <a:p>
            <a:pPr marL="742950" lvl="1" indent="-285750">
              <a:spcBef>
                <a:spcPct val="20000"/>
              </a:spcBef>
              <a:buFontTx/>
              <a:buChar char="–"/>
            </a:pPr>
            <a:r>
              <a:rPr lang="en-US" sz="2800" dirty="0">
                <a:solidFill>
                  <a:srgbClr val="FFFF00"/>
                </a:solidFill>
                <a:latin typeface="Arial" pitchFamily="34" charset="0"/>
              </a:rPr>
              <a:t>Fire management</a:t>
            </a:r>
          </a:p>
          <a:p>
            <a:pPr marL="742950" lvl="1" indent="-285750">
              <a:spcBef>
                <a:spcPct val="20000"/>
              </a:spcBef>
              <a:buFontTx/>
              <a:buChar char="–"/>
            </a:pPr>
            <a:r>
              <a:rPr lang="en-US" sz="2800" dirty="0">
                <a:solidFill>
                  <a:srgbClr val="FFFF00"/>
                </a:solidFill>
                <a:latin typeface="Arial" pitchFamily="34" charset="0"/>
              </a:rPr>
              <a:t>Fertilization</a:t>
            </a:r>
          </a:p>
        </p:txBody>
      </p:sp>
      <p:pic>
        <p:nvPicPr>
          <p:cNvPr id="5" name="Picture 4" descr="k10278-1.jpg"/>
          <p:cNvPicPr>
            <a:picLocks noChangeAspect="1"/>
          </p:cNvPicPr>
          <p:nvPr/>
        </p:nvPicPr>
        <p:blipFill>
          <a:blip r:embed="rId4" cstate="print"/>
          <a:stretch>
            <a:fillRect/>
          </a:stretch>
        </p:blipFill>
        <p:spPr>
          <a:xfrm>
            <a:off x="914400" y="3962400"/>
            <a:ext cx="3886200" cy="2543695"/>
          </a:xfrm>
          <a:prstGeom prst="rect">
            <a:avLst/>
          </a:prstGeom>
        </p:spPr>
      </p:pic>
      <p:sp>
        <p:nvSpPr>
          <p:cNvPr id="6" name="TextBox 5"/>
          <p:cNvSpPr txBox="1"/>
          <p:nvPr/>
        </p:nvSpPr>
        <p:spPr>
          <a:xfrm>
            <a:off x="5105400" y="4629090"/>
            <a:ext cx="3048000" cy="400110"/>
          </a:xfrm>
          <a:prstGeom prst="rect">
            <a:avLst/>
          </a:prstGeom>
          <a:solidFill>
            <a:schemeClr val="bg1">
              <a:alpha val="30000"/>
            </a:schemeClr>
          </a:solidFill>
        </p:spPr>
        <p:txBody>
          <a:bodyPr wrap="square" rtlCol="0">
            <a:spAutoFit/>
          </a:bodyPr>
          <a:lstStyle/>
          <a:p>
            <a:pPr algn="ctr"/>
            <a:r>
              <a:rPr lang="en-US" sz="2000" b="1" dirty="0" smtClean="0">
                <a:solidFill>
                  <a:schemeClr val="bg1"/>
                </a:solidFill>
                <a:latin typeface="Arial" pitchFamily="34" charset="0"/>
                <a:cs typeface="Arial" pitchFamily="34" charset="0"/>
              </a:rPr>
              <a:t>Managed Grazing</a:t>
            </a:r>
            <a:endParaRPr lang="en-US" sz="2000" b="1" dirty="0">
              <a:solidFill>
                <a:schemeClr val="bg1"/>
              </a:solidFill>
              <a:latin typeface="Arial" pitchFamily="34" charset="0"/>
              <a:cs typeface="Arial" pitchFamily="34" charset="0"/>
            </a:endParaRPr>
          </a:p>
        </p:txBody>
      </p:sp>
      <p:sp>
        <p:nvSpPr>
          <p:cNvPr id="7" name="TextBox 6"/>
          <p:cNvSpPr txBox="1"/>
          <p:nvPr/>
        </p:nvSpPr>
        <p:spPr>
          <a:xfrm>
            <a:off x="1066800" y="6457890"/>
            <a:ext cx="3581400" cy="400110"/>
          </a:xfrm>
          <a:prstGeom prst="rect">
            <a:avLst/>
          </a:prstGeom>
          <a:solidFill>
            <a:schemeClr val="bg1">
              <a:alpha val="30000"/>
            </a:schemeClr>
          </a:solidFill>
        </p:spPr>
        <p:txBody>
          <a:bodyPr wrap="square" rtlCol="0">
            <a:spAutoFit/>
          </a:bodyPr>
          <a:lstStyle/>
          <a:p>
            <a:pPr algn="ctr"/>
            <a:r>
              <a:rPr lang="en-US" sz="2000" b="1" dirty="0" smtClean="0">
                <a:solidFill>
                  <a:schemeClr val="bg1"/>
                </a:solidFill>
                <a:latin typeface="Arial" pitchFamily="34" charset="0"/>
                <a:cs typeface="Arial" pitchFamily="34" charset="0"/>
              </a:rPr>
              <a:t>Controlled Burning</a:t>
            </a:r>
            <a:endParaRPr lang="en-US" sz="2000" b="1" dirty="0">
              <a:solidFill>
                <a:schemeClr val="bg1"/>
              </a:solidFill>
              <a:latin typeface="Arial" pitchFamily="34" charset="0"/>
              <a:cs typeface="Arial" pitchFamily="34" charset="0"/>
            </a:endParaRPr>
          </a:p>
        </p:txBody>
      </p:sp>
      <p:pic>
        <p:nvPicPr>
          <p:cNvPr id="8" name="Picture 7" descr="k4148-10.jpg"/>
          <p:cNvPicPr>
            <a:picLocks noChangeAspect="1"/>
          </p:cNvPicPr>
          <p:nvPr/>
        </p:nvPicPr>
        <p:blipFill>
          <a:blip r:embed="rId5" cstate="print"/>
          <a:stretch>
            <a:fillRect/>
          </a:stretch>
        </p:blipFill>
        <p:spPr>
          <a:xfrm>
            <a:off x="3657599" y="1143000"/>
            <a:ext cx="2764701" cy="182879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2971800" y="2057400"/>
            <a:ext cx="3657600" cy="17526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09F1F7"/>
                    </a:gs>
                    <a:gs pos="100000">
                      <a:srgbClr val="29C6D7"/>
                    </a:gs>
                  </a:gsLst>
                  <a:lin ang="5400000" scaled="1"/>
                </a:gradFill>
                <a:latin typeface="Impact"/>
              </a:rPr>
              <a:t>Management</a:t>
            </a:r>
          </a:p>
        </p:txBody>
      </p:sp>
      <p:sp>
        <p:nvSpPr>
          <p:cNvPr id="12291" name="Text Box 3"/>
          <p:cNvSpPr txBox="1">
            <a:spLocks noChangeArrowheads="1"/>
          </p:cNvSpPr>
          <p:nvPr/>
        </p:nvSpPr>
        <p:spPr bwMode="auto">
          <a:xfrm>
            <a:off x="3276600" y="3552825"/>
            <a:ext cx="2549525" cy="406400"/>
          </a:xfrm>
          <a:prstGeom prst="rect">
            <a:avLst/>
          </a:prstGeom>
          <a:solidFill>
            <a:schemeClr val="accent1"/>
          </a:solidFill>
          <a:ln w="9525">
            <a:solidFill>
              <a:schemeClr val="bg1"/>
            </a:solidFill>
            <a:miter lim="800000"/>
            <a:headEnd/>
            <a:tailEnd/>
          </a:ln>
        </p:spPr>
        <p:txBody>
          <a:bodyPr wrap="none">
            <a:spAutoFit/>
          </a:bodyPr>
          <a:lstStyle/>
          <a:p>
            <a:r>
              <a:rPr lang="en-US" sz="2000" b="1">
                <a:solidFill>
                  <a:schemeClr val="bg1"/>
                </a:solidFill>
                <a:latin typeface="Arial" pitchFamily="34" charset="0"/>
              </a:rPr>
              <a:t>Physical Protection</a:t>
            </a:r>
          </a:p>
        </p:txBody>
      </p:sp>
      <p:sp>
        <p:nvSpPr>
          <p:cNvPr id="12292" name="Text Box 4"/>
          <p:cNvSpPr txBox="1">
            <a:spLocks noChangeArrowheads="1"/>
          </p:cNvSpPr>
          <p:nvPr/>
        </p:nvSpPr>
        <p:spPr bwMode="auto">
          <a:xfrm>
            <a:off x="3962400" y="5381625"/>
            <a:ext cx="1322388" cy="406400"/>
          </a:xfrm>
          <a:prstGeom prst="rect">
            <a:avLst/>
          </a:prstGeom>
          <a:noFill/>
          <a:ln w="9525">
            <a:solidFill>
              <a:schemeClr val="bg1"/>
            </a:solidFill>
            <a:miter lim="800000"/>
            <a:headEnd/>
            <a:tailEnd/>
          </a:ln>
        </p:spPr>
        <p:txBody>
          <a:bodyPr wrap="none">
            <a:spAutoFit/>
          </a:bodyPr>
          <a:lstStyle/>
          <a:p>
            <a:r>
              <a:rPr lang="en-US" sz="2000" b="1">
                <a:solidFill>
                  <a:srgbClr val="66CCFF"/>
                </a:solidFill>
                <a:latin typeface="Arial" pitchFamily="34" charset="0"/>
              </a:rPr>
              <a:t>Chemical</a:t>
            </a:r>
          </a:p>
        </p:txBody>
      </p:sp>
      <p:sp>
        <p:nvSpPr>
          <p:cNvPr id="12293" name="Text Box 5"/>
          <p:cNvSpPr txBox="1">
            <a:spLocks noChangeArrowheads="1"/>
          </p:cNvSpPr>
          <p:nvPr/>
        </p:nvSpPr>
        <p:spPr bwMode="auto">
          <a:xfrm>
            <a:off x="4038600" y="1371600"/>
            <a:ext cx="2971800" cy="711200"/>
          </a:xfrm>
          <a:prstGeom prst="rect">
            <a:avLst/>
          </a:prstGeom>
          <a:solidFill>
            <a:schemeClr val="accent1"/>
          </a:solidFill>
          <a:ln w="9525">
            <a:solidFill>
              <a:schemeClr val="bg1"/>
            </a:solidFill>
            <a:miter lim="800000"/>
            <a:headEnd/>
            <a:tailEnd/>
          </a:ln>
        </p:spPr>
        <p:txBody>
          <a:bodyPr>
            <a:spAutoFit/>
          </a:bodyPr>
          <a:lstStyle/>
          <a:p>
            <a:pPr algn="ctr"/>
            <a:r>
              <a:rPr lang="en-US" sz="2000" b="1">
                <a:solidFill>
                  <a:schemeClr val="bg1"/>
                </a:solidFill>
                <a:latin typeface="Arial" pitchFamily="34" charset="0"/>
              </a:rPr>
              <a:t>Microbial composition and activity</a:t>
            </a:r>
          </a:p>
        </p:txBody>
      </p:sp>
      <p:sp>
        <p:nvSpPr>
          <p:cNvPr id="12294" name="Text Box 6"/>
          <p:cNvSpPr txBox="1">
            <a:spLocks noChangeArrowheads="1"/>
          </p:cNvSpPr>
          <p:nvPr/>
        </p:nvSpPr>
        <p:spPr bwMode="auto">
          <a:xfrm>
            <a:off x="1524000" y="2105025"/>
            <a:ext cx="1355725" cy="701675"/>
          </a:xfrm>
          <a:prstGeom prst="rect">
            <a:avLst/>
          </a:prstGeom>
          <a:noFill/>
          <a:ln w="9525">
            <a:noFill/>
            <a:miter lim="800000"/>
            <a:headEnd/>
            <a:tailEnd/>
          </a:ln>
        </p:spPr>
        <p:txBody>
          <a:bodyPr wrap="none">
            <a:spAutoFit/>
          </a:bodyPr>
          <a:lstStyle/>
          <a:p>
            <a:r>
              <a:rPr lang="en-US" sz="2000" b="1">
                <a:solidFill>
                  <a:schemeClr val="bg1"/>
                </a:solidFill>
                <a:latin typeface="Arial" pitchFamily="34" charset="0"/>
              </a:rPr>
              <a:t>Substrate</a:t>
            </a:r>
          </a:p>
          <a:p>
            <a:r>
              <a:rPr lang="en-US" sz="2000" b="1">
                <a:solidFill>
                  <a:schemeClr val="bg1"/>
                </a:solidFill>
                <a:latin typeface="Arial" pitchFamily="34" charset="0"/>
              </a:rPr>
              <a:t>quality</a:t>
            </a:r>
          </a:p>
        </p:txBody>
      </p:sp>
      <p:sp>
        <p:nvSpPr>
          <p:cNvPr id="12295" name="Line 7"/>
          <p:cNvSpPr>
            <a:spLocks noChangeShapeType="1"/>
          </p:cNvSpPr>
          <p:nvPr/>
        </p:nvSpPr>
        <p:spPr bwMode="auto">
          <a:xfrm>
            <a:off x="1371600" y="2446338"/>
            <a:ext cx="381000" cy="0"/>
          </a:xfrm>
          <a:prstGeom prst="line">
            <a:avLst/>
          </a:prstGeom>
          <a:noFill/>
          <a:ln w="9525">
            <a:solidFill>
              <a:schemeClr val="bg1"/>
            </a:solidFill>
            <a:round/>
            <a:headEnd/>
            <a:tailEnd type="triangle" w="med" len="med"/>
          </a:ln>
        </p:spPr>
        <p:txBody>
          <a:bodyPr wrap="none" anchor="ctr"/>
          <a:lstStyle/>
          <a:p>
            <a:endParaRPr lang="en-US"/>
          </a:p>
        </p:txBody>
      </p:sp>
      <p:sp>
        <p:nvSpPr>
          <p:cNvPr id="12296" name="Text Box 8"/>
          <p:cNvSpPr txBox="1">
            <a:spLocks noChangeArrowheads="1"/>
          </p:cNvSpPr>
          <p:nvPr/>
        </p:nvSpPr>
        <p:spPr bwMode="auto">
          <a:xfrm>
            <a:off x="0" y="2133600"/>
            <a:ext cx="1619250" cy="581025"/>
          </a:xfrm>
          <a:prstGeom prst="rect">
            <a:avLst/>
          </a:prstGeom>
          <a:noFill/>
          <a:ln w="9525">
            <a:noFill/>
            <a:miter lim="800000"/>
            <a:headEnd/>
            <a:tailEnd/>
          </a:ln>
        </p:spPr>
        <p:txBody>
          <a:bodyPr wrap="none">
            <a:spAutoFit/>
          </a:bodyPr>
          <a:lstStyle/>
          <a:p>
            <a:pPr algn="ctr"/>
            <a:r>
              <a:rPr lang="en-US" sz="1600" b="1">
                <a:solidFill>
                  <a:srgbClr val="FFFF00"/>
                </a:solidFill>
                <a:latin typeface="Arial" pitchFamily="34" charset="0"/>
              </a:rPr>
              <a:t>Plant </a:t>
            </a:r>
          </a:p>
          <a:p>
            <a:pPr algn="ctr"/>
            <a:r>
              <a:rPr lang="en-US" sz="1600" b="1">
                <a:solidFill>
                  <a:srgbClr val="FFFF00"/>
                </a:solidFill>
                <a:latin typeface="Arial" pitchFamily="34" charset="0"/>
              </a:rPr>
              <a:t>characteristics</a:t>
            </a:r>
          </a:p>
        </p:txBody>
      </p:sp>
      <p:sp>
        <p:nvSpPr>
          <p:cNvPr id="12297" name="Text Box 9"/>
          <p:cNvSpPr txBox="1">
            <a:spLocks noChangeArrowheads="1"/>
          </p:cNvSpPr>
          <p:nvPr/>
        </p:nvSpPr>
        <p:spPr bwMode="auto">
          <a:xfrm>
            <a:off x="2133600" y="663575"/>
            <a:ext cx="754063" cy="457200"/>
          </a:xfrm>
          <a:prstGeom prst="rect">
            <a:avLst/>
          </a:prstGeom>
          <a:noFill/>
          <a:ln w="9525">
            <a:noFill/>
            <a:miter lim="800000"/>
            <a:headEnd/>
            <a:tailEnd/>
          </a:ln>
        </p:spPr>
        <p:txBody>
          <a:bodyPr wrap="none">
            <a:spAutoFit/>
          </a:bodyPr>
          <a:lstStyle/>
          <a:p>
            <a:r>
              <a:rPr lang="en-US" b="1">
                <a:solidFill>
                  <a:schemeClr val="bg1"/>
                </a:solidFill>
                <a:latin typeface="Arial" pitchFamily="34" charset="0"/>
              </a:rPr>
              <a:t>H</a:t>
            </a:r>
            <a:r>
              <a:rPr lang="en-US" b="1" baseline="-25000">
                <a:solidFill>
                  <a:schemeClr val="bg1"/>
                </a:solidFill>
                <a:latin typeface="Arial" pitchFamily="34" charset="0"/>
              </a:rPr>
              <a:t>2</a:t>
            </a:r>
            <a:r>
              <a:rPr lang="en-US" b="1">
                <a:solidFill>
                  <a:schemeClr val="bg1"/>
                </a:solidFill>
                <a:latin typeface="Arial" pitchFamily="34" charset="0"/>
              </a:rPr>
              <a:t>O</a:t>
            </a:r>
          </a:p>
        </p:txBody>
      </p:sp>
      <p:sp>
        <p:nvSpPr>
          <p:cNvPr id="12298" name="Text Box 10"/>
          <p:cNvSpPr txBox="1">
            <a:spLocks noChangeArrowheads="1"/>
          </p:cNvSpPr>
          <p:nvPr/>
        </p:nvSpPr>
        <p:spPr bwMode="auto">
          <a:xfrm>
            <a:off x="1173163" y="1270000"/>
            <a:ext cx="1568450" cy="366713"/>
          </a:xfrm>
          <a:prstGeom prst="rect">
            <a:avLst/>
          </a:prstGeom>
          <a:noFill/>
          <a:ln w="9525">
            <a:noFill/>
            <a:miter lim="800000"/>
            <a:headEnd/>
            <a:tailEnd/>
          </a:ln>
        </p:spPr>
        <p:txBody>
          <a:bodyPr wrap="none">
            <a:spAutoFit/>
          </a:bodyPr>
          <a:lstStyle/>
          <a:p>
            <a:r>
              <a:rPr lang="en-US" sz="1800" b="1">
                <a:solidFill>
                  <a:srgbClr val="FFFF00"/>
                </a:solidFill>
                <a:latin typeface="Arial" pitchFamily="34" charset="0"/>
              </a:rPr>
              <a:t>Temperature</a:t>
            </a:r>
          </a:p>
        </p:txBody>
      </p:sp>
      <p:sp>
        <p:nvSpPr>
          <p:cNvPr id="12299" name="Line 11"/>
          <p:cNvSpPr>
            <a:spLocks noChangeShapeType="1"/>
          </p:cNvSpPr>
          <p:nvPr/>
        </p:nvSpPr>
        <p:spPr bwMode="auto">
          <a:xfrm flipV="1">
            <a:off x="2133600" y="3665538"/>
            <a:ext cx="1219200" cy="76200"/>
          </a:xfrm>
          <a:prstGeom prst="line">
            <a:avLst/>
          </a:prstGeom>
          <a:noFill/>
          <a:ln w="9525">
            <a:solidFill>
              <a:schemeClr val="bg1"/>
            </a:solidFill>
            <a:round/>
            <a:headEnd/>
            <a:tailEnd type="triangle" w="med" len="med"/>
          </a:ln>
        </p:spPr>
        <p:txBody>
          <a:bodyPr wrap="none" anchor="ctr"/>
          <a:lstStyle/>
          <a:p>
            <a:endParaRPr lang="en-US"/>
          </a:p>
        </p:txBody>
      </p:sp>
      <p:sp>
        <p:nvSpPr>
          <p:cNvPr id="12300" name="Text Box 12"/>
          <p:cNvSpPr txBox="1">
            <a:spLocks noChangeArrowheads="1"/>
          </p:cNvSpPr>
          <p:nvPr/>
        </p:nvSpPr>
        <p:spPr bwMode="auto">
          <a:xfrm>
            <a:off x="1695450" y="2928938"/>
            <a:ext cx="666750" cy="366712"/>
          </a:xfrm>
          <a:prstGeom prst="rect">
            <a:avLst/>
          </a:prstGeom>
          <a:noFill/>
          <a:ln w="9525">
            <a:noFill/>
            <a:miter lim="800000"/>
            <a:headEnd/>
            <a:tailEnd/>
          </a:ln>
        </p:spPr>
        <p:txBody>
          <a:bodyPr wrap="none">
            <a:spAutoFit/>
          </a:bodyPr>
          <a:lstStyle/>
          <a:p>
            <a:r>
              <a:rPr lang="en-US" sz="1800" b="1">
                <a:solidFill>
                  <a:srgbClr val="FFFF00"/>
                </a:solidFill>
                <a:latin typeface="Arial" pitchFamily="34" charset="0"/>
              </a:rPr>
              <a:t>Clay</a:t>
            </a:r>
          </a:p>
        </p:txBody>
      </p:sp>
      <p:sp>
        <p:nvSpPr>
          <p:cNvPr id="12301" name="Text Box 13"/>
          <p:cNvSpPr txBox="1">
            <a:spLocks noChangeArrowheads="1"/>
          </p:cNvSpPr>
          <p:nvPr/>
        </p:nvSpPr>
        <p:spPr bwMode="auto">
          <a:xfrm>
            <a:off x="930275" y="3405188"/>
            <a:ext cx="1276350" cy="641350"/>
          </a:xfrm>
          <a:prstGeom prst="rect">
            <a:avLst/>
          </a:prstGeom>
          <a:noFill/>
          <a:ln w="9525">
            <a:noFill/>
            <a:miter lim="800000"/>
            <a:headEnd/>
            <a:tailEnd/>
          </a:ln>
        </p:spPr>
        <p:txBody>
          <a:bodyPr wrap="none">
            <a:spAutoFit/>
          </a:bodyPr>
          <a:lstStyle/>
          <a:p>
            <a:pPr algn="ctr"/>
            <a:r>
              <a:rPr lang="en-US" sz="1800" b="1">
                <a:solidFill>
                  <a:srgbClr val="FFFF00"/>
                </a:solidFill>
                <a:latin typeface="Arial" pitchFamily="34" charset="0"/>
              </a:rPr>
              <a:t>Biological</a:t>
            </a:r>
          </a:p>
          <a:p>
            <a:pPr algn="ctr"/>
            <a:r>
              <a:rPr lang="en-US" sz="1800" b="1">
                <a:solidFill>
                  <a:srgbClr val="FFFF00"/>
                </a:solidFill>
                <a:latin typeface="Arial" pitchFamily="34" charset="0"/>
              </a:rPr>
              <a:t>factors</a:t>
            </a:r>
          </a:p>
        </p:txBody>
      </p:sp>
      <p:sp>
        <p:nvSpPr>
          <p:cNvPr id="12302" name="Line 14"/>
          <p:cNvSpPr>
            <a:spLocks noChangeShapeType="1"/>
          </p:cNvSpPr>
          <p:nvPr/>
        </p:nvSpPr>
        <p:spPr bwMode="auto">
          <a:xfrm>
            <a:off x="2209800" y="3208338"/>
            <a:ext cx="1143000" cy="381000"/>
          </a:xfrm>
          <a:prstGeom prst="line">
            <a:avLst/>
          </a:prstGeom>
          <a:noFill/>
          <a:ln w="9525">
            <a:solidFill>
              <a:schemeClr val="bg1"/>
            </a:solidFill>
            <a:round/>
            <a:headEnd/>
            <a:tailEnd type="triangle" w="med" len="med"/>
          </a:ln>
        </p:spPr>
        <p:txBody>
          <a:bodyPr wrap="none" anchor="ctr"/>
          <a:lstStyle/>
          <a:p>
            <a:endParaRPr lang="en-US"/>
          </a:p>
        </p:txBody>
      </p:sp>
      <p:sp>
        <p:nvSpPr>
          <p:cNvPr id="12303" name="Rectangle 15"/>
          <p:cNvSpPr>
            <a:spLocks noChangeArrowheads="1"/>
          </p:cNvSpPr>
          <p:nvPr/>
        </p:nvSpPr>
        <p:spPr bwMode="auto">
          <a:xfrm>
            <a:off x="1317625" y="4852988"/>
            <a:ext cx="1174750" cy="366712"/>
          </a:xfrm>
          <a:prstGeom prst="rect">
            <a:avLst/>
          </a:prstGeom>
          <a:noFill/>
          <a:ln w="9525">
            <a:noFill/>
            <a:miter lim="800000"/>
            <a:headEnd/>
            <a:tailEnd/>
          </a:ln>
        </p:spPr>
        <p:txBody>
          <a:bodyPr wrap="none">
            <a:spAutoFit/>
          </a:bodyPr>
          <a:lstStyle/>
          <a:p>
            <a:pPr algn="ctr"/>
            <a:r>
              <a:rPr lang="en-US" sz="1800" b="1">
                <a:solidFill>
                  <a:srgbClr val="66CCFF"/>
                </a:solidFill>
                <a:latin typeface="Arial" pitchFamily="34" charset="0"/>
              </a:rPr>
              <a:t>Organics</a:t>
            </a:r>
          </a:p>
        </p:txBody>
      </p:sp>
      <p:sp>
        <p:nvSpPr>
          <p:cNvPr id="12304" name="Line 16"/>
          <p:cNvSpPr>
            <a:spLocks noChangeShapeType="1"/>
          </p:cNvSpPr>
          <p:nvPr/>
        </p:nvSpPr>
        <p:spPr bwMode="auto">
          <a:xfrm>
            <a:off x="2514600" y="5113338"/>
            <a:ext cx="1447800" cy="304800"/>
          </a:xfrm>
          <a:prstGeom prst="line">
            <a:avLst/>
          </a:prstGeom>
          <a:noFill/>
          <a:ln w="9525">
            <a:solidFill>
              <a:schemeClr val="bg1"/>
            </a:solidFill>
            <a:round/>
            <a:headEnd/>
            <a:tailEnd type="triangle" w="med" len="med"/>
          </a:ln>
        </p:spPr>
        <p:txBody>
          <a:bodyPr wrap="none" anchor="ctr"/>
          <a:lstStyle/>
          <a:p>
            <a:endParaRPr lang="en-US"/>
          </a:p>
        </p:txBody>
      </p:sp>
      <p:sp>
        <p:nvSpPr>
          <p:cNvPr id="12305" name="Line 17"/>
          <p:cNvSpPr>
            <a:spLocks noChangeShapeType="1"/>
          </p:cNvSpPr>
          <p:nvPr/>
        </p:nvSpPr>
        <p:spPr bwMode="auto">
          <a:xfrm flipV="1">
            <a:off x="2514600" y="5646738"/>
            <a:ext cx="1447800" cy="533400"/>
          </a:xfrm>
          <a:prstGeom prst="line">
            <a:avLst/>
          </a:prstGeom>
          <a:noFill/>
          <a:ln w="9525">
            <a:solidFill>
              <a:schemeClr val="bg1"/>
            </a:solidFill>
            <a:round/>
            <a:headEnd/>
            <a:tailEnd type="triangle" w="med" len="med"/>
          </a:ln>
        </p:spPr>
        <p:txBody>
          <a:bodyPr wrap="none" anchor="ctr"/>
          <a:lstStyle/>
          <a:p>
            <a:endParaRPr lang="en-US"/>
          </a:p>
        </p:txBody>
      </p:sp>
      <p:sp>
        <p:nvSpPr>
          <p:cNvPr id="12306" name="Rectangle 18"/>
          <p:cNvSpPr>
            <a:spLocks noChangeArrowheads="1"/>
          </p:cNvSpPr>
          <p:nvPr/>
        </p:nvSpPr>
        <p:spPr bwMode="auto">
          <a:xfrm>
            <a:off x="1828800" y="5995988"/>
            <a:ext cx="666750" cy="366712"/>
          </a:xfrm>
          <a:prstGeom prst="rect">
            <a:avLst/>
          </a:prstGeom>
          <a:noFill/>
          <a:ln w="9525">
            <a:noFill/>
            <a:miter lim="800000"/>
            <a:headEnd/>
            <a:tailEnd/>
          </a:ln>
        </p:spPr>
        <p:txBody>
          <a:bodyPr wrap="none">
            <a:spAutoFit/>
          </a:bodyPr>
          <a:lstStyle/>
          <a:p>
            <a:r>
              <a:rPr lang="en-US" sz="1800" b="1">
                <a:solidFill>
                  <a:srgbClr val="66CCFF"/>
                </a:solidFill>
                <a:latin typeface="Arial" pitchFamily="34" charset="0"/>
              </a:rPr>
              <a:t>Clay</a:t>
            </a:r>
          </a:p>
        </p:txBody>
      </p:sp>
      <p:sp>
        <p:nvSpPr>
          <p:cNvPr id="12307" name="Line 19"/>
          <p:cNvSpPr>
            <a:spLocks noChangeShapeType="1"/>
          </p:cNvSpPr>
          <p:nvPr/>
        </p:nvSpPr>
        <p:spPr bwMode="auto">
          <a:xfrm>
            <a:off x="7696200" y="1295400"/>
            <a:ext cx="0" cy="4648200"/>
          </a:xfrm>
          <a:prstGeom prst="line">
            <a:avLst/>
          </a:prstGeom>
          <a:noFill/>
          <a:ln w="9525">
            <a:solidFill>
              <a:schemeClr val="bg1"/>
            </a:solidFill>
            <a:round/>
            <a:headEnd/>
            <a:tailEnd type="stealth" w="lg" len="lg"/>
          </a:ln>
        </p:spPr>
        <p:txBody>
          <a:bodyPr wrap="none" anchor="ctr"/>
          <a:lstStyle/>
          <a:p>
            <a:endParaRPr lang="en-US"/>
          </a:p>
        </p:txBody>
      </p:sp>
      <p:sp>
        <p:nvSpPr>
          <p:cNvPr id="12308" name="Text Box 20"/>
          <p:cNvSpPr txBox="1">
            <a:spLocks noChangeArrowheads="1"/>
          </p:cNvSpPr>
          <p:nvPr/>
        </p:nvSpPr>
        <p:spPr bwMode="auto">
          <a:xfrm>
            <a:off x="6781800" y="762000"/>
            <a:ext cx="1828800" cy="461665"/>
          </a:xfrm>
          <a:prstGeom prst="rect">
            <a:avLst/>
          </a:prstGeom>
          <a:solidFill>
            <a:schemeClr val="bg1"/>
          </a:solidFill>
          <a:ln w="9525">
            <a:solidFill>
              <a:schemeClr val="bg1"/>
            </a:solidFill>
            <a:miter lim="800000"/>
            <a:headEnd/>
            <a:tailEnd/>
          </a:ln>
        </p:spPr>
        <p:txBody>
          <a:bodyPr wrap="square">
            <a:spAutoFit/>
          </a:bodyPr>
          <a:lstStyle/>
          <a:p>
            <a:r>
              <a:rPr lang="en-US" sz="2400" b="1" dirty="0">
                <a:latin typeface="Arial" pitchFamily="34" charset="0"/>
              </a:rPr>
              <a:t>Organic C</a:t>
            </a:r>
            <a:endParaRPr lang="en-US" sz="2400" dirty="0">
              <a:latin typeface="Arial" pitchFamily="34" charset="0"/>
            </a:endParaRPr>
          </a:p>
        </p:txBody>
      </p:sp>
      <p:sp>
        <p:nvSpPr>
          <p:cNvPr id="12309" name="Text Box 21"/>
          <p:cNvSpPr txBox="1">
            <a:spLocks noChangeArrowheads="1"/>
          </p:cNvSpPr>
          <p:nvPr/>
        </p:nvSpPr>
        <p:spPr bwMode="auto">
          <a:xfrm>
            <a:off x="7315200" y="6019800"/>
            <a:ext cx="754063" cy="457200"/>
          </a:xfrm>
          <a:prstGeom prst="rect">
            <a:avLst/>
          </a:prstGeom>
          <a:noFill/>
          <a:ln w="9525">
            <a:noFill/>
            <a:miter lim="800000"/>
            <a:headEnd/>
            <a:tailEnd/>
          </a:ln>
        </p:spPr>
        <p:txBody>
          <a:bodyPr wrap="none">
            <a:spAutoFit/>
          </a:bodyPr>
          <a:lstStyle/>
          <a:p>
            <a:r>
              <a:rPr lang="en-US" b="1">
                <a:solidFill>
                  <a:srgbClr val="FFFF00"/>
                </a:solidFill>
                <a:latin typeface="Arial" pitchFamily="34" charset="0"/>
              </a:rPr>
              <a:t>CO</a:t>
            </a:r>
            <a:r>
              <a:rPr lang="en-US" b="1" baseline="-25000">
                <a:solidFill>
                  <a:srgbClr val="FFFF00"/>
                </a:solidFill>
                <a:latin typeface="Arial" pitchFamily="34" charset="0"/>
              </a:rPr>
              <a:t>2</a:t>
            </a:r>
            <a:endParaRPr lang="en-US">
              <a:solidFill>
                <a:srgbClr val="FFFF00"/>
              </a:solidFill>
              <a:latin typeface="Arial" pitchFamily="34" charset="0"/>
            </a:endParaRPr>
          </a:p>
        </p:txBody>
      </p:sp>
      <p:sp>
        <p:nvSpPr>
          <p:cNvPr id="12310" name="Line 22"/>
          <p:cNvSpPr>
            <a:spLocks noChangeShapeType="1"/>
          </p:cNvSpPr>
          <p:nvPr/>
        </p:nvSpPr>
        <p:spPr bwMode="auto">
          <a:xfrm>
            <a:off x="2667000" y="1066800"/>
            <a:ext cx="1447800" cy="609600"/>
          </a:xfrm>
          <a:prstGeom prst="line">
            <a:avLst/>
          </a:prstGeom>
          <a:noFill/>
          <a:ln w="9525">
            <a:solidFill>
              <a:schemeClr val="bg1"/>
            </a:solidFill>
            <a:round/>
            <a:headEnd/>
            <a:tailEnd type="triangle" w="med" len="med"/>
          </a:ln>
        </p:spPr>
        <p:txBody>
          <a:bodyPr wrap="none" anchor="ctr"/>
          <a:lstStyle/>
          <a:p>
            <a:endParaRPr lang="en-US"/>
          </a:p>
        </p:txBody>
      </p:sp>
      <p:sp>
        <p:nvSpPr>
          <p:cNvPr id="12311" name="Line 23"/>
          <p:cNvSpPr>
            <a:spLocks noChangeShapeType="1"/>
          </p:cNvSpPr>
          <p:nvPr/>
        </p:nvSpPr>
        <p:spPr bwMode="auto">
          <a:xfrm>
            <a:off x="2743200" y="1524000"/>
            <a:ext cx="1371600" cy="228600"/>
          </a:xfrm>
          <a:prstGeom prst="line">
            <a:avLst/>
          </a:prstGeom>
          <a:noFill/>
          <a:ln w="9525">
            <a:solidFill>
              <a:schemeClr val="bg1"/>
            </a:solidFill>
            <a:round/>
            <a:headEnd/>
            <a:tailEnd type="triangle" w="med" len="med"/>
          </a:ln>
        </p:spPr>
        <p:txBody>
          <a:bodyPr wrap="none" anchor="ctr"/>
          <a:lstStyle/>
          <a:p>
            <a:endParaRPr lang="en-US"/>
          </a:p>
        </p:txBody>
      </p:sp>
      <p:sp>
        <p:nvSpPr>
          <p:cNvPr id="12312" name="Line 24"/>
          <p:cNvSpPr>
            <a:spLocks noChangeShapeType="1"/>
          </p:cNvSpPr>
          <p:nvPr/>
        </p:nvSpPr>
        <p:spPr bwMode="auto">
          <a:xfrm flipV="1">
            <a:off x="2667000" y="1905000"/>
            <a:ext cx="1447800" cy="609600"/>
          </a:xfrm>
          <a:prstGeom prst="line">
            <a:avLst/>
          </a:prstGeom>
          <a:noFill/>
          <a:ln w="9525">
            <a:solidFill>
              <a:schemeClr val="bg1"/>
            </a:solidFill>
            <a:round/>
            <a:headEnd/>
            <a:tailEnd type="triangle" w="med" len="med"/>
          </a:ln>
        </p:spPr>
        <p:txBody>
          <a:bodyPr wrap="none" anchor="ctr"/>
          <a:lstStyle/>
          <a:p>
            <a:endParaRPr lang="en-US"/>
          </a:p>
        </p:txBody>
      </p:sp>
      <p:sp>
        <p:nvSpPr>
          <p:cNvPr id="12313" name="Line 25"/>
          <p:cNvSpPr>
            <a:spLocks noChangeShapeType="1"/>
          </p:cNvSpPr>
          <p:nvPr/>
        </p:nvSpPr>
        <p:spPr bwMode="auto">
          <a:xfrm flipV="1">
            <a:off x="2590800" y="1828800"/>
            <a:ext cx="1447800" cy="152400"/>
          </a:xfrm>
          <a:prstGeom prst="line">
            <a:avLst/>
          </a:prstGeom>
          <a:noFill/>
          <a:ln w="9525">
            <a:solidFill>
              <a:schemeClr val="bg1"/>
            </a:solidFill>
            <a:round/>
            <a:headEnd/>
            <a:tailEnd type="triangle" w="med" len="med"/>
          </a:ln>
        </p:spPr>
        <p:txBody>
          <a:bodyPr wrap="none" anchor="ctr"/>
          <a:lstStyle/>
          <a:p>
            <a:endParaRPr lang="en-US"/>
          </a:p>
        </p:txBody>
      </p:sp>
      <p:sp>
        <p:nvSpPr>
          <p:cNvPr id="12314" name="Text Box 26"/>
          <p:cNvSpPr txBox="1">
            <a:spLocks noChangeArrowheads="1"/>
          </p:cNvSpPr>
          <p:nvPr/>
        </p:nvSpPr>
        <p:spPr bwMode="auto">
          <a:xfrm>
            <a:off x="2133600" y="1770063"/>
            <a:ext cx="446088" cy="366712"/>
          </a:xfrm>
          <a:prstGeom prst="rect">
            <a:avLst/>
          </a:prstGeom>
          <a:noFill/>
          <a:ln w="9525">
            <a:noFill/>
            <a:miter lim="800000"/>
            <a:headEnd/>
            <a:tailEnd/>
          </a:ln>
        </p:spPr>
        <p:txBody>
          <a:bodyPr wrap="none">
            <a:spAutoFit/>
          </a:bodyPr>
          <a:lstStyle/>
          <a:p>
            <a:r>
              <a:rPr lang="en-US" sz="1800" b="1">
                <a:solidFill>
                  <a:srgbClr val="FFFF00"/>
                </a:solidFill>
                <a:latin typeface="Arial" pitchFamily="34" charset="0"/>
              </a:rPr>
              <a:t>O</a:t>
            </a:r>
            <a:r>
              <a:rPr lang="en-US" sz="1800" b="1" baseline="-25000">
                <a:solidFill>
                  <a:srgbClr val="FFFF00"/>
                </a:solidFill>
                <a:latin typeface="Arial" pitchFamily="34" charset="0"/>
              </a:rPr>
              <a:t>2</a:t>
            </a:r>
            <a:endParaRPr lang="en-US" sz="1800" b="1">
              <a:solidFill>
                <a:srgbClr val="FFFF00"/>
              </a:solidFill>
              <a:latin typeface="Arial" pitchFamily="34" charset="0"/>
            </a:endParaRPr>
          </a:p>
        </p:txBody>
      </p:sp>
      <p:sp>
        <p:nvSpPr>
          <p:cNvPr id="12315" name="Line 27"/>
          <p:cNvSpPr>
            <a:spLocks noChangeShapeType="1"/>
          </p:cNvSpPr>
          <p:nvPr/>
        </p:nvSpPr>
        <p:spPr bwMode="auto">
          <a:xfrm flipV="1">
            <a:off x="2362200" y="3810000"/>
            <a:ext cx="990600" cy="457200"/>
          </a:xfrm>
          <a:prstGeom prst="line">
            <a:avLst/>
          </a:prstGeom>
          <a:noFill/>
          <a:ln w="9525">
            <a:solidFill>
              <a:schemeClr val="bg1"/>
            </a:solidFill>
            <a:round/>
            <a:headEnd/>
            <a:tailEnd type="triangle" w="med" len="med"/>
          </a:ln>
        </p:spPr>
        <p:txBody>
          <a:bodyPr wrap="none" anchor="ctr"/>
          <a:lstStyle/>
          <a:p>
            <a:endParaRPr lang="en-US"/>
          </a:p>
        </p:txBody>
      </p:sp>
      <p:sp>
        <p:nvSpPr>
          <p:cNvPr id="12316" name="Text Box 28"/>
          <p:cNvSpPr txBox="1">
            <a:spLocks noChangeArrowheads="1"/>
          </p:cNvSpPr>
          <p:nvPr/>
        </p:nvSpPr>
        <p:spPr bwMode="auto">
          <a:xfrm>
            <a:off x="990600" y="4090988"/>
            <a:ext cx="1504950" cy="366712"/>
          </a:xfrm>
          <a:prstGeom prst="rect">
            <a:avLst/>
          </a:prstGeom>
          <a:noFill/>
          <a:ln w="9525">
            <a:noFill/>
            <a:miter lim="800000"/>
            <a:headEnd/>
            <a:tailEnd/>
          </a:ln>
        </p:spPr>
        <p:txBody>
          <a:bodyPr wrap="none">
            <a:spAutoFit/>
          </a:bodyPr>
          <a:lstStyle/>
          <a:p>
            <a:r>
              <a:rPr lang="en-US" sz="1800" b="1">
                <a:solidFill>
                  <a:srgbClr val="FFFF00"/>
                </a:solidFill>
                <a:latin typeface="Arial" pitchFamily="34" charset="0"/>
              </a:rPr>
              <a:t>Disturbance</a:t>
            </a:r>
          </a:p>
        </p:txBody>
      </p:sp>
      <p:sp>
        <p:nvSpPr>
          <p:cNvPr id="12317" name="AutoShape 29"/>
          <p:cNvSpPr>
            <a:spLocks noChangeArrowheads="1"/>
          </p:cNvSpPr>
          <p:nvPr/>
        </p:nvSpPr>
        <p:spPr bwMode="auto">
          <a:xfrm rot="5400000">
            <a:off x="7467600" y="3200400"/>
            <a:ext cx="419100" cy="1028700"/>
          </a:xfrm>
          <a:prstGeom prst="flowChartCollate">
            <a:avLst/>
          </a:prstGeom>
          <a:noFill/>
          <a:ln w="28575">
            <a:solidFill>
              <a:schemeClr val="bg1"/>
            </a:solidFill>
            <a:miter lim="800000"/>
            <a:headEnd/>
            <a:tailEnd/>
          </a:ln>
        </p:spPr>
        <p:txBody>
          <a:bodyPr wrap="none" anchor="ctr"/>
          <a:lstStyle/>
          <a:p>
            <a:endParaRPr lang="en-US"/>
          </a:p>
        </p:txBody>
      </p:sp>
      <p:sp>
        <p:nvSpPr>
          <p:cNvPr id="12318" name="Line 30"/>
          <p:cNvSpPr>
            <a:spLocks noChangeShapeType="1"/>
          </p:cNvSpPr>
          <p:nvPr/>
        </p:nvSpPr>
        <p:spPr bwMode="auto">
          <a:xfrm>
            <a:off x="6400800" y="2286000"/>
            <a:ext cx="762000" cy="990600"/>
          </a:xfrm>
          <a:prstGeom prst="line">
            <a:avLst/>
          </a:prstGeom>
          <a:noFill/>
          <a:ln w="76200">
            <a:solidFill>
              <a:schemeClr val="bg1"/>
            </a:solidFill>
            <a:round/>
            <a:headEnd/>
            <a:tailEnd type="stealth" w="lg" len="sm"/>
          </a:ln>
        </p:spPr>
        <p:txBody>
          <a:bodyPr/>
          <a:lstStyle/>
          <a:p>
            <a:endParaRPr lang="en-US"/>
          </a:p>
        </p:txBody>
      </p:sp>
      <p:sp>
        <p:nvSpPr>
          <p:cNvPr id="12319" name="Line 31"/>
          <p:cNvSpPr>
            <a:spLocks noChangeShapeType="1"/>
          </p:cNvSpPr>
          <p:nvPr/>
        </p:nvSpPr>
        <p:spPr bwMode="auto">
          <a:xfrm>
            <a:off x="6350000" y="3733800"/>
            <a:ext cx="762000" cy="0"/>
          </a:xfrm>
          <a:prstGeom prst="line">
            <a:avLst/>
          </a:prstGeom>
          <a:noFill/>
          <a:ln w="38100">
            <a:solidFill>
              <a:schemeClr val="bg1"/>
            </a:solidFill>
            <a:round/>
            <a:headEnd/>
            <a:tailEnd type="stealth" w="lg" len="sm"/>
          </a:ln>
        </p:spPr>
        <p:txBody>
          <a:bodyPr/>
          <a:lstStyle/>
          <a:p>
            <a:endParaRPr lang="en-US"/>
          </a:p>
        </p:txBody>
      </p:sp>
      <p:sp>
        <p:nvSpPr>
          <p:cNvPr id="12320" name="Line 32"/>
          <p:cNvSpPr>
            <a:spLocks noChangeShapeType="1"/>
          </p:cNvSpPr>
          <p:nvPr/>
        </p:nvSpPr>
        <p:spPr bwMode="auto">
          <a:xfrm flipV="1">
            <a:off x="5486400" y="4191000"/>
            <a:ext cx="1752600" cy="1371600"/>
          </a:xfrm>
          <a:prstGeom prst="line">
            <a:avLst/>
          </a:prstGeom>
          <a:noFill/>
          <a:ln w="19050">
            <a:solidFill>
              <a:schemeClr val="bg1"/>
            </a:solidFill>
            <a:round/>
            <a:headEnd/>
            <a:tailEnd type="stealth" w="lg" len="sm"/>
          </a:ln>
        </p:spPr>
        <p:txBody>
          <a:bodyPr/>
          <a:lstStyle/>
          <a:p>
            <a:endParaRPr lang="en-US"/>
          </a:p>
        </p:txBody>
      </p:sp>
      <p:sp>
        <p:nvSpPr>
          <p:cNvPr id="12321" name="Text Box 33"/>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spcBef>
                <a:spcPct val="50000"/>
              </a:spcBef>
            </a:pPr>
            <a:r>
              <a:rPr lang="en-US" b="1" u="sng">
                <a:solidFill>
                  <a:schemeClr val="bg1"/>
                </a:solidFill>
                <a:latin typeface="Arial" pitchFamily="34" charset="0"/>
              </a:rPr>
              <a:t>Conservation of Soil Carbon</a:t>
            </a:r>
          </a:p>
        </p:txBody>
      </p:sp>
      <p:sp>
        <p:nvSpPr>
          <p:cNvPr id="12322" name="Line 34"/>
          <p:cNvSpPr>
            <a:spLocks noChangeShapeType="1"/>
          </p:cNvSpPr>
          <p:nvPr/>
        </p:nvSpPr>
        <p:spPr bwMode="auto">
          <a:xfrm flipV="1">
            <a:off x="8839200" y="1143000"/>
            <a:ext cx="0" cy="4800600"/>
          </a:xfrm>
          <a:prstGeom prst="line">
            <a:avLst/>
          </a:prstGeom>
          <a:noFill/>
          <a:ln w="9525">
            <a:solidFill>
              <a:schemeClr val="bg1"/>
            </a:solidFill>
            <a:round/>
            <a:headEnd/>
            <a:tailEnd type="stealth" w="lg" len="lg"/>
          </a:ln>
        </p:spPr>
        <p:txBody>
          <a:bodyPr/>
          <a:lstStyle/>
          <a:p>
            <a:endParaRPr lang="en-US"/>
          </a:p>
        </p:txBody>
      </p:sp>
      <p:sp>
        <p:nvSpPr>
          <p:cNvPr id="12323" name="Text Box 35"/>
          <p:cNvSpPr txBox="1">
            <a:spLocks noChangeArrowheads="1"/>
          </p:cNvSpPr>
          <p:nvPr/>
        </p:nvSpPr>
        <p:spPr bwMode="auto">
          <a:xfrm rot="-5400000">
            <a:off x="6931819" y="2948781"/>
            <a:ext cx="3602038" cy="396875"/>
          </a:xfrm>
          <a:prstGeom prst="rect">
            <a:avLst/>
          </a:prstGeom>
          <a:noFill/>
          <a:ln w="9525">
            <a:noFill/>
            <a:miter lim="800000"/>
            <a:headEnd/>
            <a:tailEnd/>
          </a:ln>
        </p:spPr>
        <p:txBody>
          <a:bodyPr>
            <a:spAutoFit/>
          </a:bodyPr>
          <a:lstStyle/>
          <a:p>
            <a:pPr>
              <a:spcBef>
                <a:spcPct val="50000"/>
              </a:spcBef>
            </a:pPr>
            <a:r>
              <a:rPr lang="en-US" sz="2000" b="1">
                <a:solidFill>
                  <a:srgbClr val="FFFF00"/>
                </a:solidFill>
                <a:latin typeface="Arial" pitchFamily="34" charset="0"/>
              </a:rPr>
              <a:t>Hierarchy of importance</a:t>
            </a:r>
          </a:p>
        </p:txBody>
      </p:sp>
      <p:sp>
        <p:nvSpPr>
          <p:cNvPr id="12324" name="Rectangle 41"/>
          <p:cNvSpPr>
            <a:spLocks noChangeArrowheads="1"/>
          </p:cNvSpPr>
          <p:nvPr/>
        </p:nvSpPr>
        <p:spPr bwMode="auto">
          <a:xfrm>
            <a:off x="1066800" y="5486400"/>
            <a:ext cx="1390650" cy="366713"/>
          </a:xfrm>
          <a:prstGeom prst="rect">
            <a:avLst/>
          </a:prstGeom>
          <a:noFill/>
          <a:ln w="9525">
            <a:noFill/>
            <a:miter lim="800000"/>
            <a:headEnd/>
            <a:tailEnd/>
          </a:ln>
        </p:spPr>
        <p:txBody>
          <a:bodyPr wrap="none">
            <a:spAutoFit/>
          </a:bodyPr>
          <a:lstStyle/>
          <a:p>
            <a:pPr algn="ctr"/>
            <a:r>
              <a:rPr lang="en-US" sz="1800" b="1">
                <a:solidFill>
                  <a:srgbClr val="66CCFF"/>
                </a:solidFill>
                <a:latin typeface="Arial" pitchFamily="34" charset="0"/>
              </a:rPr>
              <a:t>Mineralogy</a:t>
            </a:r>
          </a:p>
        </p:txBody>
      </p:sp>
      <p:sp>
        <p:nvSpPr>
          <p:cNvPr id="12325" name="Line 42"/>
          <p:cNvSpPr>
            <a:spLocks noChangeShapeType="1"/>
          </p:cNvSpPr>
          <p:nvPr/>
        </p:nvSpPr>
        <p:spPr bwMode="auto">
          <a:xfrm flipV="1">
            <a:off x="2514600" y="5562600"/>
            <a:ext cx="1371600" cy="152400"/>
          </a:xfrm>
          <a:prstGeom prst="line">
            <a:avLst/>
          </a:prstGeom>
          <a:noFill/>
          <a:ln w="9525">
            <a:solidFill>
              <a:schemeClr val="bg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26988"/>
            <a:ext cx="9144000" cy="6884988"/>
            <a:chOff x="0" y="0"/>
            <a:chExt cx="5760" cy="4156"/>
          </a:xfrm>
        </p:grpSpPr>
        <p:grpSp>
          <p:nvGrpSpPr>
            <p:cNvPr id="3" name="Group 3"/>
            <p:cNvGrpSpPr>
              <a:grpSpLocks/>
            </p:cNvGrpSpPr>
            <p:nvPr/>
          </p:nvGrpSpPr>
          <p:grpSpPr bwMode="auto">
            <a:xfrm>
              <a:off x="0" y="0"/>
              <a:ext cx="5760" cy="4156"/>
              <a:chOff x="0" y="0"/>
              <a:chExt cx="5760" cy="4201"/>
            </a:xfrm>
          </p:grpSpPr>
          <p:pic>
            <p:nvPicPr>
              <p:cNvPr id="679940" name="Picture 4" descr="Cobertura Nabo 014"/>
              <p:cNvPicPr>
                <a:picLocks noChangeAspect="1" noChangeArrowheads="1"/>
              </p:cNvPicPr>
              <p:nvPr/>
            </p:nvPicPr>
            <p:blipFill>
              <a:blip r:embed="rId2" cstate="print"/>
              <a:srcRect l="11073" t="14764"/>
              <a:stretch>
                <a:fillRect/>
              </a:stretch>
            </p:blipFill>
            <p:spPr bwMode="auto">
              <a:xfrm>
                <a:off x="0" y="0"/>
                <a:ext cx="5760" cy="4201"/>
              </a:xfrm>
              <a:prstGeom prst="rect">
                <a:avLst/>
              </a:prstGeom>
              <a:noFill/>
            </p:spPr>
          </p:pic>
          <p:sp>
            <p:nvSpPr>
              <p:cNvPr id="679941" name="Line 5"/>
              <p:cNvSpPr>
                <a:spLocks noChangeShapeType="1"/>
              </p:cNvSpPr>
              <p:nvPr/>
            </p:nvSpPr>
            <p:spPr bwMode="auto">
              <a:xfrm>
                <a:off x="3742" y="336"/>
                <a:ext cx="0" cy="2595"/>
              </a:xfrm>
              <a:prstGeom prst="line">
                <a:avLst/>
              </a:prstGeom>
              <a:noFill/>
              <a:ln w="57150">
                <a:solidFill>
                  <a:srgbClr val="00FF00"/>
                </a:solidFill>
                <a:round/>
                <a:headEnd type="oval" w="med" len="med"/>
                <a:tailEnd type="oval" w="med" len="med"/>
              </a:ln>
              <a:effectLst/>
            </p:spPr>
            <p:txBody>
              <a:bodyPr/>
              <a:lstStyle/>
              <a:p>
                <a:endParaRPr lang="en-US"/>
              </a:p>
            </p:txBody>
          </p:sp>
          <p:sp>
            <p:nvSpPr>
              <p:cNvPr id="679942" name="Text Box 6"/>
              <p:cNvSpPr txBox="1">
                <a:spLocks noChangeArrowheads="1"/>
              </p:cNvSpPr>
              <p:nvPr/>
            </p:nvSpPr>
            <p:spPr bwMode="auto">
              <a:xfrm>
                <a:off x="3878" y="1253"/>
                <a:ext cx="1270" cy="504"/>
              </a:xfrm>
              <a:prstGeom prst="rect">
                <a:avLst/>
              </a:prstGeom>
              <a:noFill/>
              <a:ln w="9525">
                <a:noFill/>
                <a:miter lim="800000"/>
                <a:headEnd/>
                <a:tailEnd/>
              </a:ln>
              <a:effectLst/>
            </p:spPr>
            <p:txBody>
              <a:bodyPr>
                <a:spAutoFit/>
              </a:bodyPr>
              <a:lstStyle/>
              <a:p>
                <a:pPr eaLnBrk="1" hangingPunct="1">
                  <a:spcBef>
                    <a:spcPct val="50000"/>
                  </a:spcBef>
                </a:pPr>
                <a:r>
                  <a:rPr lang="pt-BR" sz="4800">
                    <a:solidFill>
                      <a:schemeClr val="bg1"/>
                    </a:solidFill>
                    <a:latin typeface="Arial Black" pitchFamily="34" charset="0"/>
                  </a:rPr>
                  <a:t>5 cm</a:t>
                </a:r>
              </a:p>
            </p:txBody>
          </p:sp>
        </p:grpSp>
        <p:sp>
          <p:nvSpPr>
            <p:cNvPr id="679943" name="Text Box 7"/>
            <p:cNvSpPr txBox="1">
              <a:spLocks noChangeArrowheads="1"/>
            </p:cNvSpPr>
            <p:nvPr/>
          </p:nvSpPr>
          <p:spPr bwMode="auto">
            <a:xfrm>
              <a:off x="884" y="3611"/>
              <a:ext cx="3991" cy="350"/>
            </a:xfrm>
            <a:prstGeom prst="rect">
              <a:avLst/>
            </a:prstGeom>
            <a:gradFill rotWithShape="1">
              <a:gsLst>
                <a:gs pos="0">
                  <a:srgbClr val="00FFFF">
                    <a:gamma/>
                    <a:tint val="0"/>
                    <a:invGamma/>
                    <a:alpha val="71001"/>
                  </a:srgbClr>
                </a:gs>
                <a:gs pos="50000">
                  <a:srgbClr val="00FFFF">
                    <a:alpha val="37000"/>
                  </a:srgbClr>
                </a:gs>
                <a:gs pos="100000">
                  <a:srgbClr val="00FFFF">
                    <a:gamma/>
                    <a:tint val="0"/>
                    <a:invGamma/>
                    <a:alpha val="71001"/>
                  </a:srgbClr>
                </a:gs>
              </a:gsLst>
              <a:lin ang="5400000" scaled="1"/>
            </a:gradFill>
            <a:ln w="9525">
              <a:noFill/>
              <a:miter lim="800000"/>
              <a:headEnd/>
              <a:tailEnd/>
            </a:ln>
            <a:effectLst/>
          </p:spPr>
          <p:txBody>
            <a:bodyPr>
              <a:spAutoFit/>
            </a:bodyPr>
            <a:lstStyle/>
            <a:p>
              <a:pPr algn="ctr" eaLnBrk="1" hangingPunct="1">
                <a:spcBef>
                  <a:spcPct val="50000"/>
                </a:spcBef>
              </a:pPr>
              <a:r>
                <a:rPr lang="pt-BR" sz="3200" b="1">
                  <a:latin typeface="Tahoma" pitchFamily="34" charset="0"/>
                </a:rPr>
                <a:t>Fonte: Juca S</a:t>
              </a:r>
              <a:r>
                <a:rPr lang="en-US" sz="3200" b="1">
                  <a:latin typeface="Tahoma" pitchFamily="34" charset="0"/>
                </a:rPr>
                <a:t>á</a:t>
              </a:r>
            </a:p>
          </p:txBody>
        </p:sp>
      </p:grpSp>
      <p:sp>
        <p:nvSpPr>
          <p:cNvPr id="679944" name="Text Box 8"/>
          <p:cNvSpPr txBox="1">
            <a:spLocks noChangeArrowheads="1"/>
          </p:cNvSpPr>
          <p:nvPr/>
        </p:nvSpPr>
        <p:spPr bwMode="auto">
          <a:xfrm>
            <a:off x="1219200" y="1644650"/>
            <a:ext cx="6889750" cy="641350"/>
          </a:xfrm>
          <a:prstGeom prst="rect">
            <a:avLst/>
          </a:prstGeom>
          <a:noFill/>
          <a:ln w="9525">
            <a:noFill/>
            <a:miter lim="800000"/>
            <a:headEnd/>
            <a:tailEnd/>
          </a:ln>
          <a:effectLst/>
        </p:spPr>
        <p:txBody>
          <a:bodyPr wrap="none">
            <a:spAutoFit/>
          </a:bodyPr>
          <a:lstStyle/>
          <a:p>
            <a:r>
              <a:rPr lang="en-US" sz="3600" b="1">
                <a:solidFill>
                  <a:srgbClr val="FFFF00"/>
                </a:solidFill>
                <a:latin typeface="Arial" pitchFamily="34" charset="0"/>
              </a:rPr>
              <a:t>No-till promotes fungal activity</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322263"/>
            <a:ext cx="8839200" cy="5355231"/>
            <a:chOff x="14018" y="1680"/>
            <a:chExt cx="6142" cy="3865"/>
          </a:xfrm>
        </p:grpSpPr>
        <p:sp>
          <p:nvSpPr>
            <p:cNvPr id="18436" name="Text Box 3"/>
            <p:cNvSpPr txBox="1">
              <a:spLocks noChangeArrowheads="1"/>
            </p:cNvSpPr>
            <p:nvPr/>
          </p:nvSpPr>
          <p:spPr bwMode="auto">
            <a:xfrm>
              <a:off x="15954" y="1680"/>
              <a:ext cx="1937" cy="375"/>
            </a:xfrm>
            <a:prstGeom prst="rect">
              <a:avLst/>
            </a:prstGeom>
            <a:noFill/>
            <a:ln w="9525">
              <a:noFill/>
              <a:miter lim="800000"/>
              <a:headEnd/>
              <a:tailEnd/>
            </a:ln>
          </p:spPr>
          <p:txBody>
            <a:bodyPr>
              <a:spAutoFit/>
            </a:bodyPr>
            <a:lstStyle/>
            <a:p>
              <a:pPr eaLnBrk="1" hangingPunct="1">
                <a:spcBef>
                  <a:spcPct val="50000"/>
                </a:spcBef>
              </a:pPr>
              <a:r>
                <a:rPr lang="en-US" b="1">
                  <a:latin typeface="Arial" pitchFamily="34" charset="0"/>
                </a:rPr>
                <a:t>Soil Aggregation</a:t>
              </a:r>
              <a:r>
                <a:rPr lang="en-US" sz="2800" b="1">
                  <a:latin typeface="Arial" pitchFamily="34" charset="0"/>
                </a:rPr>
                <a:t> </a:t>
              </a:r>
            </a:p>
          </p:txBody>
        </p:sp>
        <p:sp>
          <p:nvSpPr>
            <p:cNvPr id="18437" name="Text Box 4"/>
            <p:cNvSpPr txBox="1">
              <a:spLocks noChangeArrowheads="1"/>
            </p:cNvSpPr>
            <p:nvPr/>
          </p:nvSpPr>
          <p:spPr bwMode="auto">
            <a:xfrm>
              <a:off x="15717" y="5280"/>
              <a:ext cx="1794" cy="265"/>
            </a:xfrm>
            <a:prstGeom prst="rect">
              <a:avLst/>
            </a:prstGeom>
            <a:noFill/>
            <a:ln w="9525">
              <a:noFill/>
              <a:miter lim="800000"/>
              <a:headEnd/>
              <a:tailEnd/>
            </a:ln>
          </p:spPr>
          <p:txBody>
            <a:bodyPr>
              <a:spAutoFit/>
            </a:bodyPr>
            <a:lstStyle/>
            <a:p>
              <a:pPr algn="ctr" eaLnBrk="1" hangingPunct="1">
                <a:spcBef>
                  <a:spcPct val="50000"/>
                </a:spcBef>
              </a:pPr>
              <a:r>
                <a:rPr lang="en-US" sz="1800" b="1">
                  <a:latin typeface="Arial" pitchFamily="34" charset="0"/>
                </a:rPr>
                <a:t>Aggregate Size Class</a:t>
              </a:r>
            </a:p>
          </p:txBody>
        </p:sp>
        <p:sp>
          <p:nvSpPr>
            <p:cNvPr id="18438" name="Text Box 5"/>
            <p:cNvSpPr txBox="1">
              <a:spLocks noChangeArrowheads="1"/>
            </p:cNvSpPr>
            <p:nvPr/>
          </p:nvSpPr>
          <p:spPr bwMode="auto">
            <a:xfrm>
              <a:off x="16752" y="4992"/>
              <a:ext cx="1608" cy="265"/>
            </a:xfrm>
            <a:prstGeom prst="rect">
              <a:avLst/>
            </a:prstGeom>
            <a:noFill/>
            <a:ln w="9525">
              <a:noFill/>
              <a:miter lim="800000"/>
              <a:headEnd/>
              <a:tailEnd/>
            </a:ln>
          </p:spPr>
          <p:txBody>
            <a:bodyPr>
              <a:spAutoFit/>
            </a:bodyPr>
            <a:lstStyle/>
            <a:p>
              <a:pPr eaLnBrk="1" hangingPunct="1">
                <a:spcBef>
                  <a:spcPct val="50000"/>
                </a:spcBef>
              </a:pPr>
              <a:r>
                <a:rPr lang="en-US" sz="1800" b="1">
                  <a:latin typeface="Arial" pitchFamily="34" charset="0"/>
                </a:rPr>
                <a:t>Macroaggregates</a:t>
              </a:r>
            </a:p>
          </p:txBody>
        </p:sp>
        <p:sp>
          <p:nvSpPr>
            <p:cNvPr id="18439" name="Text Box 6"/>
            <p:cNvSpPr txBox="1">
              <a:spLocks noChangeArrowheads="1"/>
            </p:cNvSpPr>
            <p:nvPr/>
          </p:nvSpPr>
          <p:spPr bwMode="auto">
            <a:xfrm>
              <a:off x="14954" y="4992"/>
              <a:ext cx="1605" cy="265"/>
            </a:xfrm>
            <a:prstGeom prst="rect">
              <a:avLst/>
            </a:prstGeom>
            <a:noFill/>
            <a:ln w="9525">
              <a:noFill/>
              <a:miter lim="800000"/>
              <a:headEnd/>
              <a:tailEnd/>
            </a:ln>
          </p:spPr>
          <p:txBody>
            <a:bodyPr>
              <a:spAutoFit/>
            </a:bodyPr>
            <a:lstStyle/>
            <a:p>
              <a:pPr eaLnBrk="1" hangingPunct="1">
                <a:spcBef>
                  <a:spcPct val="50000"/>
                </a:spcBef>
              </a:pPr>
              <a:r>
                <a:rPr lang="en-US" sz="1800" b="1">
                  <a:latin typeface="Arial" pitchFamily="34" charset="0"/>
                </a:rPr>
                <a:t>Microaggregates</a:t>
              </a:r>
            </a:p>
          </p:txBody>
        </p:sp>
        <p:sp>
          <p:nvSpPr>
            <p:cNvPr id="18440" name="Line 7"/>
            <p:cNvSpPr>
              <a:spLocks noChangeShapeType="1"/>
            </p:cNvSpPr>
            <p:nvPr/>
          </p:nvSpPr>
          <p:spPr bwMode="auto">
            <a:xfrm>
              <a:off x="14605" y="2307"/>
              <a:ext cx="1" cy="2378"/>
            </a:xfrm>
            <a:prstGeom prst="line">
              <a:avLst/>
            </a:prstGeom>
            <a:noFill/>
            <a:ln w="0">
              <a:solidFill>
                <a:srgbClr val="000000"/>
              </a:solidFill>
              <a:round/>
              <a:headEnd/>
              <a:tailEnd/>
            </a:ln>
          </p:spPr>
          <p:txBody>
            <a:bodyPr/>
            <a:lstStyle/>
            <a:p>
              <a:endParaRPr lang="en-US"/>
            </a:p>
          </p:txBody>
        </p:sp>
        <p:sp>
          <p:nvSpPr>
            <p:cNvPr id="18441" name="Line 8"/>
            <p:cNvSpPr>
              <a:spLocks noChangeShapeType="1"/>
            </p:cNvSpPr>
            <p:nvPr/>
          </p:nvSpPr>
          <p:spPr bwMode="auto">
            <a:xfrm>
              <a:off x="14567" y="4685"/>
              <a:ext cx="38" cy="1"/>
            </a:xfrm>
            <a:prstGeom prst="line">
              <a:avLst/>
            </a:prstGeom>
            <a:noFill/>
            <a:ln w="0">
              <a:solidFill>
                <a:srgbClr val="000000"/>
              </a:solidFill>
              <a:round/>
              <a:headEnd/>
              <a:tailEnd/>
            </a:ln>
          </p:spPr>
          <p:txBody>
            <a:bodyPr/>
            <a:lstStyle/>
            <a:p>
              <a:endParaRPr lang="en-US"/>
            </a:p>
          </p:txBody>
        </p:sp>
        <p:sp>
          <p:nvSpPr>
            <p:cNvPr id="18442" name="Line 9"/>
            <p:cNvSpPr>
              <a:spLocks noChangeShapeType="1"/>
            </p:cNvSpPr>
            <p:nvPr/>
          </p:nvSpPr>
          <p:spPr bwMode="auto">
            <a:xfrm>
              <a:off x="14567" y="4288"/>
              <a:ext cx="38" cy="1"/>
            </a:xfrm>
            <a:prstGeom prst="line">
              <a:avLst/>
            </a:prstGeom>
            <a:noFill/>
            <a:ln w="0">
              <a:solidFill>
                <a:srgbClr val="000000"/>
              </a:solidFill>
              <a:round/>
              <a:headEnd/>
              <a:tailEnd/>
            </a:ln>
          </p:spPr>
          <p:txBody>
            <a:bodyPr/>
            <a:lstStyle/>
            <a:p>
              <a:endParaRPr lang="en-US"/>
            </a:p>
          </p:txBody>
        </p:sp>
        <p:sp>
          <p:nvSpPr>
            <p:cNvPr id="18443" name="Line 10"/>
            <p:cNvSpPr>
              <a:spLocks noChangeShapeType="1"/>
            </p:cNvSpPr>
            <p:nvPr/>
          </p:nvSpPr>
          <p:spPr bwMode="auto">
            <a:xfrm>
              <a:off x="14567" y="3890"/>
              <a:ext cx="38" cy="1"/>
            </a:xfrm>
            <a:prstGeom prst="line">
              <a:avLst/>
            </a:prstGeom>
            <a:noFill/>
            <a:ln w="0">
              <a:solidFill>
                <a:srgbClr val="000000"/>
              </a:solidFill>
              <a:round/>
              <a:headEnd/>
              <a:tailEnd/>
            </a:ln>
          </p:spPr>
          <p:txBody>
            <a:bodyPr/>
            <a:lstStyle/>
            <a:p>
              <a:endParaRPr lang="en-US"/>
            </a:p>
          </p:txBody>
        </p:sp>
        <p:sp>
          <p:nvSpPr>
            <p:cNvPr id="18444" name="Line 11"/>
            <p:cNvSpPr>
              <a:spLocks noChangeShapeType="1"/>
            </p:cNvSpPr>
            <p:nvPr/>
          </p:nvSpPr>
          <p:spPr bwMode="auto">
            <a:xfrm>
              <a:off x="14567" y="3500"/>
              <a:ext cx="38" cy="1"/>
            </a:xfrm>
            <a:prstGeom prst="line">
              <a:avLst/>
            </a:prstGeom>
            <a:noFill/>
            <a:ln w="0">
              <a:solidFill>
                <a:srgbClr val="000000"/>
              </a:solidFill>
              <a:round/>
              <a:headEnd/>
              <a:tailEnd/>
            </a:ln>
          </p:spPr>
          <p:txBody>
            <a:bodyPr/>
            <a:lstStyle/>
            <a:p>
              <a:endParaRPr lang="en-US"/>
            </a:p>
          </p:txBody>
        </p:sp>
        <p:sp>
          <p:nvSpPr>
            <p:cNvPr id="18445" name="Line 12"/>
            <p:cNvSpPr>
              <a:spLocks noChangeShapeType="1"/>
            </p:cNvSpPr>
            <p:nvPr/>
          </p:nvSpPr>
          <p:spPr bwMode="auto">
            <a:xfrm>
              <a:off x="14567" y="3102"/>
              <a:ext cx="38" cy="1"/>
            </a:xfrm>
            <a:prstGeom prst="line">
              <a:avLst/>
            </a:prstGeom>
            <a:noFill/>
            <a:ln w="0">
              <a:solidFill>
                <a:srgbClr val="000000"/>
              </a:solidFill>
              <a:round/>
              <a:headEnd/>
              <a:tailEnd/>
            </a:ln>
          </p:spPr>
          <p:txBody>
            <a:bodyPr/>
            <a:lstStyle/>
            <a:p>
              <a:endParaRPr lang="en-US"/>
            </a:p>
          </p:txBody>
        </p:sp>
        <p:sp>
          <p:nvSpPr>
            <p:cNvPr id="18446" name="Line 13"/>
            <p:cNvSpPr>
              <a:spLocks noChangeShapeType="1"/>
            </p:cNvSpPr>
            <p:nvPr/>
          </p:nvSpPr>
          <p:spPr bwMode="auto">
            <a:xfrm>
              <a:off x="14567" y="2704"/>
              <a:ext cx="38" cy="1"/>
            </a:xfrm>
            <a:prstGeom prst="line">
              <a:avLst/>
            </a:prstGeom>
            <a:noFill/>
            <a:ln w="0">
              <a:solidFill>
                <a:srgbClr val="000000"/>
              </a:solidFill>
              <a:round/>
              <a:headEnd/>
              <a:tailEnd/>
            </a:ln>
          </p:spPr>
          <p:txBody>
            <a:bodyPr/>
            <a:lstStyle/>
            <a:p>
              <a:endParaRPr lang="en-US"/>
            </a:p>
          </p:txBody>
        </p:sp>
        <p:sp>
          <p:nvSpPr>
            <p:cNvPr id="18447" name="Line 14"/>
            <p:cNvSpPr>
              <a:spLocks noChangeShapeType="1"/>
            </p:cNvSpPr>
            <p:nvPr/>
          </p:nvSpPr>
          <p:spPr bwMode="auto">
            <a:xfrm>
              <a:off x="14567" y="2307"/>
              <a:ext cx="38" cy="1"/>
            </a:xfrm>
            <a:prstGeom prst="line">
              <a:avLst/>
            </a:prstGeom>
            <a:noFill/>
            <a:ln w="0">
              <a:solidFill>
                <a:srgbClr val="000000"/>
              </a:solidFill>
              <a:round/>
              <a:headEnd/>
              <a:tailEnd/>
            </a:ln>
          </p:spPr>
          <p:txBody>
            <a:bodyPr/>
            <a:lstStyle/>
            <a:p>
              <a:endParaRPr lang="en-US"/>
            </a:p>
          </p:txBody>
        </p:sp>
        <p:sp>
          <p:nvSpPr>
            <p:cNvPr id="18448" name="Line 15"/>
            <p:cNvSpPr>
              <a:spLocks noChangeShapeType="1"/>
            </p:cNvSpPr>
            <p:nvPr/>
          </p:nvSpPr>
          <p:spPr bwMode="auto">
            <a:xfrm>
              <a:off x="14605" y="4685"/>
              <a:ext cx="3788" cy="1"/>
            </a:xfrm>
            <a:prstGeom prst="line">
              <a:avLst/>
            </a:prstGeom>
            <a:noFill/>
            <a:ln w="0">
              <a:solidFill>
                <a:srgbClr val="000000"/>
              </a:solidFill>
              <a:round/>
              <a:headEnd/>
              <a:tailEnd/>
            </a:ln>
          </p:spPr>
          <p:txBody>
            <a:bodyPr/>
            <a:lstStyle/>
            <a:p>
              <a:endParaRPr lang="en-US"/>
            </a:p>
          </p:txBody>
        </p:sp>
        <p:sp>
          <p:nvSpPr>
            <p:cNvPr id="18449" name="Line 16"/>
            <p:cNvSpPr>
              <a:spLocks noChangeShapeType="1"/>
            </p:cNvSpPr>
            <p:nvPr/>
          </p:nvSpPr>
          <p:spPr bwMode="auto">
            <a:xfrm flipV="1">
              <a:off x="14605" y="4685"/>
              <a:ext cx="1" cy="39"/>
            </a:xfrm>
            <a:prstGeom prst="line">
              <a:avLst/>
            </a:prstGeom>
            <a:noFill/>
            <a:ln w="0">
              <a:solidFill>
                <a:srgbClr val="000000"/>
              </a:solidFill>
              <a:round/>
              <a:headEnd/>
              <a:tailEnd/>
            </a:ln>
          </p:spPr>
          <p:txBody>
            <a:bodyPr/>
            <a:lstStyle/>
            <a:p>
              <a:endParaRPr lang="en-US"/>
            </a:p>
          </p:txBody>
        </p:sp>
        <p:sp>
          <p:nvSpPr>
            <p:cNvPr id="18450" name="Line 17"/>
            <p:cNvSpPr>
              <a:spLocks noChangeShapeType="1"/>
            </p:cNvSpPr>
            <p:nvPr/>
          </p:nvSpPr>
          <p:spPr bwMode="auto">
            <a:xfrm flipV="1">
              <a:off x="15553" y="4685"/>
              <a:ext cx="1" cy="39"/>
            </a:xfrm>
            <a:prstGeom prst="line">
              <a:avLst/>
            </a:prstGeom>
            <a:noFill/>
            <a:ln w="0">
              <a:solidFill>
                <a:srgbClr val="000000"/>
              </a:solidFill>
              <a:round/>
              <a:headEnd/>
              <a:tailEnd/>
            </a:ln>
          </p:spPr>
          <p:txBody>
            <a:bodyPr/>
            <a:lstStyle/>
            <a:p>
              <a:endParaRPr lang="en-US"/>
            </a:p>
          </p:txBody>
        </p:sp>
        <p:sp>
          <p:nvSpPr>
            <p:cNvPr id="18451" name="Line 18"/>
            <p:cNvSpPr>
              <a:spLocks noChangeShapeType="1"/>
            </p:cNvSpPr>
            <p:nvPr/>
          </p:nvSpPr>
          <p:spPr bwMode="auto">
            <a:xfrm flipV="1">
              <a:off x="16502" y="4685"/>
              <a:ext cx="1" cy="39"/>
            </a:xfrm>
            <a:prstGeom prst="line">
              <a:avLst/>
            </a:prstGeom>
            <a:noFill/>
            <a:ln w="0">
              <a:solidFill>
                <a:srgbClr val="000000"/>
              </a:solidFill>
              <a:round/>
              <a:headEnd/>
              <a:tailEnd/>
            </a:ln>
          </p:spPr>
          <p:txBody>
            <a:bodyPr/>
            <a:lstStyle/>
            <a:p>
              <a:endParaRPr lang="en-US"/>
            </a:p>
          </p:txBody>
        </p:sp>
        <p:sp>
          <p:nvSpPr>
            <p:cNvPr id="18452" name="Line 19"/>
            <p:cNvSpPr>
              <a:spLocks noChangeShapeType="1"/>
            </p:cNvSpPr>
            <p:nvPr/>
          </p:nvSpPr>
          <p:spPr bwMode="auto">
            <a:xfrm flipV="1">
              <a:off x="17443" y="4685"/>
              <a:ext cx="1" cy="39"/>
            </a:xfrm>
            <a:prstGeom prst="line">
              <a:avLst/>
            </a:prstGeom>
            <a:noFill/>
            <a:ln w="0">
              <a:solidFill>
                <a:srgbClr val="000000"/>
              </a:solidFill>
              <a:round/>
              <a:headEnd/>
              <a:tailEnd/>
            </a:ln>
          </p:spPr>
          <p:txBody>
            <a:bodyPr/>
            <a:lstStyle/>
            <a:p>
              <a:endParaRPr lang="en-US"/>
            </a:p>
          </p:txBody>
        </p:sp>
        <p:sp>
          <p:nvSpPr>
            <p:cNvPr id="18453" name="Line 20"/>
            <p:cNvSpPr>
              <a:spLocks noChangeShapeType="1"/>
            </p:cNvSpPr>
            <p:nvPr/>
          </p:nvSpPr>
          <p:spPr bwMode="auto">
            <a:xfrm flipV="1">
              <a:off x="18393" y="4685"/>
              <a:ext cx="1" cy="39"/>
            </a:xfrm>
            <a:prstGeom prst="line">
              <a:avLst/>
            </a:prstGeom>
            <a:noFill/>
            <a:ln w="0">
              <a:solidFill>
                <a:srgbClr val="000000"/>
              </a:solidFill>
              <a:round/>
              <a:headEnd/>
              <a:tailEnd/>
            </a:ln>
          </p:spPr>
          <p:txBody>
            <a:bodyPr/>
            <a:lstStyle/>
            <a:p>
              <a:endParaRPr lang="en-US"/>
            </a:p>
          </p:txBody>
        </p:sp>
        <p:sp>
          <p:nvSpPr>
            <p:cNvPr id="18454" name="Rectangle 21"/>
            <p:cNvSpPr>
              <a:spLocks noChangeArrowheads="1"/>
            </p:cNvSpPr>
            <p:nvPr/>
          </p:nvSpPr>
          <p:spPr bwMode="auto">
            <a:xfrm>
              <a:off x="14439" y="4615"/>
              <a:ext cx="74" cy="165"/>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latin typeface="Arial" pitchFamily="34" charset="0"/>
                </a:rPr>
                <a:t>0</a:t>
              </a:r>
              <a:endParaRPr lang="en-US" b="1"/>
            </a:p>
          </p:txBody>
        </p:sp>
        <p:sp>
          <p:nvSpPr>
            <p:cNvPr id="18455" name="Rectangle 22"/>
            <p:cNvSpPr>
              <a:spLocks noChangeArrowheads="1"/>
            </p:cNvSpPr>
            <p:nvPr/>
          </p:nvSpPr>
          <p:spPr bwMode="auto">
            <a:xfrm>
              <a:off x="14371" y="4219"/>
              <a:ext cx="148" cy="165"/>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latin typeface="Arial" pitchFamily="34" charset="0"/>
                </a:rPr>
                <a:t>10</a:t>
              </a:r>
              <a:endParaRPr lang="en-US" b="1"/>
            </a:p>
          </p:txBody>
        </p:sp>
        <p:sp>
          <p:nvSpPr>
            <p:cNvPr id="18456" name="Rectangle 23"/>
            <p:cNvSpPr>
              <a:spLocks noChangeArrowheads="1"/>
            </p:cNvSpPr>
            <p:nvPr/>
          </p:nvSpPr>
          <p:spPr bwMode="auto">
            <a:xfrm>
              <a:off x="14371" y="3821"/>
              <a:ext cx="148" cy="165"/>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latin typeface="Arial" pitchFamily="34" charset="0"/>
                </a:rPr>
                <a:t>20</a:t>
              </a:r>
              <a:endParaRPr lang="en-US" b="1"/>
            </a:p>
          </p:txBody>
        </p:sp>
        <p:sp>
          <p:nvSpPr>
            <p:cNvPr id="18457" name="Rectangle 24"/>
            <p:cNvSpPr>
              <a:spLocks noChangeArrowheads="1"/>
            </p:cNvSpPr>
            <p:nvPr/>
          </p:nvSpPr>
          <p:spPr bwMode="auto">
            <a:xfrm>
              <a:off x="14371" y="3431"/>
              <a:ext cx="148" cy="165"/>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latin typeface="Arial" pitchFamily="34" charset="0"/>
                </a:rPr>
                <a:t>30</a:t>
              </a:r>
              <a:endParaRPr lang="en-US" b="1"/>
            </a:p>
          </p:txBody>
        </p:sp>
        <p:sp>
          <p:nvSpPr>
            <p:cNvPr id="18458" name="Rectangle 25"/>
            <p:cNvSpPr>
              <a:spLocks noChangeArrowheads="1"/>
            </p:cNvSpPr>
            <p:nvPr/>
          </p:nvSpPr>
          <p:spPr bwMode="auto">
            <a:xfrm>
              <a:off x="14371" y="3033"/>
              <a:ext cx="148" cy="165"/>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latin typeface="Arial" pitchFamily="34" charset="0"/>
                </a:rPr>
                <a:t>40</a:t>
              </a:r>
              <a:endParaRPr lang="en-US" b="1"/>
            </a:p>
          </p:txBody>
        </p:sp>
        <p:sp>
          <p:nvSpPr>
            <p:cNvPr id="18459" name="Rectangle 26"/>
            <p:cNvSpPr>
              <a:spLocks noChangeArrowheads="1"/>
            </p:cNvSpPr>
            <p:nvPr/>
          </p:nvSpPr>
          <p:spPr bwMode="auto">
            <a:xfrm>
              <a:off x="14371" y="2636"/>
              <a:ext cx="148" cy="165"/>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latin typeface="Arial" pitchFamily="34" charset="0"/>
                </a:rPr>
                <a:t>50</a:t>
              </a:r>
              <a:endParaRPr lang="en-US" b="1"/>
            </a:p>
          </p:txBody>
        </p:sp>
        <p:sp>
          <p:nvSpPr>
            <p:cNvPr id="18460" name="Rectangle 27"/>
            <p:cNvSpPr>
              <a:spLocks noChangeArrowheads="1"/>
            </p:cNvSpPr>
            <p:nvPr/>
          </p:nvSpPr>
          <p:spPr bwMode="auto">
            <a:xfrm>
              <a:off x="14371" y="2238"/>
              <a:ext cx="148" cy="165"/>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latin typeface="Arial" pitchFamily="34" charset="0"/>
                </a:rPr>
                <a:t>60</a:t>
              </a:r>
              <a:endParaRPr lang="en-US" b="1"/>
            </a:p>
          </p:txBody>
        </p:sp>
        <p:grpSp>
          <p:nvGrpSpPr>
            <p:cNvPr id="3" name="Group 28"/>
            <p:cNvGrpSpPr>
              <a:grpSpLocks/>
            </p:cNvGrpSpPr>
            <p:nvPr/>
          </p:nvGrpSpPr>
          <p:grpSpPr bwMode="auto">
            <a:xfrm>
              <a:off x="17616" y="4402"/>
              <a:ext cx="633" cy="563"/>
              <a:chOff x="14762" y="4402"/>
              <a:chExt cx="633" cy="563"/>
            </a:xfrm>
          </p:grpSpPr>
          <p:sp>
            <p:nvSpPr>
              <p:cNvPr id="18528" name="Rectangle 29"/>
              <p:cNvSpPr>
                <a:spLocks noChangeArrowheads="1"/>
              </p:cNvSpPr>
              <p:nvPr/>
            </p:nvSpPr>
            <p:spPr bwMode="auto">
              <a:xfrm>
                <a:off x="14762" y="4502"/>
                <a:ext cx="212" cy="183"/>
              </a:xfrm>
              <a:prstGeom prst="rect">
                <a:avLst/>
              </a:prstGeom>
              <a:solidFill>
                <a:srgbClr val="003300"/>
              </a:solidFill>
              <a:ln w="12700">
                <a:solidFill>
                  <a:srgbClr val="000000"/>
                </a:solidFill>
                <a:miter lim="800000"/>
                <a:headEnd/>
                <a:tailEnd/>
              </a:ln>
            </p:spPr>
            <p:txBody>
              <a:bodyPr/>
              <a:lstStyle/>
              <a:p>
                <a:endParaRPr lang="en-US"/>
              </a:p>
            </p:txBody>
          </p:sp>
          <p:sp>
            <p:nvSpPr>
              <p:cNvPr id="18529" name="Rectangle 30"/>
              <p:cNvSpPr>
                <a:spLocks noChangeArrowheads="1"/>
              </p:cNvSpPr>
              <p:nvPr/>
            </p:nvSpPr>
            <p:spPr bwMode="auto">
              <a:xfrm>
                <a:off x="14974" y="4616"/>
                <a:ext cx="211" cy="69"/>
              </a:xfrm>
              <a:prstGeom prst="rect">
                <a:avLst/>
              </a:prstGeom>
              <a:solidFill>
                <a:srgbClr val="008000"/>
              </a:solidFill>
              <a:ln w="12700">
                <a:solidFill>
                  <a:srgbClr val="000000"/>
                </a:solidFill>
                <a:miter lim="800000"/>
                <a:headEnd/>
                <a:tailEnd/>
              </a:ln>
            </p:spPr>
            <p:txBody>
              <a:bodyPr/>
              <a:lstStyle/>
              <a:p>
                <a:endParaRPr lang="en-US"/>
              </a:p>
            </p:txBody>
          </p:sp>
          <p:sp>
            <p:nvSpPr>
              <p:cNvPr id="18530" name="Rectangle 31"/>
              <p:cNvSpPr>
                <a:spLocks noChangeArrowheads="1"/>
              </p:cNvSpPr>
              <p:nvPr/>
            </p:nvSpPr>
            <p:spPr bwMode="auto">
              <a:xfrm>
                <a:off x="15185" y="4655"/>
                <a:ext cx="210" cy="30"/>
              </a:xfrm>
              <a:prstGeom prst="rect">
                <a:avLst/>
              </a:prstGeom>
              <a:solidFill>
                <a:srgbClr val="FFFF00"/>
              </a:solidFill>
              <a:ln w="12700">
                <a:solidFill>
                  <a:srgbClr val="000000"/>
                </a:solidFill>
                <a:miter lim="800000"/>
                <a:headEnd/>
                <a:tailEnd/>
              </a:ln>
            </p:spPr>
            <p:txBody>
              <a:bodyPr/>
              <a:lstStyle/>
              <a:p>
                <a:endParaRPr lang="en-US"/>
              </a:p>
            </p:txBody>
          </p:sp>
          <p:sp>
            <p:nvSpPr>
              <p:cNvPr id="18531" name="Line 32"/>
              <p:cNvSpPr>
                <a:spLocks noChangeShapeType="1"/>
              </p:cNvSpPr>
              <p:nvPr/>
            </p:nvSpPr>
            <p:spPr bwMode="auto">
              <a:xfrm flipV="1">
                <a:off x="14868" y="4402"/>
                <a:ext cx="1" cy="100"/>
              </a:xfrm>
              <a:prstGeom prst="line">
                <a:avLst/>
              </a:prstGeom>
              <a:noFill/>
              <a:ln w="12700">
                <a:solidFill>
                  <a:srgbClr val="000000"/>
                </a:solidFill>
                <a:round/>
                <a:headEnd/>
                <a:tailEnd/>
              </a:ln>
            </p:spPr>
            <p:txBody>
              <a:bodyPr/>
              <a:lstStyle/>
              <a:p>
                <a:endParaRPr lang="en-US"/>
              </a:p>
            </p:txBody>
          </p:sp>
          <p:sp>
            <p:nvSpPr>
              <p:cNvPr id="18532" name="Line 33"/>
              <p:cNvSpPr>
                <a:spLocks noChangeShapeType="1"/>
              </p:cNvSpPr>
              <p:nvPr/>
            </p:nvSpPr>
            <p:spPr bwMode="auto">
              <a:xfrm>
                <a:off x="14845" y="4402"/>
                <a:ext cx="53" cy="1"/>
              </a:xfrm>
              <a:prstGeom prst="line">
                <a:avLst/>
              </a:prstGeom>
              <a:noFill/>
              <a:ln w="12700">
                <a:solidFill>
                  <a:srgbClr val="000000"/>
                </a:solidFill>
                <a:round/>
                <a:headEnd/>
                <a:tailEnd/>
              </a:ln>
            </p:spPr>
            <p:txBody>
              <a:bodyPr/>
              <a:lstStyle/>
              <a:p>
                <a:endParaRPr lang="en-US"/>
              </a:p>
            </p:txBody>
          </p:sp>
          <p:sp>
            <p:nvSpPr>
              <p:cNvPr id="18533" name="Line 34"/>
              <p:cNvSpPr>
                <a:spLocks noChangeShapeType="1"/>
              </p:cNvSpPr>
              <p:nvPr/>
            </p:nvSpPr>
            <p:spPr bwMode="auto">
              <a:xfrm>
                <a:off x="14868" y="4502"/>
                <a:ext cx="1" cy="99"/>
              </a:xfrm>
              <a:prstGeom prst="line">
                <a:avLst/>
              </a:prstGeom>
              <a:noFill/>
              <a:ln w="12700">
                <a:solidFill>
                  <a:srgbClr val="000000"/>
                </a:solidFill>
                <a:round/>
                <a:headEnd/>
                <a:tailEnd/>
              </a:ln>
            </p:spPr>
            <p:txBody>
              <a:bodyPr/>
              <a:lstStyle/>
              <a:p>
                <a:endParaRPr lang="en-US"/>
              </a:p>
            </p:txBody>
          </p:sp>
          <p:sp>
            <p:nvSpPr>
              <p:cNvPr id="18534" name="Line 35"/>
              <p:cNvSpPr>
                <a:spLocks noChangeShapeType="1"/>
              </p:cNvSpPr>
              <p:nvPr/>
            </p:nvSpPr>
            <p:spPr bwMode="auto">
              <a:xfrm>
                <a:off x="14845" y="4601"/>
                <a:ext cx="53" cy="1"/>
              </a:xfrm>
              <a:prstGeom prst="line">
                <a:avLst/>
              </a:prstGeom>
              <a:noFill/>
              <a:ln w="12700">
                <a:solidFill>
                  <a:srgbClr val="000000"/>
                </a:solidFill>
                <a:round/>
                <a:headEnd/>
                <a:tailEnd/>
              </a:ln>
            </p:spPr>
            <p:txBody>
              <a:bodyPr/>
              <a:lstStyle/>
              <a:p>
                <a:endParaRPr lang="en-US"/>
              </a:p>
            </p:txBody>
          </p:sp>
          <p:sp>
            <p:nvSpPr>
              <p:cNvPr id="18535" name="Line 36"/>
              <p:cNvSpPr>
                <a:spLocks noChangeShapeType="1"/>
              </p:cNvSpPr>
              <p:nvPr/>
            </p:nvSpPr>
            <p:spPr bwMode="auto">
              <a:xfrm flipV="1">
                <a:off x="15079" y="4601"/>
                <a:ext cx="1" cy="15"/>
              </a:xfrm>
              <a:prstGeom prst="line">
                <a:avLst/>
              </a:prstGeom>
              <a:noFill/>
              <a:ln w="12700">
                <a:solidFill>
                  <a:srgbClr val="000000"/>
                </a:solidFill>
                <a:round/>
                <a:headEnd/>
                <a:tailEnd/>
              </a:ln>
            </p:spPr>
            <p:txBody>
              <a:bodyPr/>
              <a:lstStyle/>
              <a:p>
                <a:endParaRPr lang="en-US"/>
              </a:p>
            </p:txBody>
          </p:sp>
          <p:sp>
            <p:nvSpPr>
              <p:cNvPr id="18536" name="Line 37"/>
              <p:cNvSpPr>
                <a:spLocks noChangeShapeType="1"/>
              </p:cNvSpPr>
              <p:nvPr/>
            </p:nvSpPr>
            <p:spPr bwMode="auto">
              <a:xfrm>
                <a:off x="15057" y="4601"/>
                <a:ext cx="52" cy="1"/>
              </a:xfrm>
              <a:prstGeom prst="line">
                <a:avLst/>
              </a:prstGeom>
              <a:noFill/>
              <a:ln w="12700">
                <a:solidFill>
                  <a:srgbClr val="000000"/>
                </a:solidFill>
                <a:round/>
                <a:headEnd/>
                <a:tailEnd/>
              </a:ln>
            </p:spPr>
            <p:txBody>
              <a:bodyPr/>
              <a:lstStyle/>
              <a:p>
                <a:endParaRPr lang="en-US"/>
              </a:p>
            </p:txBody>
          </p:sp>
          <p:sp>
            <p:nvSpPr>
              <p:cNvPr id="18537" name="Line 38"/>
              <p:cNvSpPr>
                <a:spLocks noChangeShapeType="1"/>
              </p:cNvSpPr>
              <p:nvPr/>
            </p:nvSpPr>
            <p:spPr bwMode="auto">
              <a:xfrm>
                <a:off x="15079" y="4616"/>
                <a:ext cx="1" cy="16"/>
              </a:xfrm>
              <a:prstGeom prst="line">
                <a:avLst/>
              </a:prstGeom>
              <a:noFill/>
              <a:ln w="12700">
                <a:solidFill>
                  <a:srgbClr val="000000"/>
                </a:solidFill>
                <a:round/>
                <a:headEnd/>
                <a:tailEnd/>
              </a:ln>
            </p:spPr>
            <p:txBody>
              <a:bodyPr/>
              <a:lstStyle/>
              <a:p>
                <a:endParaRPr lang="en-US"/>
              </a:p>
            </p:txBody>
          </p:sp>
          <p:sp>
            <p:nvSpPr>
              <p:cNvPr id="18538" name="Line 39"/>
              <p:cNvSpPr>
                <a:spLocks noChangeShapeType="1"/>
              </p:cNvSpPr>
              <p:nvPr/>
            </p:nvSpPr>
            <p:spPr bwMode="auto">
              <a:xfrm>
                <a:off x="15057" y="4632"/>
                <a:ext cx="52" cy="1"/>
              </a:xfrm>
              <a:prstGeom prst="line">
                <a:avLst/>
              </a:prstGeom>
              <a:noFill/>
              <a:ln w="12700">
                <a:solidFill>
                  <a:srgbClr val="000000"/>
                </a:solidFill>
                <a:round/>
                <a:headEnd/>
                <a:tailEnd/>
              </a:ln>
            </p:spPr>
            <p:txBody>
              <a:bodyPr/>
              <a:lstStyle/>
              <a:p>
                <a:endParaRPr lang="en-US"/>
              </a:p>
            </p:txBody>
          </p:sp>
          <p:sp>
            <p:nvSpPr>
              <p:cNvPr id="18539" name="Line 40"/>
              <p:cNvSpPr>
                <a:spLocks noChangeShapeType="1"/>
              </p:cNvSpPr>
              <p:nvPr/>
            </p:nvSpPr>
            <p:spPr bwMode="auto">
              <a:xfrm flipV="1">
                <a:off x="15290" y="4647"/>
                <a:ext cx="1" cy="8"/>
              </a:xfrm>
              <a:prstGeom prst="line">
                <a:avLst/>
              </a:prstGeom>
              <a:noFill/>
              <a:ln w="12700">
                <a:solidFill>
                  <a:srgbClr val="000000"/>
                </a:solidFill>
                <a:round/>
                <a:headEnd/>
                <a:tailEnd/>
              </a:ln>
            </p:spPr>
            <p:txBody>
              <a:bodyPr/>
              <a:lstStyle/>
              <a:p>
                <a:endParaRPr lang="en-US"/>
              </a:p>
            </p:txBody>
          </p:sp>
          <p:sp>
            <p:nvSpPr>
              <p:cNvPr id="18540" name="Line 41"/>
              <p:cNvSpPr>
                <a:spLocks noChangeShapeType="1"/>
              </p:cNvSpPr>
              <p:nvPr/>
            </p:nvSpPr>
            <p:spPr bwMode="auto">
              <a:xfrm>
                <a:off x="15267" y="4647"/>
                <a:ext cx="53" cy="1"/>
              </a:xfrm>
              <a:prstGeom prst="line">
                <a:avLst/>
              </a:prstGeom>
              <a:noFill/>
              <a:ln w="12700">
                <a:solidFill>
                  <a:srgbClr val="000000"/>
                </a:solidFill>
                <a:round/>
                <a:headEnd/>
                <a:tailEnd/>
              </a:ln>
            </p:spPr>
            <p:txBody>
              <a:bodyPr/>
              <a:lstStyle/>
              <a:p>
                <a:endParaRPr lang="en-US"/>
              </a:p>
            </p:txBody>
          </p:sp>
          <p:sp>
            <p:nvSpPr>
              <p:cNvPr id="18541" name="Line 42"/>
              <p:cNvSpPr>
                <a:spLocks noChangeShapeType="1"/>
              </p:cNvSpPr>
              <p:nvPr/>
            </p:nvSpPr>
            <p:spPr bwMode="auto">
              <a:xfrm>
                <a:off x="15290" y="4655"/>
                <a:ext cx="1" cy="7"/>
              </a:xfrm>
              <a:prstGeom prst="line">
                <a:avLst/>
              </a:prstGeom>
              <a:noFill/>
              <a:ln w="12700">
                <a:solidFill>
                  <a:srgbClr val="000000"/>
                </a:solidFill>
                <a:round/>
                <a:headEnd/>
                <a:tailEnd/>
              </a:ln>
            </p:spPr>
            <p:txBody>
              <a:bodyPr/>
              <a:lstStyle/>
              <a:p>
                <a:endParaRPr lang="en-US"/>
              </a:p>
            </p:txBody>
          </p:sp>
          <p:sp>
            <p:nvSpPr>
              <p:cNvPr id="18542" name="Line 43"/>
              <p:cNvSpPr>
                <a:spLocks noChangeShapeType="1"/>
              </p:cNvSpPr>
              <p:nvPr/>
            </p:nvSpPr>
            <p:spPr bwMode="auto">
              <a:xfrm>
                <a:off x="15267" y="4662"/>
                <a:ext cx="53" cy="1"/>
              </a:xfrm>
              <a:prstGeom prst="line">
                <a:avLst/>
              </a:prstGeom>
              <a:noFill/>
              <a:ln w="12700">
                <a:solidFill>
                  <a:srgbClr val="000000"/>
                </a:solidFill>
                <a:round/>
                <a:headEnd/>
                <a:tailEnd/>
              </a:ln>
            </p:spPr>
            <p:txBody>
              <a:bodyPr/>
              <a:lstStyle/>
              <a:p>
                <a:endParaRPr lang="en-US"/>
              </a:p>
            </p:txBody>
          </p:sp>
          <p:sp>
            <p:nvSpPr>
              <p:cNvPr id="18543" name="Rectangle 44"/>
              <p:cNvSpPr>
                <a:spLocks noChangeArrowheads="1"/>
              </p:cNvSpPr>
              <p:nvPr/>
            </p:nvSpPr>
            <p:spPr bwMode="auto">
              <a:xfrm>
                <a:off x="14913" y="4800"/>
                <a:ext cx="373" cy="165"/>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latin typeface="Arial" pitchFamily="34" charset="0"/>
                  </a:rPr>
                  <a:t>&gt;2000</a:t>
                </a:r>
                <a:endParaRPr lang="en-US" b="1"/>
              </a:p>
            </p:txBody>
          </p:sp>
        </p:grpSp>
        <p:sp>
          <p:nvSpPr>
            <p:cNvPr id="18462" name="Rectangle 45"/>
            <p:cNvSpPr>
              <a:spLocks noChangeArrowheads="1"/>
            </p:cNvSpPr>
            <p:nvPr/>
          </p:nvSpPr>
          <p:spPr bwMode="auto">
            <a:xfrm>
              <a:off x="17804" y="2414"/>
              <a:ext cx="148" cy="182"/>
            </a:xfrm>
            <a:prstGeom prst="rect">
              <a:avLst/>
            </a:prstGeom>
            <a:solidFill>
              <a:srgbClr val="003300"/>
            </a:solidFill>
            <a:ln w="12700">
              <a:solidFill>
                <a:srgbClr val="000000"/>
              </a:solidFill>
              <a:miter lim="800000"/>
              <a:headEnd/>
              <a:tailEnd/>
            </a:ln>
          </p:spPr>
          <p:txBody>
            <a:bodyPr/>
            <a:lstStyle/>
            <a:p>
              <a:endParaRPr lang="en-US"/>
            </a:p>
          </p:txBody>
        </p:sp>
        <p:sp>
          <p:nvSpPr>
            <p:cNvPr id="18463" name="Rectangle 46"/>
            <p:cNvSpPr>
              <a:spLocks noChangeArrowheads="1"/>
            </p:cNvSpPr>
            <p:nvPr/>
          </p:nvSpPr>
          <p:spPr bwMode="auto">
            <a:xfrm>
              <a:off x="17804" y="2680"/>
              <a:ext cx="148" cy="179"/>
            </a:xfrm>
            <a:prstGeom prst="rect">
              <a:avLst/>
            </a:prstGeom>
            <a:solidFill>
              <a:srgbClr val="008000"/>
            </a:solidFill>
            <a:ln w="12700">
              <a:solidFill>
                <a:srgbClr val="000000"/>
              </a:solidFill>
              <a:miter lim="800000"/>
              <a:headEnd/>
              <a:tailEnd/>
            </a:ln>
          </p:spPr>
          <p:txBody>
            <a:bodyPr/>
            <a:lstStyle/>
            <a:p>
              <a:endParaRPr lang="en-US"/>
            </a:p>
          </p:txBody>
        </p:sp>
        <p:sp>
          <p:nvSpPr>
            <p:cNvPr id="18464" name="Rectangle 47"/>
            <p:cNvSpPr>
              <a:spLocks noChangeArrowheads="1"/>
            </p:cNvSpPr>
            <p:nvPr/>
          </p:nvSpPr>
          <p:spPr bwMode="auto">
            <a:xfrm>
              <a:off x="17804" y="2938"/>
              <a:ext cx="148" cy="182"/>
            </a:xfrm>
            <a:prstGeom prst="rect">
              <a:avLst/>
            </a:prstGeom>
            <a:solidFill>
              <a:srgbClr val="FFFF00"/>
            </a:solidFill>
            <a:ln w="12700">
              <a:solidFill>
                <a:srgbClr val="000000"/>
              </a:solidFill>
              <a:miter lim="800000"/>
              <a:headEnd/>
              <a:tailEnd/>
            </a:ln>
          </p:spPr>
          <p:txBody>
            <a:bodyPr/>
            <a:lstStyle/>
            <a:p>
              <a:endParaRPr lang="en-US"/>
            </a:p>
          </p:txBody>
        </p:sp>
        <p:sp>
          <p:nvSpPr>
            <p:cNvPr id="18465" name="Text Box 48"/>
            <p:cNvSpPr txBox="1">
              <a:spLocks noChangeArrowheads="1"/>
            </p:cNvSpPr>
            <p:nvPr/>
          </p:nvSpPr>
          <p:spPr bwMode="auto">
            <a:xfrm rot="-5400000">
              <a:off x="13256" y="3254"/>
              <a:ext cx="1779" cy="255"/>
            </a:xfrm>
            <a:prstGeom prst="rect">
              <a:avLst/>
            </a:prstGeom>
            <a:noFill/>
            <a:ln w="9525">
              <a:noFill/>
              <a:miter lim="800000"/>
              <a:headEnd/>
              <a:tailEnd/>
            </a:ln>
          </p:spPr>
          <p:txBody>
            <a:bodyPr>
              <a:spAutoFit/>
            </a:bodyPr>
            <a:lstStyle/>
            <a:p>
              <a:pPr eaLnBrk="1" hangingPunct="1">
                <a:spcBef>
                  <a:spcPct val="50000"/>
                </a:spcBef>
              </a:pPr>
              <a:r>
                <a:rPr lang="en-US" sz="1600" b="1">
                  <a:latin typeface="Arial" pitchFamily="34" charset="0"/>
                </a:rPr>
                <a:t>g aggregate 100 g</a:t>
              </a:r>
              <a:r>
                <a:rPr lang="en-US" sz="1600" b="1" baseline="30000">
                  <a:latin typeface="Arial" pitchFamily="34" charset="0"/>
                </a:rPr>
                <a:t>-1</a:t>
              </a:r>
              <a:r>
                <a:rPr lang="en-US" sz="1800" b="1">
                  <a:latin typeface="Arial" pitchFamily="34" charset="0"/>
                </a:rPr>
                <a:t> </a:t>
              </a:r>
              <a:r>
                <a:rPr lang="en-US" sz="1600" b="1">
                  <a:latin typeface="Arial" pitchFamily="34" charset="0"/>
                </a:rPr>
                <a:t>soil</a:t>
              </a:r>
            </a:p>
          </p:txBody>
        </p:sp>
        <p:sp>
          <p:nvSpPr>
            <p:cNvPr id="18466" name="Text Box 49"/>
            <p:cNvSpPr txBox="1">
              <a:spLocks noChangeArrowheads="1"/>
            </p:cNvSpPr>
            <p:nvPr/>
          </p:nvSpPr>
          <p:spPr bwMode="auto">
            <a:xfrm>
              <a:off x="17986" y="2400"/>
              <a:ext cx="2174" cy="860"/>
            </a:xfrm>
            <a:prstGeom prst="rect">
              <a:avLst/>
            </a:prstGeom>
            <a:noFill/>
            <a:ln w="9525">
              <a:noFill/>
              <a:miter lim="800000"/>
              <a:headEnd/>
              <a:tailEnd/>
            </a:ln>
          </p:spPr>
          <p:txBody>
            <a:bodyPr>
              <a:spAutoFit/>
            </a:bodyPr>
            <a:lstStyle/>
            <a:p>
              <a:pPr eaLnBrk="1" hangingPunct="1">
                <a:spcBef>
                  <a:spcPct val="50000"/>
                </a:spcBef>
              </a:pPr>
              <a:r>
                <a:rPr lang="en-US" sz="1800">
                  <a:latin typeface="Arial" pitchFamily="34" charset="0"/>
                </a:rPr>
                <a:t>Restored prairie</a:t>
              </a:r>
            </a:p>
            <a:p>
              <a:pPr eaLnBrk="1" hangingPunct="1">
                <a:spcBef>
                  <a:spcPct val="50000"/>
                </a:spcBef>
              </a:pPr>
              <a:r>
                <a:rPr lang="en-US" sz="1800">
                  <a:latin typeface="Arial" pitchFamily="34" charset="0"/>
                </a:rPr>
                <a:t>No-tillage Sorghum</a:t>
              </a:r>
            </a:p>
            <a:p>
              <a:pPr eaLnBrk="1" hangingPunct="1">
                <a:spcBef>
                  <a:spcPct val="50000"/>
                </a:spcBef>
              </a:pPr>
              <a:r>
                <a:rPr lang="en-US" sz="1800">
                  <a:latin typeface="Arial" pitchFamily="34" charset="0"/>
                </a:rPr>
                <a:t>Tillage Sorghum</a:t>
              </a:r>
            </a:p>
          </p:txBody>
        </p:sp>
        <p:grpSp>
          <p:nvGrpSpPr>
            <p:cNvPr id="4" name="Group 50"/>
            <p:cNvGrpSpPr>
              <a:grpSpLocks/>
            </p:cNvGrpSpPr>
            <p:nvPr/>
          </p:nvGrpSpPr>
          <p:grpSpPr bwMode="auto">
            <a:xfrm>
              <a:off x="14736" y="3840"/>
              <a:ext cx="681" cy="1125"/>
              <a:chOff x="17602" y="3840"/>
              <a:chExt cx="681" cy="1125"/>
            </a:xfrm>
          </p:grpSpPr>
          <p:sp>
            <p:nvSpPr>
              <p:cNvPr id="18509" name="Rectangle 51"/>
              <p:cNvSpPr>
                <a:spLocks noChangeArrowheads="1"/>
              </p:cNvSpPr>
              <p:nvPr/>
            </p:nvSpPr>
            <p:spPr bwMode="auto">
              <a:xfrm>
                <a:off x="17602" y="4326"/>
                <a:ext cx="211" cy="359"/>
              </a:xfrm>
              <a:prstGeom prst="rect">
                <a:avLst/>
              </a:prstGeom>
              <a:solidFill>
                <a:srgbClr val="003300"/>
              </a:solidFill>
              <a:ln w="12700">
                <a:solidFill>
                  <a:srgbClr val="000000"/>
                </a:solidFill>
                <a:miter lim="800000"/>
                <a:headEnd/>
                <a:tailEnd/>
              </a:ln>
            </p:spPr>
            <p:txBody>
              <a:bodyPr/>
              <a:lstStyle/>
              <a:p>
                <a:endParaRPr lang="en-US"/>
              </a:p>
            </p:txBody>
          </p:sp>
          <p:sp>
            <p:nvSpPr>
              <p:cNvPr id="18510" name="Rectangle 52"/>
              <p:cNvSpPr>
                <a:spLocks noChangeArrowheads="1"/>
              </p:cNvSpPr>
              <p:nvPr/>
            </p:nvSpPr>
            <p:spPr bwMode="auto">
              <a:xfrm>
                <a:off x="17813" y="4265"/>
                <a:ext cx="210" cy="420"/>
              </a:xfrm>
              <a:prstGeom prst="rect">
                <a:avLst/>
              </a:prstGeom>
              <a:solidFill>
                <a:srgbClr val="008000"/>
              </a:solidFill>
              <a:ln w="12700">
                <a:solidFill>
                  <a:srgbClr val="000000"/>
                </a:solidFill>
                <a:miter lim="800000"/>
                <a:headEnd/>
                <a:tailEnd/>
              </a:ln>
            </p:spPr>
            <p:txBody>
              <a:bodyPr/>
              <a:lstStyle/>
              <a:p>
                <a:endParaRPr lang="en-US"/>
              </a:p>
            </p:txBody>
          </p:sp>
          <p:sp>
            <p:nvSpPr>
              <p:cNvPr id="18511" name="Rectangle 53"/>
              <p:cNvSpPr>
                <a:spLocks noChangeArrowheads="1"/>
              </p:cNvSpPr>
              <p:nvPr/>
            </p:nvSpPr>
            <p:spPr bwMode="auto">
              <a:xfrm>
                <a:off x="18023" y="4196"/>
                <a:ext cx="211" cy="489"/>
              </a:xfrm>
              <a:prstGeom prst="rect">
                <a:avLst/>
              </a:prstGeom>
              <a:solidFill>
                <a:srgbClr val="FFFF00"/>
              </a:solidFill>
              <a:ln w="12700">
                <a:solidFill>
                  <a:srgbClr val="000000"/>
                </a:solidFill>
                <a:miter lim="800000"/>
                <a:headEnd/>
                <a:tailEnd/>
              </a:ln>
            </p:spPr>
            <p:txBody>
              <a:bodyPr/>
              <a:lstStyle/>
              <a:p>
                <a:endParaRPr lang="en-US"/>
              </a:p>
            </p:txBody>
          </p:sp>
          <p:sp>
            <p:nvSpPr>
              <p:cNvPr id="18512" name="Line 54"/>
              <p:cNvSpPr>
                <a:spLocks noChangeShapeType="1"/>
              </p:cNvSpPr>
              <p:nvPr/>
            </p:nvSpPr>
            <p:spPr bwMode="auto">
              <a:xfrm flipV="1">
                <a:off x="17707" y="4280"/>
                <a:ext cx="1" cy="46"/>
              </a:xfrm>
              <a:prstGeom prst="line">
                <a:avLst/>
              </a:prstGeom>
              <a:noFill/>
              <a:ln w="12700">
                <a:solidFill>
                  <a:srgbClr val="000000"/>
                </a:solidFill>
                <a:round/>
                <a:headEnd/>
                <a:tailEnd/>
              </a:ln>
            </p:spPr>
            <p:txBody>
              <a:bodyPr/>
              <a:lstStyle/>
              <a:p>
                <a:endParaRPr lang="en-US"/>
              </a:p>
            </p:txBody>
          </p:sp>
          <p:sp>
            <p:nvSpPr>
              <p:cNvPr id="18513" name="Line 55"/>
              <p:cNvSpPr>
                <a:spLocks noChangeShapeType="1"/>
              </p:cNvSpPr>
              <p:nvPr/>
            </p:nvSpPr>
            <p:spPr bwMode="auto">
              <a:xfrm>
                <a:off x="17685" y="4280"/>
                <a:ext cx="52" cy="1"/>
              </a:xfrm>
              <a:prstGeom prst="line">
                <a:avLst/>
              </a:prstGeom>
              <a:noFill/>
              <a:ln w="12700">
                <a:solidFill>
                  <a:srgbClr val="000000"/>
                </a:solidFill>
                <a:round/>
                <a:headEnd/>
                <a:tailEnd/>
              </a:ln>
            </p:spPr>
            <p:txBody>
              <a:bodyPr/>
              <a:lstStyle/>
              <a:p>
                <a:endParaRPr lang="en-US"/>
              </a:p>
            </p:txBody>
          </p:sp>
          <p:sp>
            <p:nvSpPr>
              <p:cNvPr id="18514" name="Line 56"/>
              <p:cNvSpPr>
                <a:spLocks noChangeShapeType="1"/>
              </p:cNvSpPr>
              <p:nvPr/>
            </p:nvSpPr>
            <p:spPr bwMode="auto">
              <a:xfrm>
                <a:off x="17707" y="4326"/>
                <a:ext cx="1" cy="38"/>
              </a:xfrm>
              <a:prstGeom prst="line">
                <a:avLst/>
              </a:prstGeom>
              <a:noFill/>
              <a:ln w="12700">
                <a:solidFill>
                  <a:srgbClr val="000000"/>
                </a:solidFill>
                <a:round/>
                <a:headEnd/>
                <a:tailEnd/>
              </a:ln>
            </p:spPr>
            <p:txBody>
              <a:bodyPr/>
              <a:lstStyle/>
              <a:p>
                <a:endParaRPr lang="en-US"/>
              </a:p>
            </p:txBody>
          </p:sp>
          <p:sp>
            <p:nvSpPr>
              <p:cNvPr id="18515" name="Line 57"/>
              <p:cNvSpPr>
                <a:spLocks noChangeShapeType="1"/>
              </p:cNvSpPr>
              <p:nvPr/>
            </p:nvSpPr>
            <p:spPr bwMode="auto">
              <a:xfrm>
                <a:off x="17685" y="4364"/>
                <a:ext cx="52" cy="1"/>
              </a:xfrm>
              <a:prstGeom prst="line">
                <a:avLst/>
              </a:prstGeom>
              <a:noFill/>
              <a:ln w="12700">
                <a:solidFill>
                  <a:srgbClr val="000000"/>
                </a:solidFill>
                <a:round/>
                <a:headEnd/>
                <a:tailEnd/>
              </a:ln>
            </p:spPr>
            <p:txBody>
              <a:bodyPr/>
              <a:lstStyle/>
              <a:p>
                <a:endParaRPr lang="en-US"/>
              </a:p>
            </p:txBody>
          </p:sp>
          <p:sp>
            <p:nvSpPr>
              <p:cNvPr id="18516" name="Line 58"/>
              <p:cNvSpPr>
                <a:spLocks noChangeShapeType="1"/>
              </p:cNvSpPr>
              <p:nvPr/>
            </p:nvSpPr>
            <p:spPr bwMode="auto">
              <a:xfrm flipV="1">
                <a:off x="17918" y="4234"/>
                <a:ext cx="1" cy="31"/>
              </a:xfrm>
              <a:prstGeom prst="line">
                <a:avLst/>
              </a:prstGeom>
              <a:noFill/>
              <a:ln w="12700">
                <a:solidFill>
                  <a:srgbClr val="000000"/>
                </a:solidFill>
                <a:round/>
                <a:headEnd/>
                <a:tailEnd/>
              </a:ln>
            </p:spPr>
            <p:txBody>
              <a:bodyPr/>
              <a:lstStyle/>
              <a:p>
                <a:endParaRPr lang="en-US"/>
              </a:p>
            </p:txBody>
          </p:sp>
          <p:sp>
            <p:nvSpPr>
              <p:cNvPr id="18517" name="Line 59"/>
              <p:cNvSpPr>
                <a:spLocks noChangeShapeType="1"/>
              </p:cNvSpPr>
              <p:nvPr/>
            </p:nvSpPr>
            <p:spPr bwMode="auto">
              <a:xfrm>
                <a:off x="17895" y="4234"/>
                <a:ext cx="54" cy="1"/>
              </a:xfrm>
              <a:prstGeom prst="line">
                <a:avLst/>
              </a:prstGeom>
              <a:noFill/>
              <a:ln w="12700">
                <a:solidFill>
                  <a:srgbClr val="000000"/>
                </a:solidFill>
                <a:round/>
                <a:headEnd/>
                <a:tailEnd/>
              </a:ln>
            </p:spPr>
            <p:txBody>
              <a:bodyPr/>
              <a:lstStyle/>
              <a:p>
                <a:endParaRPr lang="en-US"/>
              </a:p>
            </p:txBody>
          </p:sp>
          <p:sp>
            <p:nvSpPr>
              <p:cNvPr id="18518" name="Line 60"/>
              <p:cNvSpPr>
                <a:spLocks noChangeShapeType="1"/>
              </p:cNvSpPr>
              <p:nvPr/>
            </p:nvSpPr>
            <p:spPr bwMode="auto">
              <a:xfrm>
                <a:off x="17918" y="4265"/>
                <a:ext cx="1" cy="23"/>
              </a:xfrm>
              <a:prstGeom prst="line">
                <a:avLst/>
              </a:prstGeom>
              <a:noFill/>
              <a:ln w="12700">
                <a:solidFill>
                  <a:srgbClr val="000000"/>
                </a:solidFill>
                <a:round/>
                <a:headEnd/>
                <a:tailEnd/>
              </a:ln>
            </p:spPr>
            <p:txBody>
              <a:bodyPr/>
              <a:lstStyle/>
              <a:p>
                <a:endParaRPr lang="en-US"/>
              </a:p>
            </p:txBody>
          </p:sp>
          <p:sp>
            <p:nvSpPr>
              <p:cNvPr id="18519" name="Line 61"/>
              <p:cNvSpPr>
                <a:spLocks noChangeShapeType="1"/>
              </p:cNvSpPr>
              <p:nvPr/>
            </p:nvSpPr>
            <p:spPr bwMode="auto">
              <a:xfrm>
                <a:off x="17895" y="4288"/>
                <a:ext cx="54" cy="1"/>
              </a:xfrm>
              <a:prstGeom prst="line">
                <a:avLst/>
              </a:prstGeom>
              <a:noFill/>
              <a:ln w="12700">
                <a:solidFill>
                  <a:srgbClr val="000000"/>
                </a:solidFill>
                <a:round/>
                <a:headEnd/>
                <a:tailEnd/>
              </a:ln>
            </p:spPr>
            <p:txBody>
              <a:bodyPr/>
              <a:lstStyle/>
              <a:p>
                <a:endParaRPr lang="en-US"/>
              </a:p>
            </p:txBody>
          </p:sp>
          <p:sp>
            <p:nvSpPr>
              <p:cNvPr id="18520" name="Line 62"/>
              <p:cNvSpPr>
                <a:spLocks noChangeShapeType="1"/>
              </p:cNvSpPr>
              <p:nvPr/>
            </p:nvSpPr>
            <p:spPr bwMode="auto">
              <a:xfrm flipV="1">
                <a:off x="18129" y="4165"/>
                <a:ext cx="1" cy="31"/>
              </a:xfrm>
              <a:prstGeom prst="line">
                <a:avLst/>
              </a:prstGeom>
              <a:noFill/>
              <a:ln w="12700">
                <a:solidFill>
                  <a:srgbClr val="000000"/>
                </a:solidFill>
                <a:round/>
                <a:headEnd/>
                <a:tailEnd/>
              </a:ln>
            </p:spPr>
            <p:txBody>
              <a:bodyPr/>
              <a:lstStyle/>
              <a:p>
                <a:endParaRPr lang="en-US"/>
              </a:p>
            </p:txBody>
          </p:sp>
          <p:sp>
            <p:nvSpPr>
              <p:cNvPr id="18521" name="Line 63"/>
              <p:cNvSpPr>
                <a:spLocks noChangeShapeType="1"/>
              </p:cNvSpPr>
              <p:nvPr/>
            </p:nvSpPr>
            <p:spPr bwMode="auto">
              <a:xfrm>
                <a:off x="18106" y="4165"/>
                <a:ext cx="53" cy="1"/>
              </a:xfrm>
              <a:prstGeom prst="line">
                <a:avLst/>
              </a:prstGeom>
              <a:noFill/>
              <a:ln w="12700">
                <a:solidFill>
                  <a:srgbClr val="000000"/>
                </a:solidFill>
                <a:round/>
                <a:headEnd/>
                <a:tailEnd/>
              </a:ln>
            </p:spPr>
            <p:txBody>
              <a:bodyPr/>
              <a:lstStyle/>
              <a:p>
                <a:endParaRPr lang="en-US"/>
              </a:p>
            </p:txBody>
          </p:sp>
          <p:sp>
            <p:nvSpPr>
              <p:cNvPr id="18522" name="Line 64"/>
              <p:cNvSpPr>
                <a:spLocks noChangeShapeType="1"/>
              </p:cNvSpPr>
              <p:nvPr/>
            </p:nvSpPr>
            <p:spPr bwMode="auto">
              <a:xfrm>
                <a:off x="18129" y="4196"/>
                <a:ext cx="1" cy="30"/>
              </a:xfrm>
              <a:prstGeom prst="line">
                <a:avLst/>
              </a:prstGeom>
              <a:noFill/>
              <a:ln w="12700">
                <a:solidFill>
                  <a:srgbClr val="000000"/>
                </a:solidFill>
                <a:round/>
                <a:headEnd/>
                <a:tailEnd/>
              </a:ln>
            </p:spPr>
            <p:txBody>
              <a:bodyPr/>
              <a:lstStyle/>
              <a:p>
                <a:endParaRPr lang="en-US"/>
              </a:p>
            </p:txBody>
          </p:sp>
          <p:sp>
            <p:nvSpPr>
              <p:cNvPr id="18523" name="Line 65"/>
              <p:cNvSpPr>
                <a:spLocks noChangeShapeType="1"/>
              </p:cNvSpPr>
              <p:nvPr/>
            </p:nvSpPr>
            <p:spPr bwMode="auto">
              <a:xfrm>
                <a:off x="18106" y="4226"/>
                <a:ext cx="53" cy="1"/>
              </a:xfrm>
              <a:prstGeom prst="line">
                <a:avLst/>
              </a:prstGeom>
              <a:noFill/>
              <a:ln w="12700">
                <a:solidFill>
                  <a:srgbClr val="000000"/>
                </a:solidFill>
                <a:round/>
                <a:headEnd/>
                <a:tailEnd/>
              </a:ln>
            </p:spPr>
            <p:txBody>
              <a:bodyPr/>
              <a:lstStyle/>
              <a:p>
                <a:endParaRPr lang="en-US"/>
              </a:p>
            </p:txBody>
          </p:sp>
          <p:sp>
            <p:nvSpPr>
              <p:cNvPr id="18524" name="Rectangle 66"/>
              <p:cNvSpPr>
                <a:spLocks noChangeArrowheads="1"/>
              </p:cNvSpPr>
              <p:nvPr/>
            </p:nvSpPr>
            <p:spPr bwMode="auto">
              <a:xfrm>
                <a:off x="17821" y="4800"/>
                <a:ext cx="225" cy="165"/>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latin typeface="Arial" pitchFamily="34" charset="0"/>
                  </a:rPr>
                  <a:t>&lt;53</a:t>
                </a:r>
                <a:endParaRPr lang="en-US" b="1"/>
              </a:p>
            </p:txBody>
          </p:sp>
          <p:sp>
            <p:nvSpPr>
              <p:cNvPr id="18525" name="Text Box 67"/>
              <p:cNvSpPr txBox="1">
                <a:spLocks noChangeArrowheads="1"/>
              </p:cNvSpPr>
              <p:nvPr/>
            </p:nvSpPr>
            <p:spPr bwMode="auto">
              <a:xfrm>
                <a:off x="18048" y="3840"/>
                <a:ext cx="235" cy="243"/>
              </a:xfrm>
              <a:prstGeom prst="rect">
                <a:avLst/>
              </a:prstGeom>
              <a:noFill/>
              <a:ln w="9525">
                <a:noFill/>
                <a:miter lim="800000"/>
                <a:headEnd/>
                <a:tailEnd/>
              </a:ln>
            </p:spPr>
            <p:txBody>
              <a:bodyPr>
                <a:spAutoFit/>
              </a:bodyPr>
              <a:lstStyle/>
              <a:p>
                <a:pPr eaLnBrk="1" hangingPunct="1">
                  <a:spcBef>
                    <a:spcPct val="50000"/>
                  </a:spcBef>
                </a:pPr>
                <a:r>
                  <a:rPr lang="en-US" sz="1600" b="1">
                    <a:latin typeface="Arial" pitchFamily="34" charset="0"/>
                  </a:rPr>
                  <a:t>a</a:t>
                </a:r>
              </a:p>
            </p:txBody>
          </p:sp>
          <p:sp>
            <p:nvSpPr>
              <p:cNvPr id="18526" name="Text Box 68"/>
              <p:cNvSpPr txBox="1">
                <a:spLocks noChangeArrowheads="1"/>
              </p:cNvSpPr>
              <p:nvPr/>
            </p:nvSpPr>
            <p:spPr bwMode="auto">
              <a:xfrm>
                <a:off x="17797" y="3888"/>
                <a:ext cx="283" cy="419"/>
              </a:xfrm>
              <a:prstGeom prst="rect">
                <a:avLst/>
              </a:prstGeom>
              <a:noFill/>
              <a:ln w="9525">
                <a:noFill/>
                <a:miter lim="800000"/>
                <a:headEnd/>
                <a:tailEnd/>
              </a:ln>
            </p:spPr>
            <p:txBody>
              <a:bodyPr>
                <a:spAutoFit/>
              </a:bodyPr>
              <a:lstStyle/>
              <a:p>
                <a:pPr eaLnBrk="1" hangingPunct="1">
                  <a:spcBef>
                    <a:spcPct val="50000"/>
                  </a:spcBef>
                </a:pPr>
                <a:r>
                  <a:rPr lang="en-US" sz="1600" b="1">
                    <a:latin typeface="Arial" pitchFamily="34" charset="0"/>
                  </a:rPr>
                  <a:t>ab</a:t>
                </a:r>
              </a:p>
            </p:txBody>
          </p:sp>
          <p:sp>
            <p:nvSpPr>
              <p:cNvPr id="18527" name="Text Box 69"/>
              <p:cNvSpPr txBox="1">
                <a:spLocks noChangeArrowheads="1"/>
              </p:cNvSpPr>
              <p:nvPr/>
            </p:nvSpPr>
            <p:spPr bwMode="auto">
              <a:xfrm>
                <a:off x="17608" y="3984"/>
                <a:ext cx="236" cy="243"/>
              </a:xfrm>
              <a:prstGeom prst="rect">
                <a:avLst/>
              </a:prstGeom>
              <a:noFill/>
              <a:ln w="9525">
                <a:noFill/>
                <a:miter lim="800000"/>
                <a:headEnd/>
                <a:tailEnd/>
              </a:ln>
            </p:spPr>
            <p:txBody>
              <a:bodyPr>
                <a:spAutoFit/>
              </a:bodyPr>
              <a:lstStyle/>
              <a:p>
                <a:pPr eaLnBrk="1" hangingPunct="1">
                  <a:spcBef>
                    <a:spcPct val="50000"/>
                  </a:spcBef>
                </a:pPr>
                <a:r>
                  <a:rPr lang="en-US" sz="1600" b="1">
                    <a:latin typeface="Arial" pitchFamily="34" charset="0"/>
                  </a:rPr>
                  <a:t>b</a:t>
                </a:r>
              </a:p>
            </p:txBody>
          </p:sp>
        </p:grpSp>
        <p:grpSp>
          <p:nvGrpSpPr>
            <p:cNvPr id="5" name="Group 70"/>
            <p:cNvGrpSpPr>
              <a:grpSpLocks/>
            </p:cNvGrpSpPr>
            <p:nvPr/>
          </p:nvGrpSpPr>
          <p:grpSpPr bwMode="auto">
            <a:xfrm>
              <a:off x="15717" y="2256"/>
              <a:ext cx="663" cy="2709"/>
              <a:chOff x="16661" y="2256"/>
              <a:chExt cx="663" cy="2709"/>
            </a:xfrm>
          </p:grpSpPr>
          <p:sp>
            <p:nvSpPr>
              <p:cNvPr id="18490" name="Rectangle 71"/>
              <p:cNvSpPr>
                <a:spLocks noChangeArrowheads="1"/>
              </p:cNvSpPr>
              <p:nvPr/>
            </p:nvSpPr>
            <p:spPr bwMode="auto">
              <a:xfrm>
                <a:off x="16661" y="2957"/>
                <a:ext cx="210" cy="1728"/>
              </a:xfrm>
              <a:prstGeom prst="rect">
                <a:avLst/>
              </a:prstGeom>
              <a:solidFill>
                <a:srgbClr val="003300"/>
              </a:solidFill>
              <a:ln w="12700">
                <a:solidFill>
                  <a:srgbClr val="000000"/>
                </a:solidFill>
                <a:miter lim="800000"/>
                <a:headEnd/>
                <a:tailEnd/>
              </a:ln>
            </p:spPr>
            <p:txBody>
              <a:bodyPr/>
              <a:lstStyle/>
              <a:p>
                <a:endParaRPr lang="en-US"/>
              </a:p>
            </p:txBody>
          </p:sp>
          <p:sp>
            <p:nvSpPr>
              <p:cNvPr id="18491" name="Rectangle 72"/>
              <p:cNvSpPr>
                <a:spLocks noChangeArrowheads="1"/>
              </p:cNvSpPr>
              <p:nvPr/>
            </p:nvSpPr>
            <p:spPr bwMode="auto">
              <a:xfrm>
                <a:off x="16871" y="2643"/>
                <a:ext cx="203" cy="2042"/>
              </a:xfrm>
              <a:prstGeom prst="rect">
                <a:avLst/>
              </a:prstGeom>
              <a:solidFill>
                <a:srgbClr val="008000"/>
              </a:solidFill>
              <a:ln w="12700">
                <a:solidFill>
                  <a:srgbClr val="000000"/>
                </a:solidFill>
                <a:miter lim="800000"/>
                <a:headEnd/>
                <a:tailEnd/>
              </a:ln>
            </p:spPr>
            <p:txBody>
              <a:bodyPr/>
              <a:lstStyle/>
              <a:p>
                <a:endParaRPr lang="en-US"/>
              </a:p>
            </p:txBody>
          </p:sp>
          <p:sp>
            <p:nvSpPr>
              <p:cNvPr id="18492" name="Rectangle 73"/>
              <p:cNvSpPr>
                <a:spLocks noChangeArrowheads="1"/>
              </p:cNvSpPr>
              <p:nvPr/>
            </p:nvSpPr>
            <p:spPr bwMode="auto">
              <a:xfrm>
                <a:off x="17074" y="2689"/>
                <a:ext cx="211" cy="1996"/>
              </a:xfrm>
              <a:prstGeom prst="rect">
                <a:avLst/>
              </a:prstGeom>
              <a:solidFill>
                <a:srgbClr val="FFFF00"/>
              </a:solidFill>
              <a:ln w="12700">
                <a:solidFill>
                  <a:srgbClr val="000000"/>
                </a:solidFill>
                <a:miter lim="800000"/>
                <a:headEnd/>
                <a:tailEnd/>
              </a:ln>
            </p:spPr>
            <p:txBody>
              <a:bodyPr/>
              <a:lstStyle/>
              <a:p>
                <a:endParaRPr lang="en-US"/>
              </a:p>
            </p:txBody>
          </p:sp>
          <p:sp>
            <p:nvSpPr>
              <p:cNvPr id="18493" name="Line 74"/>
              <p:cNvSpPr>
                <a:spLocks noChangeShapeType="1"/>
              </p:cNvSpPr>
              <p:nvPr/>
            </p:nvSpPr>
            <p:spPr bwMode="auto">
              <a:xfrm flipV="1">
                <a:off x="16766" y="2850"/>
                <a:ext cx="1" cy="107"/>
              </a:xfrm>
              <a:prstGeom prst="line">
                <a:avLst/>
              </a:prstGeom>
              <a:noFill/>
              <a:ln w="12700">
                <a:solidFill>
                  <a:srgbClr val="000000"/>
                </a:solidFill>
                <a:round/>
                <a:headEnd/>
                <a:tailEnd/>
              </a:ln>
            </p:spPr>
            <p:txBody>
              <a:bodyPr/>
              <a:lstStyle/>
              <a:p>
                <a:endParaRPr lang="en-US"/>
              </a:p>
            </p:txBody>
          </p:sp>
          <p:sp>
            <p:nvSpPr>
              <p:cNvPr id="18494" name="Line 75"/>
              <p:cNvSpPr>
                <a:spLocks noChangeShapeType="1"/>
              </p:cNvSpPr>
              <p:nvPr/>
            </p:nvSpPr>
            <p:spPr bwMode="auto">
              <a:xfrm>
                <a:off x="16743" y="2850"/>
                <a:ext cx="53" cy="1"/>
              </a:xfrm>
              <a:prstGeom prst="line">
                <a:avLst/>
              </a:prstGeom>
              <a:noFill/>
              <a:ln w="12700">
                <a:solidFill>
                  <a:srgbClr val="000000"/>
                </a:solidFill>
                <a:round/>
                <a:headEnd/>
                <a:tailEnd/>
              </a:ln>
            </p:spPr>
            <p:txBody>
              <a:bodyPr/>
              <a:lstStyle/>
              <a:p>
                <a:endParaRPr lang="en-US"/>
              </a:p>
            </p:txBody>
          </p:sp>
          <p:sp>
            <p:nvSpPr>
              <p:cNvPr id="18495" name="Line 76"/>
              <p:cNvSpPr>
                <a:spLocks noChangeShapeType="1"/>
              </p:cNvSpPr>
              <p:nvPr/>
            </p:nvSpPr>
            <p:spPr bwMode="auto">
              <a:xfrm>
                <a:off x="16766" y="2957"/>
                <a:ext cx="1" cy="107"/>
              </a:xfrm>
              <a:prstGeom prst="line">
                <a:avLst/>
              </a:prstGeom>
              <a:noFill/>
              <a:ln w="12700">
                <a:solidFill>
                  <a:srgbClr val="000000"/>
                </a:solidFill>
                <a:round/>
                <a:headEnd/>
                <a:tailEnd/>
              </a:ln>
            </p:spPr>
            <p:txBody>
              <a:bodyPr/>
              <a:lstStyle/>
              <a:p>
                <a:endParaRPr lang="en-US"/>
              </a:p>
            </p:txBody>
          </p:sp>
          <p:sp>
            <p:nvSpPr>
              <p:cNvPr id="18496" name="Line 77"/>
              <p:cNvSpPr>
                <a:spLocks noChangeShapeType="1"/>
              </p:cNvSpPr>
              <p:nvPr/>
            </p:nvSpPr>
            <p:spPr bwMode="auto">
              <a:xfrm>
                <a:off x="16743" y="3064"/>
                <a:ext cx="53" cy="1"/>
              </a:xfrm>
              <a:prstGeom prst="line">
                <a:avLst/>
              </a:prstGeom>
              <a:noFill/>
              <a:ln w="12700">
                <a:solidFill>
                  <a:srgbClr val="000000"/>
                </a:solidFill>
                <a:round/>
                <a:headEnd/>
                <a:tailEnd/>
              </a:ln>
            </p:spPr>
            <p:txBody>
              <a:bodyPr/>
              <a:lstStyle/>
              <a:p>
                <a:endParaRPr lang="en-US"/>
              </a:p>
            </p:txBody>
          </p:sp>
          <p:sp>
            <p:nvSpPr>
              <p:cNvPr id="18497" name="Line 78"/>
              <p:cNvSpPr>
                <a:spLocks noChangeShapeType="1"/>
              </p:cNvSpPr>
              <p:nvPr/>
            </p:nvSpPr>
            <p:spPr bwMode="auto">
              <a:xfrm flipV="1">
                <a:off x="16969" y="2559"/>
                <a:ext cx="1" cy="84"/>
              </a:xfrm>
              <a:prstGeom prst="line">
                <a:avLst/>
              </a:prstGeom>
              <a:noFill/>
              <a:ln w="12700">
                <a:solidFill>
                  <a:srgbClr val="000000"/>
                </a:solidFill>
                <a:round/>
                <a:headEnd/>
                <a:tailEnd/>
              </a:ln>
            </p:spPr>
            <p:txBody>
              <a:bodyPr/>
              <a:lstStyle/>
              <a:p>
                <a:endParaRPr lang="en-US"/>
              </a:p>
            </p:txBody>
          </p:sp>
          <p:sp>
            <p:nvSpPr>
              <p:cNvPr id="18498" name="Line 79"/>
              <p:cNvSpPr>
                <a:spLocks noChangeShapeType="1"/>
              </p:cNvSpPr>
              <p:nvPr/>
            </p:nvSpPr>
            <p:spPr bwMode="auto">
              <a:xfrm>
                <a:off x="16946" y="2559"/>
                <a:ext cx="53" cy="1"/>
              </a:xfrm>
              <a:prstGeom prst="line">
                <a:avLst/>
              </a:prstGeom>
              <a:noFill/>
              <a:ln w="12700">
                <a:solidFill>
                  <a:srgbClr val="000000"/>
                </a:solidFill>
                <a:round/>
                <a:headEnd/>
                <a:tailEnd/>
              </a:ln>
            </p:spPr>
            <p:txBody>
              <a:bodyPr/>
              <a:lstStyle/>
              <a:p>
                <a:endParaRPr lang="en-US"/>
              </a:p>
            </p:txBody>
          </p:sp>
          <p:sp>
            <p:nvSpPr>
              <p:cNvPr id="18499" name="Line 80"/>
              <p:cNvSpPr>
                <a:spLocks noChangeShapeType="1"/>
              </p:cNvSpPr>
              <p:nvPr/>
            </p:nvSpPr>
            <p:spPr bwMode="auto">
              <a:xfrm>
                <a:off x="16969" y="2643"/>
                <a:ext cx="1" cy="77"/>
              </a:xfrm>
              <a:prstGeom prst="line">
                <a:avLst/>
              </a:prstGeom>
              <a:noFill/>
              <a:ln w="12700">
                <a:solidFill>
                  <a:srgbClr val="000000"/>
                </a:solidFill>
                <a:round/>
                <a:headEnd/>
                <a:tailEnd/>
              </a:ln>
            </p:spPr>
            <p:txBody>
              <a:bodyPr/>
              <a:lstStyle/>
              <a:p>
                <a:endParaRPr lang="en-US"/>
              </a:p>
            </p:txBody>
          </p:sp>
          <p:sp>
            <p:nvSpPr>
              <p:cNvPr id="18500" name="Line 81"/>
              <p:cNvSpPr>
                <a:spLocks noChangeShapeType="1"/>
              </p:cNvSpPr>
              <p:nvPr/>
            </p:nvSpPr>
            <p:spPr bwMode="auto">
              <a:xfrm>
                <a:off x="16946" y="2720"/>
                <a:ext cx="53" cy="1"/>
              </a:xfrm>
              <a:prstGeom prst="line">
                <a:avLst/>
              </a:prstGeom>
              <a:noFill/>
              <a:ln w="12700">
                <a:solidFill>
                  <a:srgbClr val="000000"/>
                </a:solidFill>
                <a:round/>
                <a:headEnd/>
                <a:tailEnd/>
              </a:ln>
            </p:spPr>
            <p:txBody>
              <a:bodyPr/>
              <a:lstStyle/>
              <a:p>
                <a:endParaRPr lang="en-US"/>
              </a:p>
            </p:txBody>
          </p:sp>
          <p:sp>
            <p:nvSpPr>
              <p:cNvPr id="18501" name="Line 82"/>
              <p:cNvSpPr>
                <a:spLocks noChangeShapeType="1"/>
              </p:cNvSpPr>
              <p:nvPr/>
            </p:nvSpPr>
            <p:spPr bwMode="auto">
              <a:xfrm flipV="1">
                <a:off x="17180" y="2536"/>
                <a:ext cx="1" cy="153"/>
              </a:xfrm>
              <a:prstGeom prst="line">
                <a:avLst/>
              </a:prstGeom>
              <a:noFill/>
              <a:ln w="12700">
                <a:solidFill>
                  <a:srgbClr val="000000"/>
                </a:solidFill>
                <a:round/>
                <a:headEnd/>
                <a:tailEnd/>
              </a:ln>
            </p:spPr>
            <p:txBody>
              <a:bodyPr/>
              <a:lstStyle/>
              <a:p>
                <a:endParaRPr lang="en-US"/>
              </a:p>
            </p:txBody>
          </p:sp>
          <p:sp>
            <p:nvSpPr>
              <p:cNvPr id="18502" name="Line 83"/>
              <p:cNvSpPr>
                <a:spLocks noChangeShapeType="1"/>
              </p:cNvSpPr>
              <p:nvPr/>
            </p:nvSpPr>
            <p:spPr bwMode="auto">
              <a:xfrm>
                <a:off x="17157" y="2536"/>
                <a:ext cx="53" cy="1"/>
              </a:xfrm>
              <a:prstGeom prst="line">
                <a:avLst/>
              </a:prstGeom>
              <a:noFill/>
              <a:ln w="12700">
                <a:solidFill>
                  <a:srgbClr val="000000"/>
                </a:solidFill>
                <a:round/>
                <a:headEnd/>
                <a:tailEnd/>
              </a:ln>
            </p:spPr>
            <p:txBody>
              <a:bodyPr/>
              <a:lstStyle/>
              <a:p>
                <a:endParaRPr lang="en-US"/>
              </a:p>
            </p:txBody>
          </p:sp>
          <p:sp>
            <p:nvSpPr>
              <p:cNvPr id="18503" name="Line 84"/>
              <p:cNvSpPr>
                <a:spLocks noChangeShapeType="1"/>
              </p:cNvSpPr>
              <p:nvPr/>
            </p:nvSpPr>
            <p:spPr bwMode="auto">
              <a:xfrm>
                <a:off x="17180" y="2689"/>
                <a:ext cx="1" cy="153"/>
              </a:xfrm>
              <a:prstGeom prst="line">
                <a:avLst/>
              </a:prstGeom>
              <a:noFill/>
              <a:ln w="12700">
                <a:solidFill>
                  <a:srgbClr val="000000"/>
                </a:solidFill>
                <a:round/>
                <a:headEnd/>
                <a:tailEnd/>
              </a:ln>
            </p:spPr>
            <p:txBody>
              <a:bodyPr/>
              <a:lstStyle/>
              <a:p>
                <a:endParaRPr lang="en-US"/>
              </a:p>
            </p:txBody>
          </p:sp>
          <p:sp>
            <p:nvSpPr>
              <p:cNvPr id="18504" name="Line 85"/>
              <p:cNvSpPr>
                <a:spLocks noChangeShapeType="1"/>
              </p:cNvSpPr>
              <p:nvPr/>
            </p:nvSpPr>
            <p:spPr bwMode="auto">
              <a:xfrm>
                <a:off x="17157" y="2842"/>
                <a:ext cx="53" cy="1"/>
              </a:xfrm>
              <a:prstGeom prst="line">
                <a:avLst/>
              </a:prstGeom>
              <a:noFill/>
              <a:ln w="12700">
                <a:solidFill>
                  <a:srgbClr val="000000"/>
                </a:solidFill>
                <a:round/>
                <a:headEnd/>
                <a:tailEnd/>
              </a:ln>
            </p:spPr>
            <p:txBody>
              <a:bodyPr/>
              <a:lstStyle/>
              <a:p>
                <a:endParaRPr lang="en-US"/>
              </a:p>
            </p:txBody>
          </p:sp>
          <p:sp>
            <p:nvSpPr>
              <p:cNvPr id="18505" name="Rectangle 86"/>
              <p:cNvSpPr>
                <a:spLocks noChangeArrowheads="1"/>
              </p:cNvSpPr>
              <p:nvPr/>
            </p:nvSpPr>
            <p:spPr bwMode="auto">
              <a:xfrm>
                <a:off x="16781" y="4800"/>
                <a:ext cx="414" cy="165"/>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latin typeface="Arial" pitchFamily="34" charset="0"/>
                  </a:rPr>
                  <a:t>53-250</a:t>
                </a:r>
                <a:endParaRPr lang="en-US" b="1"/>
              </a:p>
            </p:txBody>
          </p:sp>
          <p:sp>
            <p:nvSpPr>
              <p:cNvPr id="18506" name="Text Box 87"/>
              <p:cNvSpPr txBox="1">
                <a:spLocks noChangeArrowheads="1"/>
              </p:cNvSpPr>
              <p:nvPr/>
            </p:nvSpPr>
            <p:spPr bwMode="auto">
              <a:xfrm>
                <a:off x="17088" y="2256"/>
                <a:ext cx="236" cy="243"/>
              </a:xfrm>
              <a:prstGeom prst="rect">
                <a:avLst/>
              </a:prstGeom>
              <a:noFill/>
              <a:ln w="9525">
                <a:noFill/>
                <a:miter lim="800000"/>
                <a:headEnd/>
                <a:tailEnd/>
              </a:ln>
            </p:spPr>
            <p:txBody>
              <a:bodyPr>
                <a:spAutoFit/>
              </a:bodyPr>
              <a:lstStyle/>
              <a:p>
                <a:pPr eaLnBrk="1" hangingPunct="1">
                  <a:spcBef>
                    <a:spcPct val="50000"/>
                  </a:spcBef>
                </a:pPr>
                <a:r>
                  <a:rPr lang="en-US" sz="1600" b="1">
                    <a:latin typeface="Arial" pitchFamily="34" charset="0"/>
                  </a:rPr>
                  <a:t>a</a:t>
                </a:r>
              </a:p>
            </p:txBody>
          </p:sp>
          <p:sp>
            <p:nvSpPr>
              <p:cNvPr id="18507" name="Text Box 88"/>
              <p:cNvSpPr txBox="1">
                <a:spLocks noChangeArrowheads="1"/>
              </p:cNvSpPr>
              <p:nvPr/>
            </p:nvSpPr>
            <p:spPr bwMode="auto">
              <a:xfrm>
                <a:off x="16852" y="2256"/>
                <a:ext cx="236" cy="243"/>
              </a:xfrm>
              <a:prstGeom prst="rect">
                <a:avLst/>
              </a:prstGeom>
              <a:noFill/>
              <a:ln w="9525">
                <a:noFill/>
                <a:miter lim="800000"/>
                <a:headEnd/>
                <a:tailEnd/>
              </a:ln>
            </p:spPr>
            <p:txBody>
              <a:bodyPr>
                <a:spAutoFit/>
              </a:bodyPr>
              <a:lstStyle/>
              <a:p>
                <a:pPr eaLnBrk="1" hangingPunct="1">
                  <a:spcBef>
                    <a:spcPct val="50000"/>
                  </a:spcBef>
                </a:pPr>
                <a:r>
                  <a:rPr lang="en-US" sz="1600" b="1">
                    <a:latin typeface="Arial" pitchFamily="34" charset="0"/>
                  </a:rPr>
                  <a:t>a</a:t>
                </a:r>
              </a:p>
            </p:txBody>
          </p:sp>
          <p:sp>
            <p:nvSpPr>
              <p:cNvPr id="18508" name="Text Box 89"/>
              <p:cNvSpPr txBox="1">
                <a:spLocks noChangeArrowheads="1"/>
              </p:cNvSpPr>
              <p:nvPr/>
            </p:nvSpPr>
            <p:spPr bwMode="auto">
              <a:xfrm>
                <a:off x="16664" y="2544"/>
                <a:ext cx="235" cy="243"/>
              </a:xfrm>
              <a:prstGeom prst="rect">
                <a:avLst/>
              </a:prstGeom>
              <a:noFill/>
              <a:ln w="9525">
                <a:noFill/>
                <a:miter lim="800000"/>
                <a:headEnd/>
                <a:tailEnd/>
              </a:ln>
            </p:spPr>
            <p:txBody>
              <a:bodyPr>
                <a:spAutoFit/>
              </a:bodyPr>
              <a:lstStyle/>
              <a:p>
                <a:pPr eaLnBrk="1" hangingPunct="1">
                  <a:spcBef>
                    <a:spcPct val="50000"/>
                  </a:spcBef>
                </a:pPr>
                <a:r>
                  <a:rPr lang="en-US" sz="1600" b="1">
                    <a:latin typeface="Arial" pitchFamily="34" charset="0"/>
                  </a:rPr>
                  <a:t>b</a:t>
                </a:r>
              </a:p>
            </p:txBody>
          </p:sp>
        </p:grpSp>
        <p:grpSp>
          <p:nvGrpSpPr>
            <p:cNvPr id="6" name="Group 90"/>
            <p:cNvGrpSpPr>
              <a:grpSpLocks/>
            </p:cNvGrpSpPr>
            <p:nvPr/>
          </p:nvGrpSpPr>
          <p:grpSpPr bwMode="auto">
            <a:xfrm>
              <a:off x="16656" y="3024"/>
              <a:ext cx="667" cy="1941"/>
              <a:chOff x="15712" y="3024"/>
              <a:chExt cx="667" cy="1941"/>
            </a:xfrm>
          </p:grpSpPr>
          <p:sp>
            <p:nvSpPr>
              <p:cNvPr id="18471" name="Rectangle 91"/>
              <p:cNvSpPr>
                <a:spLocks noChangeArrowheads="1"/>
              </p:cNvSpPr>
              <p:nvPr/>
            </p:nvSpPr>
            <p:spPr bwMode="auto">
              <a:xfrm>
                <a:off x="15712" y="3309"/>
                <a:ext cx="210" cy="1376"/>
              </a:xfrm>
              <a:prstGeom prst="rect">
                <a:avLst/>
              </a:prstGeom>
              <a:solidFill>
                <a:srgbClr val="003300"/>
              </a:solidFill>
              <a:ln w="12700">
                <a:solidFill>
                  <a:srgbClr val="000000"/>
                </a:solidFill>
                <a:miter lim="800000"/>
                <a:headEnd/>
                <a:tailEnd/>
              </a:ln>
            </p:spPr>
            <p:txBody>
              <a:bodyPr/>
              <a:lstStyle/>
              <a:p>
                <a:endParaRPr lang="en-US"/>
              </a:p>
            </p:txBody>
          </p:sp>
          <p:sp>
            <p:nvSpPr>
              <p:cNvPr id="18472" name="Rectangle 92"/>
              <p:cNvSpPr>
                <a:spLocks noChangeArrowheads="1"/>
              </p:cNvSpPr>
              <p:nvPr/>
            </p:nvSpPr>
            <p:spPr bwMode="auto">
              <a:xfrm>
                <a:off x="15922" y="3638"/>
                <a:ext cx="211" cy="1047"/>
              </a:xfrm>
              <a:prstGeom prst="rect">
                <a:avLst/>
              </a:prstGeom>
              <a:solidFill>
                <a:srgbClr val="008000"/>
              </a:solidFill>
              <a:ln w="12700">
                <a:solidFill>
                  <a:srgbClr val="000000"/>
                </a:solidFill>
                <a:miter lim="800000"/>
                <a:headEnd/>
                <a:tailEnd/>
              </a:ln>
            </p:spPr>
            <p:txBody>
              <a:bodyPr/>
              <a:lstStyle/>
              <a:p>
                <a:endParaRPr lang="en-US"/>
              </a:p>
            </p:txBody>
          </p:sp>
          <p:sp>
            <p:nvSpPr>
              <p:cNvPr id="18473" name="Rectangle 93"/>
              <p:cNvSpPr>
                <a:spLocks noChangeArrowheads="1"/>
              </p:cNvSpPr>
              <p:nvPr/>
            </p:nvSpPr>
            <p:spPr bwMode="auto">
              <a:xfrm>
                <a:off x="16133" y="3790"/>
                <a:ext cx="211" cy="895"/>
              </a:xfrm>
              <a:prstGeom prst="rect">
                <a:avLst/>
              </a:prstGeom>
              <a:solidFill>
                <a:srgbClr val="FFFF00"/>
              </a:solidFill>
              <a:ln w="12700">
                <a:solidFill>
                  <a:srgbClr val="000000"/>
                </a:solidFill>
                <a:miter lim="800000"/>
                <a:headEnd/>
                <a:tailEnd/>
              </a:ln>
            </p:spPr>
            <p:txBody>
              <a:bodyPr/>
              <a:lstStyle/>
              <a:p>
                <a:endParaRPr lang="en-US"/>
              </a:p>
            </p:txBody>
          </p:sp>
          <p:sp>
            <p:nvSpPr>
              <p:cNvPr id="18474" name="Line 94"/>
              <p:cNvSpPr>
                <a:spLocks noChangeShapeType="1"/>
              </p:cNvSpPr>
              <p:nvPr/>
            </p:nvSpPr>
            <p:spPr bwMode="auto">
              <a:xfrm flipV="1">
                <a:off x="15817" y="3240"/>
                <a:ext cx="1" cy="69"/>
              </a:xfrm>
              <a:prstGeom prst="line">
                <a:avLst/>
              </a:prstGeom>
              <a:noFill/>
              <a:ln w="12700">
                <a:solidFill>
                  <a:srgbClr val="000000"/>
                </a:solidFill>
                <a:round/>
                <a:headEnd/>
                <a:tailEnd/>
              </a:ln>
            </p:spPr>
            <p:txBody>
              <a:bodyPr/>
              <a:lstStyle/>
              <a:p>
                <a:endParaRPr lang="en-US"/>
              </a:p>
            </p:txBody>
          </p:sp>
          <p:sp>
            <p:nvSpPr>
              <p:cNvPr id="18475" name="Line 95"/>
              <p:cNvSpPr>
                <a:spLocks noChangeShapeType="1"/>
              </p:cNvSpPr>
              <p:nvPr/>
            </p:nvSpPr>
            <p:spPr bwMode="auto">
              <a:xfrm>
                <a:off x="15794" y="3240"/>
                <a:ext cx="53" cy="1"/>
              </a:xfrm>
              <a:prstGeom prst="line">
                <a:avLst/>
              </a:prstGeom>
              <a:noFill/>
              <a:ln w="12700">
                <a:solidFill>
                  <a:srgbClr val="000000"/>
                </a:solidFill>
                <a:round/>
                <a:headEnd/>
                <a:tailEnd/>
              </a:ln>
            </p:spPr>
            <p:txBody>
              <a:bodyPr/>
              <a:lstStyle/>
              <a:p>
                <a:endParaRPr lang="en-US"/>
              </a:p>
            </p:txBody>
          </p:sp>
          <p:sp>
            <p:nvSpPr>
              <p:cNvPr id="18476" name="Line 96"/>
              <p:cNvSpPr>
                <a:spLocks noChangeShapeType="1"/>
              </p:cNvSpPr>
              <p:nvPr/>
            </p:nvSpPr>
            <p:spPr bwMode="auto">
              <a:xfrm>
                <a:off x="15817" y="3309"/>
                <a:ext cx="1" cy="69"/>
              </a:xfrm>
              <a:prstGeom prst="line">
                <a:avLst/>
              </a:prstGeom>
              <a:noFill/>
              <a:ln w="12700">
                <a:solidFill>
                  <a:srgbClr val="000000"/>
                </a:solidFill>
                <a:round/>
                <a:headEnd/>
                <a:tailEnd/>
              </a:ln>
            </p:spPr>
            <p:txBody>
              <a:bodyPr/>
              <a:lstStyle/>
              <a:p>
                <a:endParaRPr lang="en-US"/>
              </a:p>
            </p:txBody>
          </p:sp>
          <p:sp>
            <p:nvSpPr>
              <p:cNvPr id="18477" name="Line 97"/>
              <p:cNvSpPr>
                <a:spLocks noChangeShapeType="1"/>
              </p:cNvSpPr>
              <p:nvPr/>
            </p:nvSpPr>
            <p:spPr bwMode="auto">
              <a:xfrm>
                <a:off x="15794" y="3378"/>
                <a:ext cx="53" cy="1"/>
              </a:xfrm>
              <a:prstGeom prst="line">
                <a:avLst/>
              </a:prstGeom>
              <a:noFill/>
              <a:ln w="12700">
                <a:solidFill>
                  <a:srgbClr val="000000"/>
                </a:solidFill>
                <a:round/>
                <a:headEnd/>
                <a:tailEnd/>
              </a:ln>
            </p:spPr>
            <p:txBody>
              <a:bodyPr/>
              <a:lstStyle/>
              <a:p>
                <a:endParaRPr lang="en-US"/>
              </a:p>
            </p:txBody>
          </p:sp>
          <p:sp>
            <p:nvSpPr>
              <p:cNvPr id="18478" name="Line 98"/>
              <p:cNvSpPr>
                <a:spLocks noChangeShapeType="1"/>
              </p:cNvSpPr>
              <p:nvPr/>
            </p:nvSpPr>
            <p:spPr bwMode="auto">
              <a:xfrm flipV="1">
                <a:off x="16028" y="3515"/>
                <a:ext cx="1" cy="123"/>
              </a:xfrm>
              <a:prstGeom prst="line">
                <a:avLst/>
              </a:prstGeom>
              <a:noFill/>
              <a:ln w="12700">
                <a:solidFill>
                  <a:srgbClr val="000000"/>
                </a:solidFill>
                <a:round/>
                <a:headEnd/>
                <a:tailEnd/>
              </a:ln>
            </p:spPr>
            <p:txBody>
              <a:bodyPr/>
              <a:lstStyle/>
              <a:p>
                <a:endParaRPr lang="en-US"/>
              </a:p>
            </p:txBody>
          </p:sp>
          <p:sp>
            <p:nvSpPr>
              <p:cNvPr id="18479" name="Line 99"/>
              <p:cNvSpPr>
                <a:spLocks noChangeShapeType="1"/>
              </p:cNvSpPr>
              <p:nvPr/>
            </p:nvSpPr>
            <p:spPr bwMode="auto">
              <a:xfrm>
                <a:off x="16005" y="3515"/>
                <a:ext cx="53" cy="1"/>
              </a:xfrm>
              <a:prstGeom prst="line">
                <a:avLst/>
              </a:prstGeom>
              <a:noFill/>
              <a:ln w="12700">
                <a:solidFill>
                  <a:srgbClr val="000000"/>
                </a:solidFill>
                <a:round/>
                <a:headEnd/>
                <a:tailEnd/>
              </a:ln>
            </p:spPr>
            <p:txBody>
              <a:bodyPr/>
              <a:lstStyle/>
              <a:p>
                <a:endParaRPr lang="en-US"/>
              </a:p>
            </p:txBody>
          </p:sp>
          <p:sp>
            <p:nvSpPr>
              <p:cNvPr id="18480" name="Line 100"/>
              <p:cNvSpPr>
                <a:spLocks noChangeShapeType="1"/>
              </p:cNvSpPr>
              <p:nvPr/>
            </p:nvSpPr>
            <p:spPr bwMode="auto">
              <a:xfrm>
                <a:off x="16028" y="3638"/>
                <a:ext cx="1" cy="122"/>
              </a:xfrm>
              <a:prstGeom prst="line">
                <a:avLst/>
              </a:prstGeom>
              <a:noFill/>
              <a:ln w="12700">
                <a:solidFill>
                  <a:srgbClr val="000000"/>
                </a:solidFill>
                <a:round/>
                <a:headEnd/>
                <a:tailEnd/>
              </a:ln>
            </p:spPr>
            <p:txBody>
              <a:bodyPr/>
              <a:lstStyle/>
              <a:p>
                <a:endParaRPr lang="en-US"/>
              </a:p>
            </p:txBody>
          </p:sp>
          <p:sp>
            <p:nvSpPr>
              <p:cNvPr id="18481" name="Line 101"/>
              <p:cNvSpPr>
                <a:spLocks noChangeShapeType="1"/>
              </p:cNvSpPr>
              <p:nvPr/>
            </p:nvSpPr>
            <p:spPr bwMode="auto">
              <a:xfrm>
                <a:off x="16005" y="3760"/>
                <a:ext cx="53" cy="1"/>
              </a:xfrm>
              <a:prstGeom prst="line">
                <a:avLst/>
              </a:prstGeom>
              <a:noFill/>
              <a:ln w="12700">
                <a:solidFill>
                  <a:srgbClr val="000000"/>
                </a:solidFill>
                <a:round/>
                <a:headEnd/>
                <a:tailEnd/>
              </a:ln>
            </p:spPr>
            <p:txBody>
              <a:bodyPr/>
              <a:lstStyle/>
              <a:p>
                <a:endParaRPr lang="en-US"/>
              </a:p>
            </p:txBody>
          </p:sp>
          <p:sp>
            <p:nvSpPr>
              <p:cNvPr id="18482" name="Line 102"/>
              <p:cNvSpPr>
                <a:spLocks noChangeShapeType="1"/>
              </p:cNvSpPr>
              <p:nvPr/>
            </p:nvSpPr>
            <p:spPr bwMode="auto">
              <a:xfrm flipV="1">
                <a:off x="16238" y="3706"/>
                <a:ext cx="1" cy="84"/>
              </a:xfrm>
              <a:prstGeom prst="line">
                <a:avLst/>
              </a:prstGeom>
              <a:noFill/>
              <a:ln w="12700">
                <a:solidFill>
                  <a:srgbClr val="000000"/>
                </a:solidFill>
                <a:round/>
                <a:headEnd/>
                <a:tailEnd/>
              </a:ln>
            </p:spPr>
            <p:txBody>
              <a:bodyPr/>
              <a:lstStyle/>
              <a:p>
                <a:endParaRPr lang="en-US"/>
              </a:p>
            </p:txBody>
          </p:sp>
          <p:sp>
            <p:nvSpPr>
              <p:cNvPr id="18483" name="Line 103"/>
              <p:cNvSpPr>
                <a:spLocks noChangeShapeType="1"/>
              </p:cNvSpPr>
              <p:nvPr/>
            </p:nvSpPr>
            <p:spPr bwMode="auto">
              <a:xfrm>
                <a:off x="16216" y="3706"/>
                <a:ext cx="53" cy="1"/>
              </a:xfrm>
              <a:prstGeom prst="line">
                <a:avLst/>
              </a:prstGeom>
              <a:noFill/>
              <a:ln w="12700">
                <a:solidFill>
                  <a:srgbClr val="000000"/>
                </a:solidFill>
                <a:round/>
                <a:headEnd/>
                <a:tailEnd/>
              </a:ln>
            </p:spPr>
            <p:txBody>
              <a:bodyPr/>
              <a:lstStyle/>
              <a:p>
                <a:endParaRPr lang="en-US"/>
              </a:p>
            </p:txBody>
          </p:sp>
          <p:sp>
            <p:nvSpPr>
              <p:cNvPr id="18484" name="Line 104"/>
              <p:cNvSpPr>
                <a:spLocks noChangeShapeType="1"/>
              </p:cNvSpPr>
              <p:nvPr/>
            </p:nvSpPr>
            <p:spPr bwMode="auto">
              <a:xfrm>
                <a:off x="16238" y="3790"/>
                <a:ext cx="1" cy="85"/>
              </a:xfrm>
              <a:prstGeom prst="line">
                <a:avLst/>
              </a:prstGeom>
              <a:noFill/>
              <a:ln w="12700">
                <a:solidFill>
                  <a:srgbClr val="000000"/>
                </a:solidFill>
                <a:round/>
                <a:headEnd/>
                <a:tailEnd/>
              </a:ln>
            </p:spPr>
            <p:txBody>
              <a:bodyPr/>
              <a:lstStyle/>
              <a:p>
                <a:endParaRPr lang="en-US"/>
              </a:p>
            </p:txBody>
          </p:sp>
          <p:sp>
            <p:nvSpPr>
              <p:cNvPr id="18485" name="Line 105"/>
              <p:cNvSpPr>
                <a:spLocks noChangeShapeType="1"/>
              </p:cNvSpPr>
              <p:nvPr/>
            </p:nvSpPr>
            <p:spPr bwMode="auto">
              <a:xfrm>
                <a:off x="16216" y="3875"/>
                <a:ext cx="53" cy="1"/>
              </a:xfrm>
              <a:prstGeom prst="line">
                <a:avLst/>
              </a:prstGeom>
              <a:noFill/>
              <a:ln w="12700">
                <a:solidFill>
                  <a:srgbClr val="000000"/>
                </a:solidFill>
                <a:round/>
                <a:headEnd/>
                <a:tailEnd/>
              </a:ln>
            </p:spPr>
            <p:txBody>
              <a:bodyPr/>
              <a:lstStyle/>
              <a:p>
                <a:endParaRPr lang="en-US"/>
              </a:p>
            </p:txBody>
          </p:sp>
          <p:sp>
            <p:nvSpPr>
              <p:cNvPr id="18486" name="Rectangle 106"/>
              <p:cNvSpPr>
                <a:spLocks noChangeArrowheads="1"/>
              </p:cNvSpPr>
              <p:nvPr/>
            </p:nvSpPr>
            <p:spPr bwMode="auto">
              <a:xfrm>
                <a:off x="15772" y="4800"/>
                <a:ext cx="561" cy="165"/>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latin typeface="Arial" pitchFamily="34" charset="0"/>
                  </a:rPr>
                  <a:t>250-2000</a:t>
                </a:r>
                <a:endParaRPr lang="en-US" b="1"/>
              </a:p>
            </p:txBody>
          </p:sp>
          <p:sp>
            <p:nvSpPr>
              <p:cNvPr id="18487" name="Text Box 107"/>
              <p:cNvSpPr txBox="1">
                <a:spLocks noChangeArrowheads="1"/>
              </p:cNvSpPr>
              <p:nvPr/>
            </p:nvSpPr>
            <p:spPr bwMode="auto">
              <a:xfrm>
                <a:off x="15718" y="3024"/>
                <a:ext cx="236" cy="419"/>
              </a:xfrm>
              <a:prstGeom prst="rect">
                <a:avLst/>
              </a:prstGeom>
              <a:noFill/>
              <a:ln w="9525">
                <a:noFill/>
                <a:miter lim="800000"/>
                <a:headEnd/>
                <a:tailEnd/>
              </a:ln>
            </p:spPr>
            <p:txBody>
              <a:bodyPr>
                <a:spAutoFit/>
              </a:bodyPr>
              <a:lstStyle/>
              <a:p>
                <a:pPr eaLnBrk="1" hangingPunct="1">
                  <a:spcBef>
                    <a:spcPct val="50000"/>
                  </a:spcBef>
                </a:pPr>
                <a:r>
                  <a:rPr lang="en-US" sz="1600" b="1">
                    <a:latin typeface="Arial" pitchFamily="34" charset="0"/>
                  </a:rPr>
                  <a:t>a*</a:t>
                </a:r>
              </a:p>
            </p:txBody>
          </p:sp>
          <p:sp>
            <p:nvSpPr>
              <p:cNvPr id="18488" name="Text Box 108"/>
              <p:cNvSpPr txBox="1">
                <a:spLocks noChangeArrowheads="1"/>
              </p:cNvSpPr>
              <p:nvPr/>
            </p:nvSpPr>
            <p:spPr bwMode="auto">
              <a:xfrm>
                <a:off x="15939" y="3223"/>
                <a:ext cx="237" cy="243"/>
              </a:xfrm>
              <a:prstGeom prst="rect">
                <a:avLst/>
              </a:prstGeom>
              <a:noFill/>
              <a:ln w="9525">
                <a:noFill/>
                <a:miter lim="800000"/>
                <a:headEnd/>
                <a:tailEnd/>
              </a:ln>
            </p:spPr>
            <p:txBody>
              <a:bodyPr>
                <a:spAutoFit/>
              </a:bodyPr>
              <a:lstStyle/>
              <a:p>
                <a:pPr eaLnBrk="1" hangingPunct="1">
                  <a:spcBef>
                    <a:spcPct val="50000"/>
                  </a:spcBef>
                </a:pPr>
                <a:r>
                  <a:rPr lang="en-US" sz="1600" b="1">
                    <a:latin typeface="Arial" pitchFamily="34" charset="0"/>
                  </a:rPr>
                  <a:t>b</a:t>
                </a:r>
              </a:p>
            </p:txBody>
          </p:sp>
          <p:sp>
            <p:nvSpPr>
              <p:cNvPr id="18489" name="Text Box 109"/>
              <p:cNvSpPr txBox="1">
                <a:spLocks noChangeArrowheads="1"/>
              </p:cNvSpPr>
              <p:nvPr/>
            </p:nvSpPr>
            <p:spPr bwMode="auto">
              <a:xfrm>
                <a:off x="16144" y="3456"/>
                <a:ext cx="235" cy="243"/>
              </a:xfrm>
              <a:prstGeom prst="rect">
                <a:avLst/>
              </a:prstGeom>
              <a:noFill/>
              <a:ln w="9525">
                <a:noFill/>
                <a:miter lim="800000"/>
                <a:headEnd/>
                <a:tailEnd/>
              </a:ln>
            </p:spPr>
            <p:txBody>
              <a:bodyPr>
                <a:spAutoFit/>
              </a:bodyPr>
              <a:lstStyle/>
              <a:p>
                <a:pPr eaLnBrk="1" hangingPunct="1">
                  <a:spcBef>
                    <a:spcPct val="50000"/>
                  </a:spcBef>
                </a:pPr>
                <a:r>
                  <a:rPr lang="en-US" sz="1600" b="1">
                    <a:latin typeface="Arial" pitchFamily="34" charset="0"/>
                  </a:rPr>
                  <a:t>b</a:t>
                </a:r>
              </a:p>
            </p:txBody>
          </p:sp>
        </p:grpSp>
      </p:grpSp>
      <p:sp>
        <p:nvSpPr>
          <p:cNvPr id="18435" name="Text Box 111"/>
          <p:cNvSpPr txBox="1">
            <a:spLocks noChangeArrowheads="1"/>
          </p:cNvSpPr>
          <p:nvPr/>
        </p:nvSpPr>
        <p:spPr bwMode="auto">
          <a:xfrm>
            <a:off x="6019800" y="6491288"/>
            <a:ext cx="2368550" cy="366712"/>
          </a:xfrm>
          <a:prstGeom prst="rect">
            <a:avLst/>
          </a:prstGeom>
          <a:noFill/>
          <a:ln w="9525">
            <a:noFill/>
            <a:miter lim="800000"/>
            <a:headEnd/>
            <a:tailEnd/>
          </a:ln>
        </p:spPr>
        <p:txBody>
          <a:bodyPr wrap="none">
            <a:spAutoFit/>
          </a:bodyPr>
          <a:lstStyle/>
          <a:p>
            <a:r>
              <a:rPr lang="en-US" sz="1800">
                <a:solidFill>
                  <a:srgbClr val="FFFF00"/>
                </a:solidFill>
                <a:latin typeface="Arial" pitchFamily="34" charset="0"/>
              </a:rPr>
              <a:t>White and Rice, 2007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5602" name="Picture 3"/>
          <p:cNvPicPr>
            <a:picLocks noGrp="1" noChangeAspect="1" noChangeArrowheads="1"/>
          </p:cNvPicPr>
          <p:nvPr>
            <p:ph type="body" idx="1"/>
          </p:nvPr>
        </p:nvPicPr>
        <p:blipFill>
          <a:blip r:embed="rId2" cstate="print"/>
          <a:srcRect/>
          <a:stretch>
            <a:fillRect/>
          </a:stretch>
        </p:blipFill>
        <p:spPr>
          <a:xfrm>
            <a:off x="228600" y="685800"/>
            <a:ext cx="8686800" cy="5735638"/>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685800" y="228600"/>
            <a:ext cx="7772400" cy="1143000"/>
          </a:xfrm>
        </p:spPr>
        <p:txBody>
          <a:bodyPr/>
          <a:lstStyle/>
          <a:p>
            <a:r>
              <a:rPr lang="en-US" sz="3600" smtClean="0">
                <a:solidFill>
                  <a:srgbClr val="FFFF00"/>
                </a:solidFill>
                <a:latin typeface="Arial" pitchFamily="34" charset="0"/>
                <a:cs typeface="Arial" pitchFamily="34" charset="0"/>
              </a:rPr>
              <a:t>How long?	How deep? </a:t>
            </a:r>
            <a:br>
              <a:rPr lang="en-US" sz="3600" smtClean="0">
                <a:solidFill>
                  <a:srgbClr val="FFFF00"/>
                </a:solidFill>
                <a:latin typeface="Arial" pitchFamily="34" charset="0"/>
                <a:cs typeface="Arial" pitchFamily="34" charset="0"/>
              </a:rPr>
            </a:br>
            <a:r>
              <a:rPr lang="en-US" sz="3600" smtClean="0">
                <a:solidFill>
                  <a:srgbClr val="FFFF00"/>
                </a:solidFill>
                <a:latin typeface="Arial" pitchFamily="34" charset="0"/>
                <a:cs typeface="Arial" pitchFamily="34" charset="0"/>
              </a:rPr>
              <a:t>How much?</a:t>
            </a:r>
          </a:p>
        </p:txBody>
      </p:sp>
      <p:sp>
        <p:nvSpPr>
          <p:cNvPr id="23555" name="Line 5"/>
          <p:cNvSpPr>
            <a:spLocks noChangeShapeType="1"/>
          </p:cNvSpPr>
          <p:nvPr/>
        </p:nvSpPr>
        <p:spPr bwMode="auto">
          <a:xfrm>
            <a:off x="838200" y="2478088"/>
            <a:ext cx="46038" cy="3998912"/>
          </a:xfrm>
          <a:prstGeom prst="line">
            <a:avLst/>
          </a:prstGeom>
          <a:noFill/>
          <a:ln w="76200">
            <a:solidFill>
              <a:schemeClr val="bg1"/>
            </a:solidFill>
            <a:round/>
            <a:headEnd/>
            <a:tailEnd/>
          </a:ln>
        </p:spPr>
        <p:txBody>
          <a:bodyPr/>
          <a:lstStyle/>
          <a:p>
            <a:endParaRPr lang="en-US"/>
          </a:p>
        </p:txBody>
      </p:sp>
      <p:sp>
        <p:nvSpPr>
          <p:cNvPr id="23556" name="Line 7"/>
          <p:cNvSpPr>
            <a:spLocks noChangeShapeType="1"/>
          </p:cNvSpPr>
          <p:nvPr/>
        </p:nvSpPr>
        <p:spPr bwMode="auto">
          <a:xfrm flipV="1">
            <a:off x="838200" y="6477000"/>
            <a:ext cx="6489700" cy="46038"/>
          </a:xfrm>
          <a:prstGeom prst="line">
            <a:avLst/>
          </a:prstGeom>
          <a:noFill/>
          <a:ln w="76200">
            <a:solidFill>
              <a:schemeClr val="bg1"/>
            </a:solidFill>
            <a:round/>
            <a:headEnd/>
            <a:tailEnd/>
          </a:ln>
        </p:spPr>
        <p:txBody>
          <a:bodyPr/>
          <a:lstStyle/>
          <a:p>
            <a:endParaRPr lang="en-US"/>
          </a:p>
        </p:txBody>
      </p:sp>
      <p:sp>
        <p:nvSpPr>
          <p:cNvPr id="23557" name="Line 9"/>
          <p:cNvSpPr>
            <a:spLocks noChangeShapeType="1"/>
          </p:cNvSpPr>
          <p:nvPr/>
        </p:nvSpPr>
        <p:spPr bwMode="auto">
          <a:xfrm flipV="1">
            <a:off x="838200" y="3048000"/>
            <a:ext cx="936625" cy="46038"/>
          </a:xfrm>
          <a:prstGeom prst="line">
            <a:avLst/>
          </a:prstGeom>
          <a:noFill/>
          <a:ln w="76200">
            <a:solidFill>
              <a:srgbClr val="FFFF00"/>
            </a:solidFill>
            <a:round/>
            <a:headEnd/>
            <a:tailEnd/>
          </a:ln>
        </p:spPr>
        <p:txBody>
          <a:bodyPr/>
          <a:lstStyle/>
          <a:p>
            <a:endParaRPr lang="en-US"/>
          </a:p>
        </p:txBody>
      </p:sp>
      <p:sp>
        <p:nvSpPr>
          <p:cNvPr id="23558" name="Freeform 11"/>
          <p:cNvSpPr>
            <a:spLocks/>
          </p:cNvSpPr>
          <p:nvPr/>
        </p:nvSpPr>
        <p:spPr bwMode="auto">
          <a:xfrm>
            <a:off x="1219200" y="2514600"/>
            <a:ext cx="6288088" cy="1765300"/>
          </a:xfrm>
          <a:custGeom>
            <a:avLst/>
            <a:gdLst>
              <a:gd name="T0" fmla="*/ 0 w 4511"/>
              <a:gd name="T1" fmla="*/ 589735 h 1356"/>
              <a:gd name="T2" fmla="*/ 256486 w 4511"/>
              <a:gd name="T3" fmla="*/ 578019 h 1356"/>
              <a:gd name="T4" fmla="*/ 896307 w 4511"/>
              <a:gd name="T5" fmla="*/ 600150 h 1356"/>
              <a:gd name="T6" fmla="*/ 1432976 w 4511"/>
              <a:gd name="T7" fmla="*/ 1460669 h 1356"/>
              <a:gd name="T8" fmla="*/ 2495162 w 4511"/>
              <a:gd name="T9" fmla="*/ 1679378 h 1356"/>
              <a:gd name="T10" fmla="*/ 3424923 w 4511"/>
              <a:gd name="T11" fmla="*/ 949044 h 1356"/>
              <a:gd name="T12" fmla="*/ 4420200 w 4511"/>
              <a:gd name="T13" fmla="*/ 801936 h 1356"/>
              <a:gd name="T14" fmla="*/ 5108808 w 4511"/>
              <a:gd name="T15" fmla="*/ 122373 h 1356"/>
              <a:gd name="T16" fmla="*/ 6109662 w 4511"/>
              <a:gd name="T17" fmla="*/ 67696 h 1356"/>
              <a:gd name="T18" fmla="*/ 6179359 w 4511"/>
              <a:gd name="T19" fmla="*/ 57281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11"/>
              <a:gd name="T31" fmla="*/ 0 h 1356"/>
              <a:gd name="T32" fmla="*/ 4511 w 4511"/>
              <a:gd name="T33" fmla="*/ 1356 h 13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11" h="1356">
                <a:moveTo>
                  <a:pt x="0" y="453"/>
                </a:moveTo>
                <a:cubicBezTo>
                  <a:pt x="31" y="450"/>
                  <a:pt x="77" y="443"/>
                  <a:pt x="184" y="444"/>
                </a:cubicBezTo>
                <a:cubicBezTo>
                  <a:pt x="291" y="445"/>
                  <a:pt x="502" y="348"/>
                  <a:pt x="643" y="461"/>
                </a:cubicBezTo>
                <a:cubicBezTo>
                  <a:pt x="784" y="574"/>
                  <a:pt x="837" y="984"/>
                  <a:pt x="1028" y="1122"/>
                </a:cubicBezTo>
                <a:cubicBezTo>
                  <a:pt x="1219" y="1260"/>
                  <a:pt x="1552" y="1356"/>
                  <a:pt x="1790" y="1290"/>
                </a:cubicBezTo>
                <a:cubicBezTo>
                  <a:pt x="2028" y="1225"/>
                  <a:pt x="2227" y="841"/>
                  <a:pt x="2457" y="729"/>
                </a:cubicBezTo>
                <a:cubicBezTo>
                  <a:pt x="2687" y="616"/>
                  <a:pt x="2970" y="722"/>
                  <a:pt x="3171" y="616"/>
                </a:cubicBezTo>
                <a:cubicBezTo>
                  <a:pt x="3372" y="510"/>
                  <a:pt x="3463" y="188"/>
                  <a:pt x="3665" y="94"/>
                </a:cubicBezTo>
                <a:cubicBezTo>
                  <a:pt x="3867" y="0"/>
                  <a:pt x="4255" y="60"/>
                  <a:pt x="4383" y="52"/>
                </a:cubicBezTo>
                <a:cubicBezTo>
                  <a:pt x="4511" y="44"/>
                  <a:pt x="4423" y="46"/>
                  <a:pt x="4433" y="44"/>
                </a:cubicBezTo>
              </a:path>
            </a:pathLst>
          </a:custGeom>
          <a:noFill/>
          <a:ln w="57150">
            <a:solidFill>
              <a:srgbClr val="FFFF00"/>
            </a:solidFill>
            <a:round/>
            <a:headEnd/>
            <a:tailEnd/>
          </a:ln>
        </p:spPr>
        <p:txBody>
          <a:bodyPr/>
          <a:lstStyle/>
          <a:p>
            <a:pPr eaLnBrk="0" hangingPunct="0"/>
            <a:endParaRPr lang="en-US"/>
          </a:p>
        </p:txBody>
      </p:sp>
      <p:sp>
        <p:nvSpPr>
          <p:cNvPr id="23559" name="Text Box 12"/>
          <p:cNvSpPr txBox="1">
            <a:spLocks noChangeArrowheads="1"/>
          </p:cNvSpPr>
          <p:nvPr/>
        </p:nvSpPr>
        <p:spPr bwMode="auto">
          <a:xfrm rot="-5400000">
            <a:off x="-348456" y="3799681"/>
            <a:ext cx="1708150" cy="954088"/>
          </a:xfrm>
          <a:prstGeom prst="rect">
            <a:avLst/>
          </a:prstGeom>
          <a:noFill/>
          <a:ln w="9525">
            <a:noFill/>
            <a:miter lim="800000"/>
            <a:headEnd/>
            <a:tailEnd/>
          </a:ln>
        </p:spPr>
        <p:txBody>
          <a:bodyPr>
            <a:spAutoFit/>
          </a:bodyPr>
          <a:lstStyle/>
          <a:p>
            <a:pPr eaLnBrk="0" hangingPunct="0"/>
            <a:r>
              <a:rPr lang="en-US">
                <a:solidFill>
                  <a:srgbClr val="FFFF00"/>
                </a:solidFill>
                <a:latin typeface="Arial" pitchFamily="34" charset="0"/>
              </a:rPr>
              <a:t>Soil C content</a:t>
            </a:r>
          </a:p>
        </p:txBody>
      </p:sp>
      <p:sp>
        <p:nvSpPr>
          <p:cNvPr id="23560" name="Line 14"/>
          <p:cNvSpPr>
            <a:spLocks noChangeShapeType="1"/>
          </p:cNvSpPr>
          <p:nvPr/>
        </p:nvSpPr>
        <p:spPr bwMode="auto">
          <a:xfrm flipV="1">
            <a:off x="2057400" y="2228850"/>
            <a:ext cx="46038" cy="438150"/>
          </a:xfrm>
          <a:prstGeom prst="line">
            <a:avLst/>
          </a:prstGeom>
          <a:noFill/>
          <a:ln w="57150">
            <a:solidFill>
              <a:schemeClr val="bg1"/>
            </a:solidFill>
            <a:round/>
            <a:headEnd type="triangle" w="med" len="med"/>
            <a:tailEnd/>
          </a:ln>
        </p:spPr>
        <p:txBody>
          <a:bodyPr/>
          <a:lstStyle/>
          <a:p>
            <a:endParaRPr lang="en-US"/>
          </a:p>
        </p:txBody>
      </p:sp>
      <p:sp>
        <p:nvSpPr>
          <p:cNvPr id="23561" name="Line 15"/>
          <p:cNvSpPr>
            <a:spLocks noChangeShapeType="1"/>
          </p:cNvSpPr>
          <p:nvPr/>
        </p:nvSpPr>
        <p:spPr bwMode="auto">
          <a:xfrm flipV="1">
            <a:off x="4038600" y="2914650"/>
            <a:ext cx="46038" cy="438150"/>
          </a:xfrm>
          <a:prstGeom prst="line">
            <a:avLst/>
          </a:prstGeom>
          <a:noFill/>
          <a:ln w="57150">
            <a:solidFill>
              <a:schemeClr val="bg1"/>
            </a:solidFill>
            <a:round/>
            <a:headEnd type="triangle" w="med" len="med"/>
            <a:tailEnd/>
          </a:ln>
        </p:spPr>
        <p:txBody>
          <a:bodyPr/>
          <a:lstStyle/>
          <a:p>
            <a:endParaRPr lang="en-US"/>
          </a:p>
        </p:txBody>
      </p:sp>
      <p:sp>
        <p:nvSpPr>
          <p:cNvPr id="23562" name="Text Box 19"/>
          <p:cNvSpPr txBox="1">
            <a:spLocks noChangeArrowheads="1"/>
          </p:cNvSpPr>
          <p:nvPr/>
        </p:nvSpPr>
        <p:spPr bwMode="auto">
          <a:xfrm>
            <a:off x="1295400" y="1682750"/>
            <a:ext cx="1905000" cy="522288"/>
          </a:xfrm>
          <a:prstGeom prst="rect">
            <a:avLst/>
          </a:prstGeom>
          <a:noFill/>
          <a:ln w="9525">
            <a:noFill/>
            <a:miter lim="800000"/>
            <a:headEnd/>
            <a:tailEnd/>
          </a:ln>
        </p:spPr>
        <p:txBody>
          <a:bodyPr>
            <a:spAutoFit/>
          </a:bodyPr>
          <a:lstStyle/>
          <a:p>
            <a:pPr eaLnBrk="0" hangingPunct="0"/>
            <a:r>
              <a:rPr lang="en-US">
                <a:solidFill>
                  <a:srgbClr val="FFFF00"/>
                </a:solidFill>
                <a:latin typeface="Arial" pitchFamily="34" charset="0"/>
              </a:rPr>
              <a:t>Cultivation</a:t>
            </a:r>
          </a:p>
        </p:txBody>
      </p:sp>
      <p:sp>
        <p:nvSpPr>
          <p:cNvPr id="23563" name="Text Box 20"/>
          <p:cNvSpPr txBox="1">
            <a:spLocks noChangeArrowheads="1"/>
          </p:cNvSpPr>
          <p:nvPr/>
        </p:nvSpPr>
        <p:spPr bwMode="auto">
          <a:xfrm>
            <a:off x="3048000" y="1916113"/>
            <a:ext cx="2590800" cy="954087"/>
          </a:xfrm>
          <a:prstGeom prst="rect">
            <a:avLst/>
          </a:prstGeom>
          <a:noFill/>
          <a:ln w="9525">
            <a:noFill/>
            <a:miter lim="800000"/>
            <a:headEnd/>
            <a:tailEnd/>
          </a:ln>
        </p:spPr>
        <p:txBody>
          <a:bodyPr>
            <a:spAutoFit/>
          </a:bodyPr>
          <a:lstStyle/>
          <a:p>
            <a:pPr algn="ctr" eaLnBrk="0" hangingPunct="0"/>
            <a:r>
              <a:rPr lang="en-US">
                <a:solidFill>
                  <a:srgbClr val="FFFF00"/>
                </a:solidFill>
                <a:latin typeface="Arial" pitchFamily="34" charset="0"/>
              </a:rPr>
              <a:t>New </a:t>
            </a:r>
          </a:p>
          <a:p>
            <a:pPr algn="ctr" eaLnBrk="0" hangingPunct="0"/>
            <a:r>
              <a:rPr lang="en-US">
                <a:solidFill>
                  <a:srgbClr val="FFFF00"/>
                </a:solidFill>
                <a:latin typeface="Arial" pitchFamily="34" charset="0"/>
              </a:rPr>
              <a:t>Management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endParaRPr lang="en-US" smtClean="0"/>
          </a:p>
        </p:txBody>
      </p:sp>
      <p:graphicFrame>
        <p:nvGraphicFramePr>
          <p:cNvPr id="2050" name="Object 4"/>
          <p:cNvGraphicFramePr>
            <a:graphicFrameLocks noChangeAspect="1"/>
          </p:cNvGraphicFramePr>
          <p:nvPr>
            <p:ph idx="1"/>
          </p:nvPr>
        </p:nvGraphicFramePr>
        <p:xfrm>
          <a:off x="685800" y="533400"/>
          <a:ext cx="7891463" cy="6199188"/>
        </p:xfrm>
        <a:graphic>
          <a:graphicData uri="http://schemas.openxmlformats.org/presentationml/2006/ole">
            <p:oleObj spid="_x0000_s2050" r:id="rId3" imgW="5427720" imgH="4264560"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ChangeAspect="1"/>
          </p:cNvGraphicFramePr>
          <p:nvPr/>
        </p:nvGraphicFramePr>
        <p:xfrm>
          <a:off x="381000" y="-1588"/>
          <a:ext cx="8534400" cy="6783388"/>
        </p:xfrm>
        <a:graphic>
          <a:graphicData uri="http://schemas.openxmlformats.org/presentationml/2006/ole">
            <p:oleObj spid="_x0000_s3074" r:id="rId3" imgW="5427720" imgH="4264560"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r>
              <a:rPr lang="en-US" sz="2800" dirty="0" smtClean="0">
                <a:solidFill>
                  <a:srgbClr val="FFFF00"/>
                </a:solidFill>
                <a:latin typeface="Arial" pitchFamily="34" charset="0"/>
                <a:cs typeface="Arial" pitchFamily="34" charset="0"/>
              </a:rPr>
              <a:t>Ag and forestry have the potential to offset 10 - 25 percent of total annual U.S. GHG emissions</a:t>
            </a:r>
            <a:endParaRPr lang="en-US" sz="2800" baseline="50000" dirty="0" smtClean="0">
              <a:solidFill>
                <a:srgbClr val="FFFF00"/>
              </a:solidFill>
              <a:latin typeface="Arial" pitchFamily="34" charset="0"/>
              <a:cs typeface="Arial" pitchFamily="34" charset="0"/>
            </a:endParaRPr>
          </a:p>
        </p:txBody>
      </p:sp>
      <p:pic>
        <p:nvPicPr>
          <p:cNvPr id="21507" name="Picture 5" descr="chart x.JPG"/>
          <p:cNvPicPr>
            <a:picLocks noGrp="1" noChangeAspect="1"/>
          </p:cNvPicPr>
          <p:nvPr>
            <p:ph type="body" idx="1"/>
          </p:nvPr>
        </p:nvPicPr>
        <p:blipFill>
          <a:blip r:embed="rId3" cstate="print"/>
          <a:srcRect/>
          <a:stretch>
            <a:fillRect/>
          </a:stretch>
        </p:blipFill>
        <p:spPr>
          <a:xfrm>
            <a:off x="-69396" y="1447800"/>
            <a:ext cx="9213396" cy="46482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Grp="1" noChangeAspect="1" noChangeArrowheads="1"/>
          </p:cNvPicPr>
          <p:nvPr>
            <p:ph type="body" idx="1"/>
          </p:nvPr>
        </p:nvPicPr>
        <p:blipFill>
          <a:blip r:embed="rId2" cstate="print">
            <a:lum contrast="12000"/>
          </a:blip>
          <a:srcRect l="2942" t="2902" r="4903"/>
          <a:stretch>
            <a:fillRect/>
          </a:stretch>
        </p:blipFill>
        <p:spPr>
          <a:xfrm>
            <a:off x="0" y="914400"/>
            <a:ext cx="9144000" cy="5638800"/>
          </a:xfrm>
        </p:spPr>
      </p:pic>
      <p:pic>
        <p:nvPicPr>
          <p:cNvPr id="9219" name="Picture 5"/>
          <p:cNvPicPr>
            <a:picLocks noGrp="1" noChangeAspect="1" noChangeArrowheads="1"/>
          </p:cNvPicPr>
          <p:nvPr>
            <p:ph type="title"/>
          </p:nvPr>
        </p:nvPicPr>
        <p:blipFill>
          <a:blip r:embed="rId3" cstate="print"/>
          <a:srcRect/>
          <a:stretch>
            <a:fillRect/>
          </a:stretch>
        </p:blipFill>
        <p:spPr>
          <a:xfrm>
            <a:off x="457200" y="76200"/>
            <a:ext cx="8458200" cy="963613"/>
          </a:xfrm>
        </p:spPr>
      </p:pic>
      <p:sp>
        <p:nvSpPr>
          <p:cNvPr id="9220" name="Text Box 6"/>
          <p:cNvSpPr txBox="1">
            <a:spLocks noChangeArrowheads="1"/>
          </p:cNvSpPr>
          <p:nvPr/>
        </p:nvSpPr>
        <p:spPr bwMode="auto">
          <a:xfrm>
            <a:off x="2743200" y="6567488"/>
            <a:ext cx="6470650" cy="366712"/>
          </a:xfrm>
          <a:prstGeom prst="rect">
            <a:avLst/>
          </a:prstGeom>
          <a:noFill/>
          <a:ln w="9525">
            <a:noFill/>
            <a:miter lim="800000"/>
            <a:headEnd/>
            <a:tailEnd/>
          </a:ln>
        </p:spPr>
        <p:txBody>
          <a:bodyPr wrap="none">
            <a:spAutoFit/>
          </a:bodyPr>
          <a:lstStyle/>
          <a:p>
            <a:r>
              <a:rPr lang="en-US" sz="1800" b="1">
                <a:solidFill>
                  <a:schemeClr val="accent1"/>
                </a:solidFill>
                <a:latin typeface="Arial" pitchFamily="34" charset="0"/>
              </a:rPr>
              <a:t>IPCC Fourth Assessment Report, Working Group III, 2007</a:t>
            </a:r>
            <a:r>
              <a:rPr lang="en-US" sz="1800">
                <a:solidFill>
                  <a:schemeClr val="accent1"/>
                </a:solidFill>
                <a:latin typeface="Arial" pitchFamily="34"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0" y="381000"/>
            <a:ext cx="9144000" cy="5897563"/>
            <a:chOff x="0" y="240"/>
            <a:chExt cx="5760" cy="3715"/>
          </a:xfrm>
        </p:grpSpPr>
        <p:sp>
          <p:nvSpPr>
            <p:cNvPr id="24579" name="Oval 3" descr="Brown marble"/>
            <p:cNvSpPr>
              <a:spLocks noChangeArrowheads="1"/>
            </p:cNvSpPr>
            <p:nvPr/>
          </p:nvSpPr>
          <p:spPr bwMode="auto">
            <a:xfrm>
              <a:off x="2352" y="2018"/>
              <a:ext cx="1236" cy="832"/>
            </a:xfrm>
            <a:prstGeom prst="ellipse">
              <a:avLst/>
            </a:prstGeom>
            <a:blipFill dpi="0" rotWithShape="0">
              <a:blip r:embed="rId2" cstate="print"/>
              <a:srcRect/>
              <a:tile tx="0" ty="0" sx="100000" sy="100000" flip="none" algn="tl"/>
            </a:blipFill>
            <a:ln w="9525">
              <a:round/>
              <a:headEnd/>
              <a:tailEnd/>
            </a:ln>
            <a:scene3d>
              <a:camera prst="legacyObliqueBottom">
                <a:rot lat="899994" lon="600000" rev="0"/>
              </a:camera>
              <a:lightRig rig="legacyFlat3" dir="b"/>
            </a:scene3d>
            <a:sp3d extrusionH="430200" prstMaterial="legacyMatte">
              <a:bevelT w="13500" h="13500" prst="angle"/>
              <a:bevelB w="13500" h="13500" prst="angle"/>
              <a:extrusionClr>
                <a:srgbClr val="AD5BFF"/>
              </a:extrusionClr>
            </a:sp3d>
          </p:spPr>
          <p:txBody>
            <a:bodyPr wrap="none" anchor="ctr">
              <a:flatTx/>
            </a:bodyPr>
            <a:lstStyle/>
            <a:p>
              <a:pPr algn="ctr" eaLnBrk="0" hangingPunct="0"/>
              <a:r>
                <a:rPr lang="en-US" sz="2400" b="1">
                  <a:solidFill>
                    <a:srgbClr val="FFFF01"/>
                  </a:solidFill>
                  <a:latin typeface="Arial" pitchFamily="34" charset="0"/>
                </a:rPr>
                <a:t>Soil </a:t>
              </a:r>
            </a:p>
            <a:p>
              <a:pPr algn="ctr"/>
              <a:r>
                <a:rPr lang="en-US" sz="2400" b="1">
                  <a:solidFill>
                    <a:srgbClr val="FFFF01"/>
                  </a:solidFill>
                  <a:latin typeface="Arial" pitchFamily="34" charset="0"/>
                </a:rPr>
                <a:t>Organic</a:t>
              </a:r>
            </a:p>
            <a:p>
              <a:pPr algn="ctr"/>
              <a:r>
                <a:rPr lang="en-US" sz="2400" b="1">
                  <a:solidFill>
                    <a:srgbClr val="FFFF01"/>
                  </a:solidFill>
                  <a:latin typeface="Arial" pitchFamily="34" charset="0"/>
                </a:rPr>
                <a:t>Carbon</a:t>
              </a:r>
            </a:p>
            <a:p>
              <a:pPr algn="ctr" eaLnBrk="0" hangingPunct="0"/>
              <a:endParaRPr lang="en-US" sz="2400" b="1">
                <a:solidFill>
                  <a:srgbClr val="FFFF00"/>
                </a:solidFill>
                <a:latin typeface="Arial" pitchFamily="34" charset="0"/>
              </a:endParaRPr>
            </a:p>
          </p:txBody>
        </p:sp>
        <p:sp>
          <p:nvSpPr>
            <p:cNvPr id="666628" name="Oval 4" descr="Brown marble"/>
            <p:cNvSpPr>
              <a:spLocks noChangeArrowheads="1"/>
            </p:cNvSpPr>
            <p:nvPr/>
          </p:nvSpPr>
          <p:spPr bwMode="auto">
            <a:xfrm>
              <a:off x="1440" y="576"/>
              <a:ext cx="1065" cy="816"/>
            </a:xfrm>
            <a:prstGeom prst="ellipse">
              <a:avLst/>
            </a:prstGeom>
            <a:blipFill dpi="0" rotWithShape="0">
              <a:blip r:embed="rId2" cstate="print"/>
              <a:srcRect/>
              <a:tile tx="0" ty="0" sx="100000" sy="100000" flip="none" algn="tl"/>
            </a:blipFill>
            <a:ln w="12700">
              <a:round/>
              <a:headEnd type="none" w="sm" len="sm"/>
              <a:tailEnd type="none" w="sm" len="sm"/>
            </a:ln>
            <a:effectLst/>
            <a:scene3d>
              <a:camera prst="legacyObliqueBottom">
                <a:rot lat="900000" lon="600000" rev="0"/>
              </a:camera>
              <a:lightRig rig="legacyFlat3" dir="b"/>
            </a:scene3d>
            <a:sp3d extrusionH="430200" prstMaterial="legacyMatte">
              <a:bevelT w="13500" h="13500" prst="angle"/>
              <a:bevelB w="13500" h="13500" prst="angle"/>
              <a:extrusionClr>
                <a:srgbClr val="AD5BFF"/>
              </a:extrusionClr>
            </a:sp3d>
          </p:spPr>
          <p:txBody>
            <a:bodyPr wrap="none" anchor="ctr">
              <a:flatTx/>
            </a:bodyPr>
            <a:lstStyle/>
            <a:p>
              <a:pPr algn="ctr" eaLnBrk="0" hangingPunct="0">
                <a:defRPr/>
              </a:pPr>
              <a:r>
                <a:rPr lang="en-US" sz="2400" b="1">
                  <a:solidFill>
                    <a:srgbClr val="FFFF00"/>
                  </a:solidFill>
                  <a:latin typeface="Arial" pitchFamily="34" charset="0"/>
                </a:rPr>
                <a:t>Microbial</a:t>
              </a:r>
            </a:p>
            <a:p>
              <a:pPr algn="ctr">
                <a:defRPr/>
              </a:pPr>
              <a:r>
                <a:rPr lang="en-US" sz="2400" b="1">
                  <a:solidFill>
                    <a:srgbClr val="FFFF00"/>
                  </a:solidFill>
                  <a:latin typeface="Arial" pitchFamily="34" charset="0"/>
                </a:rPr>
                <a:t>Activity</a:t>
              </a:r>
              <a:r>
                <a:rPr lang="en-US" sz="1800">
                  <a:effectLst>
                    <a:outerShdw blurRad="38100" dist="38100" dir="2700000" algn="tl">
                      <a:srgbClr val="FFFFFF"/>
                    </a:outerShdw>
                  </a:effectLst>
                  <a:latin typeface="Arial" pitchFamily="34" charset="0"/>
                </a:rPr>
                <a:t> </a:t>
              </a:r>
            </a:p>
          </p:txBody>
        </p:sp>
        <p:sp>
          <p:nvSpPr>
            <p:cNvPr id="24581" name="Line 5"/>
            <p:cNvSpPr>
              <a:spLocks noChangeShapeType="1"/>
            </p:cNvSpPr>
            <p:nvPr/>
          </p:nvSpPr>
          <p:spPr bwMode="auto">
            <a:xfrm>
              <a:off x="2400" y="1540"/>
              <a:ext cx="383" cy="350"/>
            </a:xfrm>
            <a:prstGeom prst="line">
              <a:avLst/>
            </a:prstGeom>
            <a:noFill/>
            <a:ln w="57150">
              <a:solidFill>
                <a:srgbClr val="FFFF00"/>
              </a:solidFill>
              <a:round/>
              <a:headEnd type="triangle" w="med" len="med"/>
              <a:tailEnd type="triangle" w="med" len="med"/>
            </a:ln>
          </p:spPr>
          <p:txBody>
            <a:bodyPr/>
            <a:lstStyle/>
            <a:p>
              <a:endParaRPr lang="en-US"/>
            </a:p>
          </p:txBody>
        </p:sp>
        <p:sp>
          <p:nvSpPr>
            <p:cNvPr id="24582" name="Line 6"/>
            <p:cNvSpPr>
              <a:spLocks noChangeShapeType="1"/>
            </p:cNvSpPr>
            <p:nvPr/>
          </p:nvSpPr>
          <p:spPr bwMode="auto">
            <a:xfrm>
              <a:off x="3792" y="2256"/>
              <a:ext cx="528" cy="416"/>
            </a:xfrm>
            <a:prstGeom prst="line">
              <a:avLst/>
            </a:prstGeom>
            <a:noFill/>
            <a:ln w="57150">
              <a:solidFill>
                <a:schemeClr val="bg1"/>
              </a:solidFill>
              <a:round/>
              <a:headEnd type="triangle" w="med" len="med"/>
              <a:tailEnd type="triangle" w="med" len="med"/>
            </a:ln>
          </p:spPr>
          <p:txBody>
            <a:bodyPr/>
            <a:lstStyle/>
            <a:p>
              <a:endParaRPr lang="en-US"/>
            </a:p>
          </p:txBody>
        </p:sp>
        <p:sp>
          <p:nvSpPr>
            <p:cNvPr id="24583" name="Oval 7"/>
            <p:cNvSpPr>
              <a:spLocks noChangeArrowheads="1"/>
            </p:cNvSpPr>
            <p:nvPr/>
          </p:nvSpPr>
          <p:spPr bwMode="auto">
            <a:xfrm>
              <a:off x="288" y="2688"/>
              <a:ext cx="1392" cy="912"/>
            </a:xfrm>
            <a:prstGeom prst="ellipse">
              <a:avLst/>
            </a:prstGeom>
            <a:gradFill rotWithShape="0">
              <a:gsLst>
                <a:gs pos="0">
                  <a:srgbClr val="CC99FF"/>
                </a:gs>
                <a:gs pos="50000">
                  <a:srgbClr val="5E4675"/>
                </a:gs>
                <a:gs pos="100000">
                  <a:srgbClr val="CC99FF"/>
                </a:gs>
              </a:gsLst>
              <a:lin ang="2700000" scaled="1"/>
            </a:gradFill>
            <a:ln w="9525">
              <a:round/>
              <a:headEnd/>
              <a:tailEnd/>
            </a:ln>
            <a:scene3d>
              <a:camera prst="legacyObliqueBottom">
                <a:rot lat="899994" lon="600000" rev="0"/>
              </a:camera>
              <a:lightRig rig="legacyFlat3" dir="b"/>
            </a:scene3d>
            <a:sp3d extrusionH="430200" prstMaterial="legacyMatte">
              <a:bevelT w="13500" h="13500" prst="angle"/>
              <a:bevelB w="13500" h="13500" prst="angle"/>
              <a:extrusionClr>
                <a:srgbClr val="AD5BFF"/>
              </a:extrusionClr>
            </a:sp3d>
          </p:spPr>
          <p:txBody>
            <a:bodyPr wrap="none" anchor="ctr">
              <a:flatTx/>
            </a:bodyPr>
            <a:lstStyle/>
            <a:p>
              <a:pPr algn="ctr" eaLnBrk="0" hangingPunct="0"/>
              <a:r>
                <a:rPr lang="en-US" sz="2400" b="1">
                  <a:solidFill>
                    <a:srgbClr val="FFFF01"/>
                  </a:solidFill>
                  <a:latin typeface="Arial" pitchFamily="34" charset="0"/>
                </a:rPr>
                <a:t>Nutrient </a:t>
              </a:r>
            </a:p>
            <a:p>
              <a:pPr algn="ctr" eaLnBrk="0" hangingPunct="0"/>
              <a:r>
                <a:rPr lang="en-US" sz="2400" b="1">
                  <a:solidFill>
                    <a:srgbClr val="FFFF01"/>
                  </a:solidFill>
                  <a:latin typeface="Arial" pitchFamily="34" charset="0"/>
                </a:rPr>
                <a:t>Cycling</a:t>
              </a:r>
            </a:p>
          </p:txBody>
        </p:sp>
        <p:sp>
          <p:nvSpPr>
            <p:cNvPr id="24584" name="Line 8"/>
            <p:cNvSpPr>
              <a:spLocks noChangeShapeType="1"/>
            </p:cNvSpPr>
            <p:nvPr/>
          </p:nvSpPr>
          <p:spPr bwMode="auto">
            <a:xfrm flipV="1">
              <a:off x="1584" y="2352"/>
              <a:ext cx="624" cy="432"/>
            </a:xfrm>
            <a:prstGeom prst="line">
              <a:avLst/>
            </a:prstGeom>
            <a:noFill/>
            <a:ln w="57150">
              <a:solidFill>
                <a:schemeClr val="bg1"/>
              </a:solidFill>
              <a:round/>
              <a:headEnd type="triangle" w="med" len="med"/>
              <a:tailEnd type="triangle" w="med" len="med"/>
            </a:ln>
          </p:spPr>
          <p:txBody>
            <a:bodyPr/>
            <a:lstStyle/>
            <a:p>
              <a:endParaRPr lang="en-US"/>
            </a:p>
          </p:txBody>
        </p:sp>
        <p:sp>
          <p:nvSpPr>
            <p:cNvPr id="24585" name="Oval 9" descr="Brown marble"/>
            <p:cNvSpPr>
              <a:spLocks noChangeArrowheads="1"/>
            </p:cNvSpPr>
            <p:nvPr/>
          </p:nvSpPr>
          <p:spPr bwMode="auto">
            <a:xfrm>
              <a:off x="3203" y="576"/>
              <a:ext cx="1077" cy="816"/>
            </a:xfrm>
            <a:prstGeom prst="ellipse">
              <a:avLst/>
            </a:prstGeom>
            <a:blipFill dpi="0" rotWithShape="1">
              <a:blip r:embed="rId2" cstate="print"/>
              <a:srcRect/>
              <a:tile tx="0" ty="0" sx="100000" sy="100000" flip="none" algn="tl"/>
            </a:blipFill>
            <a:ln w="9525">
              <a:round/>
              <a:headEnd/>
              <a:tailEnd/>
            </a:ln>
            <a:scene3d>
              <a:camera prst="legacyObliqueBottom">
                <a:rot lat="899994" lon="600000" rev="0"/>
              </a:camera>
              <a:lightRig rig="legacyFlat3" dir="b"/>
            </a:scene3d>
            <a:sp3d extrusionH="430200" prstMaterial="legacyMatte">
              <a:bevelT w="13500" h="13500" prst="angle"/>
              <a:bevelB w="13500" h="13500" prst="angle"/>
              <a:extrusionClr>
                <a:srgbClr val="AD5BFF"/>
              </a:extrusionClr>
            </a:sp3d>
          </p:spPr>
          <p:txBody>
            <a:bodyPr wrap="none" anchor="ctr">
              <a:flatTx/>
            </a:bodyPr>
            <a:lstStyle/>
            <a:p>
              <a:pPr algn="ctr" eaLnBrk="0" hangingPunct="0"/>
              <a:r>
                <a:rPr lang="en-US" sz="2400" b="1">
                  <a:solidFill>
                    <a:srgbClr val="FFFF01"/>
                  </a:solidFill>
                  <a:latin typeface="Arial" pitchFamily="34" charset="0"/>
                </a:rPr>
                <a:t>Soil </a:t>
              </a:r>
            </a:p>
            <a:p>
              <a:pPr algn="ctr" eaLnBrk="0" hangingPunct="0"/>
              <a:r>
                <a:rPr lang="en-US" sz="2400" b="1">
                  <a:solidFill>
                    <a:srgbClr val="FFFF01"/>
                  </a:solidFill>
                  <a:latin typeface="Arial" pitchFamily="34" charset="0"/>
                </a:rPr>
                <a:t>Structure</a:t>
              </a:r>
            </a:p>
          </p:txBody>
        </p:sp>
        <p:sp>
          <p:nvSpPr>
            <p:cNvPr id="24586" name="AutoShape 10"/>
            <p:cNvSpPr>
              <a:spLocks noChangeArrowheads="1"/>
            </p:cNvSpPr>
            <p:nvPr/>
          </p:nvSpPr>
          <p:spPr bwMode="auto">
            <a:xfrm rot="10800000">
              <a:off x="1008" y="528"/>
              <a:ext cx="3936" cy="2784"/>
            </a:xfrm>
            <a:prstGeom prst="triangle">
              <a:avLst>
                <a:gd name="adj" fmla="val 50000"/>
              </a:avLst>
            </a:prstGeom>
            <a:noFill/>
            <a:ln w="57150">
              <a:solidFill>
                <a:srgbClr val="FFFF66"/>
              </a:solidFill>
              <a:miter lim="800000"/>
              <a:headEnd/>
              <a:tailEnd/>
            </a:ln>
          </p:spPr>
          <p:txBody>
            <a:bodyPr wrap="none" anchor="ctr"/>
            <a:lstStyle/>
            <a:p>
              <a:pPr eaLnBrk="0" hangingPunct="0"/>
              <a:endParaRPr lang="en-US"/>
            </a:p>
          </p:txBody>
        </p:sp>
        <p:sp>
          <p:nvSpPr>
            <p:cNvPr id="24587" name="Line 11"/>
            <p:cNvSpPr>
              <a:spLocks noChangeShapeType="1"/>
            </p:cNvSpPr>
            <p:nvPr/>
          </p:nvSpPr>
          <p:spPr bwMode="auto">
            <a:xfrm flipH="1">
              <a:off x="3312" y="1540"/>
              <a:ext cx="213" cy="350"/>
            </a:xfrm>
            <a:prstGeom prst="line">
              <a:avLst/>
            </a:prstGeom>
            <a:noFill/>
            <a:ln w="57150">
              <a:solidFill>
                <a:srgbClr val="FFFF00"/>
              </a:solidFill>
              <a:round/>
              <a:headEnd type="triangle" w="med" len="med"/>
              <a:tailEnd type="triangle" w="med" len="med"/>
            </a:ln>
          </p:spPr>
          <p:txBody>
            <a:bodyPr/>
            <a:lstStyle/>
            <a:p>
              <a:endParaRPr lang="en-US"/>
            </a:p>
          </p:txBody>
        </p:sp>
        <p:sp>
          <p:nvSpPr>
            <p:cNvPr id="24588" name="Line 12"/>
            <p:cNvSpPr>
              <a:spLocks noChangeShapeType="1"/>
            </p:cNvSpPr>
            <p:nvPr/>
          </p:nvSpPr>
          <p:spPr bwMode="auto">
            <a:xfrm>
              <a:off x="2688" y="930"/>
              <a:ext cx="469" cy="1"/>
            </a:xfrm>
            <a:prstGeom prst="line">
              <a:avLst/>
            </a:prstGeom>
            <a:noFill/>
            <a:ln w="57150">
              <a:solidFill>
                <a:srgbClr val="FFFF00"/>
              </a:solidFill>
              <a:round/>
              <a:headEnd type="triangle" w="med" len="med"/>
              <a:tailEnd type="triangle" w="med" len="med"/>
            </a:ln>
          </p:spPr>
          <p:txBody>
            <a:bodyPr/>
            <a:lstStyle/>
            <a:p>
              <a:endParaRPr lang="en-US"/>
            </a:p>
          </p:txBody>
        </p:sp>
        <p:sp>
          <p:nvSpPr>
            <p:cNvPr id="24589" name="Line 13"/>
            <p:cNvSpPr>
              <a:spLocks noChangeShapeType="1"/>
            </p:cNvSpPr>
            <p:nvPr/>
          </p:nvSpPr>
          <p:spPr bwMode="auto">
            <a:xfrm flipH="1">
              <a:off x="1008" y="1200"/>
              <a:ext cx="309" cy="181"/>
            </a:xfrm>
            <a:prstGeom prst="line">
              <a:avLst/>
            </a:prstGeom>
            <a:noFill/>
            <a:ln w="28575">
              <a:solidFill>
                <a:schemeClr val="bg1"/>
              </a:solidFill>
              <a:round/>
              <a:headEnd type="triangle" w="med" len="med"/>
              <a:tailEnd type="triangle" w="med" len="med"/>
            </a:ln>
          </p:spPr>
          <p:txBody>
            <a:bodyPr/>
            <a:lstStyle/>
            <a:p>
              <a:endParaRPr lang="en-US"/>
            </a:p>
          </p:txBody>
        </p:sp>
        <p:sp>
          <p:nvSpPr>
            <p:cNvPr id="24590" name="Oval 14"/>
            <p:cNvSpPr>
              <a:spLocks noChangeArrowheads="1"/>
            </p:cNvSpPr>
            <p:nvPr/>
          </p:nvSpPr>
          <p:spPr bwMode="auto">
            <a:xfrm>
              <a:off x="96" y="1285"/>
              <a:ext cx="974" cy="835"/>
            </a:xfrm>
            <a:prstGeom prst="ellipse">
              <a:avLst/>
            </a:prstGeom>
            <a:gradFill rotWithShape="0">
              <a:gsLst>
                <a:gs pos="0">
                  <a:srgbClr val="CC99FF"/>
                </a:gs>
                <a:gs pos="50000">
                  <a:srgbClr val="5E4675"/>
                </a:gs>
                <a:gs pos="100000">
                  <a:srgbClr val="CC99FF"/>
                </a:gs>
              </a:gsLst>
              <a:lin ang="2700000" scaled="1"/>
            </a:gradFill>
            <a:ln w="9525">
              <a:round/>
              <a:headEnd/>
              <a:tailEnd/>
            </a:ln>
            <a:scene3d>
              <a:camera prst="legacyObliqueBottom">
                <a:rot lat="899994" lon="600000" rev="0"/>
              </a:camera>
              <a:lightRig rig="legacyFlat3" dir="b"/>
            </a:scene3d>
            <a:sp3d extrusionH="430200" prstMaterial="legacyMatte">
              <a:bevelT w="13500" h="13500" prst="angle"/>
              <a:bevelB w="13500" h="13500" prst="angle"/>
              <a:extrusionClr>
                <a:srgbClr val="AD5BFF"/>
              </a:extrusionClr>
            </a:sp3d>
          </p:spPr>
          <p:txBody>
            <a:bodyPr wrap="none" anchor="ctr">
              <a:flatTx/>
            </a:bodyPr>
            <a:lstStyle/>
            <a:p>
              <a:pPr algn="ctr" eaLnBrk="0" hangingPunct="0"/>
              <a:r>
                <a:rPr lang="en-US" sz="2000" b="1">
                  <a:solidFill>
                    <a:srgbClr val="FFFF01"/>
                  </a:solidFill>
                  <a:latin typeface="Arial" pitchFamily="34" charset="0"/>
                </a:rPr>
                <a:t>Soil </a:t>
              </a:r>
            </a:p>
            <a:p>
              <a:pPr algn="ctr" eaLnBrk="0" hangingPunct="0"/>
              <a:r>
                <a:rPr lang="en-US" sz="2000" b="1">
                  <a:solidFill>
                    <a:srgbClr val="FFFF01"/>
                  </a:solidFill>
                  <a:latin typeface="Arial" pitchFamily="34" charset="0"/>
                </a:rPr>
                <a:t>Biodiversity</a:t>
              </a:r>
            </a:p>
          </p:txBody>
        </p:sp>
        <p:sp>
          <p:nvSpPr>
            <p:cNvPr id="24591" name="Line 15"/>
            <p:cNvSpPr>
              <a:spLocks noChangeShapeType="1"/>
            </p:cNvSpPr>
            <p:nvPr/>
          </p:nvSpPr>
          <p:spPr bwMode="auto">
            <a:xfrm>
              <a:off x="768" y="2208"/>
              <a:ext cx="48" cy="460"/>
            </a:xfrm>
            <a:prstGeom prst="line">
              <a:avLst/>
            </a:prstGeom>
            <a:noFill/>
            <a:ln w="28575">
              <a:solidFill>
                <a:schemeClr val="bg1"/>
              </a:solidFill>
              <a:round/>
              <a:headEnd type="triangle" w="med" len="med"/>
              <a:tailEnd type="triangle" w="med" len="med"/>
            </a:ln>
          </p:spPr>
          <p:txBody>
            <a:bodyPr/>
            <a:lstStyle/>
            <a:p>
              <a:endParaRPr lang="en-US"/>
            </a:p>
          </p:txBody>
        </p:sp>
        <p:sp>
          <p:nvSpPr>
            <p:cNvPr id="24592" name="Oval 16"/>
            <p:cNvSpPr>
              <a:spLocks noChangeArrowheads="1"/>
            </p:cNvSpPr>
            <p:nvPr/>
          </p:nvSpPr>
          <p:spPr bwMode="auto">
            <a:xfrm>
              <a:off x="4690" y="1296"/>
              <a:ext cx="974" cy="835"/>
            </a:xfrm>
            <a:prstGeom prst="ellipse">
              <a:avLst/>
            </a:prstGeom>
            <a:gradFill rotWithShape="0">
              <a:gsLst>
                <a:gs pos="0">
                  <a:srgbClr val="CC99FF"/>
                </a:gs>
                <a:gs pos="50000">
                  <a:srgbClr val="5E4675"/>
                </a:gs>
                <a:gs pos="100000">
                  <a:srgbClr val="CC99FF"/>
                </a:gs>
              </a:gsLst>
              <a:lin ang="2700000" scaled="1"/>
            </a:gradFill>
            <a:ln w="9525">
              <a:round/>
              <a:headEnd/>
              <a:tailEnd/>
            </a:ln>
            <a:scene3d>
              <a:camera prst="legacyObliqueBottom">
                <a:rot lat="899994" lon="600000" rev="0"/>
              </a:camera>
              <a:lightRig rig="legacyFlat3" dir="b"/>
            </a:scene3d>
            <a:sp3d extrusionH="430200" prstMaterial="legacyMatte">
              <a:bevelT w="13500" h="13500" prst="angle"/>
              <a:bevelB w="13500" h="13500" prst="angle"/>
              <a:extrusionClr>
                <a:srgbClr val="AD5BFF"/>
              </a:extrusionClr>
            </a:sp3d>
          </p:spPr>
          <p:txBody>
            <a:bodyPr wrap="none" anchor="ctr">
              <a:flatTx/>
            </a:bodyPr>
            <a:lstStyle/>
            <a:p>
              <a:pPr algn="ctr" eaLnBrk="0" hangingPunct="0"/>
              <a:r>
                <a:rPr lang="en-US" sz="2000" b="1">
                  <a:solidFill>
                    <a:srgbClr val="FFFF01"/>
                  </a:solidFill>
                  <a:latin typeface="Arial" pitchFamily="34" charset="0"/>
                </a:rPr>
                <a:t>Water</a:t>
              </a:r>
            </a:p>
            <a:p>
              <a:pPr algn="ctr" eaLnBrk="0" hangingPunct="0"/>
              <a:r>
                <a:rPr lang="en-US" sz="1600" b="1">
                  <a:solidFill>
                    <a:srgbClr val="FFFF01"/>
                  </a:solidFill>
                  <a:latin typeface="Arial" pitchFamily="34" charset="0"/>
                </a:rPr>
                <a:t>Erosion</a:t>
              </a:r>
            </a:p>
            <a:p>
              <a:pPr algn="ctr" eaLnBrk="0" hangingPunct="0"/>
              <a:r>
                <a:rPr lang="en-US" sz="1600" b="1">
                  <a:solidFill>
                    <a:srgbClr val="FFFF01"/>
                  </a:solidFill>
                  <a:latin typeface="Arial" pitchFamily="34" charset="0"/>
                </a:rPr>
                <a:t>&amp;</a:t>
              </a:r>
            </a:p>
            <a:p>
              <a:pPr algn="ctr" eaLnBrk="0" hangingPunct="0"/>
              <a:r>
                <a:rPr lang="en-US" sz="1600" b="1">
                  <a:solidFill>
                    <a:srgbClr val="FFFF01"/>
                  </a:solidFill>
                  <a:latin typeface="Arial" pitchFamily="34" charset="0"/>
                </a:rPr>
                <a:t>Availability </a:t>
              </a:r>
            </a:p>
          </p:txBody>
        </p:sp>
        <p:sp>
          <p:nvSpPr>
            <p:cNvPr id="24593" name="Line 17"/>
            <p:cNvSpPr>
              <a:spLocks noChangeShapeType="1"/>
            </p:cNvSpPr>
            <p:nvPr/>
          </p:nvSpPr>
          <p:spPr bwMode="auto">
            <a:xfrm flipH="1" flipV="1">
              <a:off x="4368" y="1392"/>
              <a:ext cx="336" cy="203"/>
            </a:xfrm>
            <a:prstGeom prst="line">
              <a:avLst/>
            </a:prstGeom>
            <a:noFill/>
            <a:ln w="28575">
              <a:solidFill>
                <a:schemeClr val="bg1"/>
              </a:solidFill>
              <a:round/>
              <a:headEnd type="triangle" w="med" len="med"/>
              <a:tailEnd type="triangle" w="med" len="med"/>
            </a:ln>
          </p:spPr>
          <p:txBody>
            <a:bodyPr/>
            <a:lstStyle/>
            <a:p>
              <a:endParaRPr lang="en-US"/>
            </a:p>
          </p:txBody>
        </p:sp>
        <p:sp>
          <p:nvSpPr>
            <p:cNvPr id="24594" name="Line 18"/>
            <p:cNvSpPr>
              <a:spLocks noChangeShapeType="1"/>
            </p:cNvSpPr>
            <p:nvPr/>
          </p:nvSpPr>
          <p:spPr bwMode="auto">
            <a:xfrm flipH="1">
              <a:off x="4848" y="2256"/>
              <a:ext cx="144" cy="384"/>
            </a:xfrm>
            <a:prstGeom prst="line">
              <a:avLst/>
            </a:prstGeom>
            <a:noFill/>
            <a:ln w="28575">
              <a:solidFill>
                <a:schemeClr val="bg1"/>
              </a:solidFill>
              <a:round/>
              <a:headEnd type="triangle" w="med" len="med"/>
              <a:tailEnd type="triangle" w="med" len="med"/>
            </a:ln>
          </p:spPr>
          <p:txBody>
            <a:bodyPr/>
            <a:lstStyle/>
            <a:p>
              <a:endParaRPr lang="en-US"/>
            </a:p>
          </p:txBody>
        </p:sp>
        <p:sp>
          <p:nvSpPr>
            <p:cNvPr id="666643" name="Text Box 19"/>
            <p:cNvSpPr txBox="1">
              <a:spLocks noChangeArrowheads="1"/>
            </p:cNvSpPr>
            <p:nvPr/>
          </p:nvSpPr>
          <p:spPr bwMode="auto">
            <a:xfrm>
              <a:off x="0" y="240"/>
              <a:ext cx="1450" cy="518"/>
            </a:xfrm>
            <a:prstGeom prst="rect">
              <a:avLst/>
            </a:prstGeom>
            <a:solidFill>
              <a:srgbClr val="009900"/>
            </a:solidFill>
            <a:ln w="9525">
              <a:noFill/>
              <a:miter lim="800000"/>
              <a:headEnd/>
              <a:tailEnd/>
            </a:ln>
            <a:effectLst/>
          </p:spPr>
          <p:txBody>
            <a:bodyPr>
              <a:spAutoFit/>
            </a:bodyPr>
            <a:lstStyle/>
            <a:p>
              <a:pPr algn="ctr">
                <a:defRPr/>
              </a:pPr>
              <a:r>
                <a:rPr lang="en-US" sz="2400">
                  <a:solidFill>
                    <a:srgbClr val="FFFF00"/>
                  </a:solidFill>
                  <a:effectLst>
                    <a:outerShdw blurRad="38100" dist="38100" dir="2700000" algn="tl">
                      <a:srgbClr val="000000"/>
                    </a:outerShdw>
                  </a:effectLst>
                  <a:latin typeface="Arial" pitchFamily="34" charset="0"/>
                </a:rPr>
                <a:t>Gaseous Emissions</a:t>
              </a:r>
            </a:p>
          </p:txBody>
        </p:sp>
        <p:sp>
          <p:nvSpPr>
            <p:cNvPr id="24596" name="Oval 20"/>
            <p:cNvSpPr>
              <a:spLocks noChangeArrowheads="1"/>
            </p:cNvSpPr>
            <p:nvPr/>
          </p:nvSpPr>
          <p:spPr bwMode="auto">
            <a:xfrm>
              <a:off x="3984" y="2688"/>
              <a:ext cx="1392" cy="912"/>
            </a:xfrm>
            <a:prstGeom prst="ellipse">
              <a:avLst/>
            </a:prstGeom>
            <a:gradFill rotWithShape="0">
              <a:gsLst>
                <a:gs pos="0">
                  <a:srgbClr val="CC99FF"/>
                </a:gs>
                <a:gs pos="50000">
                  <a:srgbClr val="5E4675"/>
                </a:gs>
                <a:gs pos="100000">
                  <a:srgbClr val="CC99FF"/>
                </a:gs>
              </a:gsLst>
              <a:lin ang="2700000" scaled="1"/>
            </a:gradFill>
            <a:ln w="9525">
              <a:round/>
              <a:headEnd/>
              <a:tailEnd/>
            </a:ln>
            <a:scene3d>
              <a:camera prst="legacyObliqueBottom">
                <a:rot lat="899994" lon="600000" rev="0"/>
              </a:camera>
              <a:lightRig rig="legacyFlat3" dir="b"/>
            </a:scene3d>
            <a:sp3d extrusionH="430200" prstMaterial="legacyMatte">
              <a:bevelT w="13500" h="13500" prst="angle"/>
              <a:bevelB w="13500" h="13500" prst="angle"/>
              <a:extrusionClr>
                <a:srgbClr val="AD5BFF"/>
              </a:extrusionClr>
            </a:sp3d>
          </p:spPr>
          <p:txBody>
            <a:bodyPr wrap="none" anchor="ctr">
              <a:flatTx/>
            </a:bodyPr>
            <a:lstStyle/>
            <a:p>
              <a:pPr algn="ctr" eaLnBrk="0" hangingPunct="0"/>
              <a:r>
                <a:rPr lang="en-US" sz="2400" b="1">
                  <a:solidFill>
                    <a:srgbClr val="FFFF01"/>
                  </a:solidFill>
                  <a:latin typeface="Arial" pitchFamily="34" charset="0"/>
                </a:rPr>
                <a:t>Plant Growth</a:t>
              </a:r>
            </a:p>
            <a:p>
              <a:pPr algn="ctr" eaLnBrk="0" hangingPunct="0"/>
              <a:r>
                <a:rPr lang="en-US" sz="2400" b="1">
                  <a:solidFill>
                    <a:srgbClr val="FFFF01"/>
                  </a:solidFill>
                  <a:latin typeface="Arial" pitchFamily="34" charset="0"/>
                </a:rPr>
                <a:t>Yield</a:t>
              </a:r>
            </a:p>
          </p:txBody>
        </p:sp>
        <p:sp>
          <p:nvSpPr>
            <p:cNvPr id="666645" name="Text Box 21"/>
            <p:cNvSpPr txBox="1">
              <a:spLocks noChangeArrowheads="1"/>
            </p:cNvSpPr>
            <p:nvPr/>
          </p:nvSpPr>
          <p:spPr bwMode="auto">
            <a:xfrm>
              <a:off x="4310" y="240"/>
              <a:ext cx="1450" cy="518"/>
            </a:xfrm>
            <a:prstGeom prst="rect">
              <a:avLst/>
            </a:prstGeom>
            <a:solidFill>
              <a:srgbClr val="009900"/>
            </a:solidFill>
            <a:ln w="9525">
              <a:noFill/>
              <a:miter lim="800000"/>
              <a:headEnd/>
              <a:tailEnd/>
            </a:ln>
            <a:effectLst/>
          </p:spPr>
          <p:txBody>
            <a:bodyPr>
              <a:spAutoFit/>
            </a:bodyPr>
            <a:lstStyle/>
            <a:p>
              <a:pPr algn="ctr">
                <a:defRPr/>
              </a:pPr>
              <a:r>
                <a:rPr lang="en-US" sz="2400">
                  <a:solidFill>
                    <a:srgbClr val="FFFF00"/>
                  </a:solidFill>
                  <a:effectLst>
                    <a:outerShdw blurRad="38100" dist="38100" dir="2700000" algn="tl">
                      <a:srgbClr val="000000"/>
                    </a:outerShdw>
                  </a:effectLst>
                  <a:latin typeface="Arial" pitchFamily="34" charset="0"/>
                </a:rPr>
                <a:t>Environmental Services</a:t>
              </a:r>
            </a:p>
          </p:txBody>
        </p:sp>
        <p:sp>
          <p:nvSpPr>
            <p:cNvPr id="666646" name="Text Box 22"/>
            <p:cNvSpPr txBox="1">
              <a:spLocks noChangeArrowheads="1"/>
            </p:cNvSpPr>
            <p:nvPr/>
          </p:nvSpPr>
          <p:spPr bwMode="auto">
            <a:xfrm>
              <a:off x="2294" y="3264"/>
              <a:ext cx="1450" cy="691"/>
            </a:xfrm>
            <a:prstGeom prst="rect">
              <a:avLst/>
            </a:prstGeom>
            <a:solidFill>
              <a:srgbClr val="009900"/>
            </a:solidFill>
            <a:ln w="9525">
              <a:noFill/>
              <a:miter lim="800000"/>
              <a:headEnd/>
              <a:tailEnd/>
            </a:ln>
            <a:effectLst/>
          </p:spPr>
          <p:txBody>
            <a:bodyPr>
              <a:spAutoFit/>
            </a:bodyPr>
            <a:lstStyle/>
            <a:p>
              <a:pPr algn="ctr">
                <a:defRPr/>
              </a:pPr>
              <a:endParaRPr lang="en-US" sz="1800">
                <a:solidFill>
                  <a:srgbClr val="FFFF00"/>
                </a:solidFill>
                <a:effectLst>
                  <a:outerShdw blurRad="38100" dist="38100" dir="2700000" algn="tl">
                    <a:srgbClr val="000000"/>
                  </a:outerShdw>
                </a:effectLst>
                <a:latin typeface="Arial" pitchFamily="34" charset="0"/>
              </a:endParaRPr>
            </a:p>
            <a:p>
              <a:pPr algn="ctr">
                <a:defRPr/>
              </a:pPr>
              <a:r>
                <a:rPr lang="en-US" sz="2400">
                  <a:solidFill>
                    <a:srgbClr val="FFFF00"/>
                  </a:solidFill>
                  <a:effectLst>
                    <a:outerShdw blurRad="38100" dist="38100" dir="2700000" algn="tl">
                      <a:srgbClr val="000000"/>
                    </a:outerShdw>
                  </a:effectLst>
                  <a:latin typeface="Arial" pitchFamily="34" charset="0"/>
                </a:rPr>
                <a:t>Sustainability</a:t>
              </a:r>
            </a:p>
            <a:p>
              <a:pPr algn="ctr">
                <a:defRPr/>
              </a:pPr>
              <a:endParaRPr lang="en-US" sz="2400">
                <a:solidFill>
                  <a:srgbClr val="FFFF00"/>
                </a:solidFill>
                <a:effectLst>
                  <a:outerShdw blurRad="38100" dist="38100" dir="2700000" algn="tl">
                    <a:srgbClr val="000000"/>
                  </a:outerShdw>
                </a:effectLst>
                <a:latin typeface="Arial" pitchFamily="34"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762000" y="152400"/>
            <a:ext cx="8229600" cy="868363"/>
          </a:xfrm>
          <a:noFill/>
        </p:spPr>
        <p:txBody>
          <a:bodyPr/>
          <a:lstStyle/>
          <a:p>
            <a:pPr algn="l"/>
            <a:r>
              <a:rPr lang="en-US" u="sng" dirty="0" smtClean="0">
                <a:solidFill>
                  <a:srgbClr val="FFFF00"/>
                </a:solidFill>
                <a:latin typeface="Arial" pitchFamily="34" charset="0"/>
                <a:cs typeface="Arial" pitchFamily="34" charset="0"/>
              </a:rPr>
              <a:t>Reduction Opportunities</a:t>
            </a:r>
          </a:p>
        </p:txBody>
      </p:sp>
      <p:sp>
        <p:nvSpPr>
          <p:cNvPr id="22531" name="Rectangle 3"/>
          <p:cNvSpPr>
            <a:spLocks noGrp="1" noChangeArrowheads="1"/>
          </p:cNvSpPr>
          <p:nvPr>
            <p:ph type="body" idx="4294967295"/>
          </p:nvPr>
        </p:nvSpPr>
        <p:spPr>
          <a:xfrm>
            <a:off x="304800" y="1066800"/>
            <a:ext cx="8763000" cy="5334000"/>
          </a:xfrm>
          <a:noFill/>
        </p:spPr>
        <p:txBody>
          <a:bodyPr/>
          <a:lstStyle/>
          <a:p>
            <a:pPr>
              <a:lnSpc>
                <a:spcPct val="90000"/>
              </a:lnSpc>
              <a:buSzPct val="60000"/>
              <a:buFontTx/>
              <a:buBlip>
                <a:blip r:embed="rId3"/>
              </a:buBlip>
            </a:pPr>
            <a:r>
              <a:rPr lang="en-US" dirty="0" smtClean="0">
                <a:solidFill>
                  <a:srgbClr val="FFFF00"/>
                </a:solidFill>
                <a:latin typeface="Arial" pitchFamily="34" charset="0"/>
                <a:cs typeface="Arial" pitchFamily="34" charset="0"/>
              </a:rPr>
              <a:t>Sequestration</a:t>
            </a:r>
          </a:p>
          <a:p>
            <a:pPr lvl="1">
              <a:lnSpc>
                <a:spcPct val="90000"/>
              </a:lnSpc>
              <a:buClr>
                <a:srgbClr val="FF9933"/>
              </a:buClr>
              <a:buSzPct val="50000"/>
              <a:buFont typeface="Wingdings" pitchFamily="2" charset="2"/>
              <a:buChar char="q"/>
            </a:pPr>
            <a:r>
              <a:rPr lang="en-US" sz="2400" dirty="0" smtClean="0">
                <a:solidFill>
                  <a:srgbClr val="FFFF00"/>
                </a:solidFill>
                <a:latin typeface="Arial" pitchFamily="34" charset="0"/>
                <a:cs typeface="Arial" pitchFamily="34" charset="0"/>
              </a:rPr>
              <a:t>Conservation tillage and crop rotations</a:t>
            </a:r>
          </a:p>
          <a:p>
            <a:pPr lvl="1">
              <a:lnSpc>
                <a:spcPct val="90000"/>
              </a:lnSpc>
              <a:buClr>
                <a:srgbClr val="FF9933"/>
              </a:buClr>
              <a:buSzPct val="50000"/>
              <a:buFont typeface="Wingdings" pitchFamily="2" charset="2"/>
              <a:buChar char="q"/>
            </a:pPr>
            <a:r>
              <a:rPr lang="en-US" sz="2400" dirty="0" smtClean="0">
                <a:solidFill>
                  <a:srgbClr val="FFFF00"/>
                </a:solidFill>
                <a:latin typeface="Arial" pitchFamily="34" charset="0"/>
                <a:cs typeface="Arial" pitchFamily="34" charset="0"/>
              </a:rPr>
              <a:t>Cover crops</a:t>
            </a:r>
          </a:p>
          <a:p>
            <a:pPr lvl="1">
              <a:lnSpc>
                <a:spcPct val="90000"/>
              </a:lnSpc>
              <a:buClr>
                <a:srgbClr val="FF9933"/>
              </a:buClr>
              <a:buSzPct val="50000"/>
              <a:buFont typeface="Wingdings" pitchFamily="2" charset="2"/>
              <a:buChar char="q"/>
            </a:pPr>
            <a:r>
              <a:rPr lang="en-US" sz="2400" dirty="0" smtClean="0">
                <a:solidFill>
                  <a:srgbClr val="FFFF00"/>
                </a:solidFill>
                <a:latin typeface="Arial" pitchFamily="34" charset="0"/>
                <a:cs typeface="Arial" pitchFamily="34" charset="0"/>
              </a:rPr>
              <a:t>Grazing practices</a:t>
            </a:r>
          </a:p>
          <a:p>
            <a:pPr lvl="1">
              <a:lnSpc>
                <a:spcPct val="90000"/>
              </a:lnSpc>
              <a:buClr>
                <a:srgbClr val="FF9933"/>
              </a:buClr>
              <a:buSzPct val="50000"/>
              <a:buFont typeface="Wingdings" pitchFamily="2" charset="2"/>
              <a:buChar char="q"/>
            </a:pPr>
            <a:r>
              <a:rPr lang="en-US" sz="2400" dirty="0" smtClean="0">
                <a:solidFill>
                  <a:srgbClr val="FFFF00"/>
                </a:solidFill>
                <a:latin typeface="Arial" pitchFamily="34" charset="0"/>
                <a:cs typeface="Arial" pitchFamily="34" charset="0"/>
              </a:rPr>
              <a:t>Forestation, reforestation, forest management</a:t>
            </a:r>
          </a:p>
          <a:p>
            <a:pPr>
              <a:lnSpc>
                <a:spcPct val="90000"/>
              </a:lnSpc>
              <a:buSzPct val="60000"/>
              <a:buFontTx/>
              <a:buBlip>
                <a:blip r:embed="rId3"/>
              </a:buBlip>
            </a:pPr>
            <a:r>
              <a:rPr lang="en-US" dirty="0" smtClean="0">
                <a:solidFill>
                  <a:srgbClr val="FFFF00"/>
                </a:solidFill>
                <a:latin typeface="Arial" pitchFamily="34" charset="0"/>
                <a:cs typeface="Arial" pitchFamily="34" charset="0"/>
              </a:rPr>
              <a:t>Avoided emissions</a:t>
            </a:r>
          </a:p>
          <a:p>
            <a:pPr lvl="1">
              <a:lnSpc>
                <a:spcPct val="90000"/>
              </a:lnSpc>
              <a:buClr>
                <a:srgbClr val="FF9933"/>
              </a:buClr>
              <a:buSzPct val="50000"/>
              <a:buFont typeface="Wingdings" pitchFamily="2" charset="2"/>
              <a:buChar char="q"/>
            </a:pPr>
            <a:r>
              <a:rPr lang="en-US" sz="2400" dirty="0" err="1" smtClean="0">
                <a:solidFill>
                  <a:srgbClr val="FFFF00"/>
                </a:solidFill>
                <a:latin typeface="Arial" pitchFamily="34" charset="0"/>
                <a:cs typeface="Arial" pitchFamily="34" charset="0"/>
              </a:rPr>
              <a:t>Biofuel</a:t>
            </a:r>
            <a:r>
              <a:rPr lang="en-US" sz="2400" dirty="0" smtClean="0">
                <a:solidFill>
                  <a:srgbClr val="FFFF00"/>
                </a:solidFill>
                <a:latin typeface="Arial" pitchFamily="34" charset="0"/>
                <a:cs typeface="Arial" pitchFamily="34" charset="0"/>
              </a:rPr>
              <a:t> production</a:t>
            </a:r>
          </a:p>
          <a:p>
            <a:pPr lvl="1">
              <a:lnSpc>
                <a:spcPct val="90000"/>
              </a:lnSpc>
              <a:buClr>
                <a:srgbClr val="FF9933"/>
              </a:buClr>
              <a:buSzPct val="50000"/>
              <a:buFont typeface="Wingdings" pitchFamily="2" charset="2"/>
              <a:buChar char="q"/>
            </a:pPr>
            <a:r>
              <a:rPr lang="en-US" sz="2400" dirty="0" smtClean="0">
                <a:solidFill>
                  <a:srgbClr val="FFFF00"/>
                </a:solidFill>
                <a:latin typeface="Arial" pitchFamily="34" charset="0"/>
                <a:cs typeface="Arial" pitchFamily="34" charset="0"/>
              </a:rPr>
              <a:t>Thermal bio-power and bio-heat</a:t>
            </a:r>
          </a:p>
          <a:p>
            <a:pPr lvl="1">
              <a:lnSpc>
                <a:spcPct val="90000"/>
              </a:lnSpc>
              <a:buClr>
                <a:srgbClr val="FF9933"/>
              </a:buClr>
              <a:buSzPct val="50000"/>
              <a:buFont typeface="Wingdings" pitchFamily="2" charset="2"/>
              <a:buChar char="q"/>
            </a:pPr>
            <a:r>
              <a:rPr lang="en-US" sz="2400" dirty="0" smtClean="0">
                <a:solidFill>
                  <a:srgbClr val="FFFF00"/>
                </a:solidFill>
                <a:latin typeface="Arial" pitchFamily="34" charset="0"/>
                <a:cs typeface="Arial" pitchFamily="34" charset="0"/>
              </a:rPr>
              <a:t>Renewable electrical power</a:t>
            </a:r>
          </a:p>
          <a:p>
            <a:pPr>
              <a:lnSpc>
                <a:spcPct val="90000"/>
              </a:lnSpc>
              <a:buSzPct val="60000"/>
              <a:buFontTx/>
              <a:buBlip>
                <a:blip r:embed="rId3"/>
              </a:buBlip>
            </a:pPr>
            <a:r>
              <a:rPr lang="en-US" dirty="0" smtClean="0">
                <a:solidFill>
                  <a:srgbClr val="FFFF00"/>
                </a:solidFill>
                <a:latin typeface="Arial" pitchFamily="34" charset="0"/>
                <a:cs typeface="Arial" pitchFamily="34" charset="0"/>
              </a:rPr>
              <a:t>Emission reductions</a:t>
            </a:r>
          </a:p>
          <a:p>
            <a:pPr lvl="1">
              <a:lnSpc>
                <a:spcPct val="90000"/>
              </a:lnSpc>
              <a:buClr>
                <a:srgbClr val="FF9933"/>
              </a:buClr>
              <a:buSzPct val="50000"/>
              <a:buFont typeface="Wingdings" pitchFamily="2" charset="2"/>
              <a:buChar char="q"/>
            </a:pPr>
            <a:r>
              <a:rPr lang="en-US" sz="2400" dirty="0" smtClean="0">
                <a:solidFill>
                  <a:srgbClr val="FFFF00"/>
                </a:solidFill>
                <a:latin typeface="Arial" pitchFamily="34" charset="0"/>
                <a:cs typeface="Arial" pitchFamily="34" charset="0"/>
              </a:rPr>
              <a:t>Manure management</a:t>
            </a:r>
          </a:p>
          <a:p>
            <a:pPr lvl="1">
              <a:lnSpc>
                <a:spcPct val="90000"/>
              </a:lnSpc>
              <a:buClr>
                <a:srgbClr val="FF9933"/>
              </a:buClr>
              <a:buSzPct val="50000"/>
              <a:buFont typeface="Wingdings" pitchFamily="2" charset="2"/>
              <a:buChar char="q"/>
            </a:pPr>
            <a:r>
              <a:rPr lang="en-US" sz="2400" dirty="0" smtClean="0">
                <a:solidFill>
                  <a:srgbClr val="FFFF00"/>
                </a:solidFill>
                <a:latin typeface="Arial" pitchFamily="34" charset="0"/>
                <a:cs typeface="Arial" pitchFamily="34" charset="0"/>
              </a:rPr>
              <a:t>Fertilizer practices  N2O</a:t>
            </a:r>
          </a:p>
          <a:p>
            <a:pPr lvl="1">
              <a:lnSpc>
                <a:spcPct val="90000"/>
              </a:lnSpc>
              <a:buFontTx/>
              <a:buNone/>
            </a:pPr>
            <a:endParaRPr lang="en-US" sz="2400"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442A138D-4347-45A6-A03C-290106EB7F92}" type="datetime1">
              <a:rPr lang="en-US" smtClean="0"/>
              <a:pPr/>
              <a:t>1/8/2010</a:t>
            </a:fld>
            <a:endParaRPr lang="en-US" smtClean="0"/>
          </a:p>
        </p:txBody>
      </p:sp>
      <p:sp>
        <p:nvSpPr>
          <p:cNvPr id="25603" name="Slide Number Placeholder 5"/>
          <p:cNvSpPr>
            <a:spLocks noGrp="1"/>
          </p:cNvSpPr>
          <p:nvPr>
            <p:ph type="sldNum" sz="quarter" idx="12"/>
          </p:nvPr>
        </p:nvSpPr>
        <p:spPr>
          <a:noFill/>
        </p:spPr>
        <p:txBody>
          <a:bodyPr/>
          <a:lstStyle/>
          <a:p>
            <a:fld id="{4FD36E8B-54E5-42BD-B67E-B88F6D68DFB2}" type="slidenum">
              <a:rPr lang="en-US" smtClean="0"/>
              <a:pPr/>
              <a:t>22</a:t>
            </a:fld>
            <a:endParaRPr lang="en-US" smtClean="0"/>
          </a:p>
        </p:txBody>
      </p:sp>
      <p:sp>
        <p:nvSpPr>
          <p:cNvPr id="25604" name="Rectangle 2"/>
          <p:cNvSpPr>
            <a:spLocks noGrp="1" noChangeArrowheads="1"/>
          </p:cNvSpPr>
          <p:nvPr>
            <p:ph type="title"/>
          </p:nvPr>
        </p:nvSpPr>
        <p:spPr>
          <a:xfrm>
            <a:off x="0" y="0"/>
            <a:ext cx="8839200" cy="1371600"/>
          </a:xfrm>
        </p:spPr>
        <p:txBody>
          <a:bodyPr/>
          <a:lstStyle/>
          <a:p>
            <a:r>
              <a:rPr lang="en-US" sz="4000" b="1" smtClean="0">
                <a:solidFill>
                  <a:srgbClr val="FFFF00"/>
                </a:solidFill>
                <a:latin typeface="Arial" pitchFamily="34" charset="0"/>
                <a:cs typeface="Arial" pitchFamily="34" charset="0"/>
              </a:rPr>
              <a:t>Types of Agricultural &amp; Forestry           GHG Offset Transactions</a:t>
            </a:r>
          </a:p>
        </p:txBody>
      </p:sp>
      <p:sp>
        <p:nvSpPr>
          <p:cNvPr id="780291" name="Rectangle 3"/>
          <p:cNvSpPr>
            <a:spLocks noGrp="1" noChangeArrowheads="1"/>
          </p:cNvSpPr>
          <p:nvPr>
            <p:ph type="body" idx="1"/>
          </p:nvPr>
        </p:nvSpPr>
        <p:spPr>
          <a:xfrm>
            <a:off x="685800" y="1371600"/>
            <a:ext cx="8001000" cy="4876800"/>
          </a:xfrm>
        </p:spPr>
        <p:txBody>
          <a:bodyPr/>
          <a:lstStyle/>
          <a:p>
            <a:pPr>
              <a:defRPr/>
            </a:pPr>
            <a:r>
              <a:rPr lang="en-US" b="1" i="1" dirty="0">
                <a:solidFill>
                  <a:srgbClr val="FFFF00"/>
                </a:solidFill>
                <a:effectLst>
                  <a:outerShdw blurRad="38100" dist="38100" dir="2700000" algn="tl">
                    <a:srgbClr val="000000"/>
                  </a:outerShdw>
                </a:effectLst>
                <a:latin typeface="Arial" pitchFamily="34" charset="0"/>
                <a:cs typeface="Arial" pitchFamily="34" charset="0"/>
              </a:rPr>
              <a:t>Outright Sale</a:t>
            </a:r>
          </a:p>
          <a:p>
            <a:pPr lvl="1">
              <a:defRPr/>
            </a:pPr>
            <a:r>
              <a:rPr lang="en-US" dirty="0">
                <a:solidFill>
                  <a:srgbClr val="FFFF00"/>
                </a:solidFill>
                <a:latin typeface="Arial" pitchFamily="34" charset="0"/>
                <a:cs typeface="Arial" pitchFamily="34" charset="0"/>
              </a:rPr>
              <a:t>Direct GHG emissions reductions </a:t>
            </a:r>
            <a:r>
              <a:rPr lang="en-US" dirty="0" smtClean="0">
                <a:solidFill>
                  <a:srgbClr val="FFFF00"/>
                </a:solidFill>
                <a:latin typeface="Arial" pitchFamily="34" charset="0"/>
                <a:cs typeface="Arial" pitchFamily="34" charset="0"/>
              </a:rPr>
              <a:t>–</a:t>
            </a:r>
          </a:p>
          <a:p>
            <a:pPr lvl="2">
              <a:buFontTx/>
              <a:buNone/>
              <a:defRPr/>
            </a:pPr>
            <a:r>
              <a:rPr lang="en-US" sz="2800" dirty="0" smtClean="0">
                <a:solidFill>
                  <a:srgbClr val="FFFF00"/>
                </a:solidFill>
                <a:latin typeface="Arial" pitchFamily="34" charset="0"/>
                <a:cs typeface="Arial" pitchFamily="34" charset="0"/>
              </a:rPr>
              <a:t>N</a:t>
            </a:r>
            <a:r>
              <a:rPr lang="en-US" sz="2800" baseline="-25000" dirty="0" smtClean="0">
                <a:solidFill>
                  <a:srgbClr val="FFFF00"/>
                </a:solidFill>
                <a:latin typeface="Arial" pitchFamily="34" charset="0"/>
                <a:cs typeface="Arial" pitchFamily="34" charset="0"/>
              </a:rPr>
              <a:t>2</a:t>
            </a:r>
            <a:r>
              <a:rPr lang="en-US" sz="2800" dirty="0" smtClean="0">
                <a:solidFill>
                  <a:srgbClr val="FFFF00"/>
                </a:solidFill>
                <a:latin typeface="Arial" pitchFamily="34" charset="0"/>
                <a:cs typeface="Arial" pitchFamily="34" charset="0"/>
              </a:rPr>
              <a:t>O</a:t>
            </a:r>
            <a:r>
              <a:rPr lang="en-US" sz="2800" dirty="0">
                <a:solidFill>
                  <a:srgbClr val="FFFF00"/>
                </a:solidFill>
                <a:latin typeface="Arial" pitchFamily="34" charset="0"/>
                <a:cs typeface="Arial" pitchFamily="34" charset="0"/>
              </a:rPr>
              <a:t>, CH</a:t>
            </a:r>
            <a:r>
              <a:rPr lang="en-US" sz="2800" baseline="-25000" dirty="0">
                <a:solidFill>
                  <a:srgbClr val="FFFF00"/>
                </a:solidFill>
                <a:latin typeface="Arial" pitchFamily="34" charset="0"/>
                <a:cs typeface="Arial" pitchFamily="34" charset="0"/>
              </a:rPr>
              <a:t>4</a:t>
            </a:r>
            <a:r>
              <a:rPr lang="en-US" sz="2800" dirty="0">
                <a:solidFill>
                  <a:srgbClr val="FFFF00"/>
                </a:solidFill>
                <a:latin typeface="Arial" pitchFamily="34" charset="0"/>
                <a:cs typeface="Arial" pitchFamily="34" charset="0"/>
              </a:rPr>
              <a:t>, CO</a:t>
            </a:r>
            <a:r>
              <a:rPr lang="en-US" sz="2800" baseline="-25000" dirty="0">
                <a:solidFill>
                  <a:srgbClr val="FFFF00"/>
                </a:solidFill>
                <a:latin typeface="Arial" pitchFamily="34" charset="0"/>
                <a:cs typeface="Arial" pitchFamily="34" charset="0"/>
              </a:rPr>
              <a:t>2</a:t>
            </a:r>
            <a:endParaRPr lang="en-US" sz="2800" dirty="0">
              <a:solidFill>
                <a:srgbClr val="FFFF00"/>
              </a:solidFill>
              <a:latin typeface="Arial" pitchFamily="34" charset="0"/>
              <a:cs typeface="Arial" pitchFamily="34" charset="0"/>
            </a:endParaRPr>
          </a:p>
          <a:p>
            <a:pPr lvl="1">
              <a:defRPr/>
            </a:pPr>
            <a:r>
              <a:rPr lang="en-US" dirty="0">
                <a:solidFill>
                  <a:srgbClr val="FFFF00"/>
                </a:solidFill>
                <a:latin typeface="Arial" pitchFamily="34" charset="0"/>
                <a:cs typeface="Arial" pitchFamily="34" charset="0"/>
              </a:rPr>
              <a:t>Soil/Biomass Carbon –                    permanent commitment </a:t>
            </a:r>
          </a:p>
          <a:p>
            <a:pPr>
              <a:defRPr/>
            </a:pPr>
            <a:r>
              <a:rPr lang="en-US" b="1" i="1" dirty="0">
                <a:solidFill>
                  <a:srgbClr val="FFFF00"/>
                </a:solidFill>
                <a:effectLst>
                  <a:outerShdw blurRad="38100" dist="38100" dir="2700000" algn="tl">
                    <a:srgbClr val="000000"/>
                  </a:outerShdw>
                </a:effectLst>
                <a:latin typeface="Arial" pitchFamily="34" charset="0"/>
                <a:cs typeface="Arial" pitchFamily="34" charset="0"/>
              </a:rPr>
              <a:t>Term-Limited Lease</a:t>
            </a:r>
          </a:p>
          <a:p>
            <a:pPr lvl="1">
              <a:defRPr/>
            </a:pPr>
            <a:r>
              <a:rPr lang="en-US" dirty="0">
                <a:solidFill>
                  <a:srgbClr val="FFFF00"/>
                </a:solidFill>
                <a:latin typeface="Arial" pitchFamily="34" charset="0"/>
                <a:cs typeface="Arial" pitchFamily="34" charset="0"/>
              </a:rPr>
              <a:t>Soil carbon storage</a:t>
            </a:r>
          </a:p>
          <a:p>
            <a:pPr lvl="1">
              <a:defRPr/>
            </a:pPr>
            <a:r>
              <a:rPr lang="en-US" dirty="0">
                <a:solidFill>
                  <a:srgbClr val="FFFF00"/>
                </a:solidFill>
                <a:latin typeface="Arial" pitchFamily="34" charset="0"/>
                <a:cs typeface="Arial" pitchFamily="34" charset="0"/>
              </a:rPr>
              <a:t>Biomass storage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228600" y="838200"/>
            <a:ext cx="8915400" cy="5486400"/>
          </a:xfrm>
          <a:noFill/>
        </p:spPr>
        <p:txBody>
          <a:bodyPr/>
          <a:lstStyle/>
          <a:p>
            <a:pPr>
              <a:lnSpc>
                <a:spcPct val="90000"/>
              </a:lnSpc>
              <a:buSzPct val="60000"/>
              <a:buFontTx/>
              <a:buBlip>
                <a:blip r:embed="rId3"/>
              </a:buBlip>
            </a:pPr>
            <a:endParaRPr lang="en-US" dirty="0" smtClean="0">
              <a:solidFill>
                <a:srgbClr val="FFFF00"/>
              </a:solidFill>
              <a:latin typeface="Arial" pitchFamily="34" charset="0"/>
              <a:cs typeface="Arial" pitchFamily="34" charset="0"/>
            </a:endParaRPr>
          </a:p>
          <a:p>
            <a:pPr>
              <a:lnSpc>
                <a:spcPct val="90000"/>
              </a:lnSpc>
              <a:buSzPct val="60000"/>
              <a:buFontTx/>
              <a:buBlip>
                <a:blip r:embed="rId3"/>
              </a:buBlip>
            </a:pPr>
            <a:endParaRPr lang="en-US" dirty="0" smtClean="0">
              <a:solidFill>
                <a:srgbClr val="FFFF00"/>
              </a:solidFill>
              <a:latin typeface="Arial" pitchFamily="34" charset="0"/>
              <a:cs typeface="Arial" pitchFamily="34" charset="0"/>
            </a:endParaRPr>
          </a:p>
          <a:p>
            <a:pPr>
              <a:lnSpc>
                <a:spcPct val="90000"/>
              </a:lnSpc>
              <a:spcAft>
                <a:spcPct val="25000"/>
              </a:spcAft>
              <a:buSzPct val="60000"/>
            </a:pPr>
            <a:r>
              <a:rPr lang="en-US" dirty="0" smtClean="0">
                <a:solidFill>
                  <a:srgbClr val="FFFF00"/>
                </a:solidFill>
                <a:latin typeface="Arial" pitchFamily="34" charset="0"/>
                <a:cs typeface="Arial" pitchFamily="34" charset="0"/>
              </a:rPr>
              <a:t>Induces Change in Uncapped Sectors</a:t>
            </a:r>
          </a:p>
          <a:p>
            <a:pPr>
              <a:lnSpc>
                <a:spcPct val="90000"/>
              </a:lnSpc>
              <a:spcAft>
                <a:spcPct val="25000"/>
              </a:spcAft>
              <a:buSzPct val="60000"/>
            </a:pPr>
            <a:r>
              <a:rPr lang="en-US" dirty="0" smtClean="0">
                <a:solidFill>
                  <a:srgbClr val="FFFF00"/>
                </a:solidFill>
                <a:latin typeface="Arial" pitchFamily="34" charset="0"/>
                <a:cs typeface="Arial" pitchFamily="34" charset="0"/>
              </a:rPr>
              <a:t>Reduces Program Costs</a:t>
            </a:r>
          </a:p>
          <a:p>
            <a:pPr>
              <a:lnSpc>
                <a:spcPct val="90000"/>
              </a:lnSpc>
              <a:spcAft>
                <a:spcPct val="25000"/>
              </a:spcAft>
              <a:buSzPct val="60000"/>
            </a:pPr>
            <a:r>
              <a:rPr lang="en-US" dirty="0" smtClean="0">
                <a:solidFill>
                  <a:srgbClr val="FFFF00"/>
                </a:solidFill>
                <a:latin typeface="Arial" pitchFamily="34" charset="0"/>
                <a:cs typeface="Arial" pitchFamily="34" charset="0"/>
              </a:rPr>
              <a:t>Produces Large Volumes Earlier</a:t>
            </a:r>
          </a:p>
          <a:p>
            <a:pPr>
              <a:lnSpc>
                <a:spcPct val="90000"/>
              </a:lnSpc>
              <a:spcAft>
                <a:spcPct val="25000"/>
              </a:spcAft>
              <a:buSzPct val="60000"/>
            </a:pPr>
            <a:r>
              <a:rPr lang="en-US" dirty="0" smtClean="0">
                <a:solidFill>
                  <a:srgbClr val="FFFF00"/>
                </a:solidFill>
                <a:latin typeface="Arial" pitchFamily="34" charset="0"/>
                <a:cs typeface="Arial" pitchFamily="34" charset="0"/>
              </a:rPr>
              <a:t>Fills the Timing Gap; Bridges to the New Energy Future</a:t>
            </a:r>
          </a:p>
          <a:p>
            <a:pPr lvl="1">
              <a:lnSpc>
                <a:spcPct val="90000"/>
              </a:lnSpc>
            </a:pPr>
            <a:endParaRPr lang="en-US" sz="2400" dirty="0" smtClean="0">
              <a:solidFill>
                <a:srgbClr val="FFFF00"/>
              </a:solidFill>
              <a:latin typeface="Arial" pitchFamily="34" charset="0"/>
              <a:cs typeface="Arial" pitchFamily="34" charset="0"/>
            </a:endParaRPr>
          </a:p>
        </p:txBody>
      </p:sp>
      <p:sp>
        <p:nvSpPr>
          <p:cNvPr id="26627" name="Rectangle 2"/>
          <p:cNvSpPr>
            <a:spLocks noGrp="1" noChangeArrowheads="1"/>
          </p:cNvSpPr>
          <p:nvPr>
            <p:ph type="title" idx="4294967295"/>
          </p:nvPr>
        </p:nvSpPr>
        <p:spPr>
          <a:xfrm>
            <a:off x="457200" y="304800"/>
            <a:ext cx="8229600" cy="1066800"/>
          </a:xfrm>
          <a:noFill/>
        </p:spPr>
        <p:txBody>
          <a:bodyPr/>
          <a:lstStyle/>
          <a:p>
            <a:pPr algn="l">
              <a:lnSpc>
                <a:spcPct val="90000"/>
              </a:lnSpc>
            </a:pPr>
            <a:r>
              <a:rPr lang="en-US" sz="3600" u="sng" dirty="0" smtClean="0">
                <a:solidFill>
                  <a:srgbClr val="FFFF00"/>
                </a:solidFill>
                <a:latin typeface="Arial" pitchFamily="34" charset="0"/>
                <a:cs typeface="Arial" pitchFamily="34" charset="0"/>
              </a:rPr>
              <a:t>Offsets Are Critical for Cap &amp; Trade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C:\Documents and Settings\Jeffrey C Frost\My Documents\AP-GARM SC LLC\Named Customers\Consulting\25x'25\House Ag Responses\conceptual_CapTrade_finalHR.jpg"/>
          <p:cNvPicPr>
            <a:picLocks noChangeAspect="1" noChangeArrowheads="1"/>
          </p:cNvPicPr>
          <p:nvPr/>
        </p:nvPicPr>
        <p:blipFill>
          <a:blip r:embed="rId3" cstate="print"/>
          <a:srcRect/>
          <a:stretch>
            <a:fillRect/>
          </a:stretch>
        </p:blipFill>
        <p:spPr bwMode="auto">
          <a:xfrm>
            <a:off x="381000" y="0"/>
            <a:ext cx="854101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228600" y="152400"/>
            <a:ext cx="8586788" cy="862013"/>
          </a:xfrm>
        </p:spPr>
        <p:txBody>
          <a:bodyPr/>
          <a:lstStyle/>
          <a:p>
            <a:r>
              <a:rPr lang="en-US" sz="4000">
                <a:solidFill>
                  <a:schemeClr val="bg1"/>
                </a:solidFill>
                <a:latin typeface="Arial" pitchFamily="34" charset="0"/>
              </a:rPr>
              <a:t>Examples of feasibility and pilot projects on soil carbon sequestration</a:t>
            </a:r>
          </a:p>
        </p:txBody>
      </p:sp>
      <p:graphicFrame>
        <p:nvGraphicFramePr>
          <p:cNvPr id="370691" name="Group 3"/>
          <p:cNvGraphicFramePr>
            <a:graphicFrameLocks noGrp="1"/>
          </p:cNvGraphicFramePr>
          <p:nvPr>
            <p:ph type="tbl" idx="1"/>
          </p:nvPr>
        </p:nvGraphicFramePr>
        <p:xfrm>
          <a:off x="228600" y="1219200"/>
          <a:ext cx="8605838" cy="4957636"/>
        </p:xfrm>
        <a:graphic>
          <a:graphicData uri="http://schemas.openxmlformats.org/drawingml/2006/table">
            <a:tbl>
              <a:tblPr/>
              <a:tblGrid>
                <a:gridCol w="2868613"/>
                <a:gridCol w="2868612"/>
                <a:gridCol w="2868613"/>
              </a:tblGrid>
              <a:tr h="5111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rPr>
                        <a:t>Region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rPr>
                        <a:t>Land 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rPr>
                        <a:t>Land management change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rPr>
                        <a:t>Saskatchewan, Canada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rPr>
                        <a:t>Cropland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rPr>
                        <a:t>Direct seeding / cropping intensification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rPr>
                        <a:t>Pacific Northwest, USA</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rPr>
                        <a:t>Cropland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rPr>
                        <a:t>Direct seeding / cropping intensification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20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FF66"/>
                          </a:solidFill>
                          <a:effectLst/>
                          <a:latin typeface="Arial" pitchFamily="34" charset="0"/>
                        </a:rPr>
                        <a:t>Midwest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FF66"/>
                          </a:solidFill>
                          <a:effectLst/>
                          <a:latin typeface="Arial" pitchFamily="34" charset="0"/>
                        </a:rPr>
                        <a:t> Iowa, Kansas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FF66"/>
                          </a:solidFill>
                          <a:effectLst/>
                          <a:latin typeface="Arial" pitchFamily="34" charset="0"/>
                        </a:rPr>
                        <a:t>Cropland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FF66"/>
                          </a:solidFill>
                          <a:effectLst/>
                          <a:latin typeface="Arial" pitchFamily="34" charset="0"/>
                        </a:rPr>
                        <a:t>Grass planting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FF66"/>
                          </a:solidFill>
                          <a:effectLst/>
                          <a:latin typeface="Arial" pitchFamily="34" charset="0"/>
                        </a:rPr>
                        <a:t>No-till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FF66"/>
                          </a:solidFill>
                          <a:effectLst/>
                          <a:latin typeface="Arial" pitchFamily="34" charset="0"/>
                        </a:rPr>
                        <a:t>New grass plantings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rPr>
                        <a:t>Oaxaca, Mexico</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rPr>
                        <a:t>Crop / natural fallow secondary forest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rPr>
                        <a:t>Fruit tree intercrops with annual crops / Conservation tillage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rPr>
                        <a:t>Pampas, Argentina</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rPr>
                        <a:t>Cropland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rPr>
                        <a:t>Direct seeding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rPr>
                        <a:t>Kazakhstan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rPr>
                        <a:t>Cropland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pitchFamily="34" charset="0"/>
                        </a:rPr>
                        <a:t>Agriculture to grassland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0733" name="Text Box 45"/>
          <p:cNvSpPr txBox="1">
            <a:spLocks noChangeArrowheads="1"/>
          </p:cNvSpPr>
          <p:nvPr/>
        </p:nvSpPr>
        <p:spPr bwMode="auto">
          <a:xfrm>
            <a:off x="6400800" y="6324600"/>
            <a:ext cx="2497138" cy="366713"/>
          </a:xfrm>
          <a:prstGeom prst="rect">
            <a:avLst/>
          </a:prstGeom>
          <a:noFill/>
          <a:ln w="9525">
            <a:noFill/>
            <a:miter lim="800000"/>
            <a:headEnd/>
            <a:tailEnd/>
          </a:ln>
          <a:effectLst/>
        </p:spPr>
        <p:txBody>
          <a:bodyPr wrap="none">
            <a:spAutoFit/>
          </a:bodyPr>
          <a:lstStyle/>
          <a:p>
            <a:r>
              <a:rPr lang="en-US" sz="1800" b="1">
                <a:solidFill>
                  <a:srgbClr val="00CCFF"/>
                </a:solidFill>
                <a:latin typeface="Times" pitchFamily="18" charset="0"/>
              </a:rPr>
              <a:t>Izaurralde (2004), Rice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914400"/>
          </a:xfrm>
        </p:spPr>
        <p:txBody>
          <a:bodyPr/>
          <a:lstStyle/>
          <a:p>
            <a:r>
              <a:rPr lang="en-US" dirty="0" smtClean="0">
                <a:solidFill>
                  <a:srgbClr val="FFFF00"/>
                </a:solidFill>
                <a:latin typeface="Arial" pitchFamily="34" charset="0"/>
                <a:cs typeface="Arial" pitchFamily="34" charset="0"/>
              </a:rPr>
              <a:t>Carbon as a Revenue Crop</a:t>
            </a:r>
          </a:p>
        </p:txBody>
      </p:sp>
      <p:pic>
        <p:nvPicPr>
          <p:cNvPr id="24579" name="Picture 3"/>
          <p:cNvPicPr>
            <a:picLocks noGrp="1" noChangeAspect="1" noChangeArrowheads="1"/>
          </p:cNvPicPr>
          <p:nvPr>
            <p:ph type="body" idx="1"/>
          </p:nvPr>
        </p:nvPicPr>
        <p:blipFill>
          <a:blip r:embed="rId3" cstate="print"/>
          <a:srcRect/>
          <a:stretch>
            <a:fillRect/>
          </a:stretch>
        </p:blipFill>
        <p:spPr>
          <a:xfrm>
            <a:off x="0" y="849312"/>
            <a:ext cx="9144000" cy="6008688"/>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0"/>
            <a:ext cx="7772400" cy="1143000"/>
          </a:xfrm>
          <a:noFill/>
        </p:spPr>
        <p:txBody>
          <a:bodyPr anchor="t"/>
          <a:lstStyle/>
          <a:p>
            <a:pPr algn="l"/>
            <a:r>
              <a:rPr lang="en-US" u="sng" dirty="0" smtClean="0">
                <a:solidFill>
                  <a:srgbClr val="FFFF00"/>
                </a:solidFill>
                <a:latin typeface="Arial" pitchFamily="34" charset="0"/>
                <a:cs typeface="Arial" pitchFamily="34" charset="0"/>
              </a:rPr>
              <a:t>Primary Challenges</a:t>
            </a:r>
          </a:p>
        </p:txBody>
      </p:sp>
      <p:sp>
        <p:nvSpPr>
          <p:cNvPr id="25603" name="Rectangle 3"/>
          <p:cNvSpPr>
            <a:spLocks noGrp="1" noChangeArrowheads="1"/>
          </p:cNvSpPr>
          <p:nvPr>
            <p:ph type="body" idx="1"/>
          </p:nvPr>
        </p:nvSpPr>
        <p:spPr>
          <a:xfrm>
            <a:off x="228600" y="1219200"/>
            <a:ext cx="8610600" cy="5257800"/>
          </a:xfrm>
          <a:noFill/>
        </p:spPr>
        <p:txBody>
          <a:bodyPr/>
          <a:lstStyle/>
          <a:p>
            <a:r>
              <a:rPr lang="en-US" sz="2800" dirty="0" smtClean="0">
                <a:solidFill>
                  <a:srgbClr val="FFFF00"/>
                </a:solidFill>
                <a:latin typeface="Arial" pitchFamily="34" charset="0"/>
                <a:cs typeface="Arial" pitchFamily="34" charset="0"/>
              </a:rPr>
              <a:t>Costs</a:t>
            </a:r>
          </a:p>
          <a:p>
            <a:pPr lvl="1"/>
            <a:r>
              <a:rPr lang="en-US" dirty="0" smtClean="0">
                <a:solidFill>
                  <a:srgbClr val="FFFF00"/>
                </a:solidFill>
                <a:latin typeface="Arial" pitchFamily="34" charset="0"/>
                <a:cs typeface="Arial" pitchFamily="34" charset="0"/>
              </a:rPr>
              <a:t>Changes in operating practices</a:t>
            </a:r>
          </a:p>
          <a:p>
            <a:pPr lvl="1"/>
            <a:r>
              <a:rPr lang="en-US" dirty="0" smtClean="0">
                <a:solidFill>
                  <a:srgbClr val="FFFF00"/>
                </a:solidFill>
                <a:latin typeface="Arial" pitchFamily="34" charset="0"/>
                <a:cs typeface="Arial" pitchFamily="34" charset="0"/>
              </a:rPr>
              <a:t>Tracking and selling offsets</a:t>
            </a:r>
          </a:p>
          <a:p>
            <a:pPr lvl="1"/>
            <a:r>
              <a:rPr lang="en-US" dirty="0" smtClean="0">
                <a:solidFill>
                  <a:srgbClr val="6C2E9A"/>
                </a:solidFill>
                <a:latin typeface="Arial" pitchFamily="34" charset="0"/>
                <a:cs typeface="Arial" pitchFamily="34" charset="0"/>
              </a:rPr>
              <a:t>Increased input cost (esp. fuel and fertilizer)</a:t>
            </a:r>
          </a:p>
          <a:p>
            <a:r>
              <a:rPr lang="en-US" sz="2800" dirty="0" smtClean="0">
                <a:solidFill>
                  <a:srgbClr val="6C2E9A"/>
                </a:solidFill>
                <a:latin typeface="Arial" pitchFamily="34" charset="0"/>
                <a:cs typeface="Arial" pitchFamily="34" charset="0"/>
              </a:rPr>
              <a:t>Getting the correct enabling policy in place</a:t>
            </a:r>
          </a:p>
          <a:p>
            <a:r>
              <a:rPr lang="en-US" sz="2800" dirty="0" smtClean="0">
                <a:solidFill>
                  <a:srgbClr val="6C2E9A"/>
                </a:solidFill>
                <a:latin typeface="Arial" pitchFamily="34" charset="0"/>
                <a:cs typeface="Arial" pitchFamily="34" charset="0"/>
              </a:rPr>
              <a:t>Development of viable markets</a:t>
            </a:r>
          </a:p>
          <a:p>
            <a:r>
              <a:rPr lang="en-US" sz="2800" dirty="0" smtClean="0">
                <a:solidFill>
                  <a:srgbClr val="6C2E9A"/>
                </a:solidFill>
                <a:latin typeface="Arial" pitchFamily="34" charset="0"/>
                <a:cs typeface="Arial" pitchFamily="34" charset="0"/>
              </a:rPr>
              <a:t>Informing </a:t>
            </a:r>
            <a:r>
              <a:rPr lang="en-US" sz="2800" dirty="0" err="1" smtClean="0">
                <a:solidFill>
                  <a:srgbClr val="6C2E9A"/>
                </a:solidFill>
                <a:latin typeface="Arial" pitchFamily="34" charset="0"/>
                <a:cs typeface="Arial" pitchFamily="34" charset="0"/>
              </a:rPr>
              <a:t>ag</a:t>
            </a:r>
            <a:r>
              <a:rPr lang="en-US" sz="2800" dirty="0" smtClean="0">
                <a:solidFill>
                  <a:srgbClr val="6C2E9A"/>
                </a:solidFill>
                <a:latin typeface="Arial" pitchFamily="34" charset="0"/>
                <a:cs typeface="Arial" pitchFamily="34" charset="0"/>
              </a:rPr>
              <a:t> and forest sectors of opportunities, challenges, alternatives and consequences</a:t>
            </a:r>
          </a:p>
          <a:p>
            <a:r>
              <a:rPr lang="en-US" sz="2800" dirty="0" smtClean="0">
                <a:solidFill>
                  <a:srgbClr val="6C2E9A"/>
                </a:solidFill>
                <a:latin typeface="Arial" pitchFamily="34" charset="0"/>
                <a:cs typeface="Arial" pitchFamily="34" charset="0"/>
              </a:rPr>
              <a:t>Shaping our own destiny</a:t>
            </a:r>
          </a:p>
          <a:p>
            <a:pPr>
              <a:buFontTx/>
              <a:buNone/>
            </a:pPr>
            <a:endParaRPr lang="en-US" sz="2800"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81000" y="76200"/>
            <a:ext cx="8534400" cy="609600"/>
          </a:xfrm>
        </p:spPr>
        <p:txBody>
          <a:bodyPr/>
          <a:lstStyle/>
          <a:p>
            <a:pPr algn="ctr"/>
            <a:r>
              <a:rPr lang="en-US" sz="3200" smtClean="0">
                <a:solidFill>
                  <a:schemeClr val="bg1"/>
                </a:solidFill>
                <a:latin typeface="Arial" pitchFamily="34" charset="0"/>
              </a:rPr>
              <a:t>Measurement, Monitoring and Verification</a:t>
            </a:r>
          </a:p>
        </p:txBody>
      </p:sp>
      <p:sp>
        <p:nvSpPr>
          <p:cNvPr id="1028" name="Rectangle 3"/>
          <p:cNvSpPr>
            <a:spLocks noGrp="1" noChangeArrowheads="1"/>
          </p:cNvSpPr>
          <p:nvPr>
            <p:ph type="body" sz="half" idx="1"/>
          </p:nvPr>
        </p:nvSpPr>
        <p:spPr>
          <a:xfrm>
            <a:off x="0" y="762000"/>
            <a:ext cx="9144000" cy="5867400"/>
          </a:xfrm>
        </p:spPr>
        <p:txBody>
          <a:bodyPr/>
          <a:lstStyle/>
          <a:p>
            <a:pPr>
              <a:buFont typeface="Wingdings" pitchFamily="2" charset="2"/>
              <a:buChar char="§"/>
            </a:pPr>
            <a:r>
              <a:rPr lang="en-US" sz="2400" smtClean="0">
                <a:solidFill>
                  <a:srgbClr val="FFFF00"/>
                </a:solidFill>
                <a:latin typeface="Arial" pitchFamily="34" charset="0"/>
              </a:rPr>
              <a:t>Detecting soil C changes</a:t>
            </a:r>
          </a:p>
          <a:p>
            <a:pPr lvl="1"/>
            <a:r>
              <a:rPr lang="en-US" sz="2400" smtClean="0">
                <a:solidFill>
                  <a:srgbClr val="FFFF00"/>
                </a:solidFill>
                <a:latin typeface="Arial" pitchFamily="34" charset="0"/>
              </a:rPr>
              <a:t>Difficult on short time scales</a:t>
            </a:r>
          </a:p>
          <a:p>
            <a:pPr lvl="1"/>
            <a:r>
              <a:rPr lang="en-US" sz="2400" smtClean="0">
                <a:solidFill>
                  <a:srgbClr val="FFFF00"/>
                </a:solidFill>
                <a:latin typeface="Arial" pitchFamily="34" charset="0"/>
              </a:rPr>
              <a:t>Amount of change small compared to total C</a:t>
            </a:r>
          </a:p>
          <a:p>
            <a:pPr lvl="1">
              <a:buFontTx/>
              <a:buNone/>
            </a:pPr>
            <a:endParaRPr lang="en-US" sz="2400" smtClean="0">
              <a:solidFill>
                <a:srgbClr val="FFFF00"/>
              </a:solidFill>
              <a:latin typeface="Arial" pitchFamily="34" charset="0"/>
            </a:endParaRPr>
          </a:p>
          <a:p>
            <a:pPr>
              <a:buFont typeface="Wingdings" pitchFamily="2" charset="2"/>
              <a:buChar char="§"/>
            </a:pPr>
            <a:r>
              <a:rPr lang="en-US" sz="2400" smtClean="0">
                <a:solidFill>
                  <a:srgbClr val="FFFF00"/>
                </a:solidFill>
                <a:latin typeface="Arial" pitchFamily="34" charset="0"/>
              </a:rPr>
              <a:t>Methods for detecting and projecting soil C changes </a:t>
            </a:r>
            <a:r>
              <a:rPr lang="en-US" sz="1400" smtClean="0">
                <a:solidFill>
                  <a:srgbClr val="FFFF00"/>
                </a:solidFill>
                <a:latin typeface="Arial" pitchFamily="34" charset="0"/>
              </a:rPr>
              <a:t>(Post et al. 2001)</a:t>
            </a:r>
          </a:p>
          <a:p>
            <a:pPr lvl="1"/>
            <a:r>
              <a:rPr lang="en-US" sz="2400" smtClean="0">
                <a:solidFill>
                  <a:srgbClr val="FFFF00"/>
                </a:solidFill>
                <a:latin typeface="Arial" pitchFamily="34" charset="0"/>
              </a:rPr>
              <a:t>Direct methods</a:t>
            </a:r>
          </a:p>
          <a:p>
            <a:pPr lvl="2"/>
            <a:r>
              <a:rPr lang="en-US" smtClean="0">
                <a:solidFill>
                  <a:srgbClr val="FFFF00"/>
                </a:solidFill>
                <a:latin typeface="Arial" pitchFamily="34" charset="0"/>
              </a:rPr>
              <a:t>Field measurements</a:t>
            </a:r>
          </a:p>
          <a:p>
            <a:pPr lvl="1"/>
            <a:r>
              <a:rPr lang="en-US" sz="2400" smtClean="0">
                <a:solidFill>
                  <a:srgbClr val="FFFF00"/>
                </a:solidFill>
                <a:latin typeface="Arial" pitchFamily="34" charset="0"/>
              </a:rPr>
              <a:t>Indirect methods</a:t>
            </a:r>
          </a:p>
          <a:p>
            <a:pPr lvl="2"/>
            <a:r>
              <a:rPr lang="en-US" smtClean="0">
                <a:solidFill>
                  <a:srgbClr val="FFFF00"/>
                </a:solidFill>
                <a:latin typeface="Arial" pitchFamily="34" charset="0"/>
              </a:rPr>
              <a:t>Accounting</a:t>
            </a:r>
          </a:p>
          <a:p>
            <a:pPr lvl="3"/>
            <a:r>
              <a:rPr lang="en-US" sz="2800" smtClean="0">
                <a:solidFill>
                  <a:srgbClr val="FFFF00"/>
                </a:solidFill>
                <a:latin typeface="Arial" pitchFamily="34" charset="0"/>
              </a:rPr>
              <a:t>Stratified accounting</a:t>
            </a:r>
          </a:p>
          <a:p>
            <a:pPr lvl="3"/>
            <a:r>
              <a:rPr lang="en-US" sz="2800" smtClean="0">
                <a:solidFill>
                  <a:srgbClr val="FFFF00"/>
                </a:solidFill>
                <a:latin typeface="Arial" pitchFamily="34" charset="0"/>
              </a:rPr>
              <a:t>Remote sensing</a:t>
            </a:r>
          </a:p>
          <a:p>
            <a:pPr lvl="3"/>
            <a:r>
              <a:rPr lang="en-US" sz="2800" smtClean="0">
                <a:solidFill>
                  <a:srgbClr val="FFFF00"/>
                </a:solidFill>
                <a:latin typeface="Arial" pitchFamily="34" charset="0"/>
              </a:rPr>
              <a:t>Models</a:t>
            </a:r>
          </a:p>
        </p:txBody>
      </p:sp>
      <p:graphicFrame>
        <p:nvGraphicFramePr>
          <p:cNvPr id="1026" name="Object 4"/>
          <p:cNvGraphicFramePr>
            <a:graphicFrameLocks noChangeAspect="1"/>
          </p:cNvGraphicFramePr>
          <p:nvPr>
            <p:ph type="clipArt" sz="half" idx="2"/>
          </p:nvPr>
        </p:nvGraphicFramePr>
        <p:xfrm>
          <a:off x="4114800" y="3703638"/>
          <a:ext cx="4876800" cy="3078162"/>
        </p:xfrm>
        <a:graphic>
          <a:graphicData uri="http://schemas.openxmlformats.org/presentationml/2006/ole">
            <p:oleObj spid="_x0000_s49154" name="Document" r:id="rId3" imgW="5446401" imgH="3437154" progId="Word.Document.8">
              <p:embed/>
            </p:oleObj>
          </a:graphicData>
        </a:graphic>
      </p:graphicFrame>
      <p:sp>
        <p:nvSpPr>
          <p:cNvPr id="1029" name="Text Box 5"/>
          <p:cNvSpPr txBox="1">
            <a:spLocks noChangeArrowheads="1"/>
          </p:cNvSpPr>
          <p:nvPr/>
        </p:nvSpPr>
        <p:spPr bwMode="auto">
          <a:xfrm>
            <a:off x="0" y="6521450"/>
            <a:ext cx="2057400" cy="336550"/>
          </a:xfrm>
          <a:prstGeom prst="rect">
            <a:avLst/>
          </a:prstGeom>
          <a:noFill/>
          <a:ln w="9525">
            <a:noFill/>
            <a:miter lim="800000"/>
            <a:headEnd/>
            <a:tailEnd/>
          </a:ln>
        </p:spPr>
        <p:txBody>
          <a:bodyPr>
            <a:spAutoFit/>
          </a:bodyPr>
          <a:lstStyle/>
          <a:p>
            <a:pPr algn="ctr">
              <a:spcBef>
                <a:spcPct val="50000"/>
              </a:spcBef>
            </a:pPr>
            <a:r>
              <a:rPr lang="en-US" sz="1600" b="1">
                <a:solidFill>
                  <a:srgbClr val="00CCFF"/>
                </a:solidFill>
              </a:rPr>
              <a:t>Post et al. (2001)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0"/>
            <a:ext cx="7772400" cy="1143000"/>
          </a:xfrm>
          <a:noFill/>
        </p:spPr>
        <p:txBody>
          <a:bodyPr anchor="t"/>
          <a:lstStyle/>
          <a:p>
            <a:pPr algn="l"/>
            <a:r>
              <a:rPr lang="en-US" u="sng" dirty="0" smtClean="0">
                <a:solidFill>
                  <a:srgbClr val="FFFF00"/>
                </a:solidFill>
                <a:latin typeface="Arial" pitchFamily="34" charset="0"/>
                <a:cs typeface="Arial" pitchFamily="34" charset="0"/>
              </a:rPr>
              <a:t>Primary Challenges</a:t>
            </a:r>
          </a:p>
        </p:txBody>
      </p:sp>
      <p:sp>
        <p:nvSpPr>
          <p:cNvPr id="25603" name="Rectangle 3"/>
          <p:cNvSpPr>
            <a:spLocks noGrp="1" noChangeArrowheads="1"/>
          </p:cNvSpPr>
          <p:nvPr>
            <p:ph type="body" idx="1"/>
          </p:nvPr>
        </p:nvSpPr>
        <p:spPr>
          <a:xfrm>
            <a:off x="228600" y="1219200"/>
            <a:ext cx="8610600" cy="5257800"/>
          </a:xfrm>
          <a:noFill/>
        </p:spPr>
        <p:txBody>
          <a:bodyPr/>
          <a:lstStyle/>
          <a:p>
            <a:r>
              <a:rPr lang="en-US" sz="2800" dirty="0" smtClean="0">
                <a:solidFill>
                  <a:srgbClr val="FFFF00"/>
                </a:solidFill>
                <a:latin typeface="Arial" pitchFamily="34" charset="0"/>
                <a:cs typeface="Arial" pitchFamily="34" charset="0"/>
              </a:rPr>
              <a:t>Costs</a:t>
            </a:r>
          </a:p>
          <a:p>
            <a:pPr lvl="1"/>
            <a:r>
              <a:rPr lang="en-US" dirty="0" smtClean="0">
                <a:solidFill>
                  <a:srgbClr val="FFFF00"/>
                </a:solidFill>
                <a:latin typeface="Arial" pitchFamily="34" charset="0"/>
                <a:cs typeface="Arial" pitchFamily="34" charset="0"/>
              </a:rPr>
              <a:t>Changes in operating practices</a:t>
            </a:r>
          </a:p>
          <a:p>
            <a:pPr lvl="1"/>
            <a:r>
              <a:rPr lang="en-US" dirty="0" smtClean="0">
                <a:solidFill>
                  <a:srgbClr val="FFFF00"/>
                </a:solidFill>
                <a:latin typeface="Arial" pitchFamily="34" charset="0"/>
                <a:cs typeface="Arial" pitchFamily="34" charset="0"/>
              </a:rPr>
              <a:t>Tracking and selling offsets</a:t>
            </a:r>
          </a:p>
          <a:p>
            <a:pPr lvl="1"/>
            <a:r>
              <a:rPr lang="en-US" dirty="0" smtClean="0">
                <a:solidFill>
                  <a:srgbClr val="FFFF00"/>
                </a:solidFill>
                <a:latin typeface="Arial" pitchFamily="34" charset="0"/>
                <a:cs typeface="Arial" pitchFamily="34" charset="0"/>
              </a:rPr>
              <a:t>Increased input cost (esp. fuel and fertilizer)</a:t>
            </a:r>
          </a:p>
          <a:p>
            <a:r>
              <a:rPr lang="en-US" sz="2800" dirty="0" smtClean="0">
                <a:solidFill>
                  <a:srgbClr val="6C2E9A"/>
                </a:solidFill>
                <a:latin typeface="Arial" pitchFamily="34" charset="0"/>
                <a:cs typeface="Arial" pitchFamily="34" charset="0"/>
              </a:rPr>
              <a:t>Getting the correct enabling policy in place</a:t>
            </a:r>
          </a:p>
          <a:p>
            <a:r>
              <a:rPr lang="en-US" sz="2800" dirty="0" smtClean="0">
                <a:solidFill>
                  <a:srgbClr val="6C2E9A"/>
                </a:solidFill>
                <a:latin typeface="Arial" pitchFamily="34" charset="0"/>
                <a:cs typeface="Arial" pitchFamily="34" charset="0"/>
              </a:rPr>
              <a:t>Development of viable markets</a:t>
            </a:r>
          </a:p>
          <a:p>
            <a:r>
              <a:rPr lang="en-US" sz="2800" dirty="0" smtClean="0">
                <a:solidFill>
                  <a:srgbClr val="6C2E9A"/>
                </a:solidFill>
                <a:latin typeface="Arial" pitchFamily="34" charset="0"/>
                <a:cs typeface="Arial" pitchFamily="34" charset="0"/>
              </a:rPr>
              <a:t>Informing </a:t>
            </a:r>
            <a:r>
              <a:rPr lang="en-US" sz="2800" dirty="0" err="1" smtClean="0">
                <a:solidFill>
                  <a:srgbClr val="6C2E9A"/>
                </a:solidFill>
                <a:latin typeface="Arial" pitchFamily="34" charset="0"/>
                <a:cs typeface="Arial" pitchFamily="34" charset="0"/>
              </a:rPr>
              <a:t>ag</a:t>
            </a:r>
            <a:r>
              <a:rPr lang="en-US" sz="2800" dirty="0" smtClean="0">
                <a:solidFill>
                  <a:srgbClr val="6C2E9A"/>
                </a:solidFill>
                <a:latin typeface="Arial" pitchFamily="34" charset="0"/>
                <a:cs typeface="Arial" pitchFamily="34" charset="0"/>
              </a:rPr>
              <a:t> and forest sectors of opportunities, challenges, alternatives and consequences</a:t>
            </a:r>
          </a:p>
          <a:p>
            <a:r>
              <a:rPr lang="en-US" sz="2800" dirty="0" smtClean="0">
                <a:solidFill>
                  <a:srgbClr val="6C2E9A"/>
                </a:solidFill>
                <a:latin typeface="Arial" pitchFamily="34" charset="0"/>
                <a:cs typeface="Arial" pitchFamily="34" charset="0"/>
              </a:rPr>
              <a:t>Shaping our own destiny</a:t>
            </a:r>
          </a:p>
          <a:p>
            <a:pPr>
              <a:buFontTx/>
              <a:buNone/>
            </a:pPr>
            <a:endParaRPr lang="en-US" sz="2800"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solidFill>
                  <a:srgbClr val="FFFF00"/>
                </a:solidFill>
                <a:latin typeface="Arial" pitchFamily="34" charset="0"/>
              </a:rPr>
              <a:t>Mitigation</a:t>
            </a:r>
          </a:p>
        </p:txBody>
      </p:sp>
      <p:sp>
        <p:nvSpPr>
          <p:cNvPr id="18435" name="Rectangle 3"/>
          <p:cNvSpPr>
            <a:spLocks noGrp="1" noChangeArrowheads="1"/>
          </p:cNvSpPr>
          <p:nvPr>
            <p:ph type="body"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u="sng" dirty="0" smtClean="0">
                <a:solidFill>
                  <a:srgbClr val="FFFF00"/>
                </a:solidFill>
                <a:latin typeface="Arial" pitchFamily="34" charset="0"/>
                <a:cs typeface="Arial" pitchFamily="34" charset="0"/>
              </a:rPr>
              <a:t>Production Costs</a:t>
            </a:r>
          </a:p>
        </p:txBody>
      </p:sp>
      <p:sp>
        <p:nvSpPr>
          <p:cNvPr id="33795" name="Rectangle 3"/>
          <p:cNvSpPr>
            <a:spLocks noGrp="1" noChangeArrowheads="1"/>
          </p:cNvSpPr>
          <p:nvPr>
            <p:ph type="body" idx="1"/>
          </p:nvPr>
        </p:nvSpPr>
        <p:spPr/>
        <p:txBody>
          <a:bodyPr/>
          <a:lstStyle/>
          <a:p>
            <a:pPr>
              <a:buFontTx/>
              <a:buNone/>
            </a:pPr>
            <a:r>
              <a:rPr lang="en-US" smtClean="0">
                <a:solidFill>
                  <a:srgbClr val="FFFF00"/>
                </a:solidFill>
                <a:latin typeface="Arial" pitchFamily="34" charset="0"/>
                <a:cs typeface="Arial" pitchFamily="34" charset="0"/>
              </a:rPr>
              <a:t>	Iowa State</a:t>
            </a:r>
          </a:p>
          <a:p>
            <a:pPr lvl="1"/>
            <a:r>
              <a:rPr lang="en-US" smtClean="0">
                <a:solidFill>
                  <a:srgbClr val="FFFF00"/>
                </a:solidFill>
                <a:latin typeface="Arial" pitchFamily="34" charset="0"/>
                <a:cs typeface="Arial" pitchFamily="34" charset="0"/>
              </a:rPr>
              <a:t>Roughly a 1.5% increase for corn and soybean farmers by 2020</a:t>
            </a:r>
          </a:p>
          <a:p>
            <a:pPr>
              <a:buFontTx/>
              <a:buNone/>
            </a:pPr>
            <a:r>
              <a:rPr lang="en-US" smtClean="0">
                <a:solidFill>
                  <a:srgbClr val="FFFF00"/>
                </a:solidFill>
                <a:latin typeface="Arial" pitchFamily="34" charset="0"/>
                <a:cs typeface="Arial" pitchFamily="34" charset="0"/>
              </a:rPr>
              <a:t>	University of Missouri (FAPRI)</a:t>
            </a:r>
          </a:p>
          <a:p>
            <a:pPr lvl="1"/>
            <a:r>
              <a:rPr lang="en-US" smtClean="0">
                <a:solidFill>
                  <a:srgbClr val="FFFF00"/>
                </a:solidFill>
                <a:latin typeface="Arial" pitchFamily="34" charset="0"/>
                <a:cs typeface="Arial" pitchFamily="34" charset="0"/>
              </a:rPr>
              <a:t>Dryland corn 3.2% increase by 2020</a:t>
            </a:r>
          </a:p>
          <a:p>
            <a:pPr lvl="1"/>
            <a:r>
              <a:rPr lang="en-US" smtClean="0">
                <a:solidFill>
                  <a:srgbClr val="FFFF00"/>
                </a:solidFill>
                <a:latin typeface="Arial" pitchFamily="34" charset="0"/>
                <a:cs typeface="Arial" pitchFamily="34" charset="0"/>
              </a:rPr>
              <a:t>Irrigated corn 3.5% increase by 2020</a:t>
            </a:r>
          </a:p>
          <a:p>
            <a:pPr lvl="1"/>
            <a:r>
              <a:rPr lang="en-US" smtClean="0">
                <a:solidFill>
                  <a:srgbClr val="FFFF00"/>
                </a:solidFill>
                <a:latin typeface="Arial" pitchFamily="34" charset="0"/>
                <a:cs typeface="Arial" pitchFamily="34" charset="0"/>
              </a:rPr>
              <a:t>Soybeans 1.6% by 2020</a:t>
            </a:r>
          </a:p>
          <a:p>
            <a:pPr>
              <a:buFontTx/>
              <a:buNone/>
            </a:pPr>
            <a:endParaRPr lang="en-US" smtClean="0">
              <a:solidFill>
                <a:srgbClr val="FFFF00"/>
              </a:solidFill>
              <a:latin typeface="Arial" pitchFamily="34" charset="0"/>
              <a:cs typeface="Arial" pitchFamily="34" charset="0"/>
            </a:endParaRPr>
          </a:p>
          <a:p>
            <a:pPr lvl="1"/>
            <a:endParaRPr lang="en-US" smtClean="0">
              <a:solidFill>
                <a:srgbClr val="FFFF00"/>
              </a:solidFill>
              <a:latin typeface="Arial" pitchFamily="34" charset="0"/>
              <a:cs typeface="Arial" pitchFamily="34" charset="0"/>
            </a:endParaRPr>
          </a:p>
          <a:p>
            <a:pPr lvl="1">
              <a:buFontTx/>
              <a:buNone/>
            </a:pPr>
            <a:endParaRPr lang="en-US"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0"/>
            <a:ext cx="7772400" cy="1143000"/>
          </a:xfrm>
          <a:noFill/>
        </p:spPr>
        <p:txBody>
          <a:bodyPr anchor="t"/>
          <a:lstStyle/>
          <a:p>
            <a:pPr algn="l"/>
            <a:r>
              <a:rPr lang="en-US" u="sng" dirty="0" smtClean="0">
                <a:solidFill>
                  <a:srgbClr val="FFFF00"/>
                </a:solidFill>
                <a:latin typeface="Arial" pitchFamily="34" charset="0"/>
                <a:cs typeface="Arial" pitchFamily="34" charset="0"/>
              </a:rPr>
              <a:t>Primary Challenges</a:t>
            </a:r>
          </a:p>
        </p:txBody>
      </p:sp>
      <p:sp>
        <p:nvSpPr>
          <p:cNvPr id="25603" name="Rectangle 3"/>
          <p:cNvSpPr>
            <a:spLocks noGrp="1" noChangeArrowheads="1"/>
          </p:cNvSpPr>
          <p:nvPr>
            <p:ph type="body" idx="1"/>
          </p:nvPr>
        </p:nvSpPr>
        <p:spPr>
          <a:xfrm>
            <a:off x="228600" y="1219200"/>
            <a:ext cx="8610600" cy="5257800"/>
          </a:xfrm>
          <a:noFill/>
        </p:spPr>
        <p:txBody>
          <a:bodyPr/>
          <a:lstStyle/>
          <a:p>
            <a:r>
              <a:rPr lang="en-US" sz="2800" dirty="0" smtClean="0">
                <a:solidFill>
                  <a:srgbClr val="FFFF00"/>
                </a:solidFill>
                <a:latin typeface="Arial" pitchFamily="34" charset="0"/>
                <a:cs typeface="Arial" pitchFamily="34" charset="0"/>
              </a:rPr>
              <a:t>Costs</a:t>
            </a:r>
          </a:p>
          <a:p>
            <a:pPr lvl="1"/>
            <a:r>
              <a:rPr lang="en-US" dirty="0" smtClean="0">
                <a:solidFill>
                  <a:srgbClr val="FFFF00"/>
                </a:solidFill>
                <a:latin typeface="Arial" pitchFamily="34" charset="0"/>
                <a:cs typeface="Arial" pitchFamily="34" charset="0"/>
              </a:rPr>
              <a:t>Changes in operating practices</a:t>
            </a:r>
          </a:p>
          <a:p>
            <a:pPr lvl="1"/>
            <a:r>
              <a:rPr lang="en-US" dirty="0" smtClean="0">
                <a:solidFill>
                  <a:srgbClr val="FFFF00"/>
                </a:solidFill>
                <a:latin typeface="Arial" pitchFamily="34" charset="0"/>
                <a:cs typeface="Arial" pitchFamily="34" charset="0"/>
              </a:rPr>
              <a:t>Tracking and selling offsets</a:t>
            </a:r>
          </a:p>
          <a:p>
            <a:pPr lvl="1"/>
            <a:r>
              <a:rPr lang="en-US" dirty="0" smtClean="0">
                <a:solidFill>
                  <a:srgbClr val="FFFF00"/>
                </a:solidFill>
                <a:latin typeface="Arial" pitchFamily="34" charset="0"/>
                <a:cs typeface="Arial" pitchFamily="34" charset="0"/>
              </a:rPr>
              <a:t>Increased input cost (esp. fuel and fertilizer)</a:t>
            </a:r>
          </a:p>
          <a:p>
            <a:r>
              <a:rPr lang="en-US" sz="2800" dirty="0" smtClean="0">
                <a:solidFill>
                  <a:srgbClr val="FFFF00"/>
                </a:solidFill>
                <a:latin typeface="Arial" pitchFamily="34" charset="0"/>
                <a:cs typeface="Arial" pitchFamily="34" charset="0"/>
              </a:rPr>
              <a:t>Getting the correct enabling policy in place</a:t>
            </a:r>
          </a:p>
          <a:p>
            <a:r>
              <a:rPr lang="en-US" sz="2800" dirty="0" smtClean="0">
                <a:solidFill>
                  <a:srgbClr val="FFFF00"/>
                </a:solidFill>
                <a:latin typeface="Arial" pitchFamily="34" charset="0"/>
                <a:cs typeface="Arial" pitchFamily="34" charset="0"/>
              </a:rPr>
              <a:t>Development of viable markets</a:t>
            </a:r>
          </a:p>
          <a:p>
            <a:r>
              <a:rPr lang="en-US" sz="2800" dirty="0" smtClean="0">
                <a:solidFill>
                  <a:srgbClr val="FFFF00"/>
                </a:solidFill>
                <a:latin typeface="Arial" pitchFamily="34" charset="0"/>
                <a:cs typeface="Arial" pitchFamily="34" charset="0"/>
              </a:rPr>
              <a:t>Informing </a:t>
            </a:r>
            <a:r>
              <a:rPr lang="en-US" sz="2800" dirty="0" err="1" smtClean="0">
                <a:solidFill>
                  <a:srgbClr val="FFFF00"/>
                </a:solidFill>
                <a:latin typeface="Arial" pitchFamily="34" charset="0"/>
                <a:cs typeface="Arial" pitchFamily="34" charset="0"/>
              </a:rPr>
              <a:t>ag</a:t>
            </a:r>
            <a:r>
              <a:rPr lang="en-US" sz="2800" dirty="0" smtClean="0">
                <a:solidFill>
                  <a:srgbClr val="FFFF00"/>
                </a:solidFill>
                <a:latin typeface="Arial" pitchFamily="34" charset="0"/>
                <a:cs typeface="Arial" pitchFamily="34" charset="0"/>
              </a:rPr>
              <a:t> and forest sectors of opportunities, challenges, alternatives and consequences</a:t>
            </a:r>
          </a:p>
          <a:p>
            <a:r>
              <a:rPr lang="en-US" sz="2800" dirty="0" smtClean="0">
                <a:solidFill>
                  <a:srgbClr val="FFFF00"/>
                </a:solidFill>
                <a:latin typeface="Arial" pitchFamily="34" charset="0"/>
                <a:cs typeface="Arial" pitchFamily="34" charset="0"/>
              </a:rPr>
              <a:t>Shaping our own destiny</a:t>
            </a:r>
          </a:p>
          <a:p>
            <a:pPr>
              <a:buFontTx/>
              <a:buNone/>
            </a:pPr>
            <a:endParaRPr lang="en-US" sz="2800"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609600"/>
          </a:xfrm>
        </p:spPr>
        <p:txBody>
          <a:bodyPr/>
          <a:lstStyle/>
          <a:p>
            <a:r>
              <a:rPr lang="en-US" sz="3200" smtClean="0">
                <a:solidFill>
                  <a:srgbClr val="FFFF00"/>
                </a:solidFill>
                <a:latin typeface="Arial" pitchFamily="34" charset="0"/>
              </a:rPr>
              <a:t>Policy</a:t>
            </a:r>
          </a:p>
        </p:txBody>
      </p:sp>
      <p:sp>
        <p:nvSpPr>
          <p:cNvPr id="26627" name="Rectangle 3"/>
          <p:cNvSpPr>
            <a:spLocks noGrp="1" noChangeArrowheads="1"/>
          </p:cNvSpPr>
          <p:nvPr>
            <p:ph type="body" idx="1"/>
          </p:nvPr>
        </p:nvSpPr>
        <p:spPr>
          <a:xfrm>
            <a:off x="685800" y="838200"/>
            <a:ext cx="7772400" cy="5638800"/>
          </a:xfrm>
        </p:spPr>
        <p:txBody>
          <a:bodyPr/>
          <a:lstStyle/>
          <a:p>
            <a:pPr>
              <a:lnSpc>
                <a:spcPct val="80000"/>
              </a:lnSpc>
            </a:pPr>
            <a:r>
              <a:rPr lang="en-US" sz="2400" smtClean="0">
                <a:solidFill>
                  <a:srgbClr val="FFFF00"/>
                </a:solidFill>
                <a:latin typeface="Arial" pitchFamily="34" charset="0"/>
              </a:rPr>
              <a:t>State and Regional Policy</a:t>
            </a:r>
          </a:p>
          <a:p>
            <a:pPr lvl="1">
              <a:lnSpc>
                <a:spcPct val="80000"/>
              </a:lnSpc>
            </a:pPr>
            <a:r>
              <a:rPr lang="en-US" sz="2000" smtClean="0">
                <a:solidFill>
                  <a:srgbClr val="FFFF00"/>
                </a:solidFill>
                <a:latin typeface="Arial" pitchFamily="34" charset="0"/>
              </a:rPr>
              <a:t>California</a:t>
            </a:r>
          </a:p>
          <a:p>
            <a:pPr lvl="1">
              <a:lnSpc>
                <a:spcPct val="80000"/>
              </a:lnSpc>
            </a:pPr>
            <a:r>
              <a:rPr lang="en-US" sz="2000" smtClean="0">
                <a:solidFill>
                  <a:srgbClr val="FFFF00"/>
                </a:solidFill>
                <a:latin typeface="Arial" pitchFamily="34" charset="0"/>
              </a:rPr>
              <a:t>Northeast Region</a:t>
            </a:r>
          </a:p>
          <a:p>
            <a:pPr lvl="1">
              <a:lnSpc>
                <a:spcPct val="80000"/>
              </a:lnSpc>
            </a:pPr>
            <a:r>
              <a:rPr lang="en-US" sz="2000" smtClean="0">
                <a:solidFill>
                  <a:srgbClr val="FFFF00"/>
                </a:solidFill>
                <a:latin typeface="Arial" pitchFamily="34" charset="0"/>
              </a:rPr>
              <a:t>34 State Climate Action Registry (Kansas included)</a:t>
            </a:r>
          </a:p>
          <a:p>
            <a:pPr lvl="1">
              <a:lnSpc>
                <a:spcPct val="80000"/>
              </a:lnSpc>
            </a:pPr>
            <a:r>
              <a:rPr lang="en-US" sz="2000" smtClean="0">
                <a:solidFill>
                  <a:srgbClr val="FFFF00"/>
                </a:solidFill>
                <a:latin typeface="Arial" pitchFamily="34" charset="0"/>
              </a:rPr>
              <a:t>Western Governors Association</a:t>
            </a:r>
          </a:p>
          <a:p>
            <a:pPr lvl="1">
              <a:lnSpc>
                <a:spcPct val="80000"/>
              </a:lnSpc>
            </a:pPr>
            <a:r>
              <a:rPr lang="en-US" sz="2000" smtClean="0">
                <a:solidFill>
                  <a:srgbClr val="FFFF00"/>
                </a:solidFill>
                <a:latin typeface="Arial" pitchFamily="34" charset="0"/>
              </a:rPr>
              <a:t>Midwest Governors Association</a:t>
            </a:r>
          </a:p>
          <a:p>
            <a:pPr>
              <a:lnSpc>
                <a:spcPct val="80000"/>
              </a:lnSpc>
            </a:pPr>
            <a:r>
              <a:rPr lang="en-US" sz="2400" smtClean="0">
                <a:solidFill>
                  <a:srgbClr val="FFFF00"/>
                </a:solidFill>
                <a:latin typeface="Arial" pitchFamily="34" charset="0"/>
              </a:rPr>
              <a:t>National Policy</a:t>
            </a:r>
          </a:p>
          <a:p>
            <a:pPr lvl="1">
              <a:lnSpc>
                <a:spcPct val="80000"/>
              </a:lnSpc>
            </a:pPr>
            <a:r>
              <a:rPr lang="en-US" sz="2000" smtClean="0">
                <a:solidFill>
                  <a:srgbClr val="FFFF00"/>
                </a:solidFill>
                <a:latin typeface="Arial" pitchFamily="34" charset="0"/>
              </a:rPr>
              <a:t>Farm Bill</a:t>
            </a:r>
          </a:p>
          <a:p>
            <a:pPr lvl="2">
              <a:lnSpc>
                <a:spcPct val="80000"/>
              </a:lnSpc>
            </a:pPr>
            <a:r>
              <a:rPr lang="en-US" sz="1800" smtClean="0">
                <a:solidFill>
                  <a:srgbClr val="FFFF00"/>
                </a:solidFill>
                <a:latin typeface="Arial" pitchFamily="34" charset="0"/>
              </a:rPr>
              <a:t>Many programs tie to offsets</a:t>
            </a:r>
          </a:p>
          <a:p>
            <a:pPr lvl="3">
              <a:lnSpc>
                <a:spcPct val="80000"/>
              </a:lnSpc>
            </a:pPr>
            <a:r>
              <a:rPr lang="en-US" sz="1800" smtClean="0">
                <a:solidFill>
                  <a:srgbClr val="FFFF00"/>
                </a:solidFill>
                <a:latin typeface="Arial" pitchFamily="34" charset="0"/>
              </a:rPr>
              <a:t>CSP, EQIP</a:t>
            </a:r>
          </a:p>
          <a:p>
            <a:pPr lvl="1">
              <a:lnSpc>
                <a:spcPct val="80000"/>
              </a:lnSpc>
            </a:pPr>
            <a:r>
              <a:rPr lang="en-US" sz="2000" smtClean="0">
                <a:solidFill>
                  <a:srgbClr val="FFFF00"/>
                </a:solidFill>
                <a:latin typeface="Arial" pitchFamily="34" charset="0"/>
              </a:rPr>
              <a:t>Voluntary Registry</a:t>
            </a:r>
          </a:p>
          <a:p>
            <a:pPr lvl="1">
              <a:lnSpc>
                <a:spcPct val="80000"/>
              </a:lnSpc>
            </a:pPr>
            <a:r>
              <a:rPr lang="en-US" sz="2000" smtClean="0">
                <a:solidFill>
                  <a:srgbClr val="FFFF00"/>
                </a:solidFill>
                <a:latin typeface="Arial" pitchFamily="34" charset="0"/>
              </a:rPr>
              <a:t>Climate Change Legislation (will ag be included)</a:t>
            </a:r>
          </a:p>
          <a:p>
            <a:pPr lvl="2">
              <a:lnSpc>
                <a:spcPct val="80000"/>
              </a:lnSpc>
            </a:pPr>
            <a:r>
              <a:rPr lang="en-US" sz="1800" smtClean="0">
                <a:solidFill>
                  <a:srgbClr val="FFFF00"/>
                </a:solidFill>
                <a:latin typeface="Arial" pitchFamily="34" charset="0"/>
              </a:rPr>
              <a:t>Cap and Trade</a:t>
            </a:r>
          </a:p>
          <a:p>
            <a:pPr lvl="2">
              <a:lnSpc>
                <a:spcPct val="80000"/>
              </a:lnSpc>
            </a:pPr>
            <a:r>
              <a:rPr lang="en-US" sz="1800" smtClean="0">
                <a:solidFill>
                  <a:srgbClr val="FFFF00"/>
                </a:solidFill>
                <a:latin typeface="Arial" pitchFamily="34" charset="0"/>
              </a:rPr>
              <a:t>Carbon Tax</a:t>
            </a:r>
          </a:p>
          <a:p>
            <a:pPr>
              <a:lnSpc>
                <a:spcPct val="80000"/>
              </a:lnSpc>
            </a:pPr>
            <a:r>
              <a:rPr lang="en-US" sz="2400" smtClean="0">
                <a:solidFill>
                  <a:srgbClr val="FFFF00"/>
                </a:solidFill>
                <a:latin typeface="Arial" pitchFamily="34" charset="0"/>
              </a:rPr>
              <a:t>International</a:t>
            </a:r>
          </a:p>
          <a:p>
            <a:pPr lvl="1">
              <a:lnSpc>
                <a:spcPct val="80000"/>
              </a:lnSpc>
            </a:pPr>
            <a:r>
              <a:rPr lang="en-US" sz="2000" smtClean="0">
                <a:solidFill>
                  <a:srgbClr val="FFFF00"/>
                </a:solidFill>
                <a:latin typeface="Arial" pitchFamily="34" charset="0"/>
              </a:rPr>
              <a:t>Kyoto  (EU has a trading platform)</a:t>
            </a:r>
          </a:p>
          <a:p>
            <a:pPr lvl="1">
              <a:lnSpc>
                <a:spcPct val="80000"/>
              </a:lnSpc>
            </a:pPr>
            <a:r>
              <a:rPr lang="en-US" sz="2000" smtClean="0">
                <a:solidFill>
                  <a:srgbClr val="FFFF00"/>
                </a:solidFill>
                <a:latin typeface="Arial" pitchFamily="34" charset="0"/>
              </a:rPr>
              <a:t>Partnerships</a:t>
            </a:r>
          </a:p>
          <a:p>
            <a:pPr lvl="1">
              <a:lnSpc>
                <a:spcPct val="80000"/>
              </a:lnSpc>
            </a:pPr>
            <a:endParaRPr lang="en-US" sz="2000" smtClean="0">
              <a:solidFill>
                <a:srgbClr val="FFFF00"/>
              </a:solidFill>
              <a:latin typeface="Arial" pitchFamily="34" charset="0"/>
            </a:endParaRPr>
          </a:p>
          <a:p>
            <a:pPr lvl="1">
              <a:lnSpc>
                <a:spcPct val="80000"/>
              </a:lnSpc>
            </a:pPr>
            <a:endParaRPr lang="en-US" sz="2000" smtClean="0">
              <a:solidFill>
                <a:srgbClr val="FFFF00"/>
              </a:solidFill>
              <a:latin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0"/>
            <a:ext cx="7772400" cy="1143000"/>
          </a:xfrm>
        </p:spPr>
        <p:txBody>
          <a:bodyPr/>
          <a:lstStyle/>
          <a:p>
            <a:pPr algn="l"/>
            <a:r>
              <a:rPr lang="en-US" u="sng" dirty="0" smtClean="0">
                <a:solidFill>
                  <a:srgbClr val="FFFF00"/>
                </a:solidFill>
                <a:latin typeface="Arial" pitchFamily="34" charset="0"/>
                <a:cs typeface="Arial" pitchFamily="34" charset="0"/>
              </a:rPr>
              <a:t>Waxman-Markey Bill</a:t>
            </a:r>
          </a:p>
        </p:txBody>
      </p:sp>
      <p:sp>
        <p:nvSpPr>
          <p:cNvPr id="28675" name="Rectangle 3"/>
          <p:cNvSpPr>
            <a:spLocks noGrp="1" noChangeArrowheads="1"/>
          </p:cNvSpPr>
          <p:nvPr>
            <p:ph type="body" idx="1"/>
          </p:nvPr>
        </p:nvSpPr>
        <p:spPr>
          <a:xfrm>
            <a:off x="457200" y="1371600"/>
            <a:ext cx="8229600" cy="5105400"/>
          </a:xfrm>
        </p:spPr>
        <p:txBody>
          <a:bodyPr/>
          <a:lstStyle/>
          <a:p>
            <a:r>
              <a:rPr lang="en-US" dirty="0" smtClean="0">
                <a:solidFill>
                  <a:srgbClr val="FFFF00"/>
                </a:solidFill>
                <a:latin typeface="Arial" pitchFamily="34" charset="0"/>
                <a:cs typeface="Arial" pitchFamily="34" charset="0"/>
              </a:rPr>
              <a:t>Sets a cap on GHG emissions</a:t>
            </a:r>
          </a:p>
          <a:p>
            <a:pPr lvl="1"/>
            <a:r>
              <a:rPr lang="en-US" dirty="0" smtClean="0">
                <a:solidFill>
                  <a:srgbClr val="FFFF00"/>
                </a:solidFill>
                <a:latin typeface="Arial" pitchFamily="34" charset="0"/>
                <a:cs typeface="Arial" pitchFamily="34" charset="0"/>
              </a:rPr>
              <a:t>17% reduction by 2020</a:t>
            </a:r>
          </a:p>
          <a:p>
            <a:pPr lvl="1"/>
            <a:r>
              <a:rPr lang="en-US" dirty="0" smtClean="0">
                <a:solidFill>
                  <a:srgbClr val="FFFF00"/>
                </a:solidFill>
                <a:latin typeface="Arial" pitchFamily="34" charset="0"/>
                <a:cs typeface="Arial" pitchFamily="34" charset="0"/>
              </a:rPr>
              <a:t>83% reduction by 2050</a:t>
            </a:r>
          </a:p>
          <a:p>
            <a:r>
              <a:rPr lang="en-US" dirty="0" smtClean="0">
                <a:solidFill>
                  <a:srgbClr val="FFFF00"/>
                </a:solidFill>
                <a:latin typeface="Arial" pitchFamily="34" charset="0"/>
                <a:cs typeface="Arial" pitchFamily="34" charset="0"/>
              </a:rPr>
              <a:t>Allows 2 billion tons of offsets</a:t>
            </a:r>
          </a:p>
          <a:p>
            <a:pPr lvl="1"/>
            <a:r>
              <a:rPr lang="en-US" dirty="0" smtClean="0">
                <a:solidFill>
                  <a:srgbClr val="FFFF00"/>
                </a:solidFill>
                <a:latin typeface="Arial" pitchFamily="34" charset="0"/>
                <a:cs typeface="Arial" pitchFamily="34" charset="0"/>
              </a:rPr>
              <a:t>Split equally between domestic and international sources</a:t>
            </a:r>
          </a:p>
          <a:p>
            <a:r>
              <a:rPr lang="en-US" dirty="0" smtClean="0">
                <a:solidFill>
                  <a:srgbClr val="FFFF00"/>
                </a:solidFill>
                <a:latin typeface="Arial" pitchFamily="34" charset="0"/>
                <a:cs typeface="Arial" pitchFamily="34" charset="0"/>
              </a:rPr>
              <a:t>Allocates ~86% of allowances</a:t>
            </a:r>
          </a:p>
          <a:p>
            <a:pPr lvl="1"/>
            <a:r>
              <a:rPr lang="en-US" dirty="0" smtClean="0">
                <a:solidFill>
                  <a:srgbClr val="FFFF00"/>
                </a:solidFill>
                <a:latin typeface="Arial" pitchFamily="34" charset="0"/>
                <a:cs typeface="Arial" pitchFamily="34" charset="0"/>
              </a:rPr>
              <a:t>Rural Cooperatives get a portion</a:t>
            </a:r>
          </a:p>
        </p:txBody>
      </p:sp>
      <p:sp>
        <p:nvSpPr>
          <p:cNvPr id="28676" name="Rectangle 4"/>
          <p:cNvSpPr>
            <a:spLocks noChangeArrowheads="1"/>
          </p:cNvSpPr>
          <p:nvPr/>
        </p:nvSpPr>
        <p:spPr bwMode="auto">
          <a:xfrm>
            <a:off x="533400" y="3200400"/>
            <a:ext cx="152400"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8677" name="Rectangle 4"/>
          <p:cNvSpPr>
            <a:spLocks noChangeArrowheads="1"/>
          </p:cNvSpPr>
          <p:nvPr/>
        </p:nvSpPr>
        <p:spPr bwMode="auto">
          <a:xfrm>
            <a:off x="533400" y="4724400"/>
            <a:ext cx="152400"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8678" name="Rectangle 4"/>
          <p:cNvSpPr>
            <a:spLocks noChangeArrowheads="1"/>
          </p:cNvSpPr>
          <p:nvPr/>
        </p:nvSpPr>
        <p:spPr bwMode="auto">
          <a:xfrm>
            <a:off x="533400" y="1600200"/>
            <a:ext cx="152400" cy="152400"/>
          </a:xfrm>
          <a:prstGeom prst="rect">
            <a:avLst/>
          </a:prstGeom>
          <a:solidFill>
            <a:srgbClr val="FF99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1143000"/>
          </a:xfrm>
        </p:spPr>
        <p:txBody>
          <a:bodyPr/>
          <a:lstStyle/>
          <a:p>
            <a:pPr algn="l"/>
            <a:r>
              <a:rPr lang="en-US" u="sng" dirty="0" smtClean="0">
                <a:solidFill>
                  <a:srgbClr val="FFFF00"/>
                </a:solidFill>
                <a:latin typeface="Arial" pitchFamily="34" charset="0"/>
                <a:cs typeface="Arial" pitchFamily="34" charset="0"/>
              </a:rPr>
              <a:t>Peterson Amendments</a:t>
            </a:r>
          </a:p>
        </p:txBody>
      </p:sp>
      <p:sp>
        <p:nvSpPr>
          <p:cNvPr id="31747" name="Rectangle 3"/>
          <p:cNvSpPr>
            <a:spLocks noGrp="1" noChangeArrowheads="1"/>
          </p:cNvSpPr>
          <p:nvPr>
            <p:ph type="body" idx="1"/>
          </p:nvPr>
        </p:nvSpPr>
        <p:spPr>
          <a:xfrm>
            <a:off x="304800" y="1447800"/>
            <a:ext cx="8458200" cy="5029200"/>
          </a:xfrm>
        </p:spPr>
        <p:txBody>
          <a:bodyPr/>
          <a:lstStyle/>
          <a:p>
            <a:pPr>
              <a:lnSpc>
                <a:spcPct val="90000"/>
              </a:lnSpc>
            </a:pPr>
            <a:r>
              <a:rPr lang="en-US" sz="2800" dirty="0" smtClean="0">
                <a:solidFill>
                  <a:srgbClr val="FFFF00"/>
                </a:solidFill>
                <a:latin typeface="Arial" pitchFamily="34" charset="0"/>
                <a:cs typeface="Arial" pitchFamily="34" charset="0"/>
              </a:rPr>
              <a:t>Makes USDA responsible for managing the agricultural offset program </a:t>
            </a:r>
          </a:p>
          <a:p>
            <a:pPr>
              <a:lnSpc>
                <a:spcPct val="90000"/>
              </a:lnSpc>
            </a:pPr>
            <a:r>
              <a:rPr lang="en-US" sz="2800" dirty="0" smtClean="0">
                <a:solidFill>
                  <a:srgbClr val="FFFF00"/>
                </a:solidFill>
                <a:latin typeface="Arial" pitchFamily="34" charset="0"/>
                <a:cs typeface="Arial" pitchFamily="34" charset="0"/>
              </a:rPr>
              <a:t>Further specifies how the offset program will operate</a:t>
            </a:r>
          </a:p>
          <a:p>
            <a:pPr>
              <a:lnSpc>
                <a:spcPct val="90000"/>
              </a:lnSpc>
            </a:pPr>
            <a:r>
              <a:rPr lang="en-US" sz="2800" dirty="0" smtClean="0">
                <a:solidFill>
                  <a:srgbClr val="FFFF00"/>
                </a:solidFill>
                <a:latin typeface="Arial" pitchFamily="34" charset="0"/>
                <a:cs typeface="Arial" pitchFamily="34" charset="0"/>
              </a:rPr>
              <a:t>Provides protection for "early actors"</a:t>
            </a:r>
          </a:p>
          <a:p>
            <a:pPr>
              <a:lnSpc>
                <a:spcPct val="90000"/>
              </a:lnSpc>
            </a:pPr>
            <a:r>
              <a:rPr lang="en-US" sz="2800" dirty="0" smtClean="0">
                <a:solidFill>
                  <a:srgbClr val="FFFF00"/>
                </a:solidFill>
                <a:latin typeface="Arial" pitchFamily="34" charset="0"/>
                <a:cs typeface="Arial" pitchFamily="34" charset="0"/>
              </a:rPr>
              <a:t>Incorporates a list of practices that will be eligible for inclusion in the offset program</a:t>
            </a:r>
          </a:p>
          <a:p>
            <a:pPr>
              <a:lnSpc>
                <a:spcPct val="90000"/>
              </a:lnSpc>
            </a:pPr>
            <a:r>
              <a:rPr lang="en-US" sz="2800" dirty="0" smtClean="0">
                <a:solidFill>
                  <a:srgbClr val="FFFF00"/>
                </a:solidFill>
                <a:latin typeface="Arial" pitchFamily="34" charset="0"/>
                <a:cs typeface="Arial" pitchFamily="34" charset="0"/>
              </a:rPr>
              <a:t>Commodity Futures Trading Commission  regulates the trading of derivatives for emission allowances, offset credits and renewable electricity credits</a:t>
            </a:r>
          </a:p>
          <a:p>
            <a:pPr>
              <a:lnSpc>
                <a:spcPct val="90000"/>
              </a:lnSpc>
              <a:buFontTx/>
              <a:buNone/>
            </a:pPr>
            <a:endParaRPr lang="en-US" sz="2800"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a:xfrm>
            <a:off x="685800" y="152400"/>
            <a:ext cx="7772400" cy="838200"/>
          </a:xfrm>
        </p:spPr>
        <p:txBody>
          <a:bodyPr/>
          <a:lstStyle/>
          <a:p>
            <a:r>
              <a:rPr lang="en-GB">
                <a:solidFill>
                  <a:srgbClr val="FFFF00"/>
                </a:solidFill>
                <a:latin typeface="Arial" pitchFamily="34" charset="0"/>
              </a:rPr>
              <a:t>Conclusions:  Mitigation</a:t>
            </a:r>
          </a:p>
        </p:txBody>
      </p:sp>
      <p:sp>
        <p:nvSpPr>
          <p:cNvPr id="582659" name="Rectangle 3"/>
          <p:cNvSpPr>
            <a:spLocks noGrp="1" noChangeArrowheads="1"/>
          </p:cNvSpPr>
          <p:nvPr>
            <p:ph type="body" idx="1"/>
          </p:nvPr>
        </p:nvSpPr>
        <p:spPr>
          <a:xfrm>
            <a:off x="228600" y="1066800"/>
            <a:ext cx="8915400" cy="5791200"/>
          </a:xfrm>
        </p:spPr>
        <p:txBody>
          <a:bodyPr/>
          <a:lstStyle/>
          <a:p>
            <a:pPr>
              <a:lnSpc>
                <a:spcPct val="90000"/>
              </a:lnSpc>
            </a:pPr>
            <a:r>
              <a:rPr lang="en-GB" sz="2800" dirty="0">
                <a:solidFill>
                  <a:srgbClr val="FFFF00"/>
                </a:solidFill>
                <a:latin typeface="Arial" pitchFamily="34" charset="0"/>
              </a:rPr>
              <a:t>Agriculture has a significant role to play in climate mitigation</a:t>
            </a:r>
          </a:p>
          <a:p>
            <a:pPr>
              <a:lnSpc>
                <a:spcPct val="90000"/>
              </a:lnSpc>
            </a:pPr>
            <a:endParaRPr lang="en-GB" sz="2800" dirty="0">
              <a:solidFill>
                <a:srgbClr val="FFFF00"/>
              </a:solidFill>
              <a:latin typeface="Arial" pitchFamily="34" charset="0"/>
            </a:endParaRPr>
          </a:p>
          <a:p>
            <a:pPr>
              <a:lnSpc>
                <a:spcPct val="90000"/>
              </a:lnSpc>
            </a:pPr>
            <a:r>
              <a:rPr lang="en-GB" sz="2800" dirty="0">
                <a:solidFill>
                  <a:srgbClr val="FFFF00"/>
                </a:solidFill>
                <a:latin typeface="Arial" pitchFamily="34" charset="0"/>
              </a:rPr>
              <a:t>Agriculture is cost competitive with mitigation options in other sectors</a:t>
            </a:r>
          </a:p>
          <a:p>
            <a:pPr>
              <a:lnSpc>
                <a:spcPct val="90000"/>
              </a:lnSpc>
            </a:pPr>
            <a:endParaRPr lang="en-GB" sz="2800" dirty="0">
              <a:solidFill>
                <a:srgbClr val="FFFF00"/>
              </a:solidFill>
              <a:latin typeface="Arial" pitchFamily="34" charset="0"/>
            </a:endParaRPr>
          </a:p>
          <a:p>
            <a:pPr>
              <a:lnSpc>
                <a:spcPct val="90000"/>
              </a:lnSpc>
            </a:pPr>
            <a:r>
              <a:rPr lang="en-GB" sz="2800" dirty="0">
                <a:solidFill>
                  <a:srgbClr val="FFFF00"/>
                </a:solidFill>
                <a:latin typeface="Arial" pitchFamily="34" charset="0"/>
              </a:rPr>
              <a:t>Bio-energy crops and improved energy efficiency in agriculture can contribute to further climate mitigation</a:t>
            </a:r>
          </a:p>
          <a:p>
            <a:pPr>
              <a:lnSpc>
                <a:spcPct val="90000"/>
              </a:lnSpc>
            </a:pPr>
            <a:endParaRPr lang="en-GB" sz="2800" dirty="0">
              <a:solidFill>
                <a:srgbClr val="FFFF00"/>
              </a:solidFill>
              <a:latin typeface="Arial" pitchFamily="34" charset="0"/>
            </a:endParaRPr>
          </a:p>
          <a:p>
            <a:pPr>
              <a:lnSpc>
                <a:spcPct val="90000"/>
              </a:lnSpc>
            </a:pPr>
            <a:r>
              <a:rPr lang="en-GB" sz="2800" dirty="0">
                <a:solidFill>
                  <a:srgbClr val="FFFF00"/>
                </a:solidFill>
                <a:latin typeface="Arial" pitchFamily="34" charset="0"/>
              </a:rPr>
              <a:t>Agricultural mitigation should be part of a portfolio of mitigation measures to reduce emissions / increase sinks </a:t>
            </a:r>
            <a:r>
              <a:rPr lang="en-GB" sz="2800" dirty="0" smtClean="0">
                <a:solidFill>
                  <a:srgbClr val="FFFF00"/>
                </a:solidFill>
                <a:latin typeface="Arial" pitchFamily="34" charset="0"/>
              </a:rPr>
              <a:t>while </a:t>
            </a:r>
            <a:r>
              <a:rPr lang="en-GB" sz="2800" dirty="0">
                <a:solidFill>
                  <a:srgbClr val="FFFF00"/>
                </a:solidFill>
                <a:latin typeface="Arial" pitchFamily="34" charset="0"/>
              </a:rPr>
              <a:t>new, low carbon energy technologies are developed.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Future Farm"/>
          <p:cNvPicPr>
            <a:picLocks noChangeAspect="1" noChangeArrowheads="1"/>
          </p:cNvPicPr>
          <p:nvPr/>
        </p:nvPicPr>
        <p:blipFill>
          <a:blip r:embed="rId2" cstate="print">
            <a:lum contrast="36000"/>
          </a:blip>
          <a:srcRect l="1981" t="9827" r="1981"/>
          <a:stretch>
            <a:fillRect/>
          </a:stretch>
        </p:blipFill>
        <p:spPr bwMode="auto">
          <a:xfrm>
            <a:off x="0" y="14288"/>
            <a:ext cx="9144000" cy="6843712"/>
          </a:xfrm>
          <a:prstGeom prst="rect">
            <a:avLst/>
          </a:prstGeom>
          <a:noFill/>
          <a:ln w="9525">
            <a:noFill/>
            <a:miter lim="800000"/>
            <a:headEnd/>
            <a:tailEnd/>
          </a:ln>
        </p:spPr>
      </p:pic>
      <p:sp>
        <p:nvSpPr>
          <p:cNvPr id="28675" name="Text Box 2"/>
          <p:cNvSpPr txBox="1">
            <a:spLocks noChangeArrowheads="1"/>
          </p:cNvSpPr>
          <p:nvPr/>
        </p:nvSpPr>
        <p:spPr bwMode="auto">
          <a:xfrm>
            <a:off x="7696200" y="2206625"/>
            <a:ext cx="1447800" cy="2289175"/>
          </a:xfrm>
          <a:prstGeom prst="rect">
            <a:avLst/>
          </a:prstGeom>
          <a:noFill/>
          <a:ln w="9525">
            <a:noFill/>
            <a:miter lim="800000"/>
            <a:headEnd/>
            <a:tailEnd/>
          </a:ln>
        </p:spPr>
        <p:txBody>
          <a:bodyPr>
            <a:spAutoFit/>
          </a:bodyPr>
          <a:lstStyle/>
          <a:p>
            <a:r>
              <a:rPr lang="en-US" sz="1800">
                <a:latin typeface="Comic Sans MS" pitchFamily="66" charset="0"/>
              </a:rPr>
              <a:t>Scientific American’s</a:t>
            </a:r>
          </a:p>
          <a:p>
            <a:r>
              <a:rPr lang="en-US" sz="1800" i="1">
                <a:latin typeface="Comic Sans MS" pitchFamily="66" charset="0"/>
              </a:rPr>
              <a:t>Vision of the Future Farm</a:t>
            </a:r>
          </a:p>
          <a:p>
            <a:r>
              <a:rPr lang="en-US" sz="1800">
                <a:latin typeface="Comic Sans MS" pitchFamily="66" charset="0"/>
              </a:rPr>
              <a:t>Scientific American, 2005</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228600" y="2971800"/>
            <a:ext cx="6934200" cy="2971800"/>
          </a:xfrm>
        </p:spPr>
        <p:txBody>
          <a:bodyPr/>
          <a:lstStyle/>
          <a:p>
            <a:r>
              <a:rPr lang="en-US" dirty="0" smtClean="0">
                <a:solidFill>
                  <a:srgbClr val="FFFF00"/>
                </a:solidFill>
                <a:latin typeface="Arial" pitchFamily="34" charset="0"/>
              </a:rPr>
              <a:t>Website</a:t>
            </a:r>
          </a:p>
          <a:p>
            <a:pPr lvl="1">
              <a:buFontTx/>
              <a:buNone/>
            </a:pPr>
            <a:r>
              <a:rPr lang="en-US" dirty="0" smtClean="0">
                <a:solidFill>
                  <a:srgbClr val="FFFF00"/>
                </a:solidFill>
              </a:rPr>
              <a:t>www.</a:t>
            </a:r>
            <a:r>
              <a:rPr lang="en-US" dirty="0" smtClean="0">
                <a:solidFill>
                  <a:srgbClr val="FFFF00"/>
                </a:solidFill>
                <a:hlinkClick r:id="rId3"/>
              </a:rPr>
              <a:t>soilcarboncenter.k-state.edu/</a:t>
            </a:r>
            <a:endParaRPr lang="en-US" dirty="0" smtClean="0">
              <a:solidFill>
                <a:srgbClr val="FFFF00"/>
              </a:solidFill>
            </a:endParaRPr>
          </a:p>
          <a:p>
            <a:pPr>
              <a:buFontTx/>
              <a:buNone/>
            </a:pPr>
            <a:r>
              <a:rPr lang="en-US" dirty="0" smtClean="0">
                <a:solidFill>
                  <a:srgbClr val="FFFF00"/>
                </a:solidFill>
                <a:latin typeface="Arial" pitchFamily="34" charset="0"/>
              </a:rPr>
              <a:t>	</a:t>
            </a:r>
          </a:p>
          <a:p>
            <a:pPr lvl="1">
              <a:buFontTx/>
              <a:buNone/>
            </a:pPr>
            <a:endParaRPr lang="en-US" sz="3200" dirty="0" smtClean="0">
              <a:solidFill>
                <a:srgbClr val="FFFF00"/>
              </a:solidFill>
              <a:latin typeface="Arial" pitchFamily="34" charset="0"/>
            </a:endParaRPr>
          </a:p>
        </p:txBody>
      </p:sp>
      <p:pic>
        <p:nvPicPr>
          <p:cNvPr id="16387" name="Picture 4" descr="catbreathe"/>
          <p:cNvPicPr>
            <a:picLocks noChangeAspect="1" noChangeArrowheads="1"/>
          </p:cNvPicPr>
          <p:nvPr/>
        </p:nvPicPr>
        <p:blipFill>
          <a:blip r:embed="rId4" cstate="print"/>
          <a:srcRect/>
          <a:stretch>
            <a:fillRect/>
          </a:stretch>
        </p:blipFill>
        <p:spPr bwMode="auto">
          <a:xfrm>
            <a:off x="76200" y="6126163"/>
            <a:ext cx="838200" cy="655637"/>
          </a:xfrm>
          <a:prstGeom prst="rect">
            <a:avLst/>
          </a:prstGeom>
          <a:noFill/>
          <a:ln w="9525">
            <a:noFill/>
            <a:miter lim="800000"/>
            <a:headEnd/>
            <a:tailEnd/>
          </a:ln>
        </p:spPr>
      </p:pic>
      <p:sp>
        <p:nvSpPr>
          <p:cNvPr id="529413" name="Rectangle 5"/>
          <p:cNvSpPr>
            <a:spLocks noChangeArrowheads="1"/>
          </p:cNvSpPr>
          <p:nvPr/>
        </p:nvSpPr>
        <p:spPr bwMode="auto">
          <a:xfrm>
            <a:off x="838200" y="6126163"/>
            <a:ext cx="6300788" cy="579437"/>
          </a:xfrm>
          <a:prstGeom prst="rect">
            <a:avLst/>
          </a:prstGeom>
          <a:noFill/>
          <a:ln w="9525">
            <a:noFill/>
            <a:miter lim="800000"/>
            <a:headEnd/>
            <a:tailEnd/>
          </a:ln>
          <a:effectLst/>
        </p:spPr>
        <p:txBody>
          <a:bodyPr wrap="none" lIns="92075" tIns="46038" rIns="92075" bIns="46038">
            <a:spAutoFit/>
          </a:bodyPr>
          <a:lstStyle/>
          <a:p>
            <a:pPr>
              <a:defRPr/>
            </a:pPr>
            <a:r>
              <a:rPr lang="en-US" sz="3200" b="1" i="1">
                <a:solidFill>
                  <a:srgbClr val="FFFF00"/>
                </a:solidFill>
                <a:effectLst>
                  <a:outerShdw blurRad="38100" dist="38100" dir="2700000" algn="tl">
                    <a:srgbClr val="000000"/>
                  </a:outerShdw>
                </a:effectLst>
                <a:latin typeface="Univers" pitchFamily="34" charset="0"/>
              </a:rPr>
              <a:t>K-State Research and Extension</a:t>
            </a:r>
            <a:r>
              <a:rPr lang="en-US" sz="3200" b="1">
                <a:solidFill>
                  <a:srgbClr val="FFFF00"/>
                </a:solidFill>
                <a:effectLst>
                  <a:outerShdw blurRad="38100" dist="38100" dir="2700000" algn="tl">
                    <a:srgbClr val="000000"/>
                  </a:outerShdw>
                </a:effectLst>
                <a:latin typeface="BrushScript BT" charset="0"/>
              </a:rPr>
              <a:t> </a:t>
            </a:r>
          </a:p>
        </p:txBody>
      </p:sp>
      <p:pic>
        <p:nvPicPr>
          <p:cNvPr id="16389" name="Picture 6" descr="Anderson Hall"/>
          <p:cNvPicPr>
            <a:picLocks noChangeAspect="1" noChangeArrowheads="1"/>
          </p:cNvPicPr>
          <p:nvPr/>
        </p:nvPicPr>
        <p:blipFill>
          <a:blip r:embed="rId5" cstate="print">
            <a:lum bright="-6000" contrast="6000"/>
          </a:blip>
          <a:srcRect/>
          <a:stretch>
            <a:fillRect/>
          </a:stretch>
        </p:blipFill>
        <p:spPr bwMode="auto">
          <a:xfrm>
            <a:off x="4724400" y="0"/>
            <a:ext cx="4419600" cy="2946400"/>
          </a:xfrm>
          <a:prstGeom prst="rect">
            <a:avLst/>
          </a:prstGeom>
          <a:noFill/>
          <a:ln w="9525">
            <a:noFill/>
            <a:miter lim="800000"/>
            <a:headEnd/>
            <a:tailEnd/>
          </a:ln>
        </p:spPr>
      </p:pic>
      <p:sp>
        <p:nvSpPr>
          <p:cNvPr id="16390" name="Text Box 7"/>
          <p:cNvSpPr txBox="1">
            <a:spLocks noChangeArrowheads="1"/>
          </p:cNvSpPr>
          <p:nvPr/>
        </p:nvSpPr>
        <p:spPr bwMode="auto">
          <a:xfrm>
            <a:off x="669925" y="446088"/>
            <a:ext cx="3749675" cy="1800225"/>
          </a:xfrm>
          <a:prstGeom prst="rect">
            <a:avLst/>
          </a:prstGeom>
          <a:noFill/>
          <a:ln w="9525">
            <a:noFill/>
            <a:miter lim="800000"/>
            <a:headEnd/>
            <a:tailEnd/>
          </a:ln>
        </p:spPr>
        <p:txBody>
          <a:bodyPr>
            <a:spAutoFit/>
          </a:bodyPr>
          <a:lstStyle/>
          <a:p>
            <a:r>
              <a:rPr lang="en-US">
                <a:solidFill>
                  <a:srgbClr val="FFFF00"/>
                </a:solidFill>
                <a:latin typeface="Arial" pitchFamily="34" charset="0"/>
              </a:rPr>
              <a:t>Chuck Rice</a:t>
            </a:r>
          </a:p>
          <a:p>
            <a:r>
              <a:rPr lang="en-US">
                <a:solidFill>
                  <a:srgbClr val="FFFF00"/>
                </a:solidFill>
                <a:latin typeface="Arial" pitchFamily="34" charset="0"/>
              </a:rPr>
              <a:t>Phone: 785-532-7217</a:t>
            </a:r>
          </a:p>
          <a:p>
            <a:r>
              <a:rPr lang="en-US">
                <a:solidFill>
                  <a:srgbClr val="FFFF00"/>
                </a:solidFill>
                <a:latin typeface="Arial" pitchFamily="34" charset="0"/>
              </a:rPr>
              <a:t>Cell:  785-587-7215 cwrice@ksu.edu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909888" y="547688"/>
            <a:ext cx="3482975" cy="360362"/>
          </a:xfrm>
          <a:prstGeom prst="rect">
            <a:avLst/>
          </a:prstGeom>
          <a:noFill/>
          <a:ln w="9525">
            <a:noFill/>
            <a:miter lim="800000"/>
            <a:headEnd/>
            <a:tailEnd/>
          </a:ln>
        </p:spPr>
        <p:txBody>
          <a:bodyPr/>
          <a:lstStyle/>
          <a:p>
            <a:pPr eaLnBrk="1" hangingPunct="1"/>
            <a:endParaRPr lang="en-US" sz="1800">
              <a:latin typeface="Arial" pitchFamily="34" charset="0"/>
              <a:cs typeface="Arial" pitchFamily="34" charset="0"/>
            </a:endParaRPr>
          </a:p>
        </p:txBody>
      </p:sp>
      <p:pic>
        <p:nvPicPr>
          <p:cNvPr id="16387" name="Picture 125"/>
          <p:cNvPicPr>
            <a:picLocks noChangeAspect="1" noChangeArrowheads="1"/>
          </p:cNvPicPr>
          <p:nvPr/>
        </p:nvPicPr>
        <p:blipFill>
          <a:blip r:embed="rId3" cstate="print">
            <a:lum contrast="18000"/>
          </a:blip>
          <a:srcRect l="19531" t="10417" r="18750" b="7292"/>
          <a:stretch>
            <a:fillRect/>
          </a:stretch>
        </p:blipFill>
        <p:spPr bwMode="auto">
          <a:xfrm>
            <a:off x="381000" y="0"/>
            <a:ext cx="8534400" cy="6934200"/>
          </a:xfrm>
          <a:prstGeom prst="rect">
            <a:avLst/>
          </a:prstGeom>
          <a:noFill/>
          <a:ln w="12700">
            <a:noFill/>
            <a:miter lim="800000"/>
            <a:headEnd/>
            <a:tailEnd/>
          </a:ln>
        </p:spPr>
      </p:pic>
      <p:sp>
        <p:nvSpPr>
          <p:cNvPr id="16388" name="Text Box 126"/>
          <p:cNvSpPr txBox="1">
            <a:spLocks noChangeArrowheads="1"/>
          </p:cNvSpPr>
          <p:nvPr/>
        </p:nvSpPr>
        <p:spPr bwMode="auto">
          <a:xfrm>
            <a:off x="5943600" y="6287869"/>
            <a:ext cx="3048000" cy="646331"/>
          </a:xfrm>
          <a:prstGeom prst="rect">
            <a:avLst/>
          </a:prstGeom>
          <a:noFill/>
          <a:ln w="12700">
            <a:noFill/>
            <a:miter lim="800000"/>
            <a:headEnd/>
            <a:tailEnd/>
          </a:ln>
        </p:spPr>
        <p:txBody>
          <a:bodyPr wrap="square">
            <a:spAutoFit/>
          </a:bodyPr>
          <a:lstStyle/>
          <a:p>
            <a:pPr eaLnBrk="1" hangingPunct="1">
              <a:spcBef>
                <a:spcPct val="50000"/>
              </a:spcBef>
            </a:pPr>
            <a:r>
              <a:rPr lang="en-US" sz="1800" dirty="0">
                <a:latin typeface="Arial" pitchFamily="34" charset="0"/>
                <a:cs typeface="Arial" pitchFamily="34" charset="0"/>
              </a:rPr>
              <a:t>Source: </a:t>
            </a:r>
            <a:r>
              <a:rPr lang="en-US" sz="1800" dirty="0" err="1">
                <a:latin typeface="Arial" pitchFamily="34" charset="0"/>
                <a:cs typeface="Arial" pitchFamily="34" charset="0"/>
              </a:rPr>
              <a:t>Socolow</a:t>
            </a:r>
            <a:r>
              <a:rPr lang="en-US" sz="1800" dirty="0">
                <a:latin typeface="Arial" pitchFamily="34" charset="0"/>
                <a:cs typeface="Arial" pitchFamily="34" charset="0"/>
              </a:rPr>
              <a:t> &amp;  </a:t>
            </a:r>
            <a:r>
              <a:rPr lang="en-US" sz="1800" dirty="0" err="1">
                <a:latin typeface="Arial" pitchFamily="34" charset="0"/>
                <a:cs typeface="Arial" pitchFamily="34" charset="0"/>
              </a:rPr>
              <a:t>Pacala</a:t>
            </a:r>
            <a:r>
              <a:rPr lang="en-US" sz="1800" dirty="0">
                <a:latin typeface="Arial" pitchFamily="34" charset="0"/>
                <a:cs typeface="Arial" pitchFamily="34" charset="0"/>
              </a:rPr>
              <a:t>; </a:t>
            </a:r>
            <a:r>
              <a:rPr lang="en-US" sz="1800" i="1" dirty="0">
                <a:latin typeface="Arial" pitchFamily="34" charset="0"/>
                <a:cs typeface="Arial" pitchFamily="34" charset="0"/>
              </a:rPr>
              <a:t>Sci. Am.</a:t>
            </a:r>
            <a:r>
              <a:rPr lang="en-US" sz="1800" dirty="0">
                <a:latin typeface="Arial" pitchFamily="34" charset="0"/>
                <a:cs typeface="Arial" pitchFamily="34" charset="0"/>
              </a:rPr>
              <a:t>, Sept. 2006</a:t>
            </a:r>
          </a:p>
        </p:txBody>
      </p:sp>
      <p:sp>
        <p:nvSpPr>
          <p:cNvPr id="16389" name="Text Box 127"/>
          <p:cNvSpPr txBox="1">
            <a:spLocks noChangeArrowheads="1"/>
          </p:cNvSpPr>
          <p:nvPr/>
        </p:nvSpPr>
        <p:spPr bwMode="auto">
          <a:xfrm>
            <a:off x="381000" y="1"/>
            <a:ext cx="2667000" cy="923330"/>
          </a:xfrm>
          <a:prstGeom prst="rect">
            <a:avLst/>
          </a:prstGeom>
          <a:noFill/>
          <a:ln w="12700">
            <a:noFill/>
            <a:miter lim="800000"/>
            <a:headEnd/>
            <a:tailEnd/>
          </a:ln>
        </p:spPr>
        <p:txBody>
          <a:bodyPr wrap="square">
            <a:spAutoFit/>
          </a:bodyPr>
          <a:lstStyle/>
          <a:p>
            <a:pPr eaLnBrk="1" hangingPunct="1">
              <a:spcBef>
                <a:spcPct val="50000"/>
              </a:spcBef>
            </a:pPr>
            <a:r>
              <a:rPr lang="en-US" sz="1800" dirty="0" smtClean="0">
                <a:latin typeface="Arial" pitchFamily="34" charset="0"/>
                <a:cs typeface="Arial" pitchFamily="34" charset="0"/>
              </a:rPr>
              <a:t>7 </a:t>
            </a:r>
            <a:r>
              <a:rPr lang="en-US" sz="1800" dirty="0">
                <a:latin typeface="Arial" pitchFamily="34" charset="0"/>
                <a:cs typeface="Arial" pitchFamily="34" charset="0"/>
              </a:rPr>
              <a:t>wedges needed to reach stabilize carbon emissions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50178" name="Picture 2"/>
          <p:cNvPicPr>
            <a:picLocks noChangeAspect="1" noChangeArrowheads="1"/>
          </p:cNvPicPr>
          <p:nvPr/>
        </p:nvPicPr>
        <p:blipFill>
          <a:blip r:embed="rId2" cstate="print"/>
          <a:srcRect/>
          <a:stretch>
            <a:fillRect/>
          </a:stretch>
        </p:blipFill>
        <p:spPr bwMode="auto">
          <a:xfrm>
            <a:off x="152400" y="152400"/>
            <a:ext cx="8864003" cy="6553200"/>
          </a:xfrm>
          <a:prstGeom prst="rect">
            <a:avLst/>
          </a:prstGeom>
          <a:noFill/>
          <a:ln w="9525">
            <a:noFill/>
            <a:miter lim="800000"/>
            <a:headEnd/>
            <a:tailEnd/>
          </a:ln>
        </p:spPr>
      </p:pic>
      <p:sp>
        <p:nvSpPr>
          <p:cNvPr id="6" name="Rectangle 5"/>
          <p:cNvSpPr/>
          <p:nvPr/>
        </p:nvSpPr>
        <p:spPr bwMode="auto">
          <a:xfrm>
            <a:off x="2514600" y="2971800"/>
            <a:ext cx="228600" cy="304800"/>
          </a:xfrm>
          <a:prstGeom prst="rect">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bwMode="auto">
          <a:xfrm>
            <a:off x="3505200" y="2971800"/>
            <a:ext cx="152400" cy="152400"/>
          </a:xfrm>
          <a:prstGeom prst="rect">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4800600" y="2667000"/>
            <a:ext cx="381000" cy="304800"/>
          </a:xfrm>
          <a:prstGeom prst="rect">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5334000" y="2514600"/>
            <a:ext cx="152400" cy="457200"/>
          </a:xfrm>
          <a:prstGeom prst="rect">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6553200" y="2286000"/>
            <a:ext cx="152400" cy="685800"/>
          </a:xfrm>
          <a:prstGeom prst="rect">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7467600" y="2057400"/>
            <a:ext cx="381000" cy="91440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5943600" y="2438400"/>
            <a:ext cx="152400" cy="533400"/>
          </a:xfrm>
          <a:prstGeom prst="rect">
            <a:avLst/>
          </a:prstGeom>
          <a:solidFill>
            <a:schemeClr val="tx2">
              <a:lumMod val="95000"/>
              <a:lumOff val="5000"/>
            </a:schemeClr>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7086600" y="2133600"/>
            <a:ext cx="304800" cy="83820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6858000" y="2133600"/>
            <a:ext cx="152400" cy="83820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6172200" y="2286000"/>
            <a:ext cx="304800" cy="68580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6096000" y="2362200"/>
            <a:ext cx="76200" cy="609600"/>
          </a:xfrm>
          <a:prstGeom prst="rect">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hwal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9459" name="Picture 3" descr="SPM6"/>
          <p:cNvPicPr>
            <a:picLocks noChangeAspect="1" noChangeArrowheads="1"/>
          </p:cNvPicPr>
          <p:nvPr/>
        </p:nvPicPr>
        <p:blipFill>
          <a:blip r:embed="rId3" cstate="print">
            <a:lum contrast="24000"/>
          </a:blip>
          <a:srcRect/>
          <a:stretch>
            <a:fillRect/>
          </a:stretch>
        </p:blipFill>
        <p:spPr bwMode="auto">
          <a:xfrm>
            <a:off x="107950" y="2060575"/>
            <a:ext cx="8964613" cy="3368675"/>
          </a:xfrm>
          <a:prstGeom prst="rect">
            <a:avLst/>
          </a:prstGeom>
          <a:noFill/>
          <a:ln w="9525">
            <a:noFill/>
            <a:miter lim="800000"/>
            <a:headEnd/>
            <a:tailEnd/>
          </a:ln>
        </p:spPr>
      </p:pic>
      <p:sp>
        <p:nvSpPr>
          <p:cNvPr id="19460" name="Text Box 4"/>
          <p:cNvSpPr txBox="1">
            <a:spLocks noChangeArrowheads="1"/>
          </p:cNvSpPr>
          <p:nvPr/>
        </p:nvSpPr>
        <p:spPr bwMode="auto">
          <a:xfrm>
            <a:off x="941388" y="333375"/>
            <a:ext cx="7231062" cy="1066800"/>
          </a:xfrm>
          <a:prstGeom prst="rect">
            <a:avLst/>
          </a:prstGeom>
          <a:noFill/>
          <a:ln w="9525">
            <a:noFill/>
            <a:miter lim="800000"/>
            <a:headEnd/>
            <a:tailEnd/>
          </a:ln>
        </p:spPr>
        <p:txBody>
          <a:bodyPr>
            <a:spAutoFit/>
          </a:bodyPr>
          <a:lstStyle/>
          <a:p>
            <a:pPr algn="ctr"/>
            <a:r>
              <a:rPr lang="en-GB" sz="3200">
                <a:cs typeface="Times New Roman" pitchFamily="18" charset="0"/>
              </a:rPr>
              <a:t>Global economic mitigation potential for </a:t>
            </a:r>
          </a:p>
          <a:p>
            <a:pPr algn="ctr"/>
            <a:r>
              <a:rPr lang="en-GB" sz="3200">
                <a:cs typeface="Times New Roman" pitchFamily="18" charset="0"/>
              </a:rPr>
              <a:t>different sectors at different carbon prices</a:t>
            </a:r>
            <a:endParaRPr lang="en-US" sz="3200">
              <a:cs typeface="Times New Roman" pitchFamily="18" charset="0"/>
            </a:endParaRPr>
          </a:p>
        </p:txBody>
      </p:sp>
      <p:sp>
        <p:nvSpPr>
          <p:cNvPr id="19461" name="Text Box 5"/>
          <p:cNvSpPr txBox="1">
            <a:spLocks noChangeArrowheads="1"/>
          </p:cNvSpPr>
          <p:nvPr/>
        </p:nvSpPr>
        <p:spPr bwMode="auto">
          <a:xfrm>
            <a:off x="6384925" y="6288088"/>
            <a:ext cx="1760538" cy="457200"/>
          </a:xfrm>
          <a:prstGeom prst="rect">
            <a:avLst/>
          </a:prstGeom>
          <a:noFill/>
          <a:ln w="9525">
            <a:noFill/>
            <a:miter lim="800000"/>
            <a:headEnd/>
            <a:tailEnd/>
          </a:ln>
        </p:spPr>
        <p:txBody>
          <a:bodyPr wrap="none">
            <a:spAutoFit/>
          </a:bodyPr>
          <a:lstStyle/>
          <a:p>
            <a:pPr eaLnBrk="0" hangingPunct="0"/>
            <a:r>
              <a:rPr lang="en-US" sz="2400">
                <a:latin typeface="Arial" pitchFamily="34" charset="0"/>
              </a:rPr>
              <a:t>IPCC, 2007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685800"/>
          </a:xfrm>
        </p:spPr>
        <p:txBody>
          <a:bodyPr/>
          <a:lstStyle/>
          <a:p>
            <a:r>
              <a:rPr lang="en-US" sz="4000" smtClean="0">
                <a:solidFill>
                  <a:schemeClr val="bg1"/>
                </a:solidFill>
                <a:latin typeface="Arial" pitchFamily="34" charset="0"/>
              </a:rPr>
              <a:t>Agriculture</a:t>
            </a:r>
          </a:p>
        </p:txBody>
      </p:sp>
      <p:sp>
        <p:nvSpPr>
          <p:cNvPr id="20483" name="Rectangle 3"/>
          <p:cNvSpPr>
            <a:spLocks noGrp="1" noChangeArrowheads="1"/>
          </p:cNvSpPr>
          <p:nvPr>
            <p:ph type="body" idx="1"/>
          </p:nvPr>
        </p:nvSpPr>
        <p:spPr>
          <a:xfrm>
            <a:off x="228600" y="914400"/>
            <a:ext cx="8686800" cy="5257800"/>
          </a:xfrm>
        </p:spPr>
        <p:txBody>
          <a:bodyPr/>
          <a:lstStyle/>
          <a:p>
            <a:pPr>
              <a:lnSpc>
                <a:spcPct val="80000"/>
              </a:lnSpc>
            </a:pPr>
            <a:r>
              <a:rPr lang="en-US" sz="2800" smtClean="0">
                <a:solidFill>
                  <a:srgbClr val="FFFF00"/>
                </a:solidFill>
                <a:latin typeface="Arial" pitchFamily="34" charset="0"/>
              </a:rPr>
              <a:t>A large proportion of the mitigation potential of agriculture (excluding bioenergy) arises from soil C sequestration, which has strong synergies with sustainable agriculture and generally reduces vulnerability to climate change.</a:t>
            </a:r>
          </a:p>
          <a:p>
            <a:pPr>
              <a:lnSpc>
                <a:spcPct val="80000"/>
              </a:lnSpc>
            </a:pPr>
            <a:endParaRPr lang="en-US" sz="2800" smtClean="0">
              <a:solidFill>
                <a:srgbClr val="FFFF00"/>
              </a:solidFill>
              <a:latin typeface="Arial" pitchFamily="34" charset="0"/>
            </a:endParaRPr>
          </a:p>
          <a:p>
            <a:pPr eaLnBrk="1" hangingPunct="1"/>
            <a:r>
              <a:rPr lang="en-US" sz="2800" smtClean="0">
                <a:solidFill>
                  <a:srgbClr val="FFFF00"/>
                </a:solidFill>
                <a:latin typeface="Arial" pitchFamily="34" charset="0"/>
              </a:rPr>
              <a:t>Agricultural practices collectively can make a significant contribution at low cost </a:t>
            </a:r>
          </a:p>
          <a:p>
            <a:pPr lvl="1" eaLnBrk="1" hangingPunct="1"/>
            <a:r>
              <a:rPr lang="en-US" smtClean="0">
                <a:solidFill>
                  <a:srgbClr val="FFFF00"/>
                </a:solidFill>
                <a:latin typeface="Arial" pitchFamily="34" charset="0"/>
              </a:rPr>
              <a:t>By increasing soil carbon sinks, </a:t>
            </a:r>
          </a:p>
          <a:p>
            <a:pPr lvl="1" eaLnBrk="1" hangingPunct="1"/>
            <a:r>
              <a:rPr lang="en-US" smtClean="0">
                <a:solidFill>
                  <a:srgbClr val="FFFF00"/>
                </a:solidFill>
                <a:latin typeface="Arial" pitchFamily="34" charset="0"/>
              </a:rPr>
              <a:t>By reducing GHG emissions, </a:t>
            </a:r>
          </a:p>
          <a:p>
            <a:pPr lvl="1" eaLnBrk="1" hangingPunct="1"/>
            <a:r>
              <a:rPr lang="en-US" smtClean="0">
                <a:solidFill>
                  <a:srgbClr val="FFFF00"/>
                </a:solidFill>
                <a:latin typeface="Arial" pitchFamily="34" charset="0"/>
              </a:rPr>
              <a:t>By contributing biomass feedstocks for energy use </a:t>
            </a:r>
          </a:p>
          <a:p>
            <a:pPr>
              <a:lnSpc>
                <a:spcPct val="80000"/>
              </a:lnSpc>
              <a:buFontTx/>
              <a:buNone/>
            </a:pPr>
            <a:endParaRPr lang="en-US" sz="2800" smtClean="0">
              <a:solidFill>
                <a:srgbClr val="FFFF00"/>
              </a:solidFill>
              <a:latin typeface="Arial" pitchFamily="34" charset="0"/>
            </a:endParaRPr>
          </a:p>
        </p:txBody>
      </p:sp>
      <p:sp>
        <p:nvSpPr>
          <p:cNvPr id="20484" name="Text Box 4"/>
          <p:cNvSpPr txBox="1">
            <a:spLocks noChangeArrowheads="1"/>
          </p:cNvSpPr>
          <p:nvPr/>
        </p:nvSpPr>
        <p:spPr bwMode="auto">
          <a:xfrm>
            <a:off x="2743200" y="6324600"/>
            <a:ext cx="6470650" cy="366713"/>
          </a:xfrm>
          <a:prstGeom prst="rect">
            <a:avLst/>
          </a:prstGeom>
          <a:noFill/>
          <a:ln w="9525">
            <a:noFill/>
            <a:miter lim="800000"/>
            <a:headEnd/>
            <a:tailEnd/>
          </a:ln>
        </p:spPr>
        <p:txBody>
          <a:bodyPr wrap="none">
            <a:spAutoFit/>
          </a:bodyPr>
          <a:lstStyle/>
          <a:p>
            <a:r>
              <a:rPr lang="en-US" sz="1800" b="1">
                <a:solidFill>
                  <a:schemeClr val="accent1"/>
                </a:solidFill>
                <a:latin typeface="Arial" pitchFamily="34" charset="0"/>
              </a:rPr>
              <a:t>IPCC Fourth Assessment Report, Working Group III, 2007</a:t>
            </a:r>
            <a:r>
              <a:rPr lang="en-US" sz="1800">
                <a:solidFill>
                  <a:schemeClr val="accent1"/>
                </a:solidFill>
                <a:latin typeface="Arial"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1047750" y="742950"/>
            <a:ext cx="9144000" cy="0"/>
          </a:xfrm>
          <a:prstGeom prst="rect">
            <a:avLst/>
          </a:prstGeom>
          <a:noFill/>
          <a:ln w="9525">
            <a:noFill/>
            <a:miter lim="800000"/>
            <a:headEnd/>
            <a:tailEnd/>
          </a:ln>
        </p:spPr>
        <p:txBody>
          <a:bodyPr>
            <a:spAutoFit/>
          </a:bodyPr>
          <a:lstStyle/>
          <a:p>
            <a:pPr eaLnBrk="0" hangingPunct="0"/>
            <a:endParaRPr lang="en-US"/>
          </a:p>
        </p:txBody>
      </p:sp>
      <p:pic>
        <p:nvPicPr>
          <p:cNvPr id="10244" name="Picture 5"/>
          <p:cNvPicPr>
            <a:picLocks noChangeAspect="1" noChangeArrowheads="1"/>
          </p:cNvPicPr>
          <p:nvPr/>
        </p:nvPicPr>
        <p:blipFill>
          <a:blip r:embed="rId2" cstate="print"/>
          <a:srcRect/>
          <a:stretch>
            <a:fillRect/>
          </a:stretch>
        </p:blipFill>
        <p:spPr bwMode="auto">
          <a:xfrm>
            <a:off x="304800" y="914400"/>
            <a:ext cx="8534400" cy="5837238"/>
          </a:xfrm>
          <a:prstGeom prst="rect">
            <a:avLst/>
          </a:prstGeom>
          <a:ln w="228600" cap="sq" cmpd="thickThin">
            <a:solidFill>
              <a:srgbClr val="000000"/>
            </a:solidFill>
            <a:prstDash val="solid"/>
            <a:miter lim="800000"/>
          </a:ln>
          <a:effectLst>
            <a:innerShdw blurRad="76200">
              <a:srgbClr val="000000"/>
            </a:innerShdw>
          </a:effectLst>
        </p:spPr>
      </p:pic>
      <p:sp>
        <p:nvSpPr>
          <p:cNvPr id="22532" name="Rectangle 3"/>
          <p:cNvSpPr>
            <a:spLocks noGrp="1" noChangeArrowheads="1"/>
          </p:cNvSpPr>
          <p:nvPr>
            <p:ph type="title"/>
          </p:nvPr>
        </p:nvSpPr>
        <p:spPr>
          <a:xfrm>
            <a:off x="152400" y="228600"/>
            <a:ext cx="8839200" cy="762000"/>
          </a:xfrm>
        </p:spPr>
        <p:txBody>
          <a:bodyPr/>
          <a:lstStyle/>
          <a:p>
            <a:r>
              <a:rPr lang="en-GB" sz="3400" b="1" smtClean="0">
                <a:solidFill>
                  <a:srgbClr val="FFFF00"/>
                </a:solidFill>
                <a:latin typeface="Arial" pitchFamily="34" charset="0"/>
                <a:cs typeface="Arial" pitchFamily="34" charset="0"/>
              </a:rPr>
              <a:t>Global mitigation potential in agriculture</a:t>
            </a:r>
          </a:p>
        </p:txBody>
      </p:sp>
      <p:sp>
        <p:nvSpPr>
          <p:cNvPr id="22533" name="Rectangle 7"/>
          <p:cNvSpPr>
            <a:spLocks noChangeArrowheads="1"/>
          </p:cNvSpPr>
          <p:nvPr/>
        </p:nvSpPr>
        <p:spPr bwMode="auto">
          <a:xfrm>
            <a:off x="1828800" y="5029200"/>
            <a:ext cx="6781800" cy="1600200"/>
          </a:xfrm>
          <a:prstGeom prst="rect">
            <a:avLst/>
          </a:prstGeom>
          <a:solidFill>
            <a:schemeClr val="bg1"/>
          </a:solidFill>
          <a:ln w="9525" algn="ctr">
            <a:noFill/>
            <a:round/>
            <a:headEnd/>
            <a:tailEnd/>
          </a:ln>
        </p:spPr>
        <p:txBody>
          <a:bodyPr/>
          <a:lstStyle/>
          <a:p>
            <a:pPr eaLnBrk="0" hangingPunct="0"/>
            <a:endParaRPr lang="en-US"/>
          </a:p>
        </p:txBody>
      </p:sp>
      <p:sp>
        <p:nvSpPr>
          <p:cNvPr id="22534" name="Rectangle 9"/>
          <p:cNvSpPr>
            <a:spLocks noChangeArrowheads="1"/>
          </p:cNvSpPr>
          <p:nvPr/>
        </p:nvSpPr>
        <p:spPr bwMode="auto">
          <a:xfrm>
            <a:off x="5334000" y="5029200"/>
            <a:ext cx="304800" cy="228600"/>
          </a:xfrm>
          <a:prstGeom prst="rect">
            <a:avLst/>
          </a:prstGeom>
          <a:solidFill>
            <a:srgbClr val="993366"/>
          </a:solidFill>
          <a:ln w="9525" algn="ctr">
            <a:noFill/>
            <a:round/>
            <a:headEnd/>
            <a:tailEnd/>
          </a:ln>
        </p:spPr>
        <p:txBody>
          <a:bodyPr/>
          <a:lstStyle/>
          <a:p>
            <a:pPr eaLnBrk="0" hangingPunct="0"/>
            <a:endParaRPr lang="en-US"/>
          </a:p>
        </p:txBody>
      </p:sp>
      <p:sp>
        <p:nvSpPr>
          <p:cNvPr id="22535" name="Rectangle 10"/>
          <p:cNvSpPr>
            <a:spLocks noChangeArrowheads="1"/>
          </p:cNvSpPr>
          <p:nvPr/>
        </p:nvSpPr>
        <p:spPr bwMode="auto">
          <a:xfrm>
            <a:off x="3276600" y="5029200"/>
            <a:ext cx="304800" cy="46038"/>
          </a:xfrm>
          <a:prstGeom prst="rect">
            <a:avLst/>
          </a:prstGeom>
          <a:solidFill>
            <a:srgbClr val="9999FF"/>
          </a:solidFill>
          <a:ln w="9525" algn="ctr">
            <a:noFill/>
            <a:round/>
            <a:headEnd/>
            <a:tailEnd/>
          </a:ln>
        </p:spPr>
        <p:txBody>
          <a:bodyPr/>
          <a:lstStyle/>
          <a:p>
            <a:pPr eaLnBrk="0" hangingPunct="0"/>
            <a:endParaRPr lang="en-US"/>
          </a:p>
        </p:txBody>
      </p:sp>
      <p:sp>
        <p:nvSpPr>
          <p:cNvPr id="22536" name="Text Box 6"/>
          <p:cNvSpPr txBox="1">
            <a:spLocks noChangeArrowheads="1"/>
          </p:cNvSpPr>
          <p:nvPr/>
        </p:nvSpPr>
        <p:spPr bwMode="auto">
          <a:xfrm>
            <a:off x="6781800" y="6305550"/>
            <a:ext cx="1933575" cy="338138"/>
          </a:xfrm>
          <a:prstGeom prst="rect">
            <a:avLst/>
          </a:prstGeom>
          <a:noFill/>
          <a:ln w="9525">
            <a:noFill/>
            <a:miter lim="800000"/>
            <a:headEnd/>
            <a:tailEnd/>
          </a:ln>
        </p:spPr>
        <p:txBody>
          <a:bodyPr wrap="none">
            <a:spAutoFit/>
          </a:bodyPr>
          <a:lstStyle/>
          <a:p>
            <a:pPr eaLnBrk="0" hangingPunct="0"/>
            <a:r>
              <a:rPr lang="en-GB" sz="1600" b="1">
                <a:solidFill>
                  <a:schemeClr val="tx2"/>
                </a:solidFill>
                <a:latin typeface="Arial" pitchFamily="34" charset="0"/>
                <a:cs typeface="Arial" pitchFamily="34" charset="0"/>
              </a:rPr>
              <a:t>Smith et al. (2008)</a:t>
            </a:r>
          </a:p>
        </p:txBody>
      </p:sp>
      <p:sp>
        <p:nvSpPr>
          <p:cNvPr id="22537" name="TextBox 19"/>
          <p:cNvSpPr txBox="1">
            <a:spLocks noChangeArrowheads="1"/>
          </p:cNvSpPr>
          <p:nvPr/>
        </p:nvSpPr>
        <p:spPr bwMode="auto">
          <a:xfrm rot="-5400000">
            <a:off x="-1693069" y="3429794"/>
            <a:ext cx="5033963" cy="307975"/>
          </a:xfrm>
          <a:prstGeom prst="rect">
            <a:avLst/>
          </a:prstGeom>
          <a:solidFill>
            <a:schemeClr val="bg1"/>
          </a:solidFill>
          <a:ln w="9525">
            <a:noFill/>
            <a:miter lim="800000"/>
            <a:headEnd/>
            <a:tailEnd/>
          </a:ln>
        </p:spPr>
        <p:txBody>
          <a:bodyPr>
            <a:spAutoFit/>
          </a:bodyPr>
          <a:lstStyle/>
          <a:p>
            <a:pPr algn="ctr" eaLnBrk="0" hangingPunct="0"/>
            <a:r>
              <a:rPr lang="en-US" sz="1400" b="1">
                <a:solidFill>
                  <a:schemeClr val="bg1"/>
                </a:solidFill>
                <a:latin typeface="Arial" pitchFamily="34" charset="0"/>
                <a:cs typeface="Arial" pitchFamily="34" charset="0"/>
              </a:rPr>
              <a:t>Global biophysical mitigation potential (Mt CO</a:t>
            </a:r>
            <a:r>
              <a:rPr lang="en-US" sz="1400" b="1" baseline="-25000">
                <a:solidFill>
                  <a:schemeClr val="bg1"/>
                </a:solidFill>
                <a:latin typeface="Arial" pitchFamily="34" charset="0"/>
                <a:cs typeface="Arial" pitchFamily="34" charset="0"/>
              </a:rPr>
              <a:t>2</a:t>
            </a:r>
            <a:r>
              <a:rPr lang="en-US" sz="1400" b="1">
                <a:solidFill>
                  <a:schemeClr val="bg1"/>
                </a:solidFill>
                <a:latin typeface="Arial" pitchFamily="34" charset="0"/>
                <a:cs typeface="Arial" pitchFamily="34" charset="0"/>
              </a:rPr>
              <a:t> seq.  yr</a:t>
            </a:r>
            <a:r>
              <a:rPr lang="en-US" sz="1400" b="1" baseline="30000">
                <a:solidFill>
                  <a:schemeClr val="bg1"/>
                </a:solidFill>
                <a:latin typeface="Arial" pitchFamily="34" charset="0"/>
                <a:cs typeface="Arial" pitchFamily="34" charset="0"/>
              </a:rPr>
              <a:t>-1</a:t>
            </a:r>
            <a:r>
              <a:rPr lang="en-US" sz="1400" b="1">
                <a:solidFill>
                  <a:schemeClr val="bg1"/>
                </a:solidFill>
                <a:latin typeface="Arial" pitchFamily="34" charset="0"/>
                <a:cs typeface="Arial" pitchFamily="34" charset="0"/>
              </a:rPr>
              <a:t>)</a:t>
            </a:r>
          </a:p>
        </p:txBody>
      </p:sp>
      <p:sp>
        <p:nvSpPr>
          <p:cNvPr id="26" name="Rectangle 25"/>
          <p:cNvSpPr/>
          <p:nvPr/>
        </p:nvSpPr>
        <p:spPr bwMode="auto">
          <a:xfrm flipH="1">
            <a:off x="1828800" y="1135063"/>
            <a:ext cx="457200" cy="3970337"/>
          </a:xfrm>
          <a:prstGeom prst="rect">
            <a:avLst/>
          </a:prstGeom>
          <a:solidFill>
            <a:schemeClr val="accent1">
              <a:alpha val="9000"/>
            </a:schemeClr>
          </a:solidFill>
          <a:ln w="38100" cap="flat" cmpd="sng" algn="ctr">
            <a:solidFill>
              <a:schemeClr val="accent1">
                <a:lumMod val="50000"/>
              </a:schemeClr>
            </a:solidFill>
            <a:prstDash val="solid"/>
            <a:round/>
            <a:headEnd type="none" w="med" len="med"/>
            <a:tailEnd type="none" w="med" len="med"/>
          </a:ln>
          <a:effectLst/>
        </p:spPr>
        <p:txBody>
          <a:bodyPr/>
          <a:lstStyle/>
          <a:p>
            <a:pPr eaLnBrk="0" hangingPunct="0">
              <a:defRPr/>
            </a:pPr>
            <a:endParaRPr lang="en-US"/>
          </a:p>
        </p:txBody>
      </p:sp>
      <p:sp>
        <p:nvSpPr>
          <p:cNvPr id="27" name="Rectangle 26"/>
          <p:cNvSpPr/>
          <p:nvPr/>
        </p:nvSpPr>
        <p:spPr bwMode="auto">
          <a:xfrm flipH="1">
            <a:off x="4572000" y="1295400"/>
            <a:ext cx="457200" cy="3810000"/>
          </a:xfrm>
          <a:prstGeom prst="rect">
            <a:avLst/>
          </a:prstGeom>
          <a:solidFill>
            <a:schemeClr val="accent1">
              <a:alpha val="9000"/>
            </a:schemeClr>
          </a:solidFill>
          <a:ln w="38100" cap="flat" cmpd="sng" algn="ctr">
            <a:solidFill>
              <a:schemeClr val="accent1">
                <a:lumMod val="50000"/>
              </a:schemeClr>
            </a:solidFill>
            <a:prstDash val="solid"/>
            <a:round/>
            <a:headEnd type="none" w="med" len="med"/>
            <a:tailEnd type="none" w="med" len="med"/>
          </a:ln>
          <a:effectLst/>
        </p:spPr>
        <p:txBody>
          <a:bodyPr/>
          <a:lstStyle/>
          <a:p>
            <a:pPr eaLnBrk="0" hangingPunct="0">
              <a:defRPr/>
            </a:pPr>
            <a:endParaRPr lang="en-US"/>
          </a:p>
        </p:txBody>
      </p:sp>
      <p:grpSp>
        <p:nvGrpSpPr>
          <p:cNvPr id="22540" name="Group 29"/>
          <p:cNvGrpSpPr>
            <a:grpSpLocks/>
          </p:cNvGrpSpPr>
          <p:nvPr/>
        </p:nvGrpSpPr>
        <p:grpSpPr bwMode="auto">
          <a:xfrm>
            <a:off x="682625" y="914400"/>
            <a:ext cx="7567613" cy="6137275"/>
            <a:chOff x="682822" y="914400"/>
            <a:chExt cx="7568090" cy="6137505"/>
          </a:xfrm>
        </p:grpSpPr>
        <p:sp>
          <p:nvSpPr>
            <p:cNvPr id="22541" name="TextBox 5"/>
            <p:cNvSpPr txBox="1">
              <a:spLocks noChangeArrowheads="1"/>
            </p:cNvSpPr>
            <p:nvPr/>
          </p:nvSpPr>
          <p:spPr bwMode="auto">
            <a:xfrm rot="-3824787">
              <a:off x="594609" y="5884472"/>
              <a:ext cx="2057867" cy="276999"/>
            </a:xfrm>
            <a:prstGeom prst="rect">
              <a:avLst/>
            </a:prstGeom>
            <a:noFill/>
            <a:ln w="9525">
              <a:noFill/>
              <a:miter lim="800000"/>
              <a:headEnd/>
              <a:tailEnd/>
            </a:ln>
          </p:spPr>
          <p:txBody>
            <a:bodyPr>
              <a:spAutoFit/>
            </a:bodyPr>
            <a:lstStyle/>
            <a:p>
              <a:pPr algn="r" eaLnBrk="0" hangingPunct="0"/>
              <a:r>
                <a:rPr lang="en-US" sz="1200" b="1">
                  <a:latin typeface="Arial" pitchFamily="34" charset="0"/>
                  <a:cs typeface="Arial" pitchFamily="34" charset="0"/>
                </a:rPr>
                <a:t>Cropland Management</a:t>
              </a:r>
            </a:p>
          </p:txBody>
        </p:sp>
        <p:sp>
          <p:nvSpPr>
            <p:cNvPr id="22542" name="TextBox 11"/>
            <p:cNvSpPr txBox="1">
              <a:spLocks noChangeArrowheads="1"/>
            </p:cNvSpPr>
            <p:nvPr/>
          </p:nvSpPr>
          <p:spPr bwMode="auto">
            <a:xfrm rot="-3824787">
              <a:off x="1437934" y="5758128"/>
              <a:ext cx="1776110" cy="276999"/>
            </a:xfrm>
            <a:prstGeom prst="rect">
              <a:avLst/>
            </a:prstGeom>
            <a:noFill/>
            <a:ln w="9525">
              <a:noFill/>
              <a:miter lim="800000"/>
              <a:headEnd/>
              <a:tailEnd/>
            </a:ln>
          </p:spPr>
          <p:txBody>
            <a:bodyPr>
              <a:spAutoFit/>
            </a:bodyPr>
            <a:lstStyle/>
            <a:p>
              <a:pPr algn="r" eaLnBrk="0" hangingPunct="0"/>
              <a:r>
                <a:rPr lang="en-US" sz="1200" b="1">
                  <a:latin typeface="Arial" pitchFamily="34" charset="0"/>
                  <a:cs typeface="Arial" pitchFamily="34" charset="0"/>
                </a:rPr>
                <a:t>Water Management</a:t>
              </a:r>
            </a:p>
          </p:txBody>
        </p:sp>
        <p:sp>
          <p:nvSpPr>
            <p:cNvPr id="22543" name="TextBox 12"/>
            <p:cNvSpPr txBox="1">
              <a:spLocks noChangeArrowheads="1"/>
            </p:cNvSpPr>
            <p:nvPr/>
          </p:nvSpPr>
          <p:spPr bwMode="auto">
            <a:xfrm rot="-3824787">
              <a:off x="2253656" y="5724722"/>
              <a:ext cx="1701617" cy="276999"/>
            </a:xfrm>
            <a:prstGeom prst="rect">
              <a:avLst/>
            </a:prstGeom>
            <a:noFill/>
            <a:ln w="9525">
              <a:noFill/>
              <a:miter lim="800000"/>
              <a:headEnd/>
              <a:tailEnd/>
            </a:ln>
          </p:spPr>
          <p:txBody>
            <a:bodyPr>
              <a:spAutoFit/>
            </a:bodyPr>
            <a:lstStyle/>
            <a:p>
              <a:pPr algn="r" eaLnBrk="0" hangingPunct="0"/>
              <a:r>
                <a:rPr lang="en-US" sz="1200" b="1">
                  <a:latin typeface="Arial" pitchFamily="34" charset="0"/>
                  <a:cs typeface="Arial" pitchFamily="34" charset="0"/>
                </a:rPr>
                <a:t>Rice Management</a:t>
              </a:r>
            </a:p>
          </p:txBody>
        </p:sp>
        <p:sp>
          <p:nvSpPr>
            <p:cNvPr id="22544" name="TextBox 13"/>
            <p:cNvSpPr txBox="1">
              <a:spLocks noChangeArrowheads="1"/>
            </p:cNvSpPr>
            <p:nvPr/>
          </p:nvSpPr>
          <p:spPr bwMode="auto">
            <a:xfrm rot="-3824787">
              <a:off x="3053406" y="5561533"/>
              <a:ext cx="1543609" cy="461665"/>
            </a:xfrm>
            <a:prstGeom prst="rect">
              <a:avLst/>
            </a:prstGeom>
            <a:solidFill>
              <a:schemeClr val="bg1"/>
            </a:solidFill>
            <a:ln w="9525">
              <a:noFill/>
              <a:miter lim="800000"/>
              <a:headEnd/>
              <a:tailEnd/>
            </a:ln>
          </p:spPr>
          <p:txBody>
            <a:bodyPr>
              <a:spAutoFit/>
            </a:bodyPr>
            <a:lstStyle/>
            <a:p>
              <a:pPr algn="r" eaLnBrk="0" hangingPunct="0"/>
              <a:r>
                <a:rPr lang="en-US" sz="1200" b="1">
                  <a:latin typeface="Arial" pitchFamily="34" charset="0"/>
                  <a:cs typeface="Arial" pitchFamily="34" charset="0"/>
                </a:rPr>
                <a:t>Setaside LUC &amp; Agroforestry </a:t>
              </a:r>
            </a:p>
          </p:txBody>
        </p:sp>
        <p:sp>
          <p:nvSpPr>
            <p:cNvPr id="22545" name="TextBox 14"/>
            <p:cNvSpPr txBox="1">
              <a:spLocks noChangeArrowheads="1"/>
            </p:cNvSpPr>
            <p:nvPr/>
          </p:nvSpPr>
          <p:spPr bwMode="auto">
            <a:xfrm rot="-3824787">
              <a:off x="3889406" y="5468273"/>
              <a:ext cx="1379934" cy="461665"/>
            </a:xfrm>
            <a:prstGeom prst="rect">
              <a:avLst/>
            </a:prstGeom>
            <a:noFill/>
            <a:ln w="9525">
              <a:noFill/>
              <a:miter lim="800000"/>
              <a:headEnd/>
              <a:tailEnd/>
            </a:ln>
          </p:spPr>
          <p:txBody>
            <a:bodyPr>
              <a:spAutoFit/>
            </a:bodyPr>
            <a:lstStyle/>
            <a:p>
              <a:pPr algn="r" eaLnBrk="0" hangingPunct="0"/>
              <a:r>
                <a:rPr lang="en-US" sz="1200" b="1">
                  <a:latin typeface="Arial" pitchFamily="34" charset="0"/>
                  <a:cs typeface="Arial" pitchFamily="34" charset="0"/>
                </a:rPr>
                <a:t>Grazing land Management</a:t>
              </a:r>
            </a:p>
          </p:txBody>
        </p:sp>
        <p:sp>
          <p:nvSpPr>
            <p:cNvPr id="22546" name="TextBox 15"/>
            <p:cNvSpPr txBox="1">
              <a:spLocks noChangeArrowheads="1"/>
            </p:cNvSpPr>
            <p:nvPr/>
          </p:nvSpPr>
          <p:spPr bwMode="auto">
            <a:xfrm rot="-3824787">
              <a:off x="4241715" y="5784633"/>
              <a:ext cx="1746677" cy="646331"/>
            </a:xfrm>
            <a:prstGeom prst="rect">
              <a:avLst/>
            </a:prstGeom>
            <a:noFill/>
            <a:ln w="9525">
              <a:noFill/>
              <a:miter lim="800000"/>
              <a:headEnd/>
              <a:tailEnd/>
            </a:ln>
          </p:spPr>
          <p:txBody>
            <a:bodyPr>
              <a:spAutoFit/>
            </a:bodyPr>
            <a:lstStyle/>
            <a:p>
              <a:pPr algn="r" eaLnBrk="0" hangingPunct="0"/>
              <a:r>
                <a:rPr lang="en-US" sz="1200" b="1">
                  <a:latin typeface="Arial" pitchFamily="34" charset="0"/>
                  <a:cs typeface="Arial" pitchFamily="34" charset="0"/>
                </a:rPr>
                <a:t>Restoration of Cultivated Organic Soils</a:t>
              </a:r>
            </a:p>
          </p:txBody>
        </p:sp>
        <p:sp>
          <p:nvSpPr>
            <p:cNvPr id="22547" name="TextBox 16"/>
            <p:cNvSpPr txBox="1">
              <a:spLocks noChangeArrowheads="1"/>
            </p:cNvSpPr>
            <p:nvPr/>
          </p:nvSpPr>
          <p:spPr bwMode="auto">
            <a:xfrm rot="-3824787">
              <a:off x="5050070" y="5627695"/>
              <a:ext cx="1691156" cy="461665"/>
            </a:xfrm>
            <a:prstGeom prst="rect">
              <a:avLst/>
            </a:prstGeom>
            <a:noFill/>
            <a:ln w="9525">
              <a:noFill/>
              <a:miter lim="800000"/>
              <a:headEnd/>
              <a:tailEnd/>
            </a:ln>
          </p:spPr>
          <p:txBody>
            <a:bodyPr>
              <a:spAutoFit/>
            </a:bodyPr>
            <a:lstStyle/>
            <a:p>
              <a:pPr algn="r" eaLnBrk="0" hangingPunct="0"/>
              <a:r>
                <a:rPr lang="en-US" sz="1200" b="1">
                  <a:latin typeface="Arial" pitchFamily="34" charset="0"/>
                  <a:cs typeface="Arial" pitchFamily="34" charset="0"/>
                </a:rPr>
                <a:t>Restoration of Degraded Lands</a:t>
              </a:r>
            </a:p>
          </p:txBody>
        </p:sp>
        <p:sp>
          <p:nvSpPr>
            <p:cNvPr id="22548" name="TextBox 17"/>
            <p:cNvSpPr txBox="1">
              <a:spLocks noChangeArrowheads="1"/>
            </p:cNvSpPr>
            <p:nvPr/>
          </p:nvSpPr>
          <p:spPr bwMode="auto">
            <a:xfrm rot="-3824787">
              <a:off x="5707918" y="5658827"/>
              <a:ext cx="1691156" cy="461665"/>
            </a:xfrm>
            <a:prstGeom prst="rect">
              <a:avLst/>
            </a:prstGeom>
            <a:noFill/>
            <a:ln w="9525">
              <a:noFill/>
              <a:miter lim="800000"/>
              <a:headEnd/>
              <a:tailEnd/>
            </a:ln>
          </p:spPr>
          <p:txBody>
            <a:bodyPr>
              <a:spAutoFit/>
            </a:bodyPr>
            <a:lstStyle/>
            <a:p>
              <a:pPr algn="r" eaLnBrk="0" hangingPunct="0"/>
              <a:r>
                <a:rPr lang="en-US" sz="1200" b="1">
                  <a:latin typeface="Arial" pitchFamily="34" charset="0"/>
                  <a:cs typeface="Arial" pitchFamily="34" charset="0"/>
                </a:rPr>
                <a:t>Bioenergy Crops (Soils Component) </a:t>
              </a:r>
            </a:p>
          </p:txBody>
        </p:sp>
        <p:sp>
          <p:nvSpPr>
            <p:cNvPr id="22549" name="TextBox 18"/>
            <p:cNvSpPr txBox="1">
              <a:spLocks noChangeArrowheads="1"/>
            </p:cNvSpPr>
            <p:nvPr/>
          </p:nvSpPr>
          <p:spPr bwMode="auto">
            <a:xfrm rot="-3824787">
              <a:off x="6942865" y="5414533"/>
              <a:ext cx="1031546" cy="276999"/>
            </a:xfrm>
            <a:prstGeom prst="rect">
              <a:avLst/>
            </a:prstGeom>
            <a:solidFill>
              <a:schemeClr val="bg1"/>
            </a:solidFill>
            <a:ln w="9525">
              <a:noFill/>
              <a:miter lim="800000"/>
              <a:headEnd/>
              <a:tailEnd/>
            </a:ln>
          </p:spPr>
          <p:txBody>
            <a:bodyPr>
              <a:spAutoFit/>
            </a:bodyPr>
            <a:lstStyle/>
            <a:p>
              <a:pPr algn="r" eaLnBrk="0" hangingPunct="0"/>
              <a:r>
                <a:rPr lang="en-US" sz="1200" b="1">
                  <a:latin typeface="Arial" pitchFamily="34" charset="0"/>
                  <a:cs typeface="Arial" pitchFamily="34" charset="0"/>
                </a:rPr>
                <a:t>Livestock</a:t>
              </a:r>
            </a:p>
          </p:txBody>
        </p:sp>
        <p:sp>
          <p:nvSpPr>
            <p:cNvPr id="22550" name="TextBox 20"/>
            <p:cNvSpPr txBox="1">
              <a:spLocks noChangeArrowheads="1"/>
            </p:cNvSpPr>
            <p:nvPr/>
          </p:nvSpPr>
          <p:spPr bwMode="auto">
            <a:xfrm rot="-3824787">
              <a:off x="7310435" y="5565466"/>
              <a:ext cx="1419289" cy="461665"/>
            </a:xfrm>
            <a:prstGeom prst="rect">
              <a:avLst/>
            </a:prstGeom>
            <a:noFill/>
            <a:ln w="9525">
              <a:noFill/>
              <a:miter lim="800000"/>
              <a:headEnd/>
              <a:tailEnd/>
            </a:ln>
          </p:spPr>
          <p:txBody>
            <a:bodyPr>
              <a:spAutoFit/>
            </a:bodyPr>
            <a:lstStyle/>
            <a:p>
              <a:pPr algn="r" eaLnBrk="0" hangingPunct="0"/>
              <a:r>
                <a:rPr lang="en-US" sz="1200" b="1">
                  <a:latin typeface="Arial" pitchFamily="34" charset="0"/>
                  <a:cs typeface="Arial" pitchFamily="34" charset="0"/>
                </a:rPr>
                <a:t>Manure  Management</a:t>
              </a:r>
            </a:p>
          </p:txBody>
        </p:sp>
        <p:sp>
          <p:nvSpPr>
            <p:cNvPr id="22551" name="TextBox 21"/>
            <p:cNvSpPr txBox="1">
              <a:spLocks noChangeArrowheads="1"/>
            </p:cNvSpPr>
            <p:nvPr/>
          </p:nvSpPr>
          <p:spPr bwMode="auto">
            <a:xfrm rot="-5400000">
              <a:off x="-1680528" y="3277750"/>
              <a:ext cx="5034477" cy="307777"/>
            </a:xfrm>
            <a:prstGeom prst="rect">
              <a:avLst/>
            </a:prstGeom>
            <a:noFill/>
            <a:ln w="9525">
              <a:noFill/>
              <a:miter lim="800000"/>
              <a:headEnd/>
              <a:tailEnd/>
            </a:ln>
          </p:spPr>
          <p:txBody>
            <a:bodyPr>
              <a:spAutoFit/>
            </a:bodyPr>
            <a:lstStyle/>
            <a:p>
              <a:pPr algn="ctr" eaLnBrk="0" hangingPunct="0"/>
              <a:r>
                <a:rPr lang="en-US" sz="1400" b="1">
                  <a:latin typeface="Arial" pitchFamily="34" charset="0"/>
                  <a:cs typeface="Arial" pitchFamily="34" charset="0"/>
                </a:rPr>
                <a:t>Global biophysical mitigation potential (Mt CO</a:t>
              </a:r>
              <a:r>
                <a:rPr lang="en-US" sz="1400" b="1" baseline="-25000">
                  <a:latin typeface="Arial" pitchFamily="34" charset="0"/>
                  <a:cs typeface="Arial" pitchFamily="34" charset="0"/>
                </a:rPr>
                <a:t>2</a:t>
              </a:r>
              <a:r>
                <a:rPr lang="en-US" sz="1400" b="1">
                  <a:latin typeface="Arial" pitchFamily="34" charset="0"/>
                  <a:cs typeface="Arial" pitchFamily="34" charset="0"/>
                </a:rPr>
                <a:t> seq.  yr</a:t>
              </a:r>
              <a:r>
                <a:rPr lang="en-US" sz="1400" b="1" baseline="30000">
                  <a:latin typeface="Arial" pitchFamily="34" charset="0"/>
                  <a:cs typeface="Arial" pitchFamily="34" charset="0"/>
                </a:rPr>
                <a:t>-1</a:t>
              </a:r>
              <a:r>
                <a:rPr lang="en-US" sz="1400" b="1">
                  <a:latin typeface="Arial" pitchFamily="34" charset="0"/>
                  <a:cs typeface="Arial" pitchFamily="34" charset="0"/>
                </a:rPr>
                <a:t>)</a:t>
              </a:r>
            </a:p>
          </p:txBody>
        </p:sp>
        <p:sp>
          <p:nvSpPr>
            <p:cNvPr id="22552" name="TextBox 28"/>
            <p:cNvSpPr txBox="1">
              <a:spLocks noChangeArrowheads="1"/>
            </p:cNvSpPr>
            <p:nvPr/>
          </p:nvSpPr>
          <p:spPr bwMode="auto">
            <a:xfrm>
              <a:off x="6705600" y="1805970"/>
              <a:ext cx="609600" cy="784830"/>
            </a:xfrm>
            <a:prstGeom prst="rect">
              <a:avLst/>
            </a:prstGeom>
            <a:solidFill>
              <a:schemeClr val="bg1"/>
            </a:solidFill>
            <a:ln w="9525">
              <a:noFill/>
              <a:miter lim="800000"/>
              <a:headEnd/>
              <a:tailEnd/>
            </a:ln>
          </p:spPr>
          <p:txBody>
            <a:bodyPr>
              <a:spAutoFit/>
            </a:bodyPr>
            <a:lstStyle/>
            <a:p>
              <a:pPr eaLnBrk="0" hangingPunct="0"/>
              <a:r>
                <a:rPr lang="en-US" sz="1500"/>
                <a:t>N</a:t>
              </a:r>
              <a:r>
                <a:rPr lang="en-US" sz="1500" baseline="-25000"/>
                <a:t>2</a:t>
              </a:r>
              <a:r>
                <a:rPr lang="en-US" sz="1500"/>
                <a:t>O</a:t>
              </a:r>
            </a:p>
            <a:p>
              <a:pPr eaLnBrk="0" hangingPunct="0"/>
              <a:r>
                <a:rPr lang="en-US" sz="1500"/>
                <a:t>CH</a:t>
              </a:r>
              <a:r>
                <a:rPr lang="en-US" sz="1500" baseline="-25000"/>
                <a:t>4</a:t>
              </a:r>
            </a:p>
            <a:p>
              <a:pPr eaLnBrk="0" hangingPunct="0"/>
              <a:r>
                <a:rPr lang="en-US" sz="1500"/>
                <a:t>CO</a:t>
              </a:r>
              <a:r>
                <a:rPr lang="en-US" sz="1500" baseline="-25000"/>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descr="Brown marble"/>
          <p:cNvSpPr>
            <a:spLocks noChangeArrowheads="1"/>
          </p:cNvSpPr>
          <p:nvPr/>
        </p:nvSpPr>
        <p:spPr bwMode="auto">
          <a:xfrm>
            <a:off x="2286000" y="4495800"/>
            <a:ext cx="5029200" cy="1600200"/>
          </a:xfrm>
          <a:prstGeom prst="rect">
            <a:avLst/>
          </a:prstGeom>
          <a:blipFill dpi="0" rotWithShape="1">
            <a:blip r:embed="rId2" cstate="print"/>
            <a:srcRect/>
            <a:tile tx="0" ty="0" sx="100000" sy="100000" flip="none" algn="tl"/>
          </a:blipFill>
          <a:ln w="28575">
            <a:solidFill>
              <a:srgbClr val="000000"/>
            </a:solidFill>
            <a:miter lim="800000"/>
            <a:headEnd/>
            <a:tailEnd/>
          </a:ln>
          <a:effectLst/>
        </p:spPr>
        <p:txBody>
          <a:bodyPr wrap="none" anchor="ctr"/>
          <a:lstStyle/>
          <a:p>
            <a:pPr algn="ctr" eaLnBrk="0" hangingPunct="0">
              <a:defRPr/>
            </a:pPr>
            <a:endParaRPr lang="en-US" b="1" i="1">
              <a:solidFill>
                <a:schemeClr val="bg1"/>
              </a:solidFill>
              <a:effectLst>
                <a:outerShdw blurRad="38100" dist="38100" dir="2700000" algn="tl">
                  <a:srgbClr val="000000"/>
                </a:outerShdw>
              </a:effectLst>
              <a:latin typeface="Tahoma" pitchFamily="34" charset="0"/>
            </a:endParaRPr>
          </a:p>
          <a:p>
            <a:pPr algn="ctr" eaLnBrk="0" hangingPunct="0">
              <a:defRPr/>
            </a:pPr>
            <a:r>
              <a:rPr lang="en-US" b="1" i="1">
                <a:solidFill>
                  <a:schemeClr val="bg1"/>
                </a:solidFill>
                <a:effectLst>
                  <a:outerShdw blurRad="38100" dist="38100" dir="2700000" algn="tl">
                    <a:srgbClr val="000000"/>
                  </a:outerShdw>
                </a:effectLst>
                <a:latin typeface="Tahoma" pitchFamily="34" charset="0"/>
              </a:rPr>
              <a:t>Soil Microbial Activity</a:t>
            </a:r>
          </a:p>
          <a:p>
            <a:pPr algn="ctr" eaLnBrk="0" hangingPunct="0">
              <a:defRPr/>
            </a:pPr>
            <a:r>
              <a:rPr lang="en-US" b="1" i="1">
                <a:solidFill>
                  <a:schemeClr val="bg1"/>
                </a:solidFill>
                <a:effectLst>
                  <a:outerShdw blurRad="38100" dist="38100" dir="2700000" algn="tl">
                    <a:srgbClr val="000000"/>
                  </a:outerShdw>
                </a:effectLst>
                <a:latin typeface="Tahoma" pitchFamily="34" charset="0"/>
              </a:rPr>
              <a:t>Soil Organic Matter  (C)</a:t>
            </a:r>
          </a:p>
        </p:txBody>
      </p:sp>
      <p:sp>
        <p:nvSpPr>
          <p:cNvPr id="566275" name="Rectangle 3"/>
          <p:cNvSpPr>
            <a:spLocks noChangeArrowheads="1"/>
          </p:cNvSpPr>
          <p:nvPr/>
        </p:nvSpPr>
        <p:spPr bwMode="auto">
          <a:xfrm>
            <a:off x="4419600" y="1981200"/>
            <a:ext cx="1035050" cy="641350"/>
          </a:xfrm>
          <a:prstGeom prst="rect">
            <a:avLst/>
          </a:prstGeom>
          <a:noFill/>
          <a:ln w="9525">
            <a:noFill/>
            <a:miter lim="800000"/>
            <a:headEnd/>
            <a:tailEnd/>
          </a:ln>
          <a:effectLst>
            <a:outerShdw dist="35921" dir="2700000" algn="ctr" rotWithShape="0">
              <a:schemeClr val="tx1"/>
            </a:outerShdw>
          </a:effectLst>
        </p:spPr>
        <p:txBody>
          <a:bodyPr wrap="none" lIns="92075" tIns="46038" rIns="92075" bIns="46038">
            <a:spAutoFit/>
          </a:bodyPr>
          <a:lstStyle/>
          <a:p>
            <a:pPr eaLnBrk="0" hangingPunct="0">
              <a:defRPr/>
            </a:pPr>
            <a:r>
              <a:rPr lang="en-US" sz="3600" b="1">
                <a:solidFill>
                  <a:srgbClr val="FFFF00"/>
                </a:solidFill>
                <a:latin typeface="Tahoma" pitchFamily="34" charset="0"/>
              </a:rPr>
              <a:t>CO</a:t>
            </a:r>
            <a:r>
              <a:rPr lang="en-US" sz="3600" b="1" baseline="-25000">
                <a:solidFill>
                  <a:srgbClr val="FFFF00"/>
                </a:solidFill>
                <a:latin typeface="Tahoma" pitchFamily="34" charset="0"/>
              </a:rPr>
              <a:t>2</a:t>
            </a:r>
            <a:endParaRPr lang="en-US" sz="3600" b="1" baseline="-25000">
              <a:latin typeface="Tahoma" pitchFamily="34" charset="0"/>
            </a:endParaRPr>
          </a:p>
        </p:txBody>
      </p:sp>
      <p:grpSp>
        <p:nvGrpSpPr>
          <p:cNvPr id="21508" name="Group 4"/>
          <p:cNvGrpSpPr>
            <a:grpSpLocks/>
          </p:cNvGrpSpPr>
          <p:nvPr/>
        </p:nvGrpSpPr>
        <p:grpSpPr bwMode="auto">
          <a:xfrm>
            <a:off x="3657600" y="2362200"/>
            <a:ext cx="685800" cy="1676400"/>
            <a:chOff x="1765" y="529"/>
            <a:chExt cx="725" cy="1386"/>
          </a:xfrm>
        </p:grpSpPr>
        <p:sp>
          <p:nvSpPr>
            <p:cNvPr id="21702" name="Arc 5"/>
            <p:cNvSpPr>
              <a:spLocks/>
            </p:cNvSpPr>
            <p:nvPr/>
          </p:nvSpPr>
          <p:spPr bwMode="auto">
            <a:xfrm>
              <a:off x="1765" y="529"/>
              <a:ext cx="722" cy="69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2"/>
                    <a:pt x="9652" y="16"/>
                    <a:pt x="21570" y="0"/>
                  </a:cubicBezTo>
                </a:path>
                <a:path w="21600" h="21600" stroke="0" extrusionOk="0">
                  <a:moveTo>
                    <a:pt x="0" y="21600"/>
                  </a:moveTo>
                  <a:cubicBezTo>
                    <a:pt x="0" y="9682"/>
                    <a:pt x="9652" y="16"/>
                    <a:pt x="21570" y="0"/>
                  </a:cubicBezTo>
                  <a:lnTo>
                    <a:pt x="21600" y="21600"/>
                  </a:lnTo>
                  <a:close/>
                </a:path>
              </a:pathLst>
            </a:custGeom>
            <a:noFill/>
            <a:ln w="38100" cap="rnd">
              <a:solidFill>
                <a:srgbClr val="FFFF00"/>
              </a:solidFill>
              <a:round/>
              <a:headEnd type="none" w="sm" len="sm"/>
              <a:tailEnd type="none" w="sm" len="sm"/>
            </a:ln>
          </p:spPr>
          <p:txBody>
            <a:bodyPr wrap="none" anchor="ctr"/>
            <a:lstStyle/>
            <a:p>
              <a:pPr eaLnBrk="0" hangingPunct="0"/>
              <a:endParaRPr lang="en-US"/>
            </a:p>
          </p:txBody>
        </p:sp>
        <p:sp>
          <p:nvSpPr>
            <p:cNvPr id="21703" name="Arc 6"/>
            <p:cNvSpPr>
              <a:spLocks/>
            </p:cNvSpPr>
            <p:nvPr/>
          </p:nvSpPr>
          <p:spPr bwMode="auto">
            <a:xfrm rot="10800000">
              <a:off x="1767" y="1222"/>
              <a:ext cx="723" cy="693"/>
            </a:xfrm>
            <a:custGeom>
              <a:avLst/>
              <a:gdLst>
                <a:gd name="T0" fmla="*/ 0 w 21630"/>
                <a:gd name="T1" fmla="*/ 0 h 21600"/>
                <a:gd name="T2" fmla="*/ 0 w 21630"/>
                <a:gd name="T3" fmla="*/ 0 h 21600"/>
                <a:gd name="T4" fmla="*/ 0 w 21630"/>
                <a:gd name="T5" fmla="*/ 0 h 21600"/>
                <a:gd name="T6" fmla="*/ 0 60000 65536"/>
                <a:gd name="T7" fmla="*/ 0 60000 65536"/>
                <a:gd name="T8" fmla="*/ 0 60000 65536"/>
                <a:gd name="T9" fmla="*/ 0 w 21630"/>
                <a:gd name="T10" fmla="*/ 0 h 21600"/>
                <a:gd name="T11" fmla="*/ 21630 w 21630"/>
                <a:gd name="T12" fmla="*/ 21600 h 21600"/>
              </a:gdLst>
              <a:ahLst/>
              <a:cxnLst>
                <a:cxn ang="T6">
                  <a:pos x="T0" y="T1"/>
                </a:cxn>
                <a:cxn ang="T7">
                  <a:pos x="T2" y="T3"/>
                </a:cxn>
                <a:cxn ang="T8">
                  <a:pos x="T4" y="T5"/>
                </a:cxn>
              </a:cxnLst>
              <a:rect l="T9" t="T10" r="T11" b="T12"/>
              <a:pathLst>
                <a:path w="21630" h="21600" fill="none" extrusionOk="0">
                  <a:moveTo>
                    <a:pt x="0" y="0"/>
                  </a:moveTo>
                  <a:cubicBezTo>
                    <a:pt x="10" y="0"/>
                    <a:pt x="20" y="-1"/>
                    <a:pt x="30" y="0"/>
                  </a:cubicBezTo>
                  <a:cubicBezTo>
                    <a:pt x="11959" y="0"/>
                    <a:pt x="21630" y="9670"/>
                    <a:pt x="21630" y="21600"/>
                  </a:cubicBezTo>
                </a:path>
                <a:path w="21630" h="21600" stroke="0" extrusionOk="0">
                  <a:moveTo>
                    <a:pt x="0" y="0"/>
                  </a:moveTo>
                  <a:cubicBezTo>
                    <a:pt x="10" y="0"/>
                    <a:pt x="20" y="-1"/>
                    <a:pt x="30" y="0"/>
                  </a:cubicBezTo>
                  <a:cubicBezTo>
                    <a:pt x="11959" y="0"/>
                    <a:pt x="21630" y="9670"/>
                    <a:pt x="21630" y="21600"/>
                  </a:cubicBezTo>
                  <a:lnTo>
                    <a:pt x="30" y="21600"/>
                  </a:lnTo>
                  <a:close/>
                </a:path>
              </a:pathLst>
            </a:custGeom>
            <a:noFill/>
            <a:ln w="38100" cap="rnd">
              <a:solidFill>
                <a:srgbClr val="FFFF00"/>
              </a:solidFill>
              <a:round/>
              <a:headEnd type="stealth" w="med" len="lg"/>
              <a:tailEnd type="none" w="sm" len="sm"/>
            </a:ln>
          </p:spPr>
          <p:txBody>
            <a:bodyPr wrap="none" anchor="ctr"/>
            <a:lstStyle/>
            <a:p>
              <a:pPr eaLnBrk="0" hangingPunct="0"/>
              <a:endParaRPr lang="en-US"/>
            </a:p>
          </p:txBody>
        </p:sp>
      </p:grpSp>
      <p:sp>
        <p:nvSpPr>
          <p:cNvPr id="566279" name="Text Box 7"/>
          <p:cNvSpPr txBox="1">
            <a:spLocks noChangeArrowheads="1"/>
          </p:cNvSpPr>
          <p:nvPr/>
        </p:nvSpPr>
        <p:spPr bwMode="auto">
          <a:xfrm>
            <a:off x="381000" y="3810000"/>
            <a:ext cx="2514600" cy="946150"/>
          </a:xfrm>
          <a:prstGeom prst="rect">
            <a:avLst/>
          </a:prstGeom>
          <a:noFill/>
          <a:ln w="12700">
            <a:noFill/>
            <a:miter lim="800000"/>
            <a:headEnd type="none" w="sm" len="sm"/>
            <a:tailEnd type="none" w="sm" len="sm"/>
          </a:ln>
          <a:effectLst>
            <a:outerShdw dist="35921" dir="2700000" algn="ctr" rotWithShape="0">
              <a:schemeClr val="tx1"/>
            </a:outerShdw>
          </a:effectLst>
        </p:spPr>
        <p:txBody>
          <a:bodyPr>
            <a:spAutoFit/>
          </a:bodyPr>
          <a:lstStyle/>
          <a:p>
            <a:pPr algn="ctr" eaLnBrk="0" hangingPunct="0">
              <a:defRPr/>
            </a:pPr>
            <a:r>
              <a:rPr lang="en-US" b="1">
                <a:solidFill>
                  <a:srgbClr val="FFFF00"/>
                </a:solidFill>
                <a:latin typeface="Tahoma" pitchFamily="34" charset="0"/>
              </a:rPr>
              <a:t>Harvestable Yield</a:t>
            </a:r>
            <a:endParaRPr lang="en-US">
              <a:latin typeface="Tahoma" pitchFamily="34" charset="0"/>
            </a:endParaRPr>
          </a:p>
        </p:txBody>
      </p:sp>
      <p:sp>
        <p:nvSpPr>
          <p:cNvPr id="566280" name="Text Box 8"/>
          <p:cNvSpPr txBox="1">
            <a:spLocks noChangeArrowheads="1"/>
          </p:cNvSpPr>
          <p:nvPr/>
        </p:nvSpPr>
        <p:spPr bwMode="auto">
          <a:xfrm>
            <a:off x="381000" y="2057400"/>
            <a:ext cx="2300288" cy="625475"/>
          </a:xfrm>
          <a:prstGeom prst="rect">
            <a:avLst/>
          </a:prstGeom>
          <a:noFill/>
          <a:ln w="12700">
            <a:noFill/>
            <a:miter lim="800000"/>
            <a:headEnd type="none" w="sm" len="sm"/>
            <a:tailEnd type="none" w="sm" len="sm"/>
          </a:ln>
          <a:effectLst>
            <a:outerShdw dist="35921" dir="2700000" algn="ctr" rotWithShape="0">
              <a:schemeClr val="tx1"/>
            </a:outerShdw>
          </a:effectLst>
        </p:spPr>
        <p:txBody>
          <a:bodyPr>
            <a:spAutoFit/>
          </a:bodyPr>
          <a:lstStyle/>
          <a:p>
            <a:pPr algn="r" eaLnBrk="0" hangingPunct="0">
              <a:defRPr/>
            </a:pPr>
            <a:r>
              <a:rPr lang="en-US" sz="3500" b="1">
                <a:solidFill>
                  <a:srgbClr val="FFFF00"/>
                </a:solidFill>
                <a:latin typeface="Tahoma" pitchFamily="34" charset="0"/>
              </a:rPr>
              <a:t>Sunlight</a:t>
            </a:r>
            <a:endParaRPr lang="en-US" sz="3500" b="1">
              <a:latin typeface="Tahoma" pitchFamily="34" charset="0"/>
            </a:endParaRPr>
          </a:p>
        </p:txBody>
      </p:sp>
      <p:sp>
        <p:nvSpPr>
          <p:cNvPr id="21511" name="Line 9"/>
          <p:cNvSpPr>
            <a:spLocks noChangeShapeType="1"/>
          </p:cNvSpPr>
          <p:nvPr/>
        </p:nvSpPr>
        <p:spPr bwMode="auto">
          <a:xfrm>
            <a:off x="2722563" y="2286000"/>
            <a:ext cx="1697037" cy="0"/>
          </a:xfrm>
          <a:prstGeom prst="line">
            <a:avLst/>
          </a:prstGeom>
          <a:noFill/>
          <a:ln w="38100">
            <a:solidFill>
              <a:srgbClr val="FFFF00"/>
            </a:solidFill>
            <a:round/>
            <a:headEnd type="none" w="sm" len="sm"/>
            <a:tailEnd type="stealth" w="med" len="lg"/>
          </a:ln>
        </p:spPr>
        <p:txBody>
          <a:bodyPr wrap="none" anchor="ctr"/>
          <a:lstStyle/>
          <a:p>
            <a:endParaRPr lang="en-US"/>
          </a:p>
        </p:txBody>
      </p:sp>
      <p:grpSp>
        <p:nvGrpSpPr>
          <p:cNvPr id="21512" name="Group 10"/>
          <p:cNvGrpSpPr>
            <a:grpSpLocks/>
          </p:cNvGrpSpPr>
          <p:nvPr/>
        </p:nvGrpSpPr>
        <p:grpSpPr bwMode="auto">
          <a:xfrm flipH="1" flipV="1">
            <a:off x="5257800" y="2286000"/>
            <a:ext cx="665163" cy="1676400"/>
            <a:chOff x="1765" y="529"/>
            <a:chExt cx="725" cy="1386"/>
          </a:xfrm>
        </p:grpSpPr>
        <p:sp>
          <p:nvSpPr>
            <p:cNvPr id="21700" name="Arc 11"/>
            <p:cNvSpPr>
              <a:spLocks/>
            </p:cNvSpPr>
            <p:nvPr/>
          </p:nvSpPr>
          <p:spPr bwMode="auto">
            <a:xfrm>
              <a:off x="1765" y="529"/>
              <a:ext cx="722" cy="69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2"/>
                    <a:pt x="9652" y="16"/>
                    <a:pt x="21570" y="0"/>
                  </a:cubicBezTo>
                </a:path>
                <a:path w="21600" h="21600" stroke="0" extrusionOk="0">
                  <a:moveTo>
                    <a:pt x="0" y="21600"/>
                  </a:moveTo>
                  <a:cubicBezTo>
                    <a:pt x="0" y="9682"/>
                    <a:pt x="9652" y="16"/>
                    <a:pt x="21570" y="0"/>
                  </a:cubicBezTo>
                  <a:lnTo>
                    <a:pt x="21600" y="21600"/>
                  </a:lnTo>
                  <a:close/>
                </a:path>
              </a:pathLst>
            </a:custGeom>
            <a:noFill/>
            <a:ln w="38100" cap="rnd">
              <a:solidFill>
                <a:srgbClr val="00FF00"/>
              </a:solidFill>
              <a:round/>
              <a:headEnd type="none" w="sm" len="sm"/>
              <a:tailEnd type="none" w="sm" len="sm"/>
            </a:ln>
          </p:spPr>
          <p:txBody>
            <a:bodyPr wrap="none" anchor="ctr"/>
            <a:lstStyle/>
            <a:p>
              <a:pPr eaLnBrk="0" hangingPunct="0"/>
              <a:endParaRPr lang="en-US"/>
            </a:p>
          </p:txBody>
        </p:sp>
        <p:sp>
          <p:nvSpPr>
            <p:cNvPr id="21701" name="Arc 12"/>
            <p:cNvSpPr>
              <a:spLocks/>
            </p:cNvSpPr>
            <p:nvPr/>
          </p:nvSpPr>
          <p:spPr bwMode="auto">
            <a:xfrm rot="10800000">
              <a:off x="1767" y="1222"/>
              <a:ext cx="723" cy="693"/>
            </a:xfrm>
            <a:custGeom>
              <a:avLst/>
              <a:gdLst>
                <a:gd name="T0" fmla="*/ 0 w 21630"/>
                <a:gd name="T1" fmla="*/ 0 h 21600"/>
                <a:gd name="T2" fmla="*/ 0 w 21630"/>
                <a:gd name="T3" fmla="*/ 0 h 21600"/>
                <a:gd name="T4" fmla="*/ 0 w 21630"/>
                <a:gd name="T5" fmla="*/ 0 h 21600"/>
                <a:gd name="T6" fmla="*/ 0 60000 65536"/>
                <a:gd name="T7" fmla="*/ 0 60000 65536"/>
                <a:gd name="T8" fmla="*/ 0 60000 65536"/>
                <a:gd name="T9" fmla="*/ 0 w 21630"/>
                <a:gd name="T10" fmla="*/ 0 h 21600"/>
                <a:gd name="T11" fmla="*/ 21630 w 21630"/>
                <a:gd name="T12" fmla="*/ 21600 h 21600"/>
              </a:gdLst>
              <a:ahLst/>
              <a:cxnLst>
                <a:cxn ang="T6">
                  <a:pos x="T0" y="T1"/>
                </a:cxn>
                <a:cxn ang="T7">
                  <a:pos x="T2" y="T3"/>
                </a:cxn>
                <a:cxn ang="T8">
                  <a:pos x="T4" y="T5"/>
                </a:cxn>
              </a:cxnLst>
              <a:rect l="T9" t="T10" r="T11" b="T12"/>
              <a:pathLst>
                <a:path w="21630" h="21600" fill="none" extrusionOk="0">
                  <a:moveTo>
                    <a:pt x="0" y="0"/>
                  </a:moveTo>
                  <a:cubicBezTo>
                    <a:pt x="10" y="0"/>
                    <a:pt x="20" y="-1"/>
                    <a:pt x="30" y="0"/>
                  </a:cubicBezTo>
                  <a:cubicBezTo>
                    <a:pt x="11959" y="0"/>
                    <a:pt x="21630" y="9670"/>
                    <a:pt x="21630" y="21600"/>
                  </a:cubicBezTo>
                </a:path>
                <a:path w="21630" h="21600" stroke="0" extrusionOk="0">
                  <a:moveTo>
                    <a:pt x="0" y="0"/>
                  </a:moveTo>
                  <a:cubicBezTo>
                    <a:pt x="10" y="0"/>
                    <a:pt x="20" y="-1"/>
                    <a:pt x="30" y="0"/>
                  </a:cubicBezTo>
                  <a:cubicBezTo>
                    <a:pt x="11959" y="0"/>
                    <a:pt x="21630" y="9670"/>
                    <a:pt x="21630" y="21600"/>
                  </a:cubicBezTo>
                  <a:lnTo>
                    <a:pt x="30" y="21600"/>
                  </a:lnTo>
                  <a:close/>
                </a:path>
              </a:pathLst>
            </a:custGeom>
            <a:noFill/>
            <a:ln w="38100" cap="rnd">
              <a:solidFill>
                <a:srgbClr val="00FF00"/>
              </a:solidFill>
              <a:round/>
              <a:headEnd type="stealth" w="med" len="lg"/>
              <a:tailEnd type="none" w="sm" len="sm"/>
            </a:ln>
          </p:spPr>
          <p:txBody>
            <a:bodyPr wrap="none" anchor="ctr"/>
            <a:lstStyle/>
            <a:p>
              <a:pPr eaLnBrk="0" hangingPunct="0"/>
              <a:endParaRPr lang="en-US"/>
            </a:p>
          </p:txBody>
        </p:sp>
      </p:grpSp>
      <p:grpSp>
        <p:nvGrpSpPr>
          <p:cNvPr id="21513" name="Group 13"/>
          <p:cNvGrpSpPr>
            <a:grpSpLocks/>
          </p:cNvGrpSpPr>
          <p:nvPr/>
        </p:nvGrpSpPr>
        <p:grpSpPr bwMode="auto">
          <a:xfrm>
            <a:off x="4343400" y="2667000"/>
            <a:ext cx="914400" cy="2559050"/>
            <a:chOff x="2421" y="2673"/>
            <a:chExt cx="613" cy="2161"/>
          </a:xfrm>
        </p:grpSpPr>
        <p:grpSp>
          <p:nvGrpSpPr>
            <p:cNvPr id="21524" name="Group 14"/>
            <p:cNvGrpSpPr>
              <a:grpSpLocks/>
            </p:cNvGrpSpPr>
            <p:nvPr/>
          </p:nvGrpSpPr>
          <p:grpSpPr bwMode="auto">
            <a:xfrm>
              <a:off x="2421" y="2673"/>
              <a:ext cx="277" cy="2161"/>
              <a:chOff x="2349" y="2625"/>
              <a:chExt cx="549" cy="2161"/>
            </a:xfrm>
          </p:grpSpPr>
          <p:grpSp>
            <p:nvGrpSpPr>
              <p:cNvPr id="21657" name="Group 15"/>
              <p:cNvGrpSpPr>
                <a:grpSpLocks/>
              </p:cNvGrpSpPr>
              <p:nvPr/>
            </p:nvGrpSpPr>
            <p:grpSpPr bwMode="auto">
              <a:xfrm>
                <a:off x="2349" y="2625"/>
                <a:ext cx="549" cy="1525"/>
                <a:chOff x="2602" y="1462"/>
                <a:chExt cx="549" cy="1689"/>
              </a:xfrm>
            </p:grpSpPr>
            <p:grpSp>
              <p:nvGrpSpPr>
                <p:cNvPr id="21665" name="Group 16"/>
                <p:cNvGrpSpPr>
                  <a:grpSpLocks/>
                </p:cNvGrpSpPr>
                <p:nvPr/>
              </p:nvGrpSpPr>
              <p:grpSpPr bwMode="auto">
                <a:xfrm>
                  <a:off x="2814" y="1462"/>
                  <a:ext cx="136" cy="788"/>
                  <a:chOff x="2814" y="1462"/>
                  <a:chExt cx="136" cy="788"/>
                </a:xfrm>
              </p:grpSpPr>
              <p:sp>
                <p:nvSpPr>
                  <p:cNvPr id="21671" name="Freeform 17"/>
                  <p:cNvSpPr>
                    <a:spLocks/>
                  </p:cNvSpPr>
                  <p:nvPr/>
                </p:nvSpPr>
                <p:spPr bwMode="auto">
                  <a:xfrm>
                    <a:off x="2814" y="1462"/>
                    <a:ext cx="136" cy="788"/>
                  </a:xfrm>
                  <a:custGeom>
                    <a:avLst/>
                    <a:gdLst>
                      <a:gd name="T0" fmla="*/ 79 w 136"/>
                      <a:gd name="T1" fmla="*/ 705 h 788"/>
                      <a:gd name="T2" fmla="*/ 90 w 136"/>
                      <a:gd name="T3" fmla="*/ 689 h 788"/>
                      <a:gd name="T4" fmla="*/ 101 w 136"/>
                      <a:gd name="T5" fmla="*/ 664 h 788"/>
                      <a:gd name="T6" fmla="*/ 112 w 136"/>
                      <a:gd name="T7" fmla="*/ 640 h 788"/>
                      <a:gd name="T8" fmla="*/ 112 w 136"/>
                      <a:gd name="T9" fmla="*/ 607 h 788"/>
                      <a:gd name="T10" fmla="*/ 124 w 136"/>
                      <a:gd name="T11" fmla="*/ 574 h 788"/>
                      <a:gd name="T12" fmla="*/ 124 w 136"/>
                      <a:gd name="T13" fmla="*/ 566 h 788"/>
                      <a:gd name="T14" fmla="*/ 112 w 136"/>
                      <a:gd name="T15" fmla="*/ 550 h 788"/>
                      <a:gd name="T16" fmla="*/ 124 w 136"/>
                      <a:gd name="T17" fmla="*/ 533 h 788"/>
                      <a:gd name="T18" fmla="*/ 112 w 136"/>
                      <a:gd name="T19" fmla="*/ 500 h 788"/>
                      <a:gd name="T20" fmla="*/ 112 w 136"/>
                      <a:gd name="T21" fmla="*/ 476 h 788"/>
                      <a:gd name="T22" fmla="*/ 124 w 136"/>
                      <a:gd name="T23" fmla="*/ 459 h 788"/>
                      <a:gd name="T24" fmla="*/ 112 w 136"/>
                      <a:gd name="T25" fmla="*/ 427 h 788"/>
                      <a:gd name="T26" fmla="*/ 112 w 136"/>
                      <a:gd name="T27" fmla="*/ 410 h 788"/>
                      <a:gd name="T28" fmla="*/ 112 w 136"/>
                      <a:gd name="T29" fmla="*/ 402 h 788"/>
                      <a:gd name="T30" fmla="*/ 124 w 136"/>
                      <a:gd name="T31" fmla="*/ 369 h 788"/>
                      <a:gd name="T32" fmla="*/ 112 w 136"/>
                      <a:gd name="T33" fmla="*/ 336 h 788"/>
                      <a:gd name="T34" fmla="*/ 112 w 136"/>
                      <a:gd name="T35" fmla="*/ 304 h 788"/>
                      <a:gd name="T36" fmla="*/ 124 w 136"/>
                      <a:gd name="T37" fmla="*/ 279 h 788"/>
                      <a:gd name="T38" fmla="*/ 112 w 136"/>
                      <a:gd name="T39" fmla="*/ 263 h 788"/>
                      <a:gd name="T40" fmla="*/ 112 w 136"/>
                      <a:gd name="T41" fmla="*/ 230 h 788"/>
                      <a:gd name="T42" fmla="*/ 101 w 136"/>
                      <a:gd name="T43" fmla="*/ 197 h 788"/>
                      <a:gd name="T44" fmla="*/ 112 w 136"/>
                      <a:gd name="T45" fmla="*/ 173 h 788"/>
                      <a:gd name="T46" fmla="*/ 101 w 136"/>
                      <a:gd name="T47" fmla="*/ 148 h 788"/>
                      <a:gd name="T48" fmla="*/ 101 w 136"/>
                      <a:gd name="T49" fmla="*/ 115 h 788"/>
                      <a:gd name="T50" fmla="*/ 90 w 136"/>
                      <a:gd name="T51" fmla="*/ 91 h 788"/>
                      <a:gd name="T52" fmla="*/ 79 w 136"/>
                      <a:gd name="T53" fmla="*/ 50 h 788"/>
                      <a:gd name="T54" fmla="*/ 68 w 136"/>
                      <a:gd name="T55" fmla="*/ 17 h 788"/>
                      <a:gd name="T56" fmla="*/ 56 w 136"/>
                      <a:gd name="T57" fmla="*/ 17 h 788"/>
                      <a:gd name="T58" fmla="*/ 56 w 136"/>
                      <a:gd name="T59" fmla="*/ 41 h 788"/>
                      <a:gd name="T60" fmla="*/ 45 w 136"/>
                      <a:gd name="T61" fmla="*/ 74 h 788"/>
                      <a:gd name="T62" fmla="*/ 45 w 136"/>
                      <a:gd name="T63" fmla="*/ 91 h 788"/>
                      <a:gd name="T64" fmla="*/ 23 w 136"/>
                      <a:gd name="T65" fmla="*/ 99 h 788"/>
                      <a:gd name="T66" fmla="*/ 23 w 136"/>
                      <a:gd name="T67" fmla="*/ 123 h 788"/>
                      <a:gd name="T68" fmla="*/ 12 w 136"/>
                      <a:gd name="T69" fmla="*/ 132 h 788"/>
                      <a:gd name="T70" fmla="*/ 12 w 136"/>
                      <a:gd name="T71" fmla="*/ 148 h 788"/>
                      <a:gd name="T72" fmla="*/ 23 w 136"/>
                      <a:gd name="T73" fmla="*/ 173 h 788"/>
                      <a:gd name="T74" fmla="*/ 23 w 136"/>
                      <a:gd name="T75" fmla="*/ 197 h 788"/>
                      <a:gd name="T76" fmla="*/ 23 w 136"/>
                      <a:gd name="T77" fmla="*/ 222 h 788"/>
                      <a:gd name="T78" fmla="*/ 0 w 136"/>
                      <a:gd name="T79" fmla="*/ 255 h 788"/>
                      <a:gd name="T80" fmla="*/ 0 w 136"/>
                      <a:gd name="T81" fmla="*/ 279 h 788"/>
                      <a:gd name="T82" fmla="*/ 34 w 136"/>
                      <a:gd name="T83" fmla="*/ 287 h 788"/>
                      <a:gd name="T84" fmla="*/ 0 w 136"/>
                      <a:gd name="T85" fmla="*/ 312 h 788"/>
                      <a:gd name="T86" fmla="*/ 0 w 136"/>
                      <a:gd name="T87" fmla="*/ 353 h 788"/>
                      <a:gd name="T88" fmla="*/ 0 w 136"/>
                      <a:gd name="T89" fmla="*/ 377 h 788"/>
                      <a:gd name="T90" fmla="*/ 0 w 136"/>
                      <a:gd name="T91" fmla="*/ 410 h 788"/>
                      <a:gd name="T92" fmla="*/ 0 w 136"/>
                      <a:gd name="T93" fmla="*/ 451 h 788"/>
                      <a:gd name="T94" fmla="*/ 0 w 136"/>
                      <a:gd name="T95" fmla="*/ 459 h 788"/>
                      <a:gd name="T96" fmla="*/ 23 w 136"/>
                      <a:gd name="T97" fmla="*/ 476 h 788"/>
                      <a:gd name="T98" fmla="*/ 23 w 136"/>
                      <a:gd name="T99" fmla="*/ 484 h 788"/>
                      <a:gd name="T100" fmla="*/ 12 w 136"/>
                      <a:gd name="T101" fmla="*/ 533 h 788"/>
                      <a:gd name="T102" fmla="*/ 12 w 136"/>
                      <a:gd name="T103" fmla="*/ 541 h 788"/>
                      <a:gd name="T104" fmla="*/ 12 w 136"/>
                      <a:gd name="T105" fmla="*/ 574 h 788"/>
                      <a:gd name="T106" fmla="*/ 0 w 136"/>
                      <a:gd name="T107" fmla="*/ 615 h 788"/>
                      <a:gd name="T108" fmla="*/ 34 w 136"/>
                      <a:gd name="T109" fmla="*/ 640 h 788"/>
                      <a:gd name="T110" fmla="*/ 23 w 136"/>
                      <a:gd name="T111" fmla="*/ 681 h 788"/>
                      <a:gd name="T112" fmla="*/ 45 w 136"/>
                      <a:gd name="T113" fmla="*/ 681 h 788"/>
                      <a:gd name="T114" fmla="*/ 45 w 136"/>
                      <a:gd name="T115" fmla="*/ 714 h 788"/>
                      <a:gd name="T116" fmla="*/ 56 w 136"/>
                      <a:gd name="T117" fmla="*/ 787 h 7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
                      <a:gd name="T178" fmla="*/ 0 h 788"/>
                      <a:gd name="T179" fmla="*/ 136 w 136"/>
                      <a:gd name="T180" fmla="*/ 788 h 7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 h="788">
                        <a:moveTo>
                          <a:pt x="56" y="787"/>
                        </a:moveTo>
                        <a:lnTo>
                          <a:pt x="79" y="787"/>
                        </a:lnTo>
                        <a:lnTo>
                          <a:pt x="79" y="714"/>
                        </a:lnTo>
                        <a:lnTo>
                          <a:pt x="79" y="705"/>
                        </a:lnTo>
                        <a:lnTo>
                          <a:pt x="90" y="714"/>
                        </a:lnTo>
                        <a:lnTo>
                          <a:pt x="90" y="705"/>
                        </a:lnTo>
                        <a:lnTo>
                          <a:pt x="101" y="697"/>
                        </a:lnTo>
                        <a:lnTo>
                          <a:pt x="90" y="689"/>
                        </a:lnTo>
                        <a:lnTo>
                          <a:pt x="101" y="689"/>
                        </a:lnTo>
                        <a:lnTo>
                          <a:pt x="101" y="681"/>
                        </a:lnTo>
                        <a:lnTo>
                          <a:pt x="101" y="673"/>
                        </a:lnTo>
                        <a:lnTo>
                          <a:pt x="101" y="664"/>
                        </a:lnTo>
                        <a:lnTo>
                          <a:pt x="101" y="656"/>
                        </a:lnTo>
                        <a:lnTo>
                          <a:pt x="101" y="648"/>
                        </a:lnTo>
                        <a:lnTo>
                          <a:pt x="112" y="648"/>
                        </a:lnTo>
                        <a:lnTo>
                          <a:pt x="112" y="640"/>
                        </a:lnTo>
                        <a:lnTo>
                          <a:pt x="112" y="632"/>
                        </a:lnTo>
                        <a:lnTo>
                          <a:pt x="101" y="623"/>
                        </a:lnTo>
                        <a:lnTo>
                          <a:pt x="112" y="623"/>
                        </a:lnTo>
                        <a:lnTo>
                          <a:pt x="112" y="607"/>
                        </a:lnTo>
                        <a:lnTo>
                          <a:pt x="112" y="599"/>
                        </a:lnTo>
                        <a:lnTo>
                          <a:pt x="112" y="591"/>
                        </a:lnTo>
                        <a:lnTo>
                          <a:pt x="112" y="582"/>
                        </a:lnTo>
                        <a:lnTo>
                          <a:pt x="124" y="574"/>
                        </a:lnTo>
                        <a:lnTo>
                          <a:pt x="124" y="582"/>
                        </a:lnTo>
                        <a:lnTo>
                          <a:pt x="124" y="566"/>
                        </a:lnTo>
                        <a:lnTo>
                          <a:pt x="112" y="566"/>
                        </a:lnTo>
                        <a:lnTo>
                          <a:pt x="124" y="566"/>
                        </a:lnTo>
                        <a:lnTo>
                          <a:pt x="124" y="558"/>
                        </a:lnTo>
                        <a:lnTo>
                          <a:pt x="112" y="550"/>
                        </a:lnTo>
                        <a:lnTo>
                          <a:pt x="112" y="558"/>
                        </a:lnTo>
                        <a:lnTo>
                          <a:pt x="112" y="550"/>
                        </a:lnTo>
                        <a:lnTo>
                          <a:pt x="112" y="541"/>
                        </a:lnTo>
                        <a:lnTo>
                          <a:pt x="112" y="533"/>
                        </a:lnTo>
                        <a:lnTo>
                          <a:pt x="112" y="525"/>
                        </a:lnTo>
                        <a:lnTo>
                          <a:pt x="124" y="533"/>
                        </a:lnTo>
                        <a:lnTo>
                          <a:pt x="124" y="525"/>
                        </a:lnTo>
                        <a:lnTo>
                          <a:pt x="112" y="517"/>
                        </a:lnTo>
                        <a:lnTo>
                          <a:pt x="124" y="509"/>
                        </a:lnTo>
                        <a:lnTo>
                          <a:pt x="112" y="500"/>
                        </a:lnTo>
                        <a:lnTo>
                          <a:pt x="112" y="492"/>
                        </a:lnTo>
                        <a:lnTo>
                          <a:pt x="124" y="492"/>
                        </a:lnTo>
                        <a:lnTo>
                          <a:pt x="112" y="484"/>
                        </a:lnTo>
                        <a:lnTo>
                          <a:pt x="112" y="476"/>
                        </a:lnTo>
                        <a:lnTo>
                          <a:pt x="112" y="468"/>
                        </a:lnTo>
                        <a:lnTo>
                          <a:pt x="124" y="476"/>
                        </a:lnTo>
                        <a:lnTo>
                          <a:pt x="124" y="468"/>
                        </a:lnTo>
                        <a:lnTo>
                          <a:pt x="124" y="459"/>
                        </a:lnTo>
                        <a:lnTo>
                          <a:pt x="135" y="451"/>
                        </a:lnTo>
                        <a:lnTo>
                          <a:pt x="124" y="443"/>
                        </a:lnTo>
                        <a:lnTo>
                          <a:pt x="124" y="435"/>
                        </a:lnTo>
                        <a:lnTo>
                          <a:pt x="112" y="427"/>
                        </a:lnTo>
                        <a:lnTo>
                          <a:pt x="112" y="418"/>
                        </a:lnTo>
                        <a:lnTo>
                          <a:pt x="124" y="427"/>
                        </a:lnTo>
                        <a:lnTo>
                          <a:pt x="124" y="410"/>
                        </a:lnTo>
                        <a:lnTo>
                          <a:pt x="112" y="410"/>
                        </a:lnTo>
                        <a:lnTo>
                          <a:pt x="101" y="402"/>
                        </a:lnTo>
                        <a:lnTo>
                          <a:pt x="101" y="386"/>
                        </a:lnTo>
                        <a:lnTo>
                          <a:pt x="112" y="394"/>
                        </a:lnTo>
                        <a:lnTo>
                          <a:pt x="112" y="402"/>
                        </a:lnTo>
                        <a:lnTo>
                          <a:pt x="124" y="394"/>
                        </a:lnTo>
                        <a:lnTo>
                          <a:pt x="124" y="386"/>
                        </a:lnTo>
                        <a:lnTo>
                          <a:pt x="124" y="377"/>
                        </a:lnTo>
                        <a:lnTo>
                          <a:pt x="124" y="369"/>
                        </a:lnTo>
                        <a:lnTo>
                          <a:pt x="112" y="361"/>
                        </a:lnTo>
                        <a:lnTo>
                          <a:pt x="124" y="361"/>
                        </a:lnTo>
                        <a:lnTo>
                          <a:pt x="112" y="345"/>
                        </a:lnTo>
                        <a:lnTo>
                          <a:pt x="112" y="336"/>
                        </a:lnTo>
                        <a:lnTo>
                          <a:pt x="124" y="328"/>
                        </a:lnTo>
                        <a:lnTo>
                          <a:pt x="124" y="320"/>
                        </a:lnTo>
                        <a:lnTo>
                          <a:pt x="112" y="312"/>
                        </a:lnTo>
                        <a:lnTo>
                          <a:pt x="112" y="304"/>
                        </a:lnTo>
                        <a:lnTo>
                          <a:pt x="124" y="304"/>
                        </a:lnTo>
                        <a:lnTo>
                          <a:pt x="124" y="295"/>
                        </a:lnTo>
                        <a:lnTo>
                          <a:pt x="124" y="287"/>
                        </a:lnTo>
                        <a:lnTo>
                          <a:pt x="124" y="279"/>
                        </a:lnTo>
                        <a:lnTo>
                          <a:pt x="124" y="271"/>
                        </a:lnTo>
                        <a:lnTo>
                          <a:pt x="112" y="263"/>
                        </a:lnTo>
                        <a:lnTo>
                          <a:pt x="112" y="271"/>
                        </a:lnTo>
                        <a:lnTo>
                          <a:pt x="112" y="263"/>
                        </a:lnTo>
                        <a:lnTo>
                          <a:pt x="112" y="255"/>
                        </a:lnTo>
                        <a:lnTo>
                          <a:pt x="112" y="246"/>
                        </a:lnTo>
                        <a:lnTo>
                          <a:pt x="112" y="238"/>
                        </a:lnTo>
                        <a:lnTo>
                          <a:pt x="112" y="230"/>
                        </a:lnTo>
                        <a:lnTo>
                          <a:pt x="112" y="222"/>
                        </a:lnTo>
                        <a:lnTo>
                          <a:pt x="112" y="214"/>
                        </a:lnTo>
                        <a:lnTo>
                          <a:pt x="112" y="205"/>
                        </a:lnTo>
                        <a:lnTo>
                          <a:pt x="101" y="197"/>
                        </a:lnTo>
                        <a:lnTo>
                          <a:pt x="112" y="189"/>
                        </a:lnTo>
                        <a:lnTo>
                          <a:pt x="101" y="181"/>
                        </a:lnTo>
                        <a:lnTo>
                          <a:pt x="101" y="173"/>
                        </a:lnTo>
                        <a:lnTo>
                          <a:pt x="112" y="173"/>
                        </a:lnTo>
                        <a:lnTo>
                          <a:pt x="112" y="164"/>
                        </a:lnTo>
                        <a:lnTo>
                          <a:pt x="112" y="156"/>
                        </a:lnTo>
                        <a:lnTo>
                          <a:pt x="112" y="148"/>
                        </a:lnTo>
                        <a:lnTo>
                          <a:pt x="101" y="148"/>
                        </a:lnTo>
                        <a:lnTo>
                          <a:pt x="101" y="140"/>
                        </a:lnTo>
                        <a:lnTo>
                          <a:pt x="112" y="132"/>
                        </a:lnTo>
                        <a:lnTo>
                          <a:pt x="101" y="123"/>
                        </a:lnTo>
                        <a:lnTo>
                          <a:pt x="101" y="115"/>
                        </a:lnTo>
                        <a:lnTo>
                          <a:pt x="101" y="107"/>
                        </a:lnTo>
                        <a:lnTo>
                          <a:pt x="90" y="107"/>
                        </a:lnTo>
                        <a:lnTo>
                          <a:pt x="101" y="99"/>
                        </a:lnTo>
                        <a:lnTo>
                          <a:pt x="90" y="91"/>
                        </a:lnTo>
                        <a:lnTo>
                          <a:pt x="90" y="74"/>
                        </a:lnTo>
                        <a:lnTo>
                          <a:pt x="90" y="66"/>
                        </a:lnTo>
                        <a:lnTo>
                          <a:pt x="79" y="58"/>
                        </a:lnTo>
                        <a:lnTo>
                          <a:pt x="79" y="50"/>
                        </a:lnTo>
                        <a:lnTo>
                          <a:pt x="68" y="50"/>
                        </a:lnTo>
                        <a:lnTo>
                          <a:pt x="68" y="41"/>
                        </a:lnTo>
                        <a:lnTo>
                          <a:pt x="68" y="25"/>
                        </a:lnTo>
                        <a:lnTo>
                          <a:pt x="68" y="17"/>
                        </a:lnTo>
                        <a:lnTo>
                          <a:pt x="68" y="9"/>
                        </a:lnTo>
                        <a:lnTo>
                          <a:pt x="68" y="0"/>
                        </a:lnTo>
                        <a:lnTo>
                          <a:pt x="68" y="9"/>
                        </a:lnTo>
                        <a:lnTo>
                          <a:pt x="56" y="17"/>
                        </a:lnTo>
                        <a:lnTo>
                          <a:pt x="56" y="33"/>
                        </a:lnTo>
                        <a:lnTo>
                          <a:pt x="56" y="41"/>
                        </a:lnTo>
                        <a:lnTo>
                          <a:pt x="56" y="33"/>
                        </a:lnTo>
                        <a:lnTo>
                          <a:pt x="56" y="41"/>
                        </a:lnTo>
                        <a:lnTo>
                          <a:pt x="45" y="50"/>
                        </a:lnTo>
                        <a:lnTo>
                          <a:pt x="45" y="58"/>
                        </a:lnTo>
                        <a:lnTo>
                          <a:pt x="45" y="66"/>
                        </a:lnTo>
                        <a:lnTo>
                          <a:pt x="45" y="74"/>
                        </a:lnTo>
                        <a:lnTo>
                          <a:pt x="34" y="74"/>
                        </a:lnTo>
                        <a:lnTo>
                          <a:pt x="34" y="82"/>
                        </a:lnTo>
                        <a:lnTo>
                          <a:pt x="34" y="91"/>
                        </a:lnTo>
                        <a:lnTo>
                          <a:pt x="45" y="91"/>
                        </a:lnTo>
                        <a:lnTo>
                          <a:pt x="45" y="99"/>
                        </a:lnTo>
                        <a:lnTo>
                          <a:pt x="34" y="99"/>
                        </a:lnTo>
                        <a:lnTo>
                          <a:pt x="34" y="91"/>
                        </a:lnTo>
                        <a:lnTo>
                          <a:pt x="23" y="99"/>
                        </a:lnTo>
                        <a:lnTo>
                          <a:pt x="12" y="107"/>
                        </a:lnTo>
                        <a:lnTo>
                          <a:pt x="12" y="115"/>
                        </a:lnTo>
                        <a:lnTo>
                          <a:pt x="23" y="115"/>
                        </a:lnTo>
                        <a:lnTo>
                          <a:pt x="23" y="123"/>
                        </a:lnTo>
                        <a:lnTo>
                          <a:pt x="34" y="123"/>
                        </a:lnTo>
                        <a:lnTo>
                          <a:pt x="34" y="132"/>
                        </a:lnTo>
                        <a:lnTo>
                          <a:pt x="23" y="132"/>
                        </a:lnTo>
                        <a:lnTo>
                          <a:pt x="12" y="132"/>
                        </a:lnTo>
                        <a:lnTo>
                          <a:pt x="0" y="140"/>
                        </a:lnTo>
                        <a:lnTo>
                          <a:pt x="0" y="156"/>
                        </a:lnTo>
                        <a:lnTo>
                          <a:pt x="12" y="156"/>
                        </a:lnTo>
                        <a:lnTo>
                          <a:pt x="12" y="148"/>
                        </a:lnTo>
                        <a:lnTo>
                          <a:pt x="12" y="164"/>
                        </a:lnTo>
                        <a:lnTo>
                          <a:pt x="0" y="173"/>
                        </a:lnTo>
                        <a:lnTo>
                          <a:pt x="12" y="173"/>
                        </a:lnTo>
                        <a:lnTo>
                          <a:pt x="23" y="173"/>
                        </a:lnTo>
                        <a:lnTo>
                          <a:pt x="12" y="181"/>
                        </a:lnTo>
                        <a:lnTo>
                          <a:pt x="12" y="189"/>
                        </a:lnTo>
                        <a:lnTo>
                          <a:pt x="12" y="197"/>
                        </a:lnTo>
                        <a:lnTo>
                          <a:pt x="23" y="197"/>
                        </a:lnTo>
                        <a:lnTo>
                          <a:pt x="12" y="205"/>
                        </a:lnTo>
                        <a:lnTo>
                          <a:pt x="12" y="214"/>
                        </a:lnTo>
                        <a:lnTo>
                          <a:pt x="12" y="222"/>
                        </a:lnTo>
                        <a:lnTo>
                          <a:pt x="23" y="222"/>
                        </a:lnTo>
                        <a:lnTo>
                          <a:pt x="12" y="230"/>
                        </a:lnTo>
                        <a:lnTo>
                          <a:pt x="12" y="238"/>
                        </a:lnTo>
                        <a:lnTo>
                          <a:pt x="12" y="246"/>
                        </a:lnTo>
                        <a:lnTo>
                          <a:pt x="0" y="255"/>
                        </a:lnTo>
                        <a:lnTo>
                          <a:pt x="0" y="263"/>
                        </a:lnTo>
                        <a:lnTo>
                          <a:pt x="0" y="271"/>
                        </a:lnTo>
                        <a:lnTo>
                          <a:pt x="12" y="271"/>
                        </a:lnTo>
                        <a:lnTo>
                          <a:pt x="0" y="279"/>
                        </a:lnTo>
                        <a:lnTo>
                          <a:pt x="0" y="287"/>
                        </a:lnTo>
                        <a:lnTo>
                          <a:pt x="12" y="287"/>
                        </a:lnTo>
                        <a:lnTo>
                          <a:pt x="23" y="287"/>
                        </a:lnTo>
                        <a:lnTo>
                          <a:pt x="34" y="287"/>
                        </a:lnTo>
                        <a:lnTo>
                          <a:pt x="23" y="287"/>
                        </a:lnTo>
                        <a:lnTo>
                          <a:pt x="23" y="295"/>
                        </a:lnTo>
                        <a:lnTo>
                          <a:pt x="12" y="304"/>
                        </a:lnTo>
                        <a:lnTo>
                          <a:pt x="0" y="312"/>
                        </a:lnTo>
                        <a:lnTo>
                          <a:pt x="0" y="320"/>
                        </a:lnTo>
                        <a:lnTo>
                          <a:pt x="0" y="328"/>
                        </a:lnTo>
                        <a:lnTo>
                          <a:pt x="0" y="345"/>
                        </a:lnTo>
                        <a:lnTo>
                          <a:pt x="0" y="353"/>
                        </a:lnTo>
                        <a:lnTo>
                          <a:pt x="12" y="345"/>
                        </a:lnTo>
                        <a:lnTo>
                          <a:pt x="0" y="361"/>
                        </a:lnTo>
                        <a:lnTo>
                          <a:pt x="0" y="369"/>
                        </a:lnTo>
                        <a:lnTo>
                          <a:pt x="0" y="377"/>
                        </a:lnTo>
                        <a:lnTo>
                          <a:pt x="0" y="386"/>
                        </a:lnTo>
                        <a:lnTo>
                          <a:pt x="12" y="386"/>
                        </a:lnTo>
                        <a:lnTo>
                          <a:pt x="12" y="394"/>
                        </a:lnTo>
                        <a:lnTo>
                          <a:pt x="0" y="410"/>
                        </a:lnTo>
                        <a:lnTo>
                          <a:pt x="0" y="427"/>
                        </a:lnTo>
                        <a:lnTo>
                          <a:pt x="0" y="435"/>
                        </a:lnTo>
                        <a:lnTo>
                          <a:pt x="0" y="443"/>
                        </a:lnTo>
                        <a:lnTo>
                          <a:pt x="0" y="451"/>
                        </a:lnTo>
                        <a:lnTo>
                          <a:pt x="0" y="443"/>
                        </a:lnTo>
                        <a:lnTo>
                          <a:pt x="12" y="435"/>
                        </a:lnTo>
                        <a:lnTo>
                          <a:pt x="12" y="443"/>
                        </a:lnTo>
                        <a:lnTo>
                          <a:pt x="0" y="459"/>
                        </a:lnTo>
                        <a:lnTo>
                          <a:pt x="0" y="468"/>
                        </a:lnTo>
                        <a:lnTo>
                          <a:pt x="0" y="476"/>
                        </a:lnTo>
                        <a:lnTo>
                          <a:pt x="12" y="484"/>
                        </a:lnTo>
                        <a:lnTo>
                          <a:pt x="23" y="476"/>
                        </a:lnTo>
                        <a:lnTo>
                          <a:pt x="23" y="459"/>
                        </a:lnTo>
                        <a:lnTo>
                          <a:pt x="34" y="459"/>
                        </a:lnTo>
                        <a:lnTo>
                          <a:pt x="34" y="476"/>
                        </a:lnTo>
                        <a:lnTo>
                          <a:pt x="23" y="484"/>
                        </a:lnTo>
                        <a:lnTo>
                          <a:pt x="12" y="492"/>
                        </a:lnTo>
                        <a:lnTo>
                          <a:pt x="12" y="500"/>
                        </a:lnTo>
                        <a:lnTo>
                          <a:pt x="0" y="517"/>
                        </a:lnTo>
                        <a:lnTo>
                          <a:pt x="12" y="533"/>
                        </a:lnTo>
                        <a:lnTo>
                          <a:pt x="23" y="525"/>
                        </a:lnTo>
                        <a:lnTo>
                          <a:pt x="23" y="517"/>
                        </a:lnTo>
                        <a:lnTo>
                          <a:pt x="34" y="517"/>
                        </a:lnTo>
                        <a:lnTo>
                          <a:pt x="12" y="541"/>
                        </a:lnTo>
                        <a:lnTo>
                          <a:pt x="12" y="550"/>
                        </a:lnTo>
                        <a:lnTo>
                          <a:pt x="0" y="558"/>
                        </a:lnTo>
                        <a:lnTo>
                          <a:pt x="0" y="566"/>
                        </a:lnTo>
                        <a:lnTo>
                          <a:pt x="12" y="574"/>
                        </a:lnTo>
                        <a:lnTo>
                          <a:pt x="12" y="582"/>
                        </a:lnTo>
                        <a:lnTo>
                          <a:pt x="12" y="591"/>
                        </a:lnTo>
                        <a:lnTo>
                          <a:pt x="12" y="599"/>
                        </a:lnTo>
                        <a:lnTo>
                          <a:pt x="0" y="615"/>
                        </a:lnTo>
                        <a:lnTo>
                          <a:pt x="12" y="623"/>
                        </a:lnTo>
                        <a:lnTo>
                          <a:pt x="12" y="640"/>
                        </a:lnTo>
                        <a:lnTo>
                          <a:pt x="23" y="640"/>
                        </a:lnTo>
                        <a:lnTo>
                          <a:pt x="34" y="640"/>
                        </a:lnTo>
                        <a:lnTo>
                          <a:pt x="34" y="648"/>
                        </a:lnTo>
                        <a:lnTo>
                          <a:pt x="23" y="656"/>
                        </a:lnTo>
                        <a:lnTo>
                          <a:pt x="23" y="664"/>
                        </a:lnTo>
                        <a:lnTo>
                          <a:pt x="23" y="681"/>
                        </a:lnTo>
                        <a:lnTo>
                          <a:pt x="34" y="681"/>
                        </a:lnTo>
                        <a:lnTo>
                          <a:pt x="34" y="689"/>
                        </a:lnTo>
                        <a:lnTo>
                          <a:pt x="34" y="681"/>
                        </a:lnTo>
                        <a:lnTo>
                          <a:pt x="45" y="681"/>
                        </a:lnTo>
                        <a:lnTo>
                          <a:pt x="34" y="689"/>
                        </a:lnTo>
                        <a:lnTo>
                          <a:pt x="34" y="697"/>
                        </a:lnTo>
                        <a:lnTo>
                          <a:pt x="45" y="697"/>
                        </a:lnTo>
                        <a:lnTo>
                          <a:pt x="45" y="714"/>
                        </a:lnTo>
                        <a:lnTo>
                          <a:pt x="56" y="705"/>
                        </a:lnTo>
                        <a:lnTo>
                          <a:pt x="56" y="714"/>
                        </a:lnTo>
                        <a:lnTo>
                          <a:pt x="56" y="722"/>
                        </a:lnTo>
                        <a:lnTo>
                          <a:pt x="56" y="787"/>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72" name="Freeform 18"/>
                  <p:cNvSpPr>
                    <a:spLocks/>
                  </p:cNvSpPr>
                  <p:nvPr/>
                </p:nvSpPr>
                <p:spPr bwMode="auto">
                  <a:xfrm>
                    <a:off x="2814" y="1462"/>
                    <a:ext cx="136" cy="788"/>
                  </a:xfrm>
                  <a:custGeom>
                    <a:avLst/>
                    <a:gdLst>
                      <a:gd name="T0" fmla="*/ 79 w 136"/>
                      <a:gd name="T1" fmla="*/ 705 h 788"/>
                      <a:gd name="T2" fmla="*/ 90 w 136"/>
                      <a:gd name="T3" fmla="*/ 689 h 788"/>
                      <a:gd name="T4" fmla="*/ 101 w 136"/>
                      <a:gd name="T5" fmla="*/ 664 h 788"/>
                      <a:gd name="T6" fmla="*/ 112 w 136"/>
                      <a:gd name="T7" fmla="*/ 640 h 788"/>
                      <a:gd name="T8" fmla="*/ 112 w 136"/>
                      <a:gd name="T9" fmla="*/ 607 h 788"/>
                      <a:gd name="T10" fmla="*/ 124 w 136"/>
                      <a:gd name="T11" fmla="*/ 574 h 788"/>
                      <a:gd name="T12" fmla="*/ 124 w 136"/>
                      <a:gd name="T13" fmla="*/ 566 h 788"/>
                      <a:gd name="T14" fmla="*/ 112 w 136"/>
                      <a:gd name="T15" fmla="*/ 550 h 788"/>
                      <a:gd name="T16" fmla="*/ 124 w 136"/>
                      <a:gd name="T17" fmla="*/ 533 h 788"/>
                      <a:gd name="T18" fmla="*/ 112 w 136"/>
                      <a:gd name="T19" fmla="*/ 500 h 788"/>
                      <a:gd name="T20" fmla="*/ 112 w 136"/>
                      <a:gd name="T21" fmla="*/ 476 h 788"/>
                      <a:gd name="T22" fmla="*/ 124 w 136"/>
                      <a:gd name="T23" fmla="*/ 459 h 788"/>
                      <a:gd name="T24" fmla="*/ 112 w 136"/>
                      <a:gd name="T25" fmla="*/ 427 h 788"/>
                      <a:gd name="T26" fmla="*/ 112 w 136"/>
                      <a:gd name="T27" fmla="*/ 410 h 788"/>
                      <a:gd name="T28" fmla="*/ 112 w 136"/>
                      <a:gd name="T29" fmla="*/ 402 h 788"/>
                      <a:gd name="T30" fmla="*/ 124 w 136"/>
                      <a:gd name="T31" fmla="*/ 369 h 788"/>
                      <a:gd name="T32" fmla="*/ 112 w 136"/>
                      <a:gd name="T33" fmla="*/ 336 h 788"/>
                      <a:gd name="T34" fmla="*/ 112 w 136"/>
                      <a:gd name="T35" fmla="*/ 304 h 788"/>
                      <a:gd name="T36" fmla="*/ 124 w 136"/>
                      <a:gd name="T37" fmla="*/ 279 h 788"/>
                      <a:gd name="T38" fmla="*/ 112 w 136"/>
                      <a:gd name="T39" fmla="*/ 263 h 788"/>
                      <a:gd name="T40" fmla="*/ 112 w 136"/>
                      <a:gd name="T41" fmla="*/ 230 h 788"/>
                      <a:gd name="T42" fmla="*/ 101 w 136"/>
                      <a:gd name="T43" fmla="*/ 197 h 788"/>
                      <a:gd name="T44" fmla="*/ 112 w 136"/>
                      <a:gd name="T45" fmla="*/ 173 h 788"/>
                      <a:gd name="T46" fmla="*/ 101 w 136"/>
                      <a:gd name="T47" fmla="*/ 148 h 788"/>
                      <a:gd name="T48" fmla="*/ 101 w 136"/>
                      <a:gd name="T49" fmla="*/ 115 h 788"/>
                      <a:gd name="T50" fmla="*/ 90 w 136"/>
                      <a:gd name="T51" fmla="*/ 91 h 788"/>
                      <a:gd name="T52" fmla="*/ 79 w 136"/>
                      <a:gd name="T53" fmla="*/ 50 h 788"/>
                      <a:gd name="T54" fmla="*/ 68 w 136"/>
                      <a:gd name="T55" fmla="*/ 17 h 788"/>
                      <a:gd name="T56" fmla="*/ 56 w 136"/>
                      <a:gd name="T57" fmla="*/ 17 h 788"/>
                      <a:gd name="T58" fmla="*/ 56 w 136"/>
                      <a:gd name="T59" fmla="*/ 41 h 788"/>
                      <a:gd name="T60" fmla="*/ 45 w 136"/>
                      <a:gd name="T61" fmla="*/ 74 h 788"/>
                      <a:gd name="T62" fmla="*/ 45 w 136"/>
                      <a:gd name="T63" fmla="*/ 91 h 788"/>
                      <a:gd name="T64" fmla="*/ 23 w 136"/>
                      <a:gd name="T65" fmla="*/ 99 h 788"/>
                      <a:gd name="T66" fmla="*/ 23 w 136"/>
                      <a:gd name="T67" fmla="*/ 123 h 788"/>
                      <a:gd name="T68" fmla="*/ 12 w 136"/>
                      <a:gd name="T69" fmla="*/ 132 h 788"/>
                      <a:gd name="T70" fmla="*/ 12 w 136"/>
                      <a:gd name="T71" fmla="*/ 148 h 788"/>
                      <a:gd name="T72" fmla="*/ 23 w 136"/>
                      <a:gd name="T73" fmla="*/ 173 h 788"/>
                      <a:gd name="T74" fmla="*/ 23 w 136"/>
                      <a:gd name="T75" fmla="*/ 197 h 788"/>
                      <a:gd name="T76" fmla="*/ 23 w 136"/>
                      <a:gd name="T77" fmla="*/ 222 h 788"/>
                      <a:gd name="T78" fmla="*/ 0 w 136"/>
                      <a:gd name="T79" fmla="*/ 255 h 788"/>
                      <a:gd name="T80" fmla="*/ 0 w 136"/>
                      <a:gd name="T81" fmla="*/ 279 h 788"/>
                      <a:gd name="T82" fmla="*/ 34 w 136"/>
                      <a:gd name="T83" fmla="*/ 287 h 788"/>
                      <a:gd name="T84" fmla="*/ 0 w 136"/>
                      <a:gd name="T85" fmla="*/ 312 h 788"/>
                      <a:gd name="T86" fmla="*/ 0 w 136"/>
                      <a:gd name="T87" fmla="*/ 353 h 788"/>
                      <a:gd name="T88" fmla="*/ 0 w 136"/>
                      <a:gd name="T89" fmla="*/ 377 h 788"/>
                      <a:gd name="T90" fmla="*/ 0 w 136"/>
                      <a:gd name="T91" fmla="*/ 410 h 788"/>
                      <a:gd name="T92" fmla="*/ 0 w 136"/>
                      <a:gd name="T93" fmla="*/ 451 h 788"/>
                      <a:gd name="T94" fmla="*/ 0 w 136"/>
                      <a:gd name="T95" fmla="*/ 459 h 788"/>
                      <a:gd name="T96" fmla="*/ 23 w 136"/>
                      <a:gd name="T97" fmla="*/ 476 h 788"/>
                      <a:gd name="T98" fmla="*/ 23 w 136"/>
                      <a:gd name="T99" fmla="*/ 484 h 788"/>
                      <a:gd name="T100" fmla="*/ 12 w 136"/>
                      <a:gd name="T101" fmla="*/ 533 h 788"/>
                      <a:gd name="T102" fmla="*/ 12 w 136"/>
                      <a:gd name="T103" fmla="*/ 541 h 788"/>
                      <a:gd name="T104" fmla="*/ 12 w 136"/>
                      <a:gd name="T105" fmla="*/ 574 h 788"/>
                      <a:gd name="T106" fmla="*/ 0 w 136"/>
                      <a:gd name="T107" fmla="*/ 615 h 788"/>
                      <a:gd name="T108" fmla="*/ 34 w 136"/>
                      <a:gd name="T109" fmla="*/ 640 h 788"/>
                      <a:gd name="T110" fmla="*/ 23 w 136"/>
                      <a:gd name="T111" fmla="*/ 681 h 788"/>
                      <a:gd name="T112" fmla="*/ 45 w 136"/>
                      <a:gd name="T113" fmla="*/ 681 h 788"/>
                      <a:gd name="T114" fmla="*/ 45 w 136"/>
                      <a:gd name="T115" fmla="*/ 714 h 788"/>
                      <a:gd name="T116" fmla="*/ 56 w 136"/>
                      <a:gd name="T117" fmla="*/ 787 h 7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
                      <a:gd name="T178" fmla="*/ 0 h 788"/>
                      <a:gd name="T179" fmla="*/ 136 w 136"/>
                      <a:gd name="T180" fmla="*/ 788 h 7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 h="788">
                        <a:moveTo>
                          <a:pt x="56" y="787"/>
                        </a:moveTo>
                        <a:lnTo>
                          <a:pt x="79" y="787"/>
                        </a:lnTo>
                        <a:lnTo>
                          <a:pt x="79" y="714"/>
                        </a:lnTo>
                        <a:lnTo>
                          <a:pt x="79" y="705"/>
                        </a:lnTo>
                        <a:lnTo>
                          <a:pt x="90" y="714"/>
                        </a:lnTo>
                        <a:lnTo>
                          <a:pt x="90" y="705"/>
                        </a:lnTo>
                        <a:lnTo>
                          <a:pt x="101" y="697"/>
                        </a:lnTo>
                        <a:lnTo>
                          <a:pt x="90" y="689"/>
                        </a:lnTo>
                        <a:lnTo>
                          <a:pt x="101" y="689"/>
                        </a:lnTo>
                        <a:lnTo>
                          <a:pt x="101" y="681"/>
                        </a:lnTo>
                        <a:lnTo>
                          <a:pt x="101" y="673"/>
                        </a:lnTo>
                        <a:lnTo>
                          <a:pt x="101" y="664"/>
                        </a:lnTo>
                        <a:lnTo>
                          <a:pt x="101" y="656"/>
                        </a:lnTo>
                        <a:lnTo>
                          <a:pt x="101" y="648"/>
                        </a:lnTo>
                        <a:lnTo>
                          <a:pt x="112" y="648"/>
                        </a:lnTo>
                        <a:lnTo>
                          <a:pt x="112" y="640"/>
                        </a:lnTo>
                        <a:lnTo>
                          <a:pt x="112" y="632"/>
                        </a:lnTo>
                        <a:lnTo>
                          <a:pt x="101" y="623"/>
                        </a:lnTo>
                        <a:lnTo>
                          <a:pt x="112" y="623"/>
                        </a:lnTo>
                        <a:lnTo>
                          <a:pt x="112" y="607"/>
                        </a:lnTo>
                        <a:lnTo>
                          <a:pt x="112" y="599"/>
                        </a:lnTo>
                        <a:lnTo>
                          <a:pt x="112" y="591"/>
                        </a:lnTo>
                        <a:lnTo>
                          <a:pt x="112" y="582"/>
                        </a:lnTo>
                        <a:lnTo>
                          <a:pt x="124" y="574"/>
                        </a:lnTo>
                        <a:lnTo>
                          <a:pt x="124" y="582"/>
                        </a:lnTo>
                        <a:lnTo>
                          <a:pt x="124" y="566"/>
                        </a:lnTo>
                        <a:lnTo>
                          <a:pt x="112" y="566"/>
                        </a:lnTo>
                        <a:lnTo>
                          <a:pt x="124" y="566"/>
                        </a:lnTo>
                        <a:lnTo>
                          <a:pt x="124" y="558"/>
                        </a:lnTo>
                        <a:lnTo>
                          <a:pt x="112" y="550"/>
                        </a:lnTo>
                        <a:lnTo>
                          <a:pt x="112" y="558"/>
                        </a:lnTo>
                        <a:lnTo>
                          <a:pt x="112" y="550"/>
                        </a:lnTo>
                        <a:lnTo>
                          <a:pt x="112" y="541"/>
                        </a:lnTo>
                        <a:lnTo>
                          <a:pt x="112" y="533"/>
                        </a:lnTo>
                        <a:lnTo>
                          <a:pt x="112" y="525"/>
                        </a:lnTo>
                        <a:lnTo>
                          <a:pt x="124" y="533"/>
                        </a:lnTo>
                        <a:lnTo>
                          <a:pt x="124" y="525"/>
                        </a:lnTo>
                        <a:lnTo>
                          <a:pt x="112" y="517"/>
                        </a:lnTo>
                        <a:lnTo>
                          <a:pt x="124" y="509"/>
                        </a:lnTo>
                        <a:lnTo>
                          <a:pt x="112" y="500"/>
                        </a:lnTo>
                        <a:lnTo>
                          <a:pt x="112" y="492"/>
                        </a:lnTo>
                        <a:lnTo>
                          <a:pt x="124" y="492"/>
                        </a:lnTo>
                        <a:lnTo>
                          <a:pt x="112" y="484"/>
                        </a:lnTo>
                        <a:lnTo>
                          <a:pt x="112" y="476"/>
                        </a:lnTo>
                        <a:lnTo>
                          <a:pt x="112" y="468"/>
                        </a:lnTo>
                        <a:lnTo>
                          <a:pt x="124" y="476"/>
                        </a:lnTo>
                        <a:lnTo>
                          <a:pt x="124" y="468"/>
                        </a:lnTo>
                        <a:lnTo>
                          <a:pt x="124" y="459"/>
                        </a:lnTo>
                        <a:lnTo>
                          <a:pt x="135" y="451"/>
                        </a:lnTo>
                        <a:lnTo>
                          <a:pt x="124" y="443"/>
                        </a:lnTo>
                        <a:lnTo>
                          <a:pt x="124" y="435"/>
                        </a:lnTo>
                        <a:lnTo>
                          <a:pt x="112" y="427"/>
                        </a:lnTo>
                        <a:lnTo>
                          <a:pt x="112" y="418"/>
                        </a:lnTo>
                        <a:lnTo>
                          <a:pt x="124" y="427"/>
                        </a:lnTo>
                        <a:lnTo>
                          <a:pt x="124" y="410"/>
                        </a:lnTo>
                        <a:lnTo>
                          <a:pt x="112" y="410"/>
                        </a:lnTo>
                        <a:lnTo>
                          <a:pt x="101" y="402"/>
                        </a:lnTo>
                        <a:lnTo>
                          <a:pt x="101" y="386"/>
                        </a:lnTo>
                        <a:lnTo>
                          <a:pt x="112" y="394"/>
                        </a:lnTo>
                        <a:lnTo>
                          <a:pt x="112" y="402"/>
                        </a:lnTo>
                        <a:lnTo>
                          <a:pt x="124" y="394"/>
                        </a:lnTo>
                        <a:lnTo>
                          <a:pt x="124" y="386"/>
                        </a:lnTo>
                        <a:lnTo>
                          <a:pt x="124" y="377"/>
                        </a:lnTo>
                        <a:lnTo>
                          <a:pt x="124" y="369"/>
                        </a:lnTo>
                        <a:lnTo>
                          <a:pt x="112" y="361"/>
                        </a:lnTo>
                        <a:lnTo>
                          <a:pt x="124" y="361"/>
                        </a:lnTo>
                        <a:lnTo>
                          <a:pt x="112" y="345"/>
                        </a:lnTo>
                        <a:lnTo>
                          <a:pt x="112" y="336"/>
                        </a:lnTo>
                        <a:lnTo>
                          <a:pt x="124" y="328"/>
                        </a:lnTo>
                        <a:lnTo>
                          <a:pt x="124" y="320"/>
                        </a:lnTo>
                        <a:lnTo>
                          <a:pt x="112" y="312"/>
                        </a:lnTo>
                        <a:lnTo>
                          <a:pt x="112" y="304"/>
                        </a:lnTo>
                        <a:lnTo>
                          <a:pt x="124" y="304"/>
                        </a:lnTo>
                        <a:lnTo>
                          <a:pt x="124" y="295"/>
                        </a:lnTo>
                        <a:lnTo>
                          <a:pt x="124" y="287"/>
                        </a:lnTo>
                        <a:lnTo>
                          <a:pt x="124" y="279"/>
                        </a:lnTo>
                        <a:lnTo>
                          <a:pt x="124" y="271"/>
                        </a:lnTo>
                        <a:lnTo>
                          <a:pt x="112" y="263"/>
                        </a:lnTo>
                        <a:lnTo>
                          <a:pt x="112" y="271"/>
                        </a:lnTo>
                        <a:lnTo>
                          <a:pt x="112" y="263"/>
                        </a:lnTo>
                        <a:lnTo>
                          <a:pt x="112" y="255"/>
                        </a:lnTo>
                        <a:lnTo>
                          <a:pt x="112" y="246"/>
                        </a:lnTo>
                        <a:lnTo>
                          <a:pt x="112" y="238"/>
                        </a:lnTo>
                        <a:lnTo>
                          <a:pt x="112" y="230"/>
                        </a:lnTo>
                        <a:lnTo>
                          <a:pt x="112" y="222"/>
                        </a:lnTo>
                        <a:lnTo>
                          <a:pt x="112" y="214"/>
                        </a:lnTo>
                        <a:lnTo>
                          <a:pt x="112" y="205"/>
                        </a:lnTo>
                        <a:lnTo>
                          <a:pt x="101" y="197"/>
                        </a:lnTo>
                        <a:lnTo>
                          <a:pt x="112" y="189"/>
                        </a:lnTo>
                        <a:lnTo>
                          <a:pt x="101" y="181"/>
                        </a:lnTo>
                        <a:lnTo>
                          <a:pt x="101" y="173"/>
                        </a:lnTo>
                        <a:lnTo>
                          <a:pt x="112" y="173"/>
                        </a:lnTo>
                        <a:lnTo>
                          <a:pt x="112" y="164"/>
                        </a:lnTo>
                        <a:lnTo>
                          <a:pt x="112" y="156"/>
                        </a:lnTo>
                        <a:lnTo>
                          <a:pt x="112" y="148"/>
                        </a:lnTo>
                        <a:lnTo>
                          <a:pt x="101" y="148"/>
                        </a:lnTo>
                        <a:lnTo>
                          <a:pt x="101" y="140"/>
                        </a:lnTo>
                        <a:lnTo>
                          <a:pt x="112" y="132"/>
                        </a:lnTo>
                        <a:lnTo>
                          <a:pt x="101" y="123"/>
                        </a:lnTo>
                        <a:lnTo>
                          <a:pt x="101" y="115"/>
                        </a:lnTo>
                        <a:lnTo>
                          <a:pt x="101" y="107"/>
                        </a:lnTo>
                        <a:lnTo>
                          <a:pt x="90" y="107"/>
                        </a:lnTo>
                        <a:lnTo>
                          <a:pt x="101" y="99"/>
                        </a:lnTo>
                        <a:lnTo>
                          <a:pt x="90" y="91"/>
                        </a:lnTo>
                        <a:lnTo>
                          <a:pt x="90" y="74"/>
                        </a:lnTo>
                        <a:lnTo>
                          <a:pt x="90" y="66"/>
                        </a:lnTo>
                        <a:lnTo>
                          <a:pt x="79" y="58"/>
                        </a:lnTo>
                        <a:lnTo>
                          <a:pt x="79" y="50"/>
                        </a:lnTo>
                        <a:lnTo>
                          <a:pt x="68" y="50"/>
                        </a:lnTo>
                        <a:lnTo>
                          <a:pt x="68" y="41"/>
                        </a:lnTo>
                        <a:lnTo>
                          <a:pt x="68" y="25"/>
                        </a:lnTo>
                        <a:lnTo>
                          <a:pt x="68" y="17"/>
                        </a:lnTo>
                        <a:lnTo>
                          <a:pt x="68" y="9"/>
                        </a:lnTo>
                        <a:lnTo>
                          <a:pt x="68" y="0"/>
                        </a:lnTo>
                        <a:lnTo>
                          <a:pt x="68" y="9"/>
                        </a:lnTo>
                        <a:lnTo>
                          <a:pt x="56" y="17"/>
                        </a:lnTo>
                        <a:lnTo>
                          <a:pt x="56" y="33"/>
                        </a:lnTo>
                        <a:lnTo>
                          <a:pt x="56" y="41"/>
                        </a:lnTo>
                        <a:lnTo>
                          <a:pt x="56" y="33"/>
                        </a:lnTo>
                        <a:lnTo>
                          <a:pt x="56" y="41"/>
                        </a:lnTo>
                        <a:lnTo>
                          <a:pt x="45" y="50"/>
                        </a:lnTo>
                        <a:lnTo>
                          <a:pt x="45" y="58"/>
                        </a:lnTo>
                        <a:lnTo>
                          <a:pt x="45" y="66"/>
                        </a:lnTo>
                        <a:lnTo>
                          <a:pt x="45" y="74"/>
                        </a:lnTo>
                        <a:lnTo>
                          <a:pt x="34" y="74"/>
                        </a:lnTo>
                        <a:lnTo>
                          <a:pt x="34" y="82"/>
                        </a:lnTo>
                        <a:lnTo>
                          <a:pt x="34" y="91"/>
                        </a:lnTo>
                        <a:lnTo>
                          <a:pt x="45" y="91"/>
                        </a:lnTo>
                        <a:lnTo>
                          <a:pt x="45" y="99"/>
                        </a:lnTo>
                        <a:lnTo>
                          <a:pt x="34" y="99"/>
                        </a:lnTo>
                        <a:lnTo>
                          <a:pt x="34" y="91"/>
                        </a:lnTo>
                        <a:lnTo>
                          <a:pt x="23" y="99"/>
                        </a:lnTo>
                        <a:lnTo>
                          <a:pt x="12" y="107"/>
                        </a:lnTo>
                        <a:lnTo>
                          <a:pt x="12" y="115"/>
                        </a:lnTo>
                        <a:lnTo>
                          <a:pt x="23" y="115"/>
                        </a:lnTo>
                        <a:lnTo>
                          <a:pt x="23" y="123"/>
                        </a:lnTo>
                        <a:lnTo>
                          <a:pt x="34" y="123"/>
                        </a:lnTo>
                        <a:lnTo>
                          <a:pt x="34" y="132"/>
                        </a:lnTo>
                        <a:lnTo>
                          <a:pt x="23" y="132"/>
                        </a:lnTo>
                        <a:lnTo>
                          <a:pt x="12" y="132"/>
                        </a:lnTo>
                        <a:lnTo>
                          <a:pt x="0" y="140"/>
                        </a:lnTo>
                        <a:lnTo>
                          <a:pt x="0" y="156"/>
                        </a:lnTo>
                        <a:lnTo>
                          <a:pt x="12" y="156"/>
                        </a:lnTo>
                        <a:lnTo>
                          <a:pt x="12" y="148"/>
                        </a:lnTo>
                        <a:lnTo>
                          <a:pt x="12" y="164"/>
                        </a:lnTo>
                        <a:lnTo>
                          <a:pt x="0" y="173"/>
                        </a:lnTo>
                        <a:lnTo>
                          <a:pt x="12" y="173"/>
                        </a:lnTo>
                        <a:lnTo>
                          <a:pt x="23" y="173"/>
                        </a:lnTo>
                        <a:lnTo>
                          <a:pt x="12" y="181"/>
                        </a:lnTo>
                        <a:lnTo>
                          <a:pt x="12" y="189"/>
                        </a:lnTo>
                        <a:lnTo>
                          <a:pt x="12" y="197"/>
                        </a:lnTo>
                        <a:lnTo>
                          <a:pt x="23" y="197"/>
                        </a:lnTo>
                        <a:lnTo>
                          <a:pt x="12" y="205"/>
                        </a:lnTo>
                        <a:lnTo>
                          <a:pt x="12" y="214"/>
                        </a:lnTo>
                        <a:lnTo>
                          <a:pt x="12" y="222"/>
                        </a:lnTo>
                        <a:lnTo>
                          <a:pt x="23" y="222"/>
                        </a:lnTo>
                        <a:lnTo>
                          <a:pt x="12" y="230"/>
                        </a:lnTo>
                        <a:lnTo>
                          <a:pt x="12" y="238"/>
                        </a:lnTo>
                        <a:lnTo>
                          <a:pt x="12" y="246"/>
                        </a:lnTo>
                        <a:lnTo>
                          <a:pt x="0" y="255"/>
                        </a:lnTo>
                        <a:lnTo>
                          <a:pt x="0" y="263"/>
                        </a:lnTo>
                        <a:lnTo>
                          <a:pt x="0" y="271"/>
                        </a:lnTo>
                        <a:lnTo>
                          <a:pt x="12" y="271"/>
                        </a:lnTo>
                        <a:lnTo>
                          <a:pt x="0" y="279"/>
                        </a:lnTo>
                        <a:lnTo>
                          <a:pt x="0" y="287"/>
                        </a:lnTo>
                        <a:lnTo>
                          <a:pt x="12" y="287"/>
                        </a:lnTo>
                        <a:lnTo>
                          <a:pt x="23" y="287"/>
                        </a:lnTo>
                        <a:lnTo>
                          <a:pt x="34" y="287"/>
                        </a:lnTo>
                        <a:lnTo>
                          <a:pt x="23" y="287"/>
                        </a:lnTo>
                        <a:lnTo>
                          <a:pt x="23" y="295"/>
                        </a:lnTo>
                        <a:lnTo>
                          <a:pt x="12" y="304"/>
                        </a:lnTo>
                        <a:lnTo>
                          <a:pt x="0" y="312"/>
                        </a:lnTo>
                        <a:lnTo>
                          <a:pt x="0" y="320"/>
                        </a:lnTo>
                        <a:lnTo>
                          <a:pt x="0" y="328"/>
                        </a:lnTo>
                        <a:lnTo>
                          <a:pt x="0" y="345"/>
                        </a:lnTo>
                        <a:lnTo>
                          <a:pt x="0" y="353"/>
                        </a:lnTo>
                        <a:lnTo>
                          <a:pt x="12" y="345"/>
                        </a:lnTo>
                        <a:lnTo>
                          <a:pt x="0" y="361"/>
                        </a:lnTo>
                        <a:lnTo>
                          <a:pt x="0" y="369"/>
                        </a:lnTo>
                        <a:lnTo>
                          <a:pt x="0" y="377"/>
                        </a:lnTo>
                        <a:lnTo>
                          <a:pt x="0" y="386"/>
                        </a:lnTo>
                        <a:lnTo>
                          <a:pt x="12" y="386"/>
                        </a:lnTo>
                        <a:lnTo>
                          <a:pt x="12" y="394"/>
                        </a:lnTo>
                        <a:lnTo>
                          <a:pt x="0" y="410"/>
                        </a:lnTo>
                        <a:lnTo>
                          <a:pt x="0" y="427"/>
                        </a:lnTo>
                        <a:lnTo>
                          <a:pt x="0" y="435"/>
                        </a:lnTo>
                        <a:lnTo>
                          <a:pt x="0" y="443"/>
                        </a:lnTo>
                        <a:lnTo>
                          <a:pt x="0" y="451"/>
                        </a:lnTo>
                        <a:lnTo>
                          <a:pt x="0" y="443"/>
                        </a:lnTo>
                        <a:lnTo>
                          <a:pt x="12" y="435"/>
                        </a:lnTo>
                        <a:lnTo>
                          <a:pt x="12" y="443"/>
                        </a:lnTo>
                        <a:lnTo>
                          <a:pt x="0" y="459"/>
                        </a:lnTo>
                        <a:lnTo>
                          <a:pt x="0" y="468"/>
                        </a:lnTo>
                        <a:lnTo>
                          <a:pt x="0" y="476"/>
                        </a:lnTo>
                        <a:lnTo>
                          <a:pt x="12" y="484"/>
                        </a:lnTo>
                        <a:lnTo>
                          <a:pt x="23" y="476"/>
                        </a:lnTo>
                        <a:lnTo>
                          <a:pt x="23" y="459"/>
                        </a:lnTo>
                        <a:lnTo>
                          <a:pt x="34" y="459"/>
                        </a:lnTo>
                        <a:lnTo>
                          <a:pt x="34" y="476"/>
                        </a:lnTo>
                        <a:lnTo>
                          <a:pt x="23" y="484"/>
                        </a:lnTo>
                        <a:lnTo>
                          <a:pt x="12" y="492"/>
                        </a:lnTo>
                        <a:lnTo>
                          <a:pt x="12" y="500"/>
                        </a:lnTo>
                        <a:lnTo>
                          <a:pt x="0" y="517"/>
                        </a:lnTo>
                        <a:lnTo>
                          <a:pt x="12" y="533"/>
                        </a:lnTo>
                        <a:lnTo>
                          <a:pt x="23" y="525"/>
                        </a:lnTo>
                        <a:lnTo>
                          <a:pt x="23" y="517"/>
                        </a:lnTo>
                        <a:lnTo>
                          <a:pt x="34" y="517"/>
                        </a:lnTo>
                        <a:lnTo>
                          <a:pt x="12" y="541"/>
                        </a:lnTo>
                        <a:lnTo>
                          <a:pt x="12" y="550"/>
                        </a:lnTo>
                        <a:lnTo>
                          <a:pt x="0" y="558"/>
                        </a:lnTo>
                        <a:lnTo>
                          <a:pt x="0" y="566"/>
                        </a:lnTo>
                        <a:lnTo>
                          <a:pt x="12" y="574"/>
                        </a:lnTo>
                        <a:lnTo>
                          <a:pt x="12" y="582"/>
                        </a:lnTo>
                        <a:lnTo>
                          <a:pt x="12" y="591"/>
                        </a:lnTo>
                        <a:lnTo>
                          <a:pt x="12" y="599"/>
                        </a:lnTo>
                        <a:lnTo>
                          <a:pt x="0" y="615"/>
                        </a:lnTo>
                        <a:lnTo>
                          <a:pt x="12" y="623"/>
                        </a:lnTo>
                        <a:lnTo>
                          <a:pt x="12" y="640"/>
                        </a:lnTo>
                        <a:lnTo>
                          <a:pt x="23" y="640"/>
                        </a:lnTo>
                        <a:lnTo>
                          <a:pt x="34" y="640"/>
                        </a:lnTo>
                        <a:lnTo>
                          <a:pt x="34" y="648"/>
                        </a:lnTo>
                        <a:lnTo>
                          <a:pt x="23" y="656"/>
                        </a:lnTo>
                        <a:lnTo>
                          <a:pt x="23" y="664"/>
                        </a:lnTo>
                        <a:lnTo>
                          <a:pt x="23" y="681"/>
                        </a:lnTo>
                        <a:lnTo>
                          <a:pt x="34" y="681"/>
                        </a:lnTo>
                        <a:lnTo>
                          <a:pt x="34" y="689"/>
                        </a:lnTo>
                        <a:lnTo>
                          <a:pt x="34" y="681"/>
                        </a:lnTo>
                        <a:lnTo>
                          <a:pt x="45" y="681"/>
                        </a:lnTo>
                        <a:lnTo>
                          <a:pt x="34" y="689"/>
                        </a:lnTo>
                        <a:lnTo>
                          <a:pt x="34" y="697"/>
                        </a:lnTo>
                        <a:lnTo>
                          <a:pt x="45" y="697"/>
                        </a:lnTo>
                        <a:lnTo>
                          <a:pt x="45" y="714"/>
                        </a:lnTo>
                        <a:lnTo>
                          <a:pt x="56" y="705"/>
                        </a:lnTo>
                        <a:lnTo>
                          <a:pt x="56" y="714"/>
                        </a:lnTo>
                        <a:lnTo>
                          <a:pt x="56" y="722"/>
                        </a:lnTo>
                        <a:lnTo>
                          <a:pt x="56" y="787"/>
                        </a:lnTo>
                      </a:path>
                    </a:pathLst>
                  </a:custGeom>
                  <a:solidFill>
                    <a:srgbClr val="008000"/>
                  </a:solidFill>
                  <a:ln w="19050" cap="rnd">
                    <a:solidFill>
                      <a:schemeClr val="tx1"/>
                    </a:solidFill>
                    <a:round/>
                    <a:headEnd type="none" w="sm" len="sm"/>
                    <a:tailEnd type="none" w="sm" len="sm"/>
                  </a:ln>
                </p:spPr>
                <p:txBody>
                  <a:bodyPr/>
                  <a:lstStyle/>
                  <a:p>
                    <a:pPr eaLnBrk="0" hangingPunct="0"/>
                    <a:endParaRPr lang="en-US"/>
                  </a:p>
                </p:txBody>
              </p:sp>
              <p:sp>
                <p:nvSpPr>
                  <p:cNvPr id="21673" name="Freeform 19"/>
                  <p:cNvSpPr>
                    <a:spLocks/>
                  </p:cNvSpPr>
                  <p:nvPr/>
                </p:nvSpPr>
                <p:spPr bwMode="auto">
                  <a:xfrm>
                    <a:off x="2859" y="2143"/>
                    <a:ext cx="17" cy="17"/>
                  </a:xfrm>
                  <a:custGeom>
                    <a:avLst/>
                    <a:gdLst>
                      <a:gd name="T0" fmla="*/ 16 w 17"/>
                      <a:gd name="T1" fmla="*/ 0 h 17"/>
                      <a:gd name="T2" fmla="*/ 16 w 17"/>
                      <a:gd name="T3" fmla="*/ 16 h 17"/>
                      <a:gd name="T4" fmla="*/ 0 w 17"/>
                      <a:gd name="T5" fmla="*/ 16 h 17"/>
                      <a:gd name="T6" fmla="*/ 0 w 17"/>
                      <a:gd name="T7" fmla="*/ 8 h 17"/>
                      <a:gd name="T8" fmla="*/ 16 w 17"/>
                      <a:gd name="T9" fmla="*/ 8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16" y="16"/>
                        </a:lnTo>
                        <a:lnTo>
                          <a:pt x="0" y="16"/>
                        </a:lnTo>
                        <a:lnTo>
                          <a:pt x="0" y="8"/>
                        </a:lnTo>
                        <a:lnTo>
                          <a:pt x="16" y="8"/>
                        </a:lnTo>
                        <a:lnTo>
                          <a:pt x="16"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74" name="Freeform 20"/>
                  <p:cNvSpPr>
                    <a:spLocks/>
                  </p:cNvSpPr>
                  <p:nvPr/>
                </p:nvSpPr>
                <p:spPr bwMode="auto">
                  <a:xfrm>
                    <a:off x="2859" y="2126"/>
                    <a:ext cx="17" cy="17"/>
                  </a:xfrm>
                  <a:custGeom>
                    <a:avLst/>
                    <a:gdLst>
                      <a:gd name="T0" fmla="*/ 16 w 17"/>
                      <a:gd name="T1" fmla="*/ 16 h 17"/>
                      <a:gd name="T2" fmla="*/ 16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16"/>
                        </a:lnTo>
                        <a:lnTo>
                          <a:pt x="16" y="16"/>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75" name="Freeform 21"/>
                  <p:cNvSpPr>
                    <a:spLocks/>
                  </p:cNvSpPr>
                  <p:nvPr/>
                </p:nvSpPr>
                <p:spPr bwMode="auto">
                  <a:xfrm>
                    <a:off x="2893" y="2151"/>
                    <a:ext cx="17" cy="17"/>
                  </a:xfrm>
                  <a:custGeom>
                    <a:avLst/>
                    <a:gdLst>
                      <a:gd name="T0" fmla="*/ 0 w 17"/>
                      <a:gd name="T1" fmla="*/ 8 h 17"/>
                      <a:gd name="T2" fmla="*/ 16 w 17"/>
                      <a:gd name="T3" fmla="*/ 16 h 17"/>
                      <a:gd name="T4" fmla="*/ 16 w 17"/>
                      <a:gd name="T5" fmla="*/ 8 h 17"/>
                      <a:gd name="T6" fmla="*/ 16 w 17"/>
                      <a:gd name="T7" fmla="*/ 0 h 17"/>
                      <a:gd name="T8" fmla="*/ 0 w 17"/>
                      <a:gd name="T9" fmla="*/ 0 h 17"/>
                      <a:gd name="T10" fmla="*/ 0 w 17"/>
                      <a:gd name="T11" fmla="*/ 8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8"/>
                        </a:moveTo>
                        <a:lnTo>
                          <a:pt x="16" y="16"/>
                        </a:lnTo>
                        <a:lnTo>
                          <a:pt x="16" y="8"/>
                        </a:lnTo>
                        <a:lnTo>
                          <a:pt x="16" y="0"/>
                        </a:lnTo>
                        <a:lnTo>
                          <a:pt x="0" y="0"/>
                        </a:lnTo>
                        <a:lnTo>
                          <a:pt x="0" y="8"/>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76" name="Freeform 22"/>
                  <p:cNvSpPr>
                    <a:spLocks/>
                  </p:cNvSpPr>
                  <p:nvPr/>
                </p:nvSpPr>
                <p:spPr bwMode="auto">
                  <a:xfrm>
                    <a:off x="2893" y="2044"/>
                    <a:ext cx="17" cy="18"/>
                  </a:xfrm>
                  <a:custGeom>
                    <a:avLst/>
                    <a:gdLst>
                      <a:gd name="T0" fmla="*/ 0 w 17"/>
                      <a:gd name="T1" fmla="*/ 17 h 18"/>
                      <a:gd name="T2" fmla="*/ 16 w 17"/>
                      <a:gd name="T3" fmla="*/ 17 h 18"/>
                      <a:gd name="T4" fmla="*/ 16 w 17"/>
                      <a:gd name="T5" fmla="*/ 9 h 18"/>
                      <a:gd name="T6" fmla="*/ 16 w 17"/>
                      <a:gd name="T7" fmla="*/ 0 h 18"/>
                      <a:gd name="T8" fmla="*/ 0 w 17"/>
                      <a:gd name="T9" fmla="*/ 9 h 18"/>
                      <a:gd name="T10" fmla="*/ 0 w 17"/>
                      <a:gd name="T11" fmla="*/ 17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0" y="17"/>
                        </a:moveTo>
                        <a:lnTo>
                          <a:pt x="16" y="17"/>
                        </a:lnTo>
                        <a:lnTo>
                          <a:pt x="16" y="9"/>
                        </a:lnTo>
                        <a:lnTo>
                          <a:pt x="16" y="0"/>
                        </a:lnTo>
                        <a:lnTo>
                          <a:pt x="0" y="9"/>
                        </a:lnTo>
                        <a:lnTo>
                          <a:pt x="0" y="17"/>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77" name="Freeform 23"/>
                  <p:cNvSpPr>
                    <a:spLocks/>
                  </p:cNvSpPr>
                  <p:nvPr/>
                </p:nvSpPr>
                <p:spPr bwMode="auto">
                  <a:xfrm>
                    <a:off x="2870" y="2069"/>
                    <a:ext cx="1" cy="26"/>
                  </a:xfrm>
                  <a:custGeom>
                    <a:avLst/>
                    <a:gdLst>
                      <a:gd name="T0" fmla="*/ 0 w 1"/>
                      <a:gd name="T1" fmla="*/ 16 h 26"/>
                      <a:gd name="T2" fmla="*/ 0 w 1"/>
                      <a:gd name="T3" fmla="*/ 0 h 26"/>
                      <a:gd name="T4" fmla="*/ 0 w 1"/>
                      <a:gd name="T5" fmla="*/ 16 h 26"/>
                      <a:gd name="T6" fmla="*/ 0 w 1"/>
                      <a:gd name="T7" fmla="*/ 25 h 26"/>
                      <a:gd name="T8" fmla="*/ 0 w 1"/>
                      <a:gd name="T9" fmla="*/ 16 h 26"/>
                      <a:gd name="T10" fmla="*/ 0 60000 65536"/>
                      <a:gd name="T11" fmla="*/ 0 60000 65536"/>
                      <a:gd name="T12" fmla="*/ 0 60000 65536"/>
                      <a:gd name="T13" fmla="*/ 0 60000 65536"/>
                      <a:gd name="T14" fmla="*/ 0 60000 65536"/>
                      <a:gd name="T15" fmla="*/ 0 w 1"/>
                      <a:gd name="T16" fmla="*/ 0 h 26"/>
                      <a:gd name="T17" fmla="*/ 1 w 1"/>
                      <a:gd name="T18" fmla="*/ 26 h 26"/>
                    </a:gdLst>
                    <a:ahLst/>
                    <a:cxnLst>
                      <a:cxn ang="T10">
                        <a:pos x="T0" y="T1"/>
                      </a:cxn>
                      <a:cxn ang="T11">
                        <a:pos x="T2" y="T3"/>
                      </a:cxn>
                      <a:cxn ang="T12">
                        <a:pos x="T4" y="T5"/>
                      </a:cxn>
                      <a:cxn ang="T13">
                        <a:pos x="T6" y="T7"/>
                      </a:cxn>
                      <a:cxn ang="T14">
                        <a:pos x="T8" y="T9"/>
                      </a:cxn>
                    </a:cxnLst>
                    <a:rect l="T15" t="T16" r="T17" b="T18"/>
                    <a:pathLst>
                      <a:path w="1" h="26">
                        <a:moveTo>
                          <a:pt x="0" y="16"/>
                        </a:moveTo>
                        <a:lnTo>
                          <a:pt x="0" y="0"/>
                        </a:lnTo>
                        <a:lnTo>
                          <a:pt x="0" y="16"/>
                        </a:lnTo>
                        <a:lnTo>
                          <a:pt x="0" y="25"/>
                        </a:lnTo>
                        <a:lnTo>
                          <a:pt x="0" y="16"/>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78" name="Freeform 24"/>
                  <p:cNvSpPr>
                    <a:spLocks/>
                  </p:cNvSpPr>
                  <p:nvPr/>
                </p:nvSpPr>
                <p:spPr bwMode="auto">
                  <a:xfrm>
                    <a:off x="2848" y="2044"/>
                    <a:ext cx="17" cy="18"/>
                  </a:xfrm>
                  <a:custGeom>
                    <a:avLst/>
                    <a:gdLst>
                      <a:gd name="T0" fmla="*/ 16 w 17"/>
                      <a:gd name="T1" fmla="*/ 17 h 18"/>
                      <a:gd name="T2" fmla="*/ 16 w 17"/>
                      <a:gd name="T3" fmla="*/ 0 h 18"/>
                      <a:gd name="T4" fmla="*/ 0 w 17"/>
                      <a:gd name="T5" fmla="*/ 0 h 18"/>
                      <a:gd name="T6" fmla="*/ 0 w 17"/>
                      <a:gd name="T7" fmla="*/ 9 h 18"/>
                      <a:gd name="T8" fmla="*/ 16 w 17"/>
                      <a:gd name="T9" fmla="*/ 17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17"/>
                        </a:moveTo>
                        <a:lnTo>
                          <a:pt x="16" y="0"/>
                        </a:lnTo>
                        <a:lnTo>
                          <a:pt x="0" y="0"/>
                        </a:lnTo>
                        <a:lnTo>
                          <a:pt x="0" y="9"/>
                        </a:lnTo>
                        <a:lnTo>
                          <a:pt x="16" y="17"/>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79" name="Freeform 25"/>
                  <p:cNvSpPr>
                    <a:spLocks/>
                  </p:cNvSpPr>
                  <p:nvPr/>
                </p:nvSpPr>
                <p:spPr bwMode="auto">
                  <a:xfrm>
                    <a:off x="2859" y="2085"/>
                    <a:ext cx="1" cy="18"/>
                  </a:xfrm>
                  <a:custGeom>
                    <a:avLst/>
                    <a:gdLst>
                      <a:gd name="T0" fmla="*/ 0 w 1"/>
                      <a:gd name="T1" fmla="*/ 17 h 18"/>
                      <a:gd name="T2" fmla="*/ 0 w 1"/>
                      <a:gd name="T3" fmla="*/ 9 h 18"/>
                      <a:gd name="T4" fmla="*/ 0 w 1"/>
                      <a:gd name="T5" fmla="*/ 0 h 18"/>
                      <a:gd name="T6" fmla="*/ 0 w 1"/>
                      <a:gd name="T7" fmla="*/ 9 h 18"/>
                      <a:gd name="T8" fmla="*/ 0 w 1"/>
                      <a:gd name="T9" fmla="*/ 17 h 18"/>
                      <a:gd name="T10" fmla="*/ 0 60000 65536"/>
                      <a:gd name="T11" fmla="*/ 0 60000 65536"/>
                      <a:gd name="T12" fmla="*/ 0 60000 65536"/>
                      <a:gd name="T13" fmla="*/ 0 60000 65536"/>
                      <a:gd name="T14" fmla="*/ 0 60000 65536"/>
                      <a:gd name="T15" fmla="*/ 0 w 1"/>
                      <a:gd name="T16" fmla="*/ 0 h 18"/>
                      <a:gd name="T17" fmla="*/ 1 w 1"/>
                      <a:gd name="T18" fmla="*/ 18 h 18"/>
                    </a:gdLst>
                    <a:ahLst/>
                    <a:cxnLst>
                      <a:cxn ang="T10">
                        <a:pos x="T0" y="T1"/>
                      </a:cxn>
                      <a:cxn ang="T11">
                        <a:pos x="T2" y="T3"/>
                      </a:cxn>
                      <a:cxn ang="T12">
                        <a:pos x="T4" y="T5"/>
                      </a:cxn>
                      <a:cxn ang="T13">
                        <a:pos x="T6" y="T7"/>
                      </a:cxn>
                      <a:cxn ang="T14">
                        <a:pos x="T8" y="T9"/>
                      </a:cxn>
                    </a:cxnLst>
                    <a:rect l="T15" t="T16" r="T17" b="T18"/>
                    <a:pathLst>
                      <a:path w="1" h="18">
                        <a:moveTo>
                          <a:pt x="0" y="17"/>
                        </a:moveTo>
                        <a:lnTo>
                          <a:pt x="0" y="9"/>
                        </a:lnTo>
                        <a:lnTo>
                          <a:pt x="0" y="0"/>
                        </a:lnTo>
                        <a:lnTo>
                          <a:pt x="0" y="9"/>
                        </a:lnTo>
                        <a:lnTo>
                          <a:pt x="0" y="17"/>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80" name="Line 26"/>
                  <p:cNvSpPr>
                    <a:spLocks noChangeShapeType="1"/>
                  </p:cNvSpPr>
                  <p:nvPr/>
                </p:nvSpPr>
                <p:spPr bwMode="auto">
                  <a:xfrm flipV="1">
                    <a:off x="2893" y="2126"/>
                    <a:ext cx="11" cy="9"/>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21681" name="Freeform 27"/>
                  <p:cNvSpPr>
                    <a:spLocks/>
                  </p:cNvSpPr>
                  <p:nvPr/>
                </p:nvSpPr>
                <p:spPr bwMode="auto">
                  <a:xfrm>
                    <a:off x="2870" y="1962"/>
                    <a:ext cx="17" cy="26"/>
                  </a:xfrm>
                  <a:custGeom>
                    <a:avLst/>
                    <a:gdLst>
                      <a:gd name="T0" fmla="*/ 0 w 17"/>
                      <a:gd name="T1" fmla="*/ 9 h 26"/>
                      <a:gd name="T2" fmla="*/ 16 w 17"/>
                      <a:gd name="T3" fmla="*/ 0 h 26"/>
                      <a:gd name="T4" fmla="*/ 16 w 17"/>
                      <a:gd name="T5" fmla="*/ 25 h 26"/>
                      <a:gd name="T6" fmla="*/ 0 w 17"/>
                      <a:gd name="T7" fmla="*/ 17 h 26"/>
                      <a:gd name="T8" fmla="*/ 0 w 17"/>
                      <a:gd name="T9" fmla="*/ 25 h 26"/>
                      <a:gd name="T10" fmla="*/ 0 w 17"/>
                      <a:gd name="T11" fmla="*/ 9 h 26"/>
                      <a:gd name="T12" fmla="*/ 0 60000 65536"/>
                      <a:gd name="T13" fmla="*/ 0 60000 65536"/>
                      <a:gd name="T14" fmla="*/ 0 60000 65536"/>
                      <a:gd name="T15" fmla="*/ 0 60000 65536"/>
                      <a:gd name="T16" fmla="*/ 0 60000 65536"/>
                      <a:gd name="T17" fmla="*/ 0 60000 65536"/>
                      <a:gd name="T18" fmla="*/ 0 w 17"/>
                      <a:gd name="T19" fmla="*/ 0 h 26"/>
                      <a:gd name="T20" fmla="*/ 17 w 1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7" h="26">
                        <a:moveTo>
                          <a:pt x="0" y="9"/>
                        </a:moveTo>
                        <a:lnTo>
                          <a:pt x="16" y="0"/>
                        </a:lnTo>
                        <a:lnTo>
                          <a:pt x="16" y="25"/>
                        </a:lnTo>
                        <a:lnTo>
                          <a:pt x="0" y="17"/>
                        </a:lnTo>
                        <a:lnTo>
                          <a:pt x="0" y="25"/>
                        </a:lnTo>
                        <a:lnTo>
                          <a:pt x="0" y="9"/>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82" name="Freeform 28"/>
                  <p:cNvSpPr>
                    <a:spLocks/>
                  </p:cNvSpPr>
                  <p:nvPr/>
                </p:nvSpPr>
                <p:spPr bwMode="auto">
                  <a:xfrm>
                    <a:off x="2870" y="1930"/>
                    <a:ext cx="17" cy="17"/>
                  </a:xfrm>
                  <a:custGeom>
                    <a:avLst/>
                    <a:gdLst>
                      <a:gd name="T0" fmla="*/ 16 w 17"/>
                      <a:gd name="T1" fmla="*/ 0 h 17"/>
                      <a:gd name="T2" fmla="*/ 16 w 17"/>
                      <a:gd name="T3" fmla="*/ 16 h 17"/>
                      <a:gd name="T4" fmla="*/ 0 w 17"/>
                      <a:gd name="T5" fmla="*/ 16 h 17"/>
                      <a:gd name="T6" fmla="*/ 0 w 17"/>
                      <a:gd name="T7" fmla="*/ 8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8"/>
                        </a:lnTo>
                        <a:lnTo>
                          <a:pt x="16"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83" name="Freeform 29"/>
                  <p:cNvSpPr>
                    <a:spLocks/>
                  </p:cNvSpPr>
                  <p:nvPr/>
                </p:nvSpPr>
                <p:spPr bwMode="auto">
                  <a:xfrm>
                    <a:off x="2859" y="1954"/>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84" name="Freeform 30"/>
                  <p:cNvSpPr>
                    <a:spLocks/>
                  </p:cNvSpPr>
                  <p:nvPr/>
                </p:nvSpPr>
                <p:spPr bwMode="auto">
                  <a:xfrm>
                    <a:off x="2848" y="1889"/>
                    <a:ext cx="17" cy="25"/>
                  </a:xfrm>
                  <a:custGeom>
                    <a:avLst/>
                    <a:gdLst>
                      <a:gd name="T0" fmla="*/ 16 w 17"/>
                      <a:gd name="T1" fmla="*/ 8 h 25"/>
                      <a:gd name="T2" fmla="*/ 0 w 17"/>
                      <a:gd name="T3" fmla="*/ 8 h 25"/>
                      <a:gd name="T4" fmla="*/ 0 w 17"/>
                      <a:gd name="T5" fmla="*/ 24 h 25"/>
                      <a:gd name="T6" fmla="*/ 16 w 17"/>
                      <a:gd name="T7" fmla="*/ 24 h 25"/>
                      <a:gd name="T8" fmla="*/ 16 w 17"/>
                      <a:gd name="T9" fmla="*/ 16 h 25"/>
                      <a:gd name="T10" fmla="*/ 16 w 17"/>
                      <a:gd name="T11" fmla="*/ 8 h 25"/>
                      <a:gd name="T12" fmla="*/ 16 w 17"/>
                      <a:gd name="T13" fmla="*/ 0 h 25"/>
                      <a:gd name="T14" fmla="*/ 16 w 17"/>
                      <a:gd name="T15" fmla="*/ 8 h 25"/>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5"/>
                      <a:gd name="T26" fmla="*/ 17 w 1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5">
                        <a:moveTo>
                          <a:pt x="16" y="8"/>
                        </a:moveTo>
                        <a:lnTo>
                          <a:pt x="0" y="8"/>
                        </a:lnTo>
                        <a:lnTo>
                          <a:pt x="0" y="24"/>
                        </a:lnTo>
                        <a:lnTo>
                          <a:pt x="16" y="24"/>
                        </a:lnTo>
                        <a:lnTo>
                          <a:pt x="16" y="16"/>
                        </a:lnTo>
                        <a:lnTo>
                          <a:pt x="16" y="8"/>
                        </a:lnTo>
                        <a:lnTo>
                          <a:pt x="16" y="0"/>
                        </a:lnTo>
                        <a:lnTo>
                          <a:pt x="16" y="8"/>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85" name="Freeform 31"/>
                  <p:cNvSpPr>
                    <a:spLocks/>
                  </p:cNvSpPr>
                  <p:nvPr/>
                </p:nvSpPr>
                <p:spPr bwMode="auto">
                  <a:xfrm>
                    <a:off x="2870" y="1872"/>
                    <a:ext cx="1" cy="18"/>
                  </a:xfrm>
                  <a:custGeom>
                    <a:avLst/>
                    <a:gdLst>
                      <a:gd name="T0" fmla="*/ 0 w 1"/>
                      <a:gd name="T1" fmla="*/ 0 h 18"/>
                      <a:gd name="T2" fmla="*/ 0 w 1"/>
                      <a:gd name="T3" fmla="*/ 17 h 18"/>
                      <a:gd name="T4" fmla="*/ 0 w 1"/>
                      <a:gd name="T5" fmla="*/ 8 h 18"/>
                      <a:gd name="T6" fmla="*/ 0 w 1"/>
                      <a:gd name="T7" fmla="*/ 0 h 18"/>
                      <a:gd name="T8" fmla="*/ 0 60000 65536"/>
                      <a:gd name="T9" fmla="*/ 0 60000 65536"/>
                      <a:gd name="T10" fmla="*/ 0 60000 65536"/>
                      <a:gd name="T11" fmla="*/ 0 60000 65536"/>
                      <a:gd name="T12" fmla="*/ 0 w 1"/>
                      <a:gd name="T13" fmla="*/ 0 h 18"/>
                      <a:gd name="T14" fmla="*/ 1 w 1"/>
                      <a:gd name="T15" fmla="*/ 18 h 18"/>
                    </a:gdLst>
                    <a:ahLst/>
                    <a:cxnLst>
                      <a:cxn ang="T8">
                        <a:pos x="T0" y="T1"/>
                      </a:cxn>
                      <a:cxn ang="T9">
                        <a:pos x="T2" y="T3"/>
                      </a:cxn>
                      <a:cxn ang="T10">
                        <a:pos x="T4" y="T5"/>
                      </a:cxn>
                      <a:cxn ang="T11">
                        <a:pos x="T6" y="T7"/>
                      </a:cxn>
                    </a:cxnLst>
                    <a:rect l="T12" t="T13" r="T14" b="T15"/>
                    <a:pathLst>
                      <a:path w="1" h="18">
                        <a:moveTo>
                          <a:pt x="0" y="0"/>
                        </a:moveTo>
                        <a:lnTo>
                          <a:pt x="0" y="17"/>
                        </a:lnTo>
                        <a:lnTo>
                          <a:pt x="0" y="8"/>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86" name="Freeform 32"/>
                  <p:cNvSpPr>
                    <a:spLocks/>
                  </p:cNvSpPr>
                  <p:nvPr/>
                </p:nvSpPr>
                <p:spPr bwMode="auto">
                  <a:xfrm>
                    <a:off x="2904" y="1839"/>
                    <a:ext cx="17" cy="18"/>
                  </a:xfrm>
                  <a:custGeom>
                    <a:avLst/>
                    <a:gdLst>
                      <a:gd name="T0" fmla="*/ 0 w 17"/>
                      <a:gd name="T1" fmla="*/ 9 h 18"/>
                      <a:gd name="T2" fmla="*/ 16 w 17"/>
                      <a:gd name="T3" fmla="*/ 0 h 18"/>
                      <a:gd name="T4" fmla="*/ 16 w 17"/>
                      <a:gd name="T5" fmla="*/ 9 h 18"/>
                      <a:gd name="T6" fmla="*/ 0 w 17"/>
                      <a:gd name="T7" fmla="*/ 17 h 18"/>
                      <a:gd name="T8" fmla="*/ 0 w 17"/>
                      <a:gd name="T9" fmla="*/ 9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9"/>
                        </a:moveTo>
                        <a:lnTo>
                          <a:pt x="16" y="0"/>
                        </a:lnTo>
                        <a:lnTo>
                          <a:pt x="16" y="9"/>
                        </a:lnTo>
                        <a:lnTo>
                          <a:pt x="0" y="17"/>
                        </a:lnTo>
                        <a:lnTo>
                          <a:pt x="0" y="9"/>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87" name="Freeform 33"/>
                  <p:cNvSpPr>
                    <a:spLocks/>
                  </p:cNvSpPr>
                  <p:nvPr/>
                </p:nvSpPr>
                <p:spPr bwMode="auto">
                  <a:xfrm>
                    <a:off x="2893" y="1823"/>
                    <a:ext cx="17" cy="17"/>
                  </a:xfrm>
                  <a:custGeom>
                    <a:avLst/>
                    <a:gdLst>
                      <a:gd name="T0" fmla="*/ 0 w 17"/>
                      <a:gd name="T1" fmla="*/ 0 h 17"/>
                      <a:gd name="T2" fmla="*/ 16 w 17"/>
                      <a:gd name="T3" fmla="*/ 0 h 17"/>
                      <a:gd name="T4" fmla="*/ 16 w 17"/>
                      <a:gd name="T5" fmla="*/ 8 h 17"/>
                      <a:gd name="T6" fmla="*/ 0 w 17"/>
                      <a:gd name="T7" fmla="*/ 16 h 17"/>
                      <a:gd name="T8" fmla="*/ 0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0"/>
                        </a:lnTo>
                        <a:lnTo>
                          <a:pt x="16" y="8"/>
                        </a:lnTo>
                        <a:lnTo>
                          <a:pt x="0" y="16"/>
                        </a:lnTo>
                        <a:lnTo>
                          <a:pt x="0" y="8"/>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88" name="Freeform 34"/>
                  <p:cNvSpPr>
                    <a:spLocks/>
                  </p:cNvSpPr>
                  <p:nvPr/>
                </p:nvSpPr>
                <p:spPr bwMode="auto">
                  <a:xfrm>
                    <a:off x="2837" y="1823"/>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89" name="Freeform 35"/>
                  <p:cNvSpPr>
                    <a:spLocks/>
                  </p:cNvSpPr>
                  <p:nvPr/>
                </p:nvSpPr>
                <p:spPr bwMode="auto">
                  <a:xfrm>
                    <a:off x="2837" y="1807"/>
                    <a:ext cx="17" cy="25"/>
                  </a:xfrm>
                  <a:custGeom>
                    <a:avLst/>
                    <a:gdLst>
                      <a:gd name="T0" fmla="*/ 0 w 17"/>
                      <a:gd name="T1" fmla="*/ 0 h 25"/>
                      <a:gd name="T2" fmla="*/ 0 w 17"/>
                      <a:gd name="T3" fmla="*/ 16 h 25"/>
                      <a:gd name="T4" fmla="*/ 16 w 17"/>
                      <a:gd name="T5" fmla="*/ 24 h 25"/>
                      <a:gd name="T6" fmla="*/ 16 w 17"/>
                      <a:gd name="T7" fmla="*/ 8 h 25"/>
                      <a:gd name="T8" fmla="*/ 0 w 17"/>
                      <a:gd name="T9" fmla="*/ 0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0"/>
                        </a:moveTo>
                        <a:lnTo>
                          <a:pt x="0" y="16"/>
                        </a:lnTo>
                        <a:lnTo>
                          <a:pt x="16" y="24"/>
                        </a:lnTo>
                        <a:lnTo>
                          <a:pt x="16" y="8"/>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90" name="Freeform 36"/>
                  <p:cNvSpPr>
                    <a:spLocks/>
                  </p:cNvSpPr>
                  <p:nvPr/>
                </p:nvSpPr>
                <p:spPr bwMode="auto">
                  <a:xfrm>
                    <a:off x="2882" y="1741"/>
                    <a:ext cx="17" cy="34"/>
                  </a:xfrm>
                  <a:custGeom>
                    <a:avLst/>
                    <a:gdLst>
                      <a:gd name="T0" fmla="*/ 0 w 17"/>
                      <a:gd name="T1" fmla="*/ 8 h 34"/>
                      <a:gd name="T2" fmla="*/ 0 w 17"/>
                      <a:gd name="T3" fmla="*/ 33 h 34"/>
                      <a:gd name="T4" fmla="*/ 16 w 17"/>
                      <a:gd name="T5" fmla="*/ 33 h 34"/>
                      <a:gd name="T6" fmla="*/ 16 w 17"/>
                      <a:gd name="T7" fmla="*/ 25 h 34"/>
                      <a:gd name="T8" fmla="*/ 16 w 17"/>
                      <a:gd name="T9" fmla="*/ 0 h 34"/>
                      <a:gd name="T10" fmla="*/ 0 w 17"/>
                      <a:gd name="T11" fmla="*/ 8 h 34"/>
                      <a:gd name="T12" fmla="*/ 0 60000 65536"/>
                      <a:gd name="T13" fmla="*/ 0 60000 65536"/>
                      <a:gd name="T14" fmla="*/ 0 60000 65536"/>
                      <a:gd name="T15" fmla="*/ 0 60000 65536"/>
                      <a:gd name="T16" fmla="*/ 0 60000 65536"/>
                      <a:gd name="T17" fmla="*/ 0 60000 65536"/>
                      <a:gd name="T18" fmla="*/ 0 w 17"/>
                      <a:gd name="T19" fmla="*/ 0 h 34"/>
                      <a:gd name="T20" fmla="*/ 17 w 17"/>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7" h="34">
                        <a:moveTo>
                          <a:pt x="0" y="8"/>
                        </a:moveTo>
                        <a:lnTo>
                          <a:pt x="0" y="33"/>
                        </a:lnTo>
                        <a:lnTo>
                          <a:pt x="16" y="33"/>
                        </a:lnTo>
                        <a:lnTo>
                          <a:pt x="16" y="25"/>
                        </a:lnTo>
                        <a:lnTo>
                          <a:pt x="16" y="0"/>
                        </a:lnTo>
                        <a:lnTo>
                          <a:pt x="0" y="8"/>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91" name="Freeform 37"/>
                  <p:cNvSpPr>
                    <a:spLocks/>
                  </p:cNvSpPr>
                  <p:nvPr/>
                </p:nvSpPr>
                <p:spPr bwMode="auto">
                  <a:xfrm>
                    <a:off x="2882" y="1626"/>
                    <a:ext cx="1" cy="34"/>
                  </a:xfrm>
                  <a:custGeom>
                    <a:avLst/>
                    <a:gdLst>
                      <a:gd name="T0" fmla="*/ 0 w 1"/>
                      <a:gd name="T1" fmla="*/ 0 h 34"/>
                      <a:gd name="T2" fmla="*/ 0 w 1"/>
                      <a:gd name="T3" fmla="*/ 33 h 34"/>
                      <a:gd name="T4" fmla="*/ 0 w 1"/>
                      <a:gd name="T5" fmla="*/ 25 h 34"/>
                      <a:gd name="T6" fmla="*/ 0 w 1"/>
                      <a:gd name="T7" fmla="*/ 17 h 34"/>
                      <a:gd name="T8" fmla="*/ 0 w 1"/>
                      <a:gd name="T9" fmla="*/ 0 h 34"/>
                      <a:gd name="T10" fmla="*/ 0 60000 65536"/>
                      <a:gd name="T11" fmla="*/ 0 60000 65536"/>
                      <a:gd name="T12" fmla="*/ 0 60000 65536"/>
                      <a:gd name="T13" fmla="*/ 0 60000 65536"/>
                      <a:gd name="T14" fmla="*/ 0 60000 65536"/>
                      <a:gd name="T15" fmla="*/ 0 w 1"/>
                      <a:gd name="T16" fmla="*/ 0 h 34"/>
                      <a:gd name="T17" fmla="*/ 1 w 1"/>
                      <a:gd name="T18" fmla="*/ 34 h 34"/>
                    </a:gdLst>
                    <a:ahLst/>
                    <a:cxnLst>
                      <a:cxn ang="T10">
                        <a:pos x="T0" y="T1"/>
                      </a:cxn>
                      <a:cxn ang="T11">
                        <a:pos x="T2" y="T3"/>
                      </a:cxn>
                      <a:cxn ang="T12">
                        <a:pos x="T4" y="T5"/>
                      </a:cxn>
                      <a:cxn ang="T13">
                        <a:pos x="T6" y="T7"/>
                      </a:cxn>
                      <a:cxn ang="T14">
                        <a:pos x="T8" y="T9"/>
                      </a:cxn>
                    </a:cxnLst>
                    <a:rect l="T15" t="T16" r="T17" b="T18"/>
                    <a:pathLst>
                      <a:path w="1" h="34">
                        <a:moveTo>
                          <a:pt x="0" y="0"/>
                        </a:moveTo>
                        <a:lnTo>
                          <a:pt x="0" y="33"/>
                        </a:lnTo>
                        <a:lnTo>
                          <a:pt x="0" y="25"/>
                        </a:lnTo>
                        <a:lnTo>
                          <a:pt x="0" y="17"/>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92" name="Freeform 38"/>
                  <p:cNvSpPr>
                    <a:spLocks/>
                  </p:cNvSpPr>
                  <p:nvPr/>
                </p:nvSpPr>
                <p:spPr bwMode="auto">
                  <a:xfrm>
                    <a:off x="2893" y="1602"/>
                    <a:ext cx="17" cy="25"/>
                  </a:xfrm>
                  <a:custGeom>
                    <a:avLst/>
                    <a:gdLst>
                      <a:gd name="T0" fmla="*/ 0 w 17"/>
                      <a:gd name="T1" fmla="*/ 0 h 25"/>
                      <a:gd name="T2" fmla="*/ 16 w 17"/>
                      <a:gd name="T3" fmla="*/ 8 h 25"/>
                      <a:gd name="T4" fmla="*/ 0 w 17"/>
                      <a:gd name="T5" fmla="*/ 24 h 25"/>
                      <a:gd name="T6" fmla="*/ 0 w 17"/>
                      <a:gd name="T7" fmla="*/ 0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0" y="0"/>
                        </a:moveTo>
                        <a:lnTo>
                          <a:pt x="16" y="8"/>
                        </a:lnTo>
                        <a:lnTo>
                          <a:pt x="0" y="24"/>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93" name="Freeform 39"/>
                  <p:cNvSpPr>
                    <a:spLocks/>
                  </p:cNvSpPr>
                  <p:nvPr/>
                </p:nvSpPr>
                <p:spPr bwMode="auto">
                  <a:xfrm>
                    <a:off x="2859" y="1635"/>
                    <a:ext cx="17" cy="25"/>
                  </a:xfrm>
                  <a:custGeom>
                    <a:avLst/>
                    <a:gdLst>
                      <a:gd name="T0" fmla="*/ 16 w 17"/>
                      <a:gd name="T1" fmla="*/ 0 h 25"/>
                      <a:gd name="T2" fmla="*/ 16 w 17"/>
                      <a:gd name="T3" fmla="*/ 24 h 25"/>
                      <a:gd name="T4" fmla="*/ 0 w 17"/>
                      <a:gd name="T5" fmla="*/ 24 h 25"/>
                      <a:gd name="T6" fmla="*/ 16 w 17"/>
                      <a:gd name="T7" fmla="*/ 0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6" y="0"/>
                        </a:moveTo>
                        <a:lnTo>
                          <a:pt x="16" y="24"/>
                        </a:lnTo>
                        <a:lnTo>
                          <a:pt x="0" y="24"/>
                        </a:lnTo>
                        <a:lnTo>
                          <a:pt x="16"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94" name="Line 40"/>
                  <p:cNvSpPr>
                    <a:spLocks noChangeShapeType="1"/>
                  </p:cNvSpPr>
                  <p:nvPr/>
                </p:nvSpPr>
                <p:spPr bwMode="auto">
                  <a:xfrm>
                    <a:off x="2870" y="1602"/>
                    <a:ext cx="0" cy="16"/>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21695" name="Freeform 41"/>
                  <p:cNvSpPr>
                    <a:spLocks/>
                  </p:cNvSpPr>
                  <p:nvPr/>
                </p:nvSpPr>
                <p:spPr bwMode="auto">
                  <a:xfrm>
                    <a:off x="2859" y="1602"/>
                    <a:ext cx="17" cy="25"/>
                  </a:xfrm>
                  <a:custGeom>
                    <a:avLst/>
                    <a:gdLst>
                      <a:gd name="T0" fmla="*/ 0 w 17"/>
                      <a:gd name="T1" fmla="*/ 8 h 25"/>
                      <a:gd name="T2" fmla="*/ 0 w 17"/>
                      <a:gd name="T3" fmla="*/ 0 h 25"/>
                      <a:gd name="T4" fmla="*/ 16 w 17"/>
                      <a:gd name="T5" fmla="*/ 16 h 25"/>
                      <a:gd name="T6" fmla="*/ 0 w 17"/>
                      <a:gd name="T7" fmla="*/ 24 h 25"/>
                      <a:gd name="T8" fmla="*/ 0 w 17"/>
                      <a:gd name="T9" fmla="*/ 8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8"/>
                        </a:moveTo>
                        <a:lnTo>
                          <a:pt x="0" y="0"/>
                        </a:lnTo>
                        <a:lnTo>
                          <a:pt x="16" y="16"/>
                        </a:lnTo>
                        <a:lnTo>
                          <a:pt x="0" y="24"/>
                        </a:lnTo>
                        <a:lnTo>
                          <a:pt x="0" y="8"/>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96" name="Freeform 42"/>
                  <p:cNvSpPr>
                    <a:spLocks/>
                  </p:cNvSpPr>
                  <p:nvPr/>
                </p:nvSpPr>
                <p:spPr bwMode="auto">
                  <a:xfrm>
                    <a:off x="2859" y="1553"/>
                    <a:ext cx="17" cy="17"/>
                  </a:xfrm>
                  <a:custGeom>
                    <a:avLst/>
                    <a:gdLst>
                      <a:gd name="T0" fmla="*/ 16 w 17"/>
                      <a:gd name="T1" fmla="*/ 0 h 17"/>
                      <a:gd name="T2" fmla="*/ 0 w 17"/>
                      <a:gd name="T3" fmla="*/ 8 h 17"/>
                      <a:gd name="T4" fmla="*/ 16 w 17"/>
                      <a:gd name="T5" fmla="*/ 16 h 17"/>
                      <a:gd name="T6" fmla="*/ 16 w 17"/>
                      <a:gd name="T7" fmla="*/ 8 h 17"/>
                      <a:gd name="T8" fmla="*/ 16 w 17"/>
                      <a:gd name="T9" fmla="*/ 16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8"/>
                        </a:lnTo>
                        <a:lnTo>
                          <a:pt x="16" y="16"/>
                        </a:lnTo>
                        <a:lnTo>
                          <a:pt x="16" y="8"/>
                        </a:lnTo>
                        <a:lnTo>
                          <a:pt x="16" y="16"/>
                        </a:lnTo>
                        <a:lnTo>
                          <a:pt x="16"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97" name="Freeform 43"/>
                  <p:cNvSpPr>
                    <a:spLocks/>
                  </p:cNvSpPr>
                  <p:nvPr/>
                </p:nvSpPr>
                <p:spPr bwMode="auto">
                  <a:xfrm>
                    <a:off x="2882" y="1544"/>
                    <a:ext cx="17" cy="18"/>
                  </a:xfrm>
                  <a:custGeom>
                    <a:avLst/>
                    <a:gdLst>
                      <a:gd name="T0" fmla="*/ 0 w 17"/>
                      <a:gd name="T1" fmla="*/ 9 h 18"/>
                      <a:gd name="T2" fmla="*/ 16 w 17"/>
                      <a:gd name="T3" fmla="*/ 0 h 18"/>
                      <a:gd name="T4" fmla="*/ 16 w 17"/>
                      <a:gd name="T5" fmla="*/ 17 h 18"/>
                      <a:gd name="T6" fmla="*/ 0 w 17"/>
                      <a:gd name="T7" fmla="*/ 9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9"/>
                        </a:moveTo>
                        <a:lnTo>
                          <a:pt x="16" y="0"/>
                        </a:lnTo>
                        <a:lnTo>
                          <a:pt x="16" y="17"/>
                        </a:lnTo>
                        <a:lnTo>
                          <a:pt x="0" y="9"/>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98" name="Freeform 44"/>
                  <p:cNvSpPr>
                    <a:spLocks/>
                  </p:cNvSpPr>
                  <p:nvPr/>
                </p:nvSpPr>
                <p:spPr bwMode="auto">
                  <a:xfrm>
                    <a:off x="2904" y="1602"/>
                    <a:ext cx="17" cy="17"/>
                  </a:xfrm>
                  <a:custGeom>
                    <a:avLst/>
                    <a:gdLst>
                      <a:gd name="T0" fmla="*/ 16 w 17"/>
                      <a:gd name="T1" fmla="*/ 0 h 17"/>
                      <a:gd name="T2" fmla="*/ 0 w 17"/>
                      <a:gd name="T3" fmla="*/ 0 h 17"/>
                      <a:gd name="T4" fmla="*/ 16 w 17"/>
                      <a:gd name="T5" fmla="*/ 16 h 17"/>
                      <a:gd name="T6" fmla="*/ 16 w 17"/>
                      <a:gd name="T7" fmla="*/ 8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16" y="16"/>
                        </a:lnTo>
                        <a:lnTo>
                          <a:pt x="16" y="8"/>
                        </a:lnTo>
                        <a:lnTo>
                          <a:pt x="16"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99" name="Freeform 45"/>
                  <p:cNvSpPr>
                    <a:spLocks/>
                  </p:cNvSpPr>
                  <p:nvPr/>
                </p:nvSpPr>
                <p:spPr bwMode="auto">
                  <a:xfrm>
                    <a:off x="2904" y="1692"/>
                    <a:ext cx="17" cy="17"/>
                  </a:xfrm>
                  <a:custGeom>
                    <a:avLst/>
                    <a:gdLst>
                      <a:gd name="T0" fmla="*/ 0 w 17"/>
                      <a:gd name="T1" fmla="*/ 16 h 17"/>
                      <a:gd name="T2" fmla="*/ 0 w 17"/>
                      <a:gd name="T3" fmla="*/ 0 h 17"/>
                      <a:gd name="T4" fmla="*/ 16 w 17"/>
                      <a:gd name="T5" fmla="*/ 0 h 17"/>
                      <a:gd name="T6" fmla="*/ 16 w 17"/>
                      <a:gd name="T7" fmla="*/ 8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8"/>
                        </a:lnTo>
                        <a:lnTo>
                          <a:pt x="0" y="16"/>
                        </a:lnTo>
                      </a:path>
                    </a:pathLst>
                  </a:custGeom>
                  <a:solidFill>
                    <a:srgbClr val="008000"/>
                  </a:solidFill>
                  <a:ln w="19050" cap="rnd">
                    <a:solidFill>
                      <a:schemeClr val="tx1"/>
                    </a:solidFill>
                    <a:round/>
                    <a:headEnd/>
                    <a:tailEnd/>
                  </a:ln>
                </p:spPr>
                <p:txBody>
                  <a:bodyPr/>
                  <a:lstStyle/>
                  <a:p>
                    <a:pPr eaLnBrk="0" hangingPunct="0"/>
                    <a:endParaRPr lang="en-US"/>
                  </a:p>
                </p:txBody>
              </p:sp>
            </p:grpSp>
            <p:sp>
              <p:nvSpPr>
                <p:cNvPr id="21666" name="Line 46"/>
                <p:cNvSpPr>
                  <a:spLocks noChangeShapeType="1"/>
                </p:cNvSpPr>
                <p:nvPr/>
              </p:nvSpPr>
              <p:spPr bwMode="auto">
                <a:xfrm flipV="1">
                  <a:off x="2881" y="2192"/>
                  <a:ext cx="0" cy="959"/>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21667" name="Freeform 47"/>
                <p:cNvSpPr>
                  <a:spLocks/>
                </p:cNvSpPr>
                <p:nvPr/>
              </p:nvSpPr>
              <p:spPr bwMode="auto">
                <a:xfrm>
                  <a:off x="2882" y="2266"/>
                  <a:ext cx="269" cy="812"/>
                </a:xfrm>
                <a:custGeom>
                  <a:avLst/>
                  <a:gdLst>
                    <a:gd name="T0" fmla="*/ 179 w 269"/>
                    <a:gd name="T1" fmla="*/ 410 h 812"/>
                    <a:gd name="T2" fmla="*/ 156 w 269"/>
                    <a:gd name="T3" fmla="*/ 483 h 812"/>
                    <a:gd name="T4" fmla="*/ 134 w 269"/>
                    <a:gd name="T5" fmla="*/ 549 h 812"/>
                    <a:gd name="T6" fmla="*/ 112 w 269"/>
                    <a:gd name="T7" fmla="*/ 615 h 812"/>
                    <a:gd name="T8" fmla="*/ 89 w 269"/>
                    <a:gd name="T9" fmla="*/ 672 h 812"/>
                    <a:gd name="T10" fmla="*/ 67 w 269"/>
                    <a:gd name="T11" fmla="*/ 721 h 812"/>
                    <a:gd name="T12" fmla="*/ 44 w 269"/>
                    <a:gd name="T13" fmla="*/ 754 h 812"/>
                    <a:gd name="T14" fmla="*/ 33 w 269"/>
                    <a:gd name="T15" fmla="*/ 787 h 812"/>
                    <a:gd name="T16" fmla="*/ 22 w 269"/>
                    <a:gd name="T17" fmla="*/ 803 h 812"/>
                    <a:gd name="T18" fmla="*/ 11 w 269"/>
                    <a:gd name="T19" fmla="*/ 811 h 812"/>
                    <a:gd name="T20" fmla="*/ 0 w 269"/>
                    <a:gd name="T21" fmla="*/ 803 h 812"/>
                    <a:gd name="T22" fmla="*/ 0 w 269"/>
                    <a:gd name="T23" fmla="*/ 778 h 812"/>
                    <a:gd name="T24" fmla="*/ 11 w 269"/>
                    <a:gd name="T25" fmla="*/ 754 h 812"/>
                    <a:gd name="T26" fmla="*/ 11 w 269"/>
                    <a:gd name="T27" fmla="*/ 713 h 812"/>
                    <a:gd name="T28" fmla="*/ 22 w 269"/>
                    <a:gd name="T29" fmla="*/ 655 h 812"/>
                    <a:gd name="T30" fmla="*/ 44 w 269"/>
                    <a:gd name="T31" fmla="*/ 598 h 812"/>
                    <a:gd name="T32" fmla="*/ 56 w 269"/>
                    <a:gd name="T33" fmla="*/ 533 h 812"/>
                    <a:gd name="T34" fmla="*/ 78 w 269"/>
                    <a:gd name="T35" fmla="*/ 467 h 812"/>
                    <a:gd name="T36" fmla="*/ 100 w 269"/>
                    <a:gd name="T37" fmla="*/ 401 h 812"/>
                    <a:gd name="T38" fmla="*/ 123 w 269"/>
                    <a:gd name="T39" fmla="*/ 328 h 812"/>
                    <a:gd name="T40" fmla="*/ 145 w 269"/>
                    <a:gd name="T41" fmla="*/ 262 h 812"/>
                    <a:gd name="T42" fmla="*/ 168 w 269"/>
                    <a:gd name="T43" fmla="*/ 196 h 812"/>
                    <a:gd name="T44" fmla="*/ 190 w 269"/>
                    <a:gd name="T45" fmla="*/ 139 h 812"/>
                    <a:gd name="T46" fmla="*/ 212 w 269"/>
                    <a:gd name="T47" fmla="*/ 90 h 812"/>
                    <a:gd name="T48" fmla="*/ 235 w 269"/>
                    <a:gd name="T49" fmla="*/ 49 h 812"/>
                    <a:gd name="T50" fmla="*/ 246 w 269"/>
                    <a:gd name="T51" fmla="*/ 24 h 812"/>
                    <a:gd name="T52" fmla="*/ 257 w 269"/>
                    <a:gd name="T53" fmla="*/ 8 h 812"/>
                    <a:gd name="T54" fmla="*/ 268 w 269"/>
                    <a:gd name="T55" fmla="*/ 0 h 812"/>
                    <a:gd name="T56" fmla="*/ 268 w 269"/>
                    <a:gd name="T57" fmla="*/ 8 h 812"/>
                    <a:gd name="T58" fmla="*/ 268 w 269"/>
                    <a:gd name="T59" fmla="*/ 24 h 812"/>
                    <a:gd name="T60" fmla="*/ 268 w 269"/>
                    <a:gd name="T61" fmla="*/ 57 h 812"/>
                    <a:gd name="T62" fmla="*/ 257 w 269"/>
                    <a:gd name="T63" fmla="*/ 98 h 812"/>
                    <a:gd name="T64" fmla="*/ 246 w 269"/>
                    <a:gd name="T65" fmla="*/ 147 h 812"/>
                    <a:gd name="T66" fmla="*/ 235 w 269"/>
                    <a:gd name="T67" fmla="*/ 205 h 812"/>
                    <a:gd name="T68" fmla="*/ 212 w 269"/>
                    <a:gd name="T69" fmla="*/ 270 h 812"/>
                    <a:gd name="T70" fmla="*/ 201 w 269"/>
                    <a:gd name="T71" fmla="*/ 344 h 812"/>
                    <a:gd name="T72" fmla="*/ 179 w 269"/>
                    <a:gd name="T73" fmla="*/ 410 h 8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812"/>
                    <a:gd name="T113" fmla="*/ 269 w 269"/>
                    <a:gd name="T114" fmla="*/ 812 h 8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812">
                      <a:moveTo>
                        <a:pt x="179" y="410"/>
                      </a:moveTo>
                      <a:lnTo>
                        <a:pt x="156" y="483"/>
                      </a:lnTo>
                      <a:lnTo>
                        <a:pt x="134" y="549"/>
                      </a:lnTo>
                      <a:lnTo>
                        <a:pt x="112" y="615"/>
                      </a:lnTo>
                      <a:lnTo>
                        <a:pt x="89" y="672"/>
                      </a:lnTo>
                      <a:lnTo>
                        <a:pt x="67" y="721"/>
                      </a:lnTo>
                      <a:lnTo>
                        <a:pt x="44" y="754"/>
                      </a:lnTo>
                      <a:lnTo>
                        <a:pt x="33" y="787"/>
                      </a:lnTo>
                      <a:lnTo>
                        <a:pt x="22" y="803"/>
                      </a:lnTo>
                      <a:lnTo>
                        <a:pt x="11" y="811"/>
                      </a:lnTo>
                      <a:lnTo>
                        <a:pt x="0" y="803"/>
                      </a:lnTo>
                      <a:lnTo>
                        <a:pt x="0" y="778"/>
                      </a:lnTo>
                      <a:lnTo>
                        <a:pt x="11" y="754"/>
                      </a:lnTo>
                      <a:lnTo>
                        <a:pt x="11" y="713"/>
                      </a:lnTo>
                      <a:lnTo>
                        <a:pt x="22" y="655"/>
                      </a:lnTo>
                      <a:lnTo>
                        <a:pt x="44" y="598"/>
                      </a:lnTo>
                      <a:lnTo>
                        <a:pt x="56" y="533"/>
                      </a:lnTo>
                      <a:lnTo>
                        <a:pt x="78" y="467"/>
                      </a:lnTo>
                      <a:lnTo>
                        <a:pt x="100" y="401"/>
                      </a:lnTo>
                      <a:lnTo>
                        <a:pt x="123" y="328"/>
                      </a:lnTo>
                      <a:lnTo>
                        <a:pt x="145" y="262"/>
                      </a:lnTo>
                      <a:lnTo>
                        <a:pt x="168" y="196"/>
                      </a:lnTo>
                      <a:lnTo>
                        <a:pt x="190" y="139"/>
                      </a:lnTo>
                      <a:lnTo>
                        <a:pt x="212" y="90"/>
                      </a:lnTo>
                      <a:lnTo>
                        <a:pt x="235" y="49"/>
                      </a:lnTo>
                      <a:lnTo>
                        <a:pt x="246" y="24"/>
                      </a:lnTo>
                      <a:lnTo>
                        <a:pt x="257" y="8"/>
                      </a:lnTo>
                      <a:lnTo>
                        <a:pt x="268" y="0"/>
                      </a:lnTo>
                      <a:lnTo>
                        <a:pt x="268" y="8"/>
                      </a:lnTo>
                      <a:lnTo>
                        <a:pt x="268" y="24"/>
                      </a:lnTo>
                      <a:lnTo>
                        <a:pt x="268" y="57"/>
                      </a:lnTo>
                      <a:lnTo>
                        <a:pt x="257" y="98"/>
                      </a:lnTo>
                      <a:lnTo>
                        <a:pt x="246" y="147"/>
                      </a:lnTo>
                      <a:lnTo>
                        <a:pt x="235" y="205"/>
                      </a:lnTo>
                      <a:lnTo>
                        <a:pt x="212" y="270"/>
                      </a:lnTo>
                      <a:lnTo>
                        <a:pt x="201" y="344"/>
                      </a:lnTo>
                      <a:lnTo>
                        <a:pt x="179" y="41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68" name="Freeform 48"/>
                <p:cNvSpPr>
                  <a:spLocks/>
                </p:cNvSpPr>
                <p:nvPr/>
              </p:nvSpPr>
              <p:spPr bwMode="auto">
                <a:xfrm>
                  <a:off x="2882" y="2266"/>
                  <a:ext cx="269" cy="812"/>
                </a:xfrm>
                <a:custGeom>
                  <a:avLst/>
                  <a:gdLst>
                    <a:gd name="T0" fmla="*/ 179 w 269"/>
                    <a:gd name="T1" fmla="*/ 410 h 812"/>
                    <a:gd name="T2" fmla="*/ 156 w 269"/>
                    <a:gd name="T3" fmla="*/ 483 h 812"/>
                    <a:gd name="T4" fmla="*/ 134 w 269"/>
                    <a:gd name="T5" fmla="*/ 549 h 812"/>
                    <a:gd name="T6" fmla="*/ 112 w 269"/>
                    <a:gd name="T7" fmla="*/ 615 h 812"/>
                    <a:gd name="T8" fmla="*/ 89 w 269"/>
                    <a:gd name="T9" fmla="*/ 672 h 812"/>
                    <a:gd name="T10" fmla="*/ 67 w 269"/>
                    <a:gd name="T11" fmla="*/ 721 h 812"/>
                    <a:gd name="T12" fmla="*/ 44 w 269"/>
                    <a:gd name="T13" fmla="*/ 754 h 812"/>
                    <a:gd name="T14" fmla="*/ 33 w 269"/>
                    <a:gd name="T15" fmla="*/ 787 h 812"/>
                    <a:gd name="T16" fmla="*/ 22 w 269"/>
                    <a:gd name="T17" fmla="*/ 803 h 812"/>
                    <a:gd name="T18" fmla="*/ 11 w 269"/>
                    <a:gd name="T19" fmla="*/ 811 h 812"/>
                    <a:gd name="T20" fmla="*/ 0 w 269"/>
                    <a:gd name="T21" fmla="*/ 803 h 812"/>
                    <a:gd name="T22" fmla="*/ 0 w 269"/>
                    <a:gd name="T23" fmla="*/ 778 h 812"/>
                    <a:gd name="T24" fmla="*/ 11 w 269"/>
                    <a:gd name="T25" fmla="*/ 754 h 812"/>
                    <a:gd name="T26" fmla="*/ 11 w 269"/>
                    <a:gd name="T27" fmla="*/ 713 h 812"/>
                    <a:gd name="T28" fmla="*/ 22 w 269"/>
                    <a:gd name="T29" fmla="*/ 655 h 812"/>
                    <a:gd name="T30" fmla="*/ 44 w 269"/>
                    <a:gd name="T31" fmla="*/ 598 h 812"/>
                    <a:gd name="T32" fmla="*/ 56 w 269"/>
                    <a:gd name="T33" fmla="*/ 533 h 812"/>
                    <a:gd name="T34" fmla="*/ 78 w 269"/>
                    <a:gd name="T35" fmla="*/ 467 h 812"/>
                    <a:gd name="T36" fmla="*/ 100 w 269"/>
                    <a:gd name="T37" fmla="*/ 401 h 812"/>
                    <a:gd name="T38" fmla="*/ 123 w 269"/>
                    <a:gd name="T39" fmla="*/ 328 h 812"/>
                    <a:gd name="T40" fmla="*/ 145 w 269"/>
                    <a:gd name="T41" fmla="*/ 262 h 812"/>
                    <a:gd name="T42" fmla="*/ 168 w 269"/>
                    <a:gd name="T43" fmla="*/ 196 h 812"/>
                    <a:gd name="T44" fmla="*/ 190 w 269"/>
                    <a:gd name="T45" fmla="*/ 139 h 812"/>
                    <a:gd name="T46" fmla="*/ 212 w 269"/>
                    <a:gd name="T47" fmla="*/ 90 h 812"/>
                    <a:gd name="T48" fmla="*/ 235 w 269"/>
                    <a:gd name="T49" fmla="*/ 49 h 812"/>
                    <a:gd name="T50" fmla="*/ 246 w 269"/>
                    <a:gd name="T51" fmla="*/ 24 h 812"/>
                    <a:gd name="T52" fmla="*/ 257 w 269"/>
                    <a:gd name="T53" fmla="*/ 8 h 812"/>
                    <a:gd name="T54" fmla="*/ 268 w 269"/>
                    <a:gd name="T55" fmla="*/ 0 h 812"/>
                    <a:gd name="T56" fmla="*/ 268 w 269"/>
                    <a:gd name="T57" fmla="*/ 8 h 812"/>
                    <a:gd name="T58" fmla="*/ 268 w 269"/>
                    <a:gd name="T59" fmla="*/ 24 h 812"/>
                    <a:gd name="T60" fmla="*/ 268 w 269"/>
                    <a:gd name="T61" fmla="*/ 57 h 812"/>
                    <a:gd name="T62" fmla="*/ 257 w 269"/>
                    <a:gd name="T63" fmla="*/ 98 h 812"/>
                    <a:gd name="T64" fmla="*/ 246 w 269"/>
                    <a:gd name="T65" fmla="*/ 147 h 812"/>
                    <a:gd name="T66" fmla="*/ 235 w 269"/>
                    <a:gd name="T67" fmla="*/ 205 h 812"/>
                    <a:gd name="T68" fmla="*/ 212 w 269"/>
                    <a:gd name="T69" fmla="*/ 270 h 812"/>
                    <a:gd name="T70" fmla="*/ 201 w 269"/>
                    <a:gd name="T71" fmla="*/ 344 h 812"/>
                    <a:gd name="T72" fmla="*/ 179 w 269"/>
                    <a:gd name="T73" fmla="*/ 410 h 8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812"/>
                    <a:gd name="T113" fmla="*/ 269 w 269"/>
                    <a:gd name="T114" fmla="*/ 812 h 8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812">
                      <a:moveTo>
                        <a:pt x="179" y="410"/>
                      </a:moveTo>
                      <a:lnTo>
                        <a:pt x="156" y="483"/>
                      </a:lnTo>
                      <a:lnTo>
                        <a:pt x="134" y="549"/>
                      </a:lnTo>
                      <a:lnTo>
                        <a:pt x="112" y="615"/>
                      </a:lnTo>
                      <a:lnTo>
                        <a:pt x="89" y="672"/>
                      </a:lnTo>
                      <a:lnTo>
                        <a:pt x="67" y="721"/>
                      </a:lnTo>
                      <a:lnTo>
                        <a:pt x="44" y="754"/>
                      </a:lnTo>
                      <a:lnTo>
                        <a:pt x="33" y="787"/>
                      </a:lnTo>
                      <a:lnTo>
                        <a:pt x="22" y="803"/>
                      </a:lnTo>
                      <a:lnTo>
                        <a:pt x="11" y="811"/>
                      </a:lnTo>
                      <a:lnTo>
                        <a:pt x="0" y="803"/>
                      </a:lnTo>
                      <a:lnTo>
                        <a:pt x="0" y="778"/>
                      </a:lnTo>
                      <a:lnTo>
                        <a:pt x="11" y="754"/>
                      </a:lnTo>
                      <a:lnTo>
                        <a:pt x="11" y="713"/>
                      </a:lnTo>
                      <a:lnTo>
                        <a:pt x="22" y="655"/>
                      </a:lnTo>
                      <a:lnTo>
                        <a:pt x="44" y="598"/>
                      </a:lnTo>
                      <a:lnTo>
                        <a:pt x="56" y="533"/>
                      </a:lnTo>
                      <a:lnTo>
                        <a:pt x="78" y="467"/>
                      </a:lnTo>
                      <a:lnTo>
                        <a:pt x="100" y="401"/>
                      </a:lnTo>
                      <a:lnTo>
                        <a:pt x="123" y="328"/>
                      </a:lnTo>
                      <a:lnTo>
                        <a:pt x="145" y="262"/>
                      </a:lnTo>
                      <a:lnTo>
                        <a:pt x="168" y="196"/>
                      </a:lnTo>
                      <a:lnTo>
                        <a:pt x="190" y="139"/>
                      </a:lnTo>
                      <a:lnTo>
                        <a:pt x="212" y="90"/>
                      </a:lnTo>
                      <a:lnTo>
                        <a:pt x="235" y="49"/>
                      </a:lnTo>
                      <a:lnTo>
                        <a:pt x="246" y="24"/>
                      </a:lnTo>
                      <a:lnTo>
                        <a:pt x="257" y="8"/>
                      </a:lnTo>
                      <a:lnTo>
                        <a:pt x="268" y="0"/>
                      </a:lnTo>
                      <a:lnTo>
                        <a:pt x="268" y="8"/>
                      </a:lnTo>
                      <a:lnTo>
                        <a:pt x="268" y="24"/>
                      </a:lnTo>
                      <a:lnTo>
                        <a:pt x="268" y="57"/>
                      </a:lnTo>
                      <a:lnTo>
                        <a:pt x="257" y="98"/>
                      </a:lnTo>
                      <a:lnTo>
                        <a:pt x="246" y="147"/>
                      </a:lnTo>
                      <a:lnTo>
                        <a:pt x="235" y="205"/>
                      </a:lnTo>
                      <a:lnTo>
                        <a:pt x="212" y="270"/>
                      </a:lnTo>
                      <a:lnTo>
                        <a:pt x="201" y="344"/>
                      </a:lnTo>
                      <a:lnTo>
                        <a:pt x="179" y="410"/>
                      </a:lnTo>
                    </a:path>
                  </a:pathLst>
                </a:custGeom>
                <a:solidFill>
                  <a:srgbClr val="008000"/>
                </a:solidFill>
                <a:ln w="19050" cap="rnd">
                  <a:solidFill>
                    <a:schemeClr val="tx1"/>
                  </a:solidFill>
                  <a:round/>
                  <a:headEnd type="none" w="sm" len="sm"/>
                  <a:tailEnd type="none" w="sm" len="sm"/>
                </a:ln>
              </p:spPr>
              <p:txBody>
                <a:bodyPr/>
                <a:lstStyle/>
                <a:p>
                  <a:pPr eaLnBrk="0" hangingPunct="0"/>
                  <a:endParaRPr lang="en-US"/>
                </a:p>
              </p:txBody>
            </p:sp>
            <p:sp>
              <p:nvSpPr>
                <p:cNvPr id="21669" name="Freeform 49"/>
                <p:cNvSpPr>
                  <a:spLocks/>
                </p:cNvSpPr>
                <p:nvPr/>
              </p:nvSpPr>
              <p:spPr bwMode="auto">
                <a:xfrm>
                  <a:off x="2602" y="2143"/>
                  <a:ext cx="269" cy="812"/>
                </a:xfrm>
                <a:custGeom>
                  <a:avLst/>
                  <a:gdLst>
                    <a:gd name="T0" fmla="*/ 179 w 269"/>
                    <a:gd name="T1" fmla="*/ 401 h 812"/>
                    <a:gd name="T2" fmla="*/ 201 w 269"/>
                    <a:gd name="T3" fmla="*/ 467 h 812"/>
                    <a:gd name="T4" fmla="*/ 212 w 269"/>
                    <a:gd name="T5" fmla="*/ 533 h 812"/>
                    <a:gd name="T6" fmla="*/ 235 w 269"/>
                    <a:gd name="T7" fmla="*/ 598 h 812"/>
                    <a:gd name="T8" fmla="*/ 246 w 269"/>
                    <a:gd name="T9" fmla="*/ 656 h 812"/>
                    <a:gd name="T10" fmla="*/ 257 w 269"/>
                    <a:gd name="T11" fmla="*/ 713 h 812"/>
                    <a:gd name="T12" fmla="*/ 268 w 269"/>
                    <a:gd name="T13" fmla="*/ 754 h 812"/>
                    <a:gd name="T14" fmla="*/ 268 w 269"/>
                    <a:gd name="T15" fmla="*/ 778 h 812"/>
                    <a:gd name="T16" fmla="*/ 268 w 269"/>
                    <a:gd name="T17" fmla="*/ 803 h 812"/>
                    <a:gd name="T18" fmla="*/ 268 w 269"/>
                    <a:gd name="T19" fmla="*/ 811 h 812"/>
                    <a:gd name="T20" fmla="*/ 257 w 269"/>
                    <a:gd name="T21" fmla="*/ 803 h 812"/>
                    <a:gd name="T22" fmla="*/ 246 w 269"/>
                    <a:gd name="T23" fmla="*/ 787 h 812"/>
                    <a:gd name="T24" fmla="*/ 235 w 269"/>
                    <a:gd name="T25" fmla="*/ 754 h 812"/>
                    <a:gd name="T26" fmla="*/ 212 w 269"/>
                    <a:gd name="T27" fmla="*/ 721 h 812"/>
                    <a:gd name="T28" fmla="*/ 190 w 269"/>
                    <a:gd name="T29" fmla="*/ 672 h 812"/>
                    <a:gd name="T30" fmla="*/ 168 w 269"/>
                    <a:gd name="T31" fmla="*/ 615 h 812"/>
                    <a:gd name="T32" fmla="*/ 145 w 269"/>
                    <a:gd name="T33" fmla="*/ 549 h 812"/>
                    <a:gd name="T34" fmla="*/ 123 w 269"/>
                    <a:gd name="T35" fmla="*/ 483 h 812"/>
                    <a:gd name="T36" fmla="*/ 100 w 269"/>
                    <a:gd name="T37" fmla="*/ 410 h 812"/>
                    <a:gd name="T38" fmla="*/ 78 w 269"/>
                    <a:gd name="T39" fmla="*/ 344 h 812"/>
                    <a:gd name="T40" fmla="*/ 56 w 269"/>
                    <a:gd name="T41" fmla="*/ 270 h 812"/>
                    <a:gd name="T42" fmla="*/ 44 w 269"/>
                    <a:gd name="T43" fmla="*/ 205 h 812"/>
                    <a:gd name="T44" fmla="*/ 22 w 269"/>
                    <a:gd name="T45" fmla="*/ 147 h 812"/>
                    <a:gd name="T46" fmla="*/ 11 w 269"/>
                    <a:gd name="T47" fmla="*/ 98 h 812"/>
                    <a:gd name="T48" fmla="*/ 11 w 269"/>
                    <a:gd name="T49" fmla="*/ 57 h 812"/>
                    <a:gd name="T50" fmla="*/ 0 w 269"/>
                    <a:gd name="T51" fmla="*/ 24 h 812"/>
                    <a:gd name="T52" fmla="*/ 0 w 269"/>
                    <a:gd name="T53" fmla="*/ 8 h 812"/>
                    <a:gd name="T54" fmla="*/ 11 w 269"/>
                    <a:gd name="T55" fmla="*/ 0 h 812"/>
                    <a:gd name="T56" fmla="*/ 22 w 269"/>
                    <a:gd name="T57" fmla="*/ 8 h 812"/>
                    <a:gd name="T58" fmla="*/ 33 w 269"/>
                    <a:gd name="T59" fmla="*/ 24 h 812"/>
                    <a:gd name="T60" fmla="*/ 44 w 269"/>
                    <a:gd name="T61" fmla="*/ 49 h 812"/>
                    <a:gd name="T62" fmla="*/ 67 w 269"/>
                    <a:gd name="T63" fmla="*/ 90 h 812"/>
                    <a:gd name="T64" fmla="*/ 89 w 269"/>
                    <a:gd name="T65" fmla="*/ 139 h 812"/>
                    <a:gd name="T66" fmla="*/ 112 w 269"/>
                    <a:gd name="T67" fmla="*/ 196 h 812"/>
                    <a:gd name="T68" fmla="*/ 134 w 269"/>
                    <a:gd name="T69" fmla="*/ 262 h 812"/>
                    <a:gd name="T70" fmla="*/ 156 w 269"/>
                    <a:gd name="T71" fmla="*/ 328 h 812"/>
                    <a:gd name="T72" fmla="*/ 179 w 269"/>
                    <a:gd name="T73" fmla="*/ 401 h 8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812"/>
                    <a:gd name="T113" fmla="*/ 269 w 269"/>
                    <a:gd name="T114" fmla="*/ 812 h 8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812">
                      <a:moveTo>
                        <a:pt x="179" y="401"/>
                      </a:moveTo>
                      <a:lnTo>
                        <a:pt x="201" y="467"/>
                      </a:lnTo>
                      <a:lnTo>
                        <a:pt x="212" y="533"/>
                      </a:lnTo>
                      <a:lnTo>
                        <a:pt x="235" y="598"/>
                      </a:lnTo>
                      <a:lnTo>
                        <a:pt x="246" y="656"/>
                      </a:lnTo>
                      <a:lnTo>
                        <a:pt x="257" y="713"/>
                      </a:lnTo>
                      <a:lnTo>
                        <a:pt x="268" y="754"/>
                      </a:lnTo>
                      <a:lnTo>
                        <a:pt x="268" y="778"/>
                      </a:lnTo>
                      <a:lnTo>
                        <a:pt x="268" y="803"/>
                      </a:lnTo>
                      <a:lnTo>
                        <a:pt x="268" y="811"/>
                      </a:lnTo>
                      <a:lnTo>
                        <a:pt x="257" y="803"/>
                      </a:lnTo>
                      <a:lnTo>
                        <a:pt x="246" y="787"/>
                      </a:lnTo>
                      <a:lnTo>
                        <a:pt x="235" y="754"/>
                      </a:lnTo>
                      <a:lnTo>
                        <a:pt x="212" y="721"/>
                      </a:lnTo>
                      <a:lnTo>
                        <a:pt x="190" y="672"/>
                      </a:lnTo>
                      <a:lnTo>
                        <a:pt x="168" y="615"/>
                      </a:lnTo>
                      <a:lnTo>
                        <a:pt x="145" y="549"/>
                      </a:lnTo>
                      <a:lnTo>
                        <a:pt x="123" y="483"/>
                      </a:lnTo>
                      <a:lnTo>
                        <a:pt x="100" y="410"/>
                      </a:lnTo>
                      <a:lnTo>
                        <a:pt x="78" y="344"/>
                      </a:lnTo>
                      <a:lnTo>
                        <a:pt x="56" y="270"/>
                      </a:lnTo>
                      <a:lnTo>
                        <a:pt x="44" y="205"/>
                      </a:lnTo>
                      <a:lnTo>
                        <a:pt x="22" y="147"/>
                      </a:lnTo>
                      <a:lnTo>
                        <a:pt x="11" y="98"/>
                      </a:lnTo>
                      <a:lnTo>
                        <a:pt x="11" y="57"/>
                      </a:lnTo>
                      <a:lnTo>
                        <a:pt x="0" y="24"/>
                      </a:lnTo>
                      <a:lnTo>
                        <a:pt x="0" y="8"/>
                      </a:lnTo>
                      <a:lnTo>
                        <a:pt x="11" y="0"/>
                      </a:lnTo>
                      <a:lnTo>
                        <a:pt x="22" y="8"/>
                      </a:lnTo>
                      <a:lnTo>
                        <a:pt x="33" y="24"/>
                      </a:lnTo>
                      <a:lnTo>
                        <a:pt x="44" y="49"/>
                      </a:lnTo>
                      <a:lnTo>
                        <a:pt x="67" y="90"/>
                      </a:lnTo>
                      <a:lnTo>
                        <a:pt x="89" y="139"/>
                      </a:lnTo>
                      <a:lnTo>
                        <a:pt x="112" y="196"/>
                      </a:lnTo>
                      <a:lnTo>
                        <a:pt x="134" y="262"/>
                      </a:lnTo>
                      <a:lnTo>
                        <a:pt x="156" y="328"/>
                      </a:lnTo>
                      <a:lnTo>
                        <a:pt x="179" y="401"/>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70" name="Freeform 50"/>
                <p:cNvSpPr>
                  <a:spLocks/>
                </p:cNvSpPr>
                <p:nvPr/>
              </p:nvSpPr>
              <p:spPr bwMode="auto">
                <a:xfrm>
                  <a:off x="2602" y="2143"/>
                  <a:ext cx="269" cy="812"/>
                </a:xfrm>
                <a:custGeom>
                  <a:avLst/>
                  <a:gdLst>
                    <a:gd name="T0" fmla="*/ 179 w 269"/>
                    <a:gd name="T1" fmla="*/ 401 h 812"/>
                    <a:gd name="T2" fmla="*/ 201 w 269"/>
                    <a:gd name="T3" fmla="*/ 467 h 812"/>
                    <a:gd name="T4" fmla="*/ 212 w 269"/>
                    <a:gd name="T5" fmla="*/ 533 h 812"/>
                    <a:gd name="T6" fmla="*/ 235 w 269"/>
                    <a:gd name="T7" fmla="*/ 598 h 812"/>
                    <a:gd name="T8" fmla="*/ 246 w 269"/>
                    <a:gd name="T9" fmla="*/ 656 h 812"/>
                    <a:gd name="T10" fmla="*/ 257 w 269"/>
                    <a:gd name="T11" fmla="*/ 713 h 812"/>
                    <a:gd name="T12" fmla="*/ 268 w 269"/>
                    <a:gd name="T13" fmla="*/ 754 h 812"/>
                    <a:gd name="T14" fmla="*/ 268 w 269"/>
                    <a:gd name="T15" fmla="*/ 778 h 812"/>
                    <a:gd name="T16" fmla="*/ 268 w 269"/>
                    <a:gd name="T17" fmla="*/ 803 h 812"/>
                    <a:gd name="T18" fmla="*/ 268 w 269"/>
                    <a:gd name="T19" fmla="*/ 811 h 812"/>
                    <a:gd name="T20" fmla="*/ 257 w 269"/>
                    <a:gd name="T21" fmla="*/ 803 h 812"/>
                    <a:gd name="T22" fmla="*/ 246 w 269"/>
                    <a:gd name="T23" fmla="*/ 787 h 812"/>
                    <a:gd name="T24" fmla="*/ 235 w 269"/>
                    <a:gd name="T25" fmla="*/ 754 h 812"/>
                    <a:gd name="T26" fmla="*/ 212 w 269"/>
                    <a:gd name="T27" fmla="*/ 721 h 812"/>
                    <a:gd name="T28" fmla="*/ 190 w 269"/>
                    <a:gd name="T29" fmla="*/ 672 h 812"/>
                    <a:gd name="T30" fmla="*/ 168 w 269"/>
                    <a:gd name="T31" fmla="*/ 615 h 812"/>
                    <a:gd name="T32" fmla="*/ 145 w 269"/>
                    <a:gd name="T33" fmla="*/ 549 h 812"/>
                    <a:gd name="T34" fmla="*/ 123 w 269"/>
                    <a:gd name="T35" fmla="*/ 483 h 812"/>
                    <a:gd name="T36" fmla="*/ 100 w 269"/>
                    <a:gd name="T37" fmla="*/ 410 h 812"/>
                    <a:gd name="T38" fmla="*/ 78 w 269"/>
                    <a:gd name="T39" fmla="*/ 344 h 812"/>
                    <a:gd name="T40" fmla="*/ 56 w 269"/>
                    <a:gd name="T41" fmla="*/ 270 h 812"/>
                    <a:gd name="T42" fmla="*/ 44 w 269"/>
                    <a:gd name="T43" fmla="*/ 205 h 812"/>
                    <a:gd name="T44" fmla="*/ 22 w 269"/>
                    <a:gd name="T45" fmla="*/ 147 h 812"/>
                    <a:gd name="T46" fmla="*/ 11 w 269"/>
                    <a:gd name="T47" fmla="*/ 98 h 812"/>
                    <a:gd name="T48" fmla="*/ 11 w 269"/>
                    <a:gd name="T49" fmla="*/ 57 h 812"/>
                    <a:gd name="T50" fmla="*/ 0 w 269"/>
                    <a:gd name="T51" fmla="*/ 24 h 812"/>
                    <a:gd name="T52" fmla="*/ 0 w 269"/>
                    <a:gd name="T53" fmla="*/ 8 h 812"/>
                    <a:gd name="T54" fmla="*/ 11 w 269"/>
                    <a:gd name="T55" fmla="*/ 0 h 812"/>
                    <a:gd name="T56" fmla="*/ 22 w 269"/>
                    <a:gd name="T57" fmla="*/ 8 h 812"/>
                    <a:gd name="T58" fmla="*/ 33 w 269"/>
                    <a:gd name="T59" fmla="*/ 24 h 812"/>
                    <a:gd name="T60" fmla="*/ 44 w 269"/>
                    <a:gd name="T61" fmla="*/ 49 h 812"/>
                    <a:gd name="T62" fmla="*/ 67 w 269"/>
                    <a:gd name="T63" fmla="*/ 90 h 812"/>
                    <a:gd name="T64" fmla="*/ 89 w 269"/>
                    <a:gd name="T65" fmla="*/ 139 h 812"/>
                    <a:gd name="T66" fmla="*/ 112 w 269"/>
                    <a:gd name="T67" fmla="*/ 196 h 812"/>
                    <a:gd name="T68" fmla="*/ 134 w 269"/>
                    <a:gd name="T69" fmla="*/ 262 h 812"/>
                    <a:gd name="T70" fmla="*/ 156 w 269"/>
                    <a:gd name="T71" fmla="*/ 328 h 812"/>
                    <a:gd name="T72" fmla="*/ 179 w 269"/>
                    <a:gd name="T73" fmla="*/ 401 h 8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812"/>
                    <a:gd name="T113" fmla="*/ 269 w 269"/>
                    <a:gd name="T114" fmla="*/ 812 h 8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812">
                      <a:moveTo>
                        <a:pt x="179" y="401"/>
                      </a:moveTo>
                      <a:lnTo>
                        <a:pt x="201" y="467"/>
                      </a:lnTo>
                      <a:lnTo>
                        <a:pt x="212" y="533"/>
                      </a:lnTo>
                      <a:lnTo>
                        <a:pt x="235" y="598"/>
                      </a:lnTo>
                      <a:lnTo>
                        <a:pt x="246" y="656"/>
                      </a:lnTo>
                      <a:lnTo>
                        <a:pt x="257" y="713"/>
                      </a:lnTo>
                      <a:lnTo>
                        <a:pt x="268" y="754"/>
                      </a:lnTo>
                      <a:lnTo>
                        <a:pt x="268" y="778"/>
                      </a:lnTo>
                      <a:lnTo>
                        <a:pt x="268" y="803"/>
                      </a:lnTo>
                      <a:lnTo>
                        <a:pt x="268" y="811"/>
                      </a:lnTo>
                      <a:lnTo>
                        <a:pt x="257" y="803"/>
                      </a:lnTo>
                      <a:lnTo>
                        <a:pt x="246" y="787"/>
                      </a:lnTo>
                      <a:lnTo>
                        <a:pt x="235" y="754"/>
                      </a:lnTo>
                      <a:lnTo>
                        <a:pt x="212" y="721"/>
                      </a:lnTo>
                      <a:lnTo>
                        <a:pt x="190" y="672"/>
                      </a:lnTo>
                      <a:lnTo>
                        <a:pt x="168" y="615"/>
                      </a:lnTo>
                      <a:lnTo>
                        <a:pt x="145" y="549"/>
                      </a:lnTo>
                      <a:lnTo>
                        <a:pt x="123" y="483"/>
                      </a:lnTo>
                      <a:lnTo>
                        <a:pt x="100" y="410"/>
                      </a:lnTo>
                      <a:lnTo>
                        <a:pt x="78" y="344"/>
                      </a:lnTo>
                      <a:lnTo>
                        <a:pt x="56" y="270"/>
                      </a:lnTo>
                      <a:lnTo>
                        <a:pt x="44" y="205"/>
                      </a:lnTo>
                      <a:lnTo>
                        <a:pt x="22" y="147"/>
                      </a:lnTo>
                      <a:lnTo>
                        <a:pt x="11" y="98"/>
                      </a:lnTo>
                      <a:lnTo>
                        <a:pt x="11" y="57"/>
                      </a:lnTo>
                      <a:lnTo>
                        <a:pt x="0" y="24"/>
                      </a:lnTo>
                      <a:lnTo>
                        <a:pt x="0" y="8"/>
                      </a:lnTo>
                      <a:lnTo>
                        <a:pt x="11" y="0"/>
                      </a:lnTo>
                      <a:lnTo>
                        <a:pt x="22" y="8"/>
                      </a:lnTo>
                      <a:lnTo>
                        <a:pt x="33" y="24"/>
                      </a:lnTo>
                      <a:lnTo>
                        <a:pt x="44" y="49"/>
                      </a:lnTo>
                      <a:lnTo>
                        <a:pt x="67" y="90"/>
                      </a:lnTo>
                      <a:lnTo>
                        <a:pt x="89" y="139"/>
                      </a:lnTo>
                      <a:lnTo>
                        <a:pt x="112" y="196"/>
                      </a:lnTo>
                      <a:lnTo>
                        <a:pt x="134" y="262"/>
                      </a:lnTo>
                      <a:lnTo>
                        <a:pt x="156" y="328"/>
                      </a:lnTo>
                      <a:lnTo>
                        <a:pt x="179" y="401"/>
                      </a:lnTo>
                    </a:path>
                  </a:pathLst>
                </a:custGeom>
                <a:solidFill>
                  <a:srgbClr val="008000"/>
                </a:solidFill>
                <a:ln w="19050" cap="rnd">
                  <a:solidFill>
                    <a:schemeClr val="tx1"/>
                  </a:solidFill>
                  <a:round/>
                  <a:headEnd type="none" w="sm" len="sm"/>
                  <a:tailEnd type="none" w="sm" len="sm"/>
                </a:ln>
              </p:spPr>
              <p:txBody>
                <a:bodyPr/>
                <a:lstStyle/>
                <a:p>
                  <a:pPr eaLnBrk="0" hangingPunct="0"/>
                  <a:endParaRPr lang="en-US"/>
                </a:p>
              </p:txBody>
            </p:sp>
          </p:grpSp>
          <p:grpSp>
            <p:nvGrpSpPr>
              <p:cNvPr id="21658" name="Group 51"/>
              <p:cNvGrpSpPr>
                <a:grpSpLocks/>
              </p:cNvGrpSpPr>
              <p:nvPr/>
            </p:nvGrpSpPr>
            <p:grpSpPr bwMode="auto">
              <a:xfrm>
                <a:off x="2411" y="4149"/>
                <a:ext cx="391" cy="637"/>
                <a:chOff x="2664" y="3150"/>
                <a:chExt cx="391" cy="637"/>
              </a:xfrm>
            </p:grpSpPr>
            <p:sp>
              <p:nvSpPr>
                <p:cNvPr id="21659" name="Freeform 52"/>
                <p:cNvSpPr>
                  <a:spLocks/>
                </p:cNvSpPr>
                <p:nvPr/>
              </p:nvSpPr>
              <p:spPr bwMode="auto">
                <a:xfrm>
                  <a:off x="2730" y="3150"/>
                  <a:ext cx="145" cy="625"/>
                </a:xfrm>
                <a:custGeom>
                  <a:avLst/>
                  <a:gdLst>
                    <a:gd name="T0" fmla="*/ 144 w 145"/>
                    <a:gd name="T1" fmla="*/ 0 h 625"/>
                    <a:gd name="T2" fmla="*/ 144 w 145"/>
                    <a:gd name="T3" fmla="*/ 17 h 625"/>
                    <a:gd name="T4" fmla="*/ 144 w 145"/>
                    <a:gd name="T5" fmla="*/ 30 h 625"/>
                    <a:gd name="T6" fmla="*/ 144 w 145"/>
                    <a:gd name="T7" fmla="*/ 43 h 625"/>
                    <a:gd name="T8" fmla="*/ 141 w 145"/>
                    <a:gd name="T9" fmla="*/ 55 h 625"/>
                    <a:gd name="T10" fmla="*/ 133 w 145"/>
                    <a:gd name="T11" fmla="*/ 68 h 625"/>
                    <a:gd name="T12" fmla="*/ 130 w 145"/>
                    <a:gd name="T13" fmla="*/ 86 h 625"/>
                    <a:gd name="T14" fmla="*/ 127 w 145"/>
                    <a:gd name="T15" fmla="*/ 103 h 625"/>
                    <a:gd name="T16" fmla="*/ 124 w 145"/>
                    <a:gd name="T17" fmla="*/ 116 h 625"/>
                    <a:gd name="T18" fmla="*/ 124 w 145"/>
                    <a:gd name="T19" fmla="*/ 133 h 625"/>
                    <a:gd name="T20" fmla="*/ 124 w 145"/>
                    <a:gd name="T21" fmla="*/ 146 h 625"/>
                    <a:gd name="T22" fmla="*/ 124 w 145"/>
                    <a:gd name="T23" fmla="*/ 163 h 625"/>
                    <a:gd name="T24" fmla="*/ 122 w 145"/>
                    <a:gd name="T25" fmla="*/ 176 h 625"/>
                    <a:gd name="T26" fmla="*/ 122 w 145"/>
                    <a:gd name="T27" fmla="*/ 193 h 625"/>
                    <a:gd name="T28" fmla="*/ 116 w 145"/>
                    <a:gd name="T29" fmla="*/ 206 h 625"/>
                    <a:gd name="T30" fmla="*/ 114 w 145"/>
                    <a:gd name="T31" fmla="*/ 223 h 625"/>
                    <a:gd name="T32" fmla="*/ 111 w 145"/>
                    <a:gd name="T33" fmla="*/ 236 h 625"/>
                    <a:gd name="T34" fmla="*/ 108 w 145"/>
                    <a:gd name="T35" fmla="*/ 253 h 625"/>
                    <a:gd name="T36" fmla="*/ 103 w 145"/>
                    <a:gd name="T37" fmla="*/ 271 h 625"/>
                    <a:gd name="T38" fmla="*/ 100 w 145"/>
                    <a:gd name="T39" fmla="*/ 284 h 625"/>
                    <a:gd name="T40" fmla="*/ 97 w 145"/>
                    <a:gd name="T41" fmla="*/ 296 h 625"/>
                    <a:gd name="T42" fmla="*/ 95 w 145"/>
                    <a:gd name="T43" fmla="*/ 309 h 625"/>
                    <a:gd name="T44" fmla="*/ 89 w 145"/>
                    <a:gd name="T45" fmla="*/ 327 h 625"/>
                    <a:gd name="T46" fmla="*/ 81 w 145"/>
                    <a:gd name="T47" fmla="*/ 339 h 625"/>
                    <a:gd name="T48" fmla="*/ 70 w 145"/>
                    <a:gd name="T49" fmla="*/ 357 h 625"/>
                    <a:gd name="T50" fmla="*/ 62 w 145"/>
                    <a:gd name="T51" fmla="*/ 365 h 625"/>
                    <a:gd name="T52" fmla="*/ 54 w 145"/>
                    <a:gd name="T53" fmla="*/ 374 h 625"/>
                    <a:gd name="T54" fmla="*/ 46 w 145"/>
                    <a:gd name="T55" fmla="*/ 387 h 625"/>
                    <a:gd name="T56" fmla="*/ 35 w 145"/>
                    <a:gd name="T57" fmla="*/ 400 h 625"/>
                    <a:gd name="T58" fmla="*/ 27 w 145"/>
                    <a:gd name="T59" fmla="*/ 417 h 625"/>
                    <a:gd name="T60" fmla="*/ 24 w 145"/>
                    <a:gd name="T61" fmla="*/ 434 h 625"/>
                    <a:gd name="T62" fmla="*/ 24 w 145"/>
                    <a:gd name="T63" fmla="*/ 447 h 625"/>
                    <a:gd name="T64" fmla="*/ 19 w 145"/>
                    <a:gd name="T65" fmla="*/ 464 h 625"/>
                    <a:gd name="T66" fmla="*/ 16 w 145"/>
                    <a:gd name="T67" fmla="*/ 481 h 625"/>
                    <a:gd name="T68" fmla="*/ 16 w 145"/>
                    <a:gd name="T69" fmla="*/ 494 h 625"/>
                    <a:gd name="T70" fmla="*/ 16 w 145"/>
                    <a:gd name="T71" fmla="*/ 507 h 625"/>
                    <a:gd name="T72" fmla="*/ 16 w 145"/>
                    <a:gd name="T73" fmla="*/ 542 h 625"/>
                    <a:gd name="T74" fmla="*/ 13 w 145"/>
                    <a:gd name="T75" fmla="*/ 559 h 625"/>
                    <a:gd name="T76" fmla="*/ 13 w 145"/>
                    <a:gd name="T77" fmla="*/ 572 h 625"/>
                    <a:gd name="T78" fmla="*/ 10 w 145"/>
                    <a:gd name="T79" fmla="*/ 585 h 625"/>
                    <a:gd name="T80" fmla="*/ 8 w 145"/>
                    <a:gd name="T81" fmla="*/ 598 h 625"/>
                    <a:gd name="T82" fmla="*/ 2 w 145"/>
                    <a:gd name="T83" fmla="*/ 611 h 625"/>
                    <a:gd name="T84" fmla="*/ 2 w 145"/>
                    <a:gd name="T85" fmla="*/ 624 h 625"/>
                    <a:gd name="T86" fmla="*/ 0 w 145"/>
                    <a:gd name="T87" fmla="*/ 615 h 6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
                    <a:gd name="T133" fmla="*/ 0 h 625"/>
                    <a:gd name="T134" fmla="*/ 145 w 145"/>
                    <a:gd name="T135" fmla="*/ 625 h 6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 h="625">
                      <a:moveTo>
                        <a:pt x="144" y="0"/>
                      </a:moveTo>
                      <a:lnTo>
                        <a:pt x="144" y="17"/>
                      </a:lnTo>
                      <a:lnTo>
                        <a:pt x="144" y="30"/>
                      </a:lnTo>
                      <a:lnTo>
                        <a:pt x="144" y="43"/>
                      </a:lnTo>
                      <a:lnTo>
                        <a:pt x="141" y="55"/>
                      </a:lnTo>
                      <a:lnTo>
                        <a:pt x="133" y="68"/>
                      </a:lnTo>
                      <a:lnTo>
                        <a:pt x="130" y="86"/>
                      </a:lnTo>
                      <a:lnTo>
                        <a:pt x="127" y="103"/>
                      </a:lnTo>
                      <a:lnTo>
                        <a:pt x="124" y="116"/>
                      </a:lnTo>
                      <a:lnTo>
                        <a:pt x="124" y="133"/>
                      </a:lnTo>
                      <a:lnTo>
                        <a:pt x="124" y="146"/>
                      </a:lnTo>
                      <a:lnTo>
                        <a:pt x="124" y="163"/>
                      </a:lnTo>
                      <a:lnTo>
                        <a:pt x="122" y="176"/>
                      </a:lnTo>
                      <a:lnTo>
                        <a:pt x="122" y="193"/>
                      </a:lnTo>
                      <a:lnTo>
                        <a:pt x="116" y="206"/>
                      </a:lnTo>
                      <a:lnTo>
                        <a:pt x="114" y="223"/>
                      </a:lnTo>
                      <a:lnTo>
                        <a:pt x="111" y="236"/>
                      </a:lnTo>
                      <a:lnTo>
                        <a:pt x="108" y="253"/>
                      </a:lnTo>
                      <a:lnTo>
                        <a:pt x="103" y="271"/>
                      </a:lnTo>
                      <a:lnTo>
                        <a:pt x="100" y="284"/>
                      </a:lnTo>
                      <a:lnTo>
                        <a:pt x="97" y="296"/>
                      </a:lnTo>
                      <a:lnTo>
                        <a:pt x="95" y="309"/>
                      </a:lnTo>
                      <a:lnTo>
                        <a:pt x="89" y="327"/>
                      </a:lnTo>
                      <a:lnTo>
                        <a:pt x="81" y="339"/>
                      </a:lnTo>
                      <a:lnTo>
                        <a:pt x="70" y="357"/>
                      </a:lnTo>
                      <a:lnTo>
                        <a:pt x="62" y="365"/>
                      </a:lnTo>
                      <a:lnTo>
                        <a:pt x="54" y="374"/>
                      </a:lnTo>
                      <a:lnTo>
                        <a:pt x="46" y="387"/>
                      </a:lnTo>
                      <a:lnTo>
                        <a:pt x="35" y="400"/>
                      </a:lnTo>
                      <a:lnTo>
                        <a:pt x="27" y="417"/>
                      </a:lnTo>
                      <a:lnTo>
                        <a:pt x="24" y="434"/>
                      </a:lnTo>
                      <a:lnTo>
                        <a:pt x="24" y="447"/>
                      </a:lnTo>
                      <a:lnTo>
                        <a:pt x="19" y="464"/>
                      </a:lnTo>
                      <a:lnTo>
                        <a:pt x="16" y="481"/>
                      </a:lnTo>
                      <a:lnTo>
                        <a:pt x="16" y="494"/>
                      </a:lnTo>
                      <a:lnTo>
                        <a:pt x="16" y="507"/>
                      </a:lnTo>
                      <a:lnTo>
                        <a:pt x="16" y="542"/>
                      </a:lnTo>
                      <a:lnTo>
                        <a:pt x="13" y="559"/>
                      </a:lnTo>
                      <a:lnTo>
                        <a:pt x="13" y="572"/>
                      </a:lnTo>
                      <a:lnTo>
                        <a:pt x="10" y="585"/>
                      </a:lnTo>
                      <a:lnTo>
                        <a:pt x="8" y="598"/>
                      </a:lnTo>
                      <a:lnTo>
                        <a:pt x="2" y="611"/>
                      </a:lnTo>
                      <a:lnTo>
                        <a:pt x="2" y="624"/>
                      </a:lnTo>
                      <a:lnTo>
                        <a:pt x="0" y="615"/>
                      </a:lnTo>
                    </a:path>
                  </a:pathLst>
                </a:custGeom>
                <a:noFill/>
                <a:ln w="19050" cap="rnd">
                  <a:solidFill>
                    <a:schemeClr val="tx1"/>
                  </a:solidFill>
                  <a:round/>
                  <a:headEnd type="none" w="sm" len="sm"/>
                  <a:tailEnd type="none" w="sm" len="sm"/>
                </a:ln>
              </p:spPr>
              <p:txBody>
                <a:bodyPr/>
                <a:lstStyle/>
                <a:p>
                  <a:pPr eaLnBrk="0" hangingPunct="0"/>
                  <a:endParaRPr lang="en-US"/>
                </a:p>
              </p:txBody>
            </p:sp>
            <p:sp>
              <p:nvSpPr>
                <p:cNvPr id="21660" name="Freeform 53"/>
                <p:cNvSpPr>
                  <a:spLocks/>
                </p:cNvSpPr>
                <p:nvPr/>
              </p:nvSpPr>
              <p:spPr bwMode="auto">
                <a:xfrm>
                  <a:off x="2874" y="3216"/>
                  <a:ext cx="181" cy="541"/>
                </a:xfrm>
                <a:custGeom>
                  <a:avLst/>
                  <a:gdLst>
                    <a:gd name="T0" fmla="*/ 0 w 181"/>
                    <a:gd name="T1" fmla="*/ 0 h 541"/>
                    <a:gd name="T2" fmla="*/ 0 w 181"/>
                    <a:gd name="T3" fmla="*/ 28 h 541"/>
                    <a:gd name="T4" fmla="*/ 2 w 181"/>
                    <a:gd name="T5" fmla="*/ 39 h 541"/>
                    <a:gd name="T6" fmla="*/ 4 w 181"/>
                    <a:gd name="T7" fmla="*/ 54 h 541"/>
                    <a:gd name="T8" fmla="*/ 4 w 181"/>
                    <a:gd name="T9" fmla="*/ 65 h 541"/>
                    <a:gd name="T10" fmla="*/ 9 w 181"/>
                    <a:gd name="T11" fmla="*/ 79 h 541"/>
                    <a:gd name="T12" fmla="*/ 12 w 181"/>
                    <a:gd name="T13" fmla="*/ 90 h 541"/>
                    <a:gd name="T14" fmla="*/ 17 w 181"/>
                    <a:gd name="T15" fmla="*/ 115 h 541"/>
                    <a:gd name="T16" fmla="*/ 22 w 181"/>
                    <a:gd name="T17" fmla="*/ 126 h 541"/>
                    <a:gd name="T18" fmla="*/ 24 w 181"/>
                    <a:gd name="T19" fmla="*/ 137 h 541"/>
                    <a:gd name="T20" fmla="*/ 27 w 181"/>
                    <a:gd name="T21" fmla="*/ 159 h 541"/>
                    <a:gd name="T22" fmla="*/ 34 w 181"/>
                    <a:gd name="T23" fmla="*/ 188 h 541"/>
                    <a:gd name="T24" fmla="*/ 41 w 181"/>
                    <a:gd name="T25" fmla="*/ 195 h 541"/>
                    <a:gd name="T26" fmla="*/ 49 w 181"/>
                    <a:gd name="T27" fmla="*/ 210 h 541"/>
                    <a:gd name="T28" fmla="*/ 64 w 181"/>
                    <a:gd name="T29" fmla="*/ 217 h 541"/>
                    <a:gd name="T30" fmla="*/ 78 w 181"/>
                    <a:gd name="T31" fmla="*/ 224 h 541"/>
                    <a:gd name="T32" fmla="*/ 98 w 181"/>
                    <a:gd name="T33" fmla="*/ 231 h 541"/>
                    <a:gd name="T34" fmla="*/ 108 w 181"/>
                    <a:gd name="T35" fmla="*/ 246 h 541"/>
                    <a:gd name="T36" fmla="*/ 123 w 181"/>
                    <a:gd name="T37" fmla="*/ 253 h 541"/>
                    <a:gd name="T38" fmla="*/ 125 w 181"/>
                    <a:gd name="T39" fmla="*/ 264 h 541"/>
                    <a:gd name="T40" fmla="*/ 125 w 181"/>
                    <a:gd name="T41" fmla="*/ 293 h 541"/>
                    <a:gd name="T42" fmla="*/ 125 w 181"/>
                    <a:gd name="T43" fmla="*/ 322 h 541"/>
                    <a:gd name="T44" fmla="*/ 125 w 181"/>
                    <a:gd name="T45" fmla="*/ 344 h 541"/>
                    <a:gd name="T46" fmla="*/ 125 w 181"/>
                    <a:gd name="T47" fmla="*/ 355 h 541"/>
                    <a:gd name="T48" fmla="*/ 125 w 181"/>
                    <a:gd name="T49" fmla="*/ 369 h 541"/>
                    <a:gd name="T50" fmla="*/ 128 w 181"/>
                    <a:gd name="T51" fmla="*/ 391 h 541"/>
                    <a:gd name="T52" fmla="*/ 130 w 181"/>
                    <a:gd name="T53" fmla="*/ 413 h 541"/>
                    <a:gd name="T54" fmla="*/ 133 w 181"/>
                    <a:gd name="T55" fmla="*/ 424 h 541"/>
                    <a:gd name="T56" fmla="*/ 135 w 181"/>
                    <a:gd name="T57" fmla="*/ 434 h 541"/>
                    <a:gd name="T58" fmla="*/ 143 w 181"/>
                    <a:gd name="T59" fmla="*/ 463 h 541"/>
                    <a:gd name="T60" fmla="*/ 145 w 181"/>
                    <a:gd name="T61" fmla="*/ 492 h 541"/>
                    <a:gd name="T62" fmla="*/ 150 w 181"/>
                    <a:gd name="T63" fmla="*/ 514 h 541"/>
                    <a:gd name="T64" fmla="*/ 157 w 181"/>
                    <a:gd name="T65" fmla="*/ 525 h 541"/>
                    <a:gd name="T66" fmla="*/ 172 w 181"/>
                    <a:gd name="T67" fmla="*/ 532 h 541"/>
                    <a:gd name="T68" fmla="*/ 180 w 181"/>
                    <a:gd name="T69" fmla="*/ 540 h 541"/>
                    <a:gd name="T70" fmla="*/ 175 w 181"/>
                    <a:gd name="T71" fmla="*/ 514 h 5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1"/>
                    <a:gd name="T109" fmla="*/ 0 h 541"/>
                    <a:gd name="T110" fmla="*/ 181 w 181"/>
                    <a:gd name="T111" fmla="*/ 541 h 5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1" h="541">
                      <a:moveTo>
                        <a:pt x="0" y="0"/>
                      </a:moveTo>
                      <a:lnTo>
                        <a:pt x="0" y="28"/>
                      </a:lnTo>
                      <a:lnTo>
                        <a:pt x="2" y="39"/>
                      </a:lnTo>
                      <a:lnTo>
                        <a:pt x="4" y="54"/>
                      </a:lnTo>
                      <a:lnTo>
                        <a:pt x="4" y="65"/>
                      </a:lnTo>
                      <a:lnTo>
                        <a:pt x="9" y="79"/>
                      </a:lnTo>
                      <a:lnTo>
                        <a:pt x="12" y="90"/>
                      </a:lnTo>
                      <a:lnTo>
                        <a:pt x="17" y="115"/>
                      </a:lnTo>
                      <a:lnTo>
                        <a:pt x="22" y="126"/>
                      </a:lnTo>
                      <a:lnTo>
                        <a:pt x="24" y="137"/>
                      </a:lnTo>
                      <a:lnTo>
                        <a:pt x="27" y="159"/>
                      </a:lnTo>
                      <a:lnTo>
                        <a:pt x="34" y="188"/>
                      </a:lnTo>
                      <a:lnTo>
                        <a:pt x="41" y="195"/>
                      </a:lnTo>
                      <a:lnTo>
                        <a:pt x="49" y="210"/>
                      </a:lnTo>
                      <a:lnTo>
                        <a:pt x="64" y="217"/>
                      </a:lnTo>
                      <a:lnTo>
                        <a:pt x="78" y="224"/>
                      </a:lnTo>
                      <a:lnTo>
                        <a:pt x="98" y="231"/>
                      </a:lnTo>
                      <a:lnTo>
                        <a:pt x="108" y="246"/>
                      </a:lnTo>
                      <a:lnTo>
                        <a:pt x="123" y="253"/>
                      </a:lnTo>
                      <a:lnTo>
                        <a:pt x="125" y="264"/>
                      </a:lnTo>
                      <a:lnTo>
                        <a:pt x="125" y="293"/>
                      </a:lnTo>
                      <a:lnTo>
                        <a:pt x="125" y="322"/>
                      </a:lnTo>
                      <a:lnTo>
                        <a:pt x="125" y="344"/>
                      </a:lnTo>
                      <a:lnTo>
                        <a:pt x="125" y="355"/>
                      </a:lnTo>
                      <a:lnTo>
                        <a:pt x="125" y="369"/>
                      </a:lnTo>
                      <a:lnTo>
                        <a:pt x="128" y="391"/>
                      </a:lnTo>
                      <a:lnTo>
                        <a:pt x="130" y="413"/>
                      </a:lnTo>
                      <a:lnTo>
                        <a:pt x="133" y="424"/>
                      </a:lnTo>
                      <a:lnTo>
                        <a:pt x="135" y="434"/>
                      </a:lnTo>
                      <a:lnTo>
                        <a:pt x="143" y="463"/>
                      </a:lnTo>
                      <a:lnTo>
                        <a:pt x="145" y="492"/>
                      </a:lnTo>
                      <a:lnTo>
                        <a:pt x="150" y="514"/>
                      </a:lnTo>
                      <a:lnTo>
                        <a:pt x="157" y="525"/>
                      </a:lnTo>
                      <a:lnTo>
                        <a:pt x="172" y="532"/>
                      </a:lnTo>
                      <a:lnTo>
                        <a:pt x="180" y="540"/>
                      </a:lnTo>
                      <a:lnTo>
                        <a:pt x="175" y="514"/>
                      </a:lnTo>
                    </a:path>
                  </a:pathLst>
                </a:custGeom>
                <a:noFill/>
                <a:ln w="19050" cap="rnd">
                  <a:solidFill>
                    <a:schemeClr val="tx1"/>
                  </a:solidFill>
                  <a:round/>
                  <a:headEnd type="none" w="sm" len="sm"/>
                  <a:tailEnd type="none" w="sm" len="sm"/>
                </a:ln>
              </p:spPr>
              <p:txBody>
                <a:bodyPr/>
                <a:lstStyle/>
                <a:p>
                  <a:pPr eaLnBrk="0" hangingPunct="0"/>
                  <a:endParaRPr lang="en-US"/>
                </a:p>
              </p:txBody>
            </p:sp>
            <p:sp>
              <p:nvSpPr>
                <p:cNvPr id="21661" name="Freeform 54"/>
                <p:cNvSpPr>
                  <a:spLocks/>
                </p:cNvSpPr>
                <p:nvPr/>
              </p:nvSpPr>
              <p:spPr bwMode="auto">
                <a:xfrm>
                  <a:off x="2856" y="3426"/>
                  <a:ext cx="73" cy="361"/>
                </a:xfrm>
                <a:custGeom>
                  <a:avLst/>
                  <a:gdLst>
                    <a:gd name="T0" fmla="*/ 66 w 73"/>
                    <a:gd name="T1" fmla="*/ 0 h 361"/>
                    <a:gd name="T2" fmla="*/ 72 w 73"/>
                    <a:gd name="T3" fmla="*/ 24 h 361"/>
                    <a:gd name="T4" fmla="*/ 72 w 73"/>
                    <a:gd name="T5" fmla="*/ 48 h 361"/>
                    <a:gd name="T6" fmla="*/ 72 w 73"/>
                    <a:gd name="T7" fmla="*/ 96 h 361"/>
                    <a:gd name="T8" fmla="*/ 72 w 73"/>
                    <a:gd name="T9" fmla="*/ 132 h 361"/>
                    <a:gd name="T10" fmla="*/ 72 w 73"/>
                    <a:gd name="T11" fmla="*/ 168 h 361"/>
                    <a:gd name="T12" fmla="*/ 72 w 73"/>
                    <a:gd name="T13" fmla="*/ 186 h 361"/>
                    <a:gd name="T14" fmla="*/ 66 w 73"/>
                    <a:gd name="T15" fmla="*/ 204 h 361"/>
                    <a:gd name="T16" fmla="*/ 54 w 73"/>
                    <a:gd name="T17" fmla="*/ 222 h 361"/>
                    <a:gd name="T18" fmla="*/ 30 w 73"/>
                    <a:gd name="T19" fmla="*/ 228 h 361"/>
                    <a:gd name="T20" fmla="*/ 18 w 73"/>
                    <a:gd name="T21" fmla="*/ 252 h 361"/>
                    <a:gd name="T22" fmla="*/ 18 w 73"/>
                    <a:gd name="T23" fmla="*/ 270 h 361"/>
                    <a:gd name="T24" fmla="*/ 12 w 73"/>
                    <a:gd name="T25" fmla="*/ 288 h 361"/>
                    <a:gd name="T26" fmla="*/ 12 w 73"/>
                    <a:gd name="T27" fmla="*/ 306 h 361"/>
                    <a:gd name="T28" fmla="*/ 12 w 73"/>
                    <a:gd name="T29" fmla="*/ 324 h 361"/>
                    <a:gd name="T30" fmla="*/ 12 w 73"/>
                    <a:gd name="T31" fmla="*/ 342 h 361"/>
                    <a:gd name="T32" fmla="*/ 6 w 73"/>
                    <a:gd name="T33" fmla="*/ 360 h 361"/>
                    <a:gd name="T34" fmla="*/ 0 w 73"/>
                    <a:gd name="T35" fmla="*/ 354 h 361"/>
                    <a:gd name="T36" fmla="*/ 0 w 73"/>
                    <a:gd name="T37" fmla="*/ 348 h 3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361"/>
                    <a:gd name="T59" fmla="*/ 73 w 73"/>
                    <a:gd name="T60" fmla="*/ 361 h 3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361">
                      <a:moveTo>
                        <a:pt x="66" y="0"/>
                      </a:moveTo>
                      <a:lnTo>
                        <a:pt x="72" y="24"/>
                      </a:lnTo>
                      <a:lnTo>
                        <a:pt x="72" y="48"/>
                      </a:lnTo>
                      <a:lnTo>
                        <a:pt x="72" y="96"/>
                      </a:lnTo>
                      <a:lnTo>
                        <a:pt x="72" y="132"/>
                      </a:lnTo>
                      <a:lnTo>
                        <a:pt x="72" y="168"/>
                      </a:lnTo>
                      <a:lnTo>
                        <a:pt x="72" y="186"/>
                      </a:lnTo>
                      <a:lnTo>
                        <a:pt x="66" y="204"/>
                      </a:lnTo>
                      <a:lnTo>
                        <a:pt x="54" y="222"/>
                      </a:lnTo>
                      <a:lnTo>
                        <a:pt x="30" y="228"/>
                      </a:lnTo>
                      <a:lnTo>
                        <a:pt x="18" y="252"/>
                      </a:lnTo>
                      <a:lnTo>
                        <a:pt x="18" y="270"/>
                      </a:lnTo>
                      <a:lnTo>
                        <a:pt x="12" y="288"/>
                      </a:lnTo>
                      <a:lnTo>
                        <a:pt x="12" y="306"/>
                      </a:lnTo>
                      <a:lnTo>
                        <a:pt x="12" y="324"/>
                      </a:lnTo>
                      <a:lnTo>
                        <a:pt x="12" y="342"/>
                      </a:lnTo>
                      <a:lnTo>
                        <a:pt x="6" y="360"/>
                      </a:lnTo>
                      <a:lnTo>
                        <a:pt x="0" y="354"/>
                      </a:lnTo>
                      <a:lnTo>
                        <a:pt x="0" y="348"/>
                      </a:lnTo>
                    </a:path>
                  </a:pathLst>
                </a:custGeom>
                <a:noFill/>
                <a:ln w="19050" cap="rnd">
                  <a:solidFill>
                    <a:schemeClr val="tx1"/>
                  </a:solidFill>
                  <a:round/>
                  <a:headEnd type="none" w="sm" len="sm"/>
                  <a:tailEnd type="none" w="sm" len="sm"/>
                </a:ln>
              </p:spPr>
              <p:txBody>
                <a:bodyPr/>
                <a:lstStyle/>
                <a:p>
                  <a:pPr eaLnBrk="0" hangingPunct="0"/>
                  <a:endParaRPr lang="en-US"/>
                </a:p>
              </p:txBody>
            </p:sp>
            <p:sp>
              <p:nvSpPr>
                <p:cNvPr id="21662" name="Freeform 55"/>
                <p:cNvSpPr>
                  <a:spLocks/>
                </p:cNvSpPr>
                <p:nvPr/>
              </p:nvSpPr>
              <p:spPr bwMode="auto">
                <a:xfrm>
                  <a:off x="2664" y="3402"/>
                  <a:ext cx="181" cy="175"/>
                </a:xfrm>
                <a:custGeom>
                  <a:avLst/>
                  <a:gdLst>
                    <a:gd name="T0" fmla="*/ 180 w 181"/>
                    <a:gd name="T1" fmla="*/ 0 h 175"/>
                    <a:gd name="T2" fmla="*/ 156 w 181"/>
                    <a:gd name="T3" fmla="*/ 6 h 175"/>
                    <a:gd name="T4" fmla="*/ 138 w 181"/>
                    <a:gd name="T5" fmla="*/ 18 h 175"/>
                    <a:gd name="T6" fmla="*/ 120 w 181"/>
                    <a:gd name="T7" fmla="*/ 30 h 175"/>
                    <a:gd name="T8" fmla="*/ 96 w 181"/>
                    <a:gd name="T9" fmla="*/ 36 h 175"/>
                    <a:gd name="T10" fmla="*/ 72 w 181"/>
                    <a:gd name="T11" fmla="*/ 42 h 175"/>
                    <a:gd name="T12" fmla="*/ 54 w 181"/>
                    <a:gd name="T13" fmla="*/ 54 h 175"/>
                    <a:gd name="T14" fmla="*/ 36 w 181"/>
                    <a:gd name="T15" fmla="*/ 60 h 175"/>
                    <a:gd name="T16" fmla="*/ 24 w 181"/>
                    <a:gd name="T17" fmla="*/ 78 h 175"/>
                    <a:gd name="T18" fmla="*/ 18 w 181"/>
                    <a:gd name="T19" fmla="*/ 96 h 175"/>
                    <a:gd name="T20" fmla="*/ 12 w 181"/>
                    <a:gd name="T21" fmla="*/ 114 h 175"/>
                    <a:gd name="T22" fmla="*/ 0 w 181"/>
                    <a:gd name="T23" fmla="*/ 132 h 175"/>
                    <a:gd name="T24" fmla="*/ 0 w 181"/>
                    <a:gd name="T25" fmla="*/ 150 h 175"/>
                    <a:gd name="T26" fmla="*/ 0 w 181"/>
                    <a:gd name="T27" fmla="*/ 168 h 175"/>
                    <a:gd name="T28" fmla="*/ 0 w 181"/>
                    <a:gd name="T29" fmla="*/ 174 h 1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1"/>
                    <a:gd name="T46" fmla="*/ 0 h 175"/>
                    <a:gd name="T47" fmla="*/ 181 w 181"/>
                    <a:gd name="T48" fmla="*/ 175 h 1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1" h="175">
                      <a:moveTo>
                        <a:pt x="180" y="0"/>
                      </a:moveTo>
                      <a:lnTo>
                        <a:pt x="156" y="6"/>
                      </a:lnTo>
                      <a:lnTo>
                        <a:pt x="138" y="18"/>
                      </a:lnTo>
                      <a:lnTo>
                        <a:pt x="120" y="30"/>
                      </a:lnTo>
                      <a:lnTo>
                        <a:pt x="96" y="36"/>
                      </a:lnTo>
                      <a:lnTo>
                        <a:pt x="72" y="42"/>
                      </a:lnTo>
                      <a:lnTo>
                        <a:pt x="54" y="54"/>
                      </a:lnTo>
                      <a:lnTo>
                        <a:pt x="36" y="60"/>
                      </a:lnTo>
                      <a:lnTo>
                        <a:pt x="24" y="78"/>
                      </a:lnTo>
                      <a:lnTo>
                        <a:pt x="18" y="96"/>
                      </a:lnTo>
                      <a:lnTo>
                        <a:pt x="12" y="114"/>
                      </a:lnTo>
                      <a:lnTo>
                        <a:pt x="0" y="132"/>
                      </a:lnTo>
                      <a:lnTo>
                        <a:pt x="0" y="150"/>
                      </a:lnTo>
                      <a:lnTo>
                        <a:pt x="0" y="168"/>
                      </a:lnTo>
                      <a:lnTo>
                        <a:pt x="0" y="174"/>
                      </a:lnTo>
                    </a:path>
                  </a:pathLst>
                </a:custGeom>
                <a:noFill/>
                <a:ln w="19050" cap="rnd">
                  <a:solidFill>
                    <a:schemeClr val="tx1"/>
                  </a:solidFill>
                  <a:round/>
                  <a:headEnd type="none" w="sm" len="sm"/>
                  <a:tailEnd type="none" w="sm" len="sm"/>
                </a:ln>
              </p:spPr>
              <p:txBody>
                <a:bodyPr/>
                <a:lstStyle/>
                <a:p>
                  <a:pPr eaLnBrk="0" hangingPunct="0"/>
                  <a:endParaRPr lang="en-US"/>
                </a:p>
              </p:txBody>
            </p:sp>
            <p:sp>
              <p:nvSpPr>
                <p:cNvPr id="21663" name="Freeform 56"/>
                <p:cNvSpPr>
                  <a:spLocks/>
                </p:cNvSpPr>
                <p:nvPr/>
              </p:nvSpPr>
              <p:spPr bwMode="auto">
                <a:xfrm>
                  <a:off x="2874" y="3252"/>
                  <a:ext cx="181" cy="301"/>
                </a:xfrm>
                <a:custGeom>
                  <a:avLst/>
                  <a:gdLst>
                    <a:gd name="T0" fmla="*/ 0 w 181"/>
                    <a:gd name="T1" fmla="*/ 0 h 301"/>
                    <a:gd name="T2" fmla="*/ 24 w 181"/>
                    <a:gd name="T3" fmla="*/ 24 h 301"/>
                    <a:gd name="T4" fmla="*/ 42 w 181"/>
                    <a:gd name="T5" fmla="*/ 30 h 301"/>
                    <a:gd name="T6" fmla="*/ 66 w 181"/>
                    <a:gd name="T7" fmla="*/ 36 h 301"/>
                    <a:gd name="T8" fmla="*/ 72 w 181"/>
                    <a:gd name="T9" fmla="*/ 54 h 301"/>
                    <a:gd name="T10" fmla="*/ 84 w 181"/>
                    <a:gd name="T11" fmla="*/ 72 h 301"/>
                    <a:gd name="T12" fmla="*/ 90 w 181"/>
                    <a:gd name="T13" fmla="*/ 90 h 301"/>
                    <a:gd name="T14" fmla="*/ 96 w 181"/>
                    <a:gd name="T15" fmla="*/ 108 h 301"/>
                    <a:gd name="T16" fmla="*/ 114 w 181"/>
                    <a:gd name="T17" fmla="*/ 126 h 301"/>
                    <a:gd name="T18" fmla="*/ 132 w 181"/>
                    <a:gd name="T19" fmla="*/ 144 h 301"/>
                    <a:gd name="T20" fmla="*/ 150 w 181"/>
                    <a:gd name="T21" fmla="*/ 150 h 301"/>
                    <a:gd name="T22" fmla="*/ 162 w 181"/>
                    <a:gd name="T23" fmla="*/ 168 h 301"/>
                    <a:gd name="T24" fmla="*/ 168 w 181"/>
                    <a:gd name="T25" fmla="*/ 186 h 301"/>
                    <a:gd name="T26" fmla="*/ 180 w 181"/>
                    <a:gd name="T27" fmla="*/ 204 h 301"/>
                    <a:gd name="T28" fmla="*/ 180 w 181"/>
                    <a:gd name="T29" fmla="*/ 222 h 301"/>
                    <a:gd name="T30" fmla="*/ 180 w 181"/>
                    <a:gd name="T31" fmla="*/ 240 h 301"/>
                    <a:gd name="T32" fmla="*/ 180 w 181"/>
                    <a:gd name="T33" fmla="*/ 264 h 301"/>
                    <a:gd name="T34" fmla="*/ 180 w 181"/>
                    <a:gd name="T35" fmla="*/ 282 h 301"/>
                    <a:gd name="T36" fmla="*/ 168 w 181"/>
                    <a:gd name="T37" fmla="*/ 300 h 301"/>
                    <a:gd name="T38" fmla="*/ 168 w 181"/>
                    <a:gd name="T39" fmla="*/ 294 h 3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1"/>
                    <a:gd name="T61" fmla="*/ 0 h 301"/>
                    <a:gd name="T62" fmla="*/ 181 w 181"/>
                    <a:gd name="T63" fmla="*/ 301 h 3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1" h="301">
                      <a:moveTo>
                        <a:pt x="0" y="0"/>
                      </a:moveTo>
                      <a:lnTo>
                        <a:pt x="24" y="24"/>
                      </a:lnTo>
                      <a:lnTo>
                        <a:pt x="42" y="30"/>
                      </a:lnTo>
                      <a:lnTo>
                        <a:pt x="66" y="36"/>
                      </a:lnTo>
                      <a:lnTo>
                        <a:pt x="72" y="54"/>
                      </a:lnTo>
                      <a:lnTo>
                        <a:pt x="84" y="72"/>
                      </a:lnTo>
                      <a:lnTo>
                        <a:pt x="90" y="90"/>
                      </a:lnTo>
                      <a:lnTo>
                        <a:pt x="96" y="108"/>
                      </a:lnTo>
                      <a:lnTo>
                        <a:pt x="114" y="126"/>
                      </a:lnTo>
                      <a:lnTo>
                        <a:pt x="132" y="144"/>
                      </a:lnTo>
                      <a:lnTo>
                        <a:pt x="150" y="150"/>
                      </a:lnTo>
                      <a:lnTo>
                        <a:pt x="162" y="168"/>
                      </a:lnTo>
                      <a:lnTo>
                        <a:pt x="168" y="186"/>
                      </a:lnTo>
                      <a:lnTo>
                        <a:pt x="180" y="204"/>
                      </a:lnTo>
                      <a:lnTo>
                        <a:pt x="180" y="222"/>
                      </a:lnTo>
                      <a:lnTo>
                        <a:pt x="180" y="240"/>
                      </a:lnTo>
                      <a:lnTo>
                        <a:pt x="180" y="264"/>
                      </a:lnTo>
                      <a:lnTo>
                        <a:pt x="180" y="282"/>
                      </a:lnTo>
                      <a:lnTo>
                        <a:pt x="168" y="300"/>
                      </a:lnTo>
                      <a:lnTo>
                        <a:pt x="168" y="294"/>
                      </a:lnTo>
                    </a:path>
                  </a:pathLst>
                </a:custGeom>
                <a:noFill/>
                <a:ln w="19050" cap="rnd">
                  <a:solidFill>
                    <a:schemeClr val="tx1"/>
                  </a:solidFill>
                  <a:round/>
                  <a:headEnd type="none" w="sm" len="sm"/>
                  <a:tailEnd type="none" w="sm" len="sm"/>
                </a:ln>
              </p:spPr>
              <p:txBody>
                <a:bodyPr/>
                <a:lstStyle/>
                <a:p>
                  <a:pPr eaLnBrk="0" hangingPunct="0"/>
                  <a:endParaRPr lang="en-US"/>
                </a:p>
              </p:txBody>
            </p:sp>
            <p:sp>
              <p:nvSpPr>
                <p:cNvPr id="21664" name="Freeform 57"/>
                <p:cNvSpPr>
                  <a:spLocks/>
                </p:cNvSpPr>
                <p:nvPr/>
              </p:nvSpPr>
              <p:spPr bwMode="auto">
                <a:xfrm>
                  <a:off x="2706" y="3162"/>
                  <a:ext cx="169" cy="223"/>
                </a:xfrm>
                <a:custGeom>
                  <a:avLst/>
                  <a:gdLst>
                    <a:gd name="T0" fmla="*/ 168 w 169"/>
                    <a:gd name="T1" fmla="*/ 0 h 223"/>
                    <a:gd name="T2" fmla="*/ 162 w 169"/>
                    <a:gd name="T3" fmla="*/ 30 h 223"/>
                    <a:gd name="T4" fmla="*/ 150 w 169"/>
                    <a:gd name="T5" fmla="*/ 48 h 223"/>
                    <a:gd name="T6" fmla="*/ 138 w 169"/>
                    <a:gd name="T7" fmla="*/ 66 h 223"/>
                    <a:gd name="T8" fmla="*/ 132 w 169"/>
                    <a:gd name="T9" fmla="*/ 84 h 223"/>
                    <a:gd name="T10" fmla="*/ 114 w 169"/>
                    <a:gd name="T11" fmla="*/ 96 h 223"/>
                    <a:gd name="T12" fmla="*/ 90 w 169"/>
                    <a:gd name="T13" fmla="*/ 108 h 223"/>
                    <a:gd name="T14" fmla="*/ 66 w 169"/>
                    <a:gd name="T15" fmla="*/ 120 h 223"/>
                    <a:gd name="T16" fmla="*/ 48 w 169"/>
                    <a:gd name="T17" fmla="*/ 132 h 223"/>
                    <a:gd name="T18" fmla="*/ 42 w 169"/>
                    <a:gd name="T19" fmla="*/ 150 h 223"/>
                    <a:gd name="T20" fmla="*/ 42 w 169"/>
                    <a:gd name="T21" fmla="*/ 168 h 223"/>
                    <a:gd name="T22" fmla="*/ 30 w 169"/>
                    <a:gd name="T23" fmla="*/ 186 h 223"/>
                    <a:gd name="T24" fmla="*/ 24 w 169"/>
                    <a:gd name="T25" fmla="*/ 204 h 223"/>
                    <a:gd name="T26" fmla="*/ 6 w 169"/>
                    <a:gd name="T27" fmla="*/ 222 h 223"/>
                    <a:gd name="T28" fmla="*/ 0 w 169"/>
                    <a:gd name="T29" fmla="*/ 216 h 223"/>
                    <a:gd name="T30" fmla="*/ 6 w 169"/>
                    <a:gd name="T31" fmla="*/ 216 h 2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23"/>
                    <a:gd name="T50" fmla="*/ 169 w 169"/>
                    <a:gd name="T51" fmla="*/ 223 h 2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23">
                      <a:moveTo>
                        <a:pt x="168" y="0"/>
                      </a:moveTo>
                      <a:lnTo>
                        <a:pt x="162" y="30"/>
                      </a:lnTo>
                      <a:lnTo>
                        <a:pt x="150" y="48"/>
                      </a:lnTo>
                      <a:lnTo>
                        <a:pt x="138" y="66"/>
                      </a:lnTo>
                      <a:lnTo>
                        <a:pt x="132" y="84"/>
                      </a:lnTo>
                      <a:lnTo>
                        <a:pt x="114" y="96"/>
                      </a:lnTo>
                      <a:lnTo>
                        <a:pt x="90" y="108"/>
                      </a:lnTo>
                      <a:lnTo>
                        <a:pt x="66" y="120"/>
                      </a:lnTo>
                      <a:lnTo>
                        <a:pt x="48" y="132"/>
                      </a:lnTo>
                      <a:lnTo>
                        <a:pt x="42" y="150"/>
                      </a:lnTo>
                      <a:lnTo>
                        <a:pt x="42" y="168"/>
                      </a:lnTo>
                      <a:lnTo>
                        <a:pt x="30" y="186"/>
                      </a:lnTo>
                      <a:lnTo>
                        <a:pt x="24" y="204"/>
                      </a:lnTo>
                      <a:lnTo>
                        <a:pt x="6" y="222"/>
                      </a:lnTo>
                      <a:lnTo>
                        <a:pt x="0" y="216"/>
                      </a:lnTo>
                      <a:lnTo>
                        <a:pt x="6" y="216"/>
                      </a:lnTo>
                    </a:path>
                  </a:pathLst>
                </a:custGeom>
                <a:noFill/>
                <a:ln w="19050" cap="rnd">
                  <a:solidFill>
                    <a:schemeClr val="tx1"/>
                  </a:solidFill>
                  <a:round/>
                  <a:headEnd type="none" w="sm" len="sm"/>
                  <a:tailEnd type="none" w="sm" len="sm"/>
                </a:ln>
              </p:spPr>
              <p:txBody>
                <a:bodyPr/>
                <a:lstStyle/>
                <a:p>
                  <a:pPr eaLnBrk="0" hangingPunct="0"/>
                  <a:endParaRPr lang="en-US"/>
                </a:p>
              </p:txBody>
            </p:sp>
          </p:grpSp>
        </p:grpSp>
        <p:grpSp>
          <p:nvGrpSpPr>
            <p:cNvPr id="21525" name="Group 58"/>
            <p:cNvGrpSpPr>
              <a:grpSpLocks/>
            </p:cNvGrpSpPr>
            <p:nvPr/>
          </p:nvGrpSpPr>
          <p:grpSpPr bwMode="auto">
            <a:xfrm>
              <a:off x="2533" y="2673"/>
              <a:ext cx="277" cy="2161"/>
              <a:chOff x="2349" y="2625"/>
              <a:chExt cx="549" cy="2161"/>
            </a:xfrm>
          </p:grpSpPr>
          <p:grpSp>
            <p:nvGrpSpPr>
              <p:cNvPr id="21614" name="Group 59"/>
              <p:cNvGrpSpPr>
                <a:grpSpLocks/>
              </p:cNvGrpSpPr>
              <p:nvPr/>
            </p:nvGrpSpPr>
            <p:grpSpPr bwMode="auto">
              <a:xfrm>
                <a:off x="2349" y="2625"/>
                <a:ext cx="549" cy="1525"/>
                <a:chOff x="2602" y="1462"/>
                <a:chExt cx="549" cy="1689"/>
              </a:xfrm>
            </p:grpSpPr>
            <p:grpSp>
              <p:nvGrpSpPr>
                <p:cNvPr id="21622" name="Group 60"/>
                <p:cNvGrpSpPr>
                  <a:grpSpLocks/>
                </p:cNvGrpSpPr>
                <p:nvPr/>
              </p:nvGrpSpPr>
              <p:grpSpPr bwMode="auto">
                <a:xfrm>
                  <a:off x="2814" y="1462"/>
                  <a:ext cx="136" cy="788"/>
                  <a:chOff x="2814" y="1462"/>
                  <a:chExt cx="136" cy="788"/>
                </a:xfrm>
              </p:grpSpPr>
              <p:sp>
                <p:nvSpPr>
                  <p:cNvPr id="21628" name="Freeform 61"/>
                  <p:cNvSpPr>
                    <a:spLocks/>
                  </p:cNvSpPr>
                  <p:nvPr/>
                </p:nvSpPr>
                <p:spPr bwMode="auto">
                  <a:xfrm>
                    <a:off x="2814" y="1462"/>
                    <a:ext cx="136" cy="788"/>
                  </a:xfrm>
                  <a:custGeom>
                    <a:avLst/>
                    <a:gdLst>
                      <a:gd name="T0" fmla="*/ 79 w 136"/>
                      <a:gd name="T1" fmla="*/ 705 h 788"/>
                      <a:gd name="T2" fmla="*/ 90 w 136"/>
                      <a:gd name="T3" fmla="*/ 689 h 788"/>
                      <a:gd name="T4" fmla="*/ 101 w 136"/>
                      <a:gd name="T5" fmla="*/ 664 h 788"/>
                      <a:gd name="T6" fmla="*/ 112 w 136"/>
                      <a:gd name="T7" fmla="*/ 640 h 788"/>
                      <a:gd name="T8" fmla="*/ 112 w 136"/>
                      <a:gd name="T9" fmla="*/ 607 h 788"/>
                      <a:gd name="T10" fmla="*/ 124 w 136"/>
                      <a:gd name="T11" fmla="*/ 574 h 788"/>
                      <a:gd name="T12" fmla="*/ 124 w 136"/>
                      <a:gd name="T13" fmla="*/ 566 h 788"/>
                      <a:gd name="T14" fmla="*/ 112 w 136"/>
                      <a:gd name="T15" fmla="*/ 550 h 788"/>
                      <a:gd name="T16" fmla="*/ 124 w 136"/>
                      <a:gd name="T17" fmla="*/ 533 h 788"/>
                      <a:gd name="T18" fmla="*/ 112 w 136"/>
                      <a:gd name="T19" fmla="*/ 500 h 788"/>
                      <a:gd name="T20" fmla="*/ 112 w 136"/>
                      <a:gd name="T21" fmla="*/ 476 h 788"/>
                      <a:gd name="T22" fmla="*/ 124 w 136"/>
                      <a:gd name="T23" fmla="*/ 459 h 788"/>
                      <a:gd name="T24" fmla="*/ 112 w 136"/>
                      <a:gd name="T25" fmla="*/ 427 h 788"/>
                      <a:gd name="T26" fmla="*/ 112 w 136"/>
                      <a:gd name="T27" fmla="*/ 410 h 788"/>
                      <a:gd name="T28" fmla="*/ 112 w 136"/>
                      <a:gd name="T29" fmla="*/ 402 h 788"/>
                      <a:gd name="T30" fmla="*/ 124 w 136"/>
                      <a:gd name="T31" fmla="*/ 369 h 788"/>
                      <a:gd name="T32" fmla="*/ 112 w 136"/>
                      <a:gd name="T33" fmla="*/ 336 h 788"/>
                      <a:gd name="T34" fmla="*/ 112 w 136"/>
                      <a:gd name="T35" fmla="*/ 304 h 788"/>
                      <a:gd name="T36" fmla="*/ 124 w 136"/>
                      <a:gd name="T37" fmla="*/ 279 h 788"/>
                      <a:gd name="T38" fmla="*/ 112 w 136"/>
                      <a:gd name="T39" fmla="*/ 263 h 788"/>
                      <a:gd name="T40" fmla="*/ 112 w 136"/>
                      <a:gd name="T41" fmla="*/ 230 h 788"/>
                      <a:gd name="T42" fmla="*/ 101 w 136"/>
                      <a:gd name="T43" fmla="*/ 197 h 788"/>
                      <a:gd name="T44" fmla="*/ 112 w 136"/>
                      <a:gd name="T45" fmla="*/ 173 h 788"/>
                      <a:gd name="T46" fmla="*/ 101 w 136"/>
                      <a:gd name="T47" fmla="*/ 148 h 788"/>
                      <a:gd name="T48" fmla="*/ 101 w 136"/>
                      <a:gd name="T49" fmla="*/ 115 h 788"/>
                      <a:gd name="T50" fmla="*/ 90 w 136"/>
                      <a:gd name="T51" fmla="*/ 91 h 788"/>
                      <a:gd name="T52" fmla="*/ 79 w 136"/>
                      <a:gd name="T53" fmla="*/ 50 h 788"/>
                      <a:gd name="T54" fmla="*/ 68 w 136"/>
                      <a:gd name="T55" fmla="*/ 17 h 788"/>
                      <a:gd name="T56" fmla="*/ 56 w 136"/>
                      <a:gd name="T57" fmla="*/ 17 h 788"/>
                      <a:gd name="T58" fmla="*/ 56 w 136"/>
                      <a:gd name="T59" fmla="*/ 41 h 788"/>
                      <a:gd name="T60" fmla="*/ 45 w 136"/>
                      <a:gd name="T61" fmla="*/ 74 h 788"/>
                      <a:gd name="T62" fmla="*/ 45 w 136"/>
                      <a:gd name="T63" fmla="*/ 91 h 788"/>
                      <a:gd name="T64" fmla="*/ 23 w 136"/>
                      <a:gd name="T65" fmla="*/ 99 h 788"/>
                      <a:gd name="T66" fmla="*/ 23 w 136"/>
                      <a:gd name="T67" fmla="*/ 123 h 788"/>
                      <a:gd name="T68" fmla="*/ 12 w 136"/>
                      <a:gd name="T69" fmla="*/ 132 h 788"/>
                      <a:gd name="T70" fmla="*/ 12 w 136"/>
                      <a:gd name="T71" fmla="*/ 148 h 788"/>
                      <a:gd name="T72" fmla="*/ 23 w 136"/>
                      <a:gd name="T73" fmla="*/ 173 h 788"/>
                      <a:gd name="T74" fmla="*/ 23 w 136"/>
                      <a:gd name="T75" fmla="*/ 197 h 788"/>
                      <a:gd name="T76" fmla="*/ 23 w 136"/>
                      <a:gd name="T77" fmla="*/ 222 h 788"/>
                      <a:gd name="T78" fmla="*/ 0 w 136"/>
                      <a:gd name="T79" fmla="*/ 255 h 788"/>
                      <a:gd name="T80" fmla="*/ 0 w 136"/>
                      <a:gd name="T81" fmla="*/ 279 h 788"/>
                      <a:gd name="T82" fmla="*/ 34 w 136"/>
                      <a:gd name="T83" fmla="*/ 287 h 788"/>
                      <a:gd name="T84" fmla="*/ 0 w 136"/>
                      <a:gd name="T85" fmla="*/ 312 h 788"/>
                      <a:gd name="T86" fmla="*/ 0 w 136"/>
                      <a:gd name="T87" fmla="*/ 353 h 788"/>
                      <a:gd name="T88" fmla="*/ 0 w 136"/>
                      <a:gd name="T89" fmla="*/ 377 h 788"/>
                      <a:gd name="T90" fmla="*/ 0 w 136"/>
                      <a:gd name="T91" fmla="*/ 410 h 788"/>
                      <a:gd name="T92" fmla="*/ 0 w 136"/>
                      <a:gd name="T93" fmla="*/ 451 h 788"/>
                      <a:gd name="T94" fmla="*/ 0 w 136"/>
                      <a:gd name="T95" fmla="*/ 459 h 788"/>
                      <a:gd name="T96" fmla="*/ 23 w 136"/>
                      <a:gd name="T97" fmla="*/ 476 h 788"/>
                      <a:gd name="T98" fmla="*/ 23 w 136"/>
                      <a:gd name="T99" fmla="*/ 484 h 788"/>
                      <a:gd name="T100" fmla="*/ 12 w 136"/>
                      <a:gd name="T101" fmla="*/ 533 h 788"/>
                      <a:gd name="T102" fmla="*/ 12 w 136"/>
                      <a:gd name="T103" fmla="*/ 541 h 788"/>
                      <a:gd name="T104" fmla="*/ 12 w 136"/>
                      <a:gd name="T105" fmla="*/ 574 h 788"/>
                      <a:gd name="T106" fmla="*/ 0 w 136"/>
                      <a:gd name="T107" fmla="*/ 615 h 788"/>
                      <a:gd name="T108" fmla="*/ 34 w 136"/>
                      <a:gd name="T109" fmla="*/ 640 h 788"/>
                      <a:gd name="T110" fmla="*/ 23 w 136"/>
                      <a:gd name="T111" fmla="*/ 681 h 788"/>
                      <a:gd name="T112" fmla="*/ 45 w 136"/>
                      <a:gd name="T113" fmla="*/ 681 h 788"/>
                      <a:gd name="T114" fmla="*/ 45 w 136"/>
                      <a:gd name="T115" fmla="*/ 714 h 788"/>
                      <a:gd name="T116" fmla="*/ 56 w 136"/>
                      <a:gd name="T117" fmla="*/ 787 h 7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
                      <a:gd name="T178" fmla="*/ 0 h 788"/>
                      <a:gd name="T179" fmla="*/ 136 w 136"/>
                      <a:gd name="T180" fmla="*/ 788 h 7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 h="788">
                        <a:moveTo>
                          <a:pt x="56" y="787"/>
                        </a:moveTo>
                        <a:lnTo>
                          <a:pt x="79" y="787"/>
                        </a:lnTo>
                        <a:lnTo>
                          <a:pt x="79" y="714"/>
                        </a:lnTo>
                        <a:lnTo>
                          <a:pt x="79" y="705"/>
                        </a:lnTo>
                        <a:lnTo>
                          <a:pt x="90" y="714"/>
                        </a:lnTo>
                        <a:lnTo>
                          <a:pt x="90" y="705"/>
                        </a:lnTo>
                        <a:lnTo>
                          <a:pt x="101" y="697"/>
                        </a:lnTo>
                        <a:lnTo>
                          <a:pt x="90" y="689"/>
                        </a:lnTo>
                        <a:lnTo>
                          <a:pt x="101" y="689"/>
                        </a:lnTo>
                        <a:lnTo>
                          <a:pt x="101" y="681"/>
                        </a:lnTo>
                        <a:lnTo>
                          <a:pt x="101" y="673"/>
                        </a:lnTo>
                        <a:lnTo>
                          <a:pt x="101" y="664"/>
                        </a:lnTo>
                        <a:lnTo>
                          <a:pt x="101" y="656"/>
                        </a:lnTo>
                        <a:lnTo>
                          <a:pt x="101" y="648"/>
                        </a:lnTo>
                        <a:lnTo>
                          <a:pt x="112" y="648"/>
                        </a:lnTo>
                        <a:lnTo>
                          <a:pt x="112" y="640"/>
                        </a:lnTo>
                        <a:lnTo>
                          <a:pt x="112" y="632"/>
                        </a:lnTo>
                        <a:lnTo>
                          <a:pt x="101" y="623"/>
                        </a:lnTo>
                        <a:lnTo>
                          <a:pt x="112" y="623"/>
                        </a:lnTo>
                        <a:lnTo>
                          <a:pt x="112" y="607"/>
                        </a:lnTo>
                        <a:lnTo>
                          <a:pt x="112" y="599"/>
                        </a:lnTo>
                        <a:lnTo>
                          <a:pt x="112" y="591"/>
                        </a:lnTo>
                        <a:lnTo>
                          <a:pt x="112" y="582"/>
                        </a:lnTo>
                        <a:lnTo>
                          <a:pt x="124" y="574"/>
                        </a:lnTo>
                        <a:lnTo>
                          <a:pt x="124" y="582"/>
                        </a:lnTo>
                        <a:lnTo>
                          <a:pt x="124" y="566"/>
                        </a:lnTo>
                        <a:lnTo>
                          <a:pt x="112" y="566"/>
                        </a:lnTo>
                        <a:lnTo>
                          <a:pt x="124" y="566"/>
                        </a:lnTo>
                        <a:lnTo>
                          <a:pt x="124" y="558"/>
                        </a:lnTo>
                        <a:lnTo>
                          <a:pt x="112" y="550"/>
                        </a:lnTo>
                        <a:lnTo>
                          <a:pt x="112" y="558"/>
                        </a:lnTo>
                        <a:lnTo>
                          <a:pt x="112" y="550"/>
                        </a:lnTo>
                        <a:lnTo>
                          <a:pt x="112" y="541"/>
                        </a:lnTo>
                        <a:lnTo>
                          <a:pt x="112" y="533"/>
                        </a:lnTo>
                        <a:lnTo>
                          <a:pt x="112" y="525"/>
                        </a:lnTo>
                        <a:lnTo>
                          <a:pt x="124" y="533"/>
                        </a:lnTo>
                        <a:lnTo>
                          <a:pt x="124" y="525"/>
                        </a:lnTo>
                        <a:lnTo>
                          <a:pt x="112" y="517"/>
                        </a:lnTo>
                        <a:lnTo>
                          <a:pt x="124" y="509"/>
                        </a:lnTo>
                        <a:lnTo>
                          <a:pt x="112" y="500"/>
                        </a:lnTo>
                        <a:lnTo>
                          <a:pt x="112" y="492"/>
                        </a:lnTo>
                        <a:lnTo>
                          <a:pt x="124" y="492"/>
                        </a:lnTo>
                        <a:lnTo>
                          <a:pt x="112" y="484"/>
                        </a:lnTo>
                        <a:lnTo>
                          <a:pt x="112" y="476"/>
                        </a:lnTo>
                        <a:lnTo>
                          <a:pt x="112" y="468"/>
                        </a:lnTo>
                        <a:lnTo>
                          <a:pt x="124" y="476"/>
                        </a:lnTo>
                        <a:lnTo>
                          <a:pt x="124" y="468"/>
                        </a:lnTo>
                        <a:lnTo>
                          <a:pt x="124" y="459"/>
                        </a:lnTo>
                        <a:lnTo>
                          <a:pt x="135" y="451"/>
                        </a:lnTo>
                        <a:lnTo>
                          <a:pt x="124" y="443"/>
                        </a:lnTo>
                        <a:lnTo>
                          <a:pt x="124" y="435"/>
                        </a:lnTo>
                        <a:lnTo>
                          <a:pt x="112" y="427"/>
                        </a:lnTo>
                        <a:lnTo>
                          <a:pt x="112" y="418"/>
                        </a:lnTo>
                        <a:lnTo>
                          <a:pt x="124" y="427"/>
                        </a:lnTo>
                        <a:lnTo>
                          <a:pt x="124" y="410"/>
                        </a:lnTo>
                        <a:lnTo>
                          <a:pt x="112" y="410"/>
                        </a:lnTo>
                        <a:lnTo>
                          <a:pt x="101" y="402"/>
                        </a:lnTo>
                        <a:lnTo>
                          <a:pt x="101" y="386"/>
                        </a:lnTo>
                        <a:lnTo>
                          <a:pt x="112" y="394"/>
                        </a:lnTo>
                        <a:lnTo>
                          <a:pt x="112" y="402"/>
                        </a:lnTo>
                        <a:lnTo>
                          <a:pt x="124" y="394"/>
                        </a:lnTo>
                        <a:lnTo>
                          <a:pt x="124" y="386"/>
                        </a:lnTo>
                        <a:lnTo>
                          <a:pt x="124" y="377"/>
                        </a:lnTo>
                        <a:lnTo>
                          <a:pt x="124" y="369"/>
                        </a:lnTo>
                        <a:lnTo>
                          <a:pt x="112" y="361"/>
                        </a:lnTo>
                        <a:lnTo>
                          <a:pt x="124" y="361"/>
                        </a:lnTo>
                        <a:lnTo>
                          <a:pt x="112" y="345"/>
                        </a:lnTo>
                        <a:lnTo>
                          <a:pt x="112" y="336"/>
                        </a:lnTo>
                        <a:lnTo>
                          <a:pt x="124" y="328"/>
                        </a:lnTo>
                        <a:lnTo>
                          <a:pt x="124" y="320"/>
                        </a:lnTo>
                        <a:lnTo>
                          <a:pt x="112" y="312"/>
                        </a:lnTo>
                        <a:lnTo>
                          <a:pt x="112" y="304"/>
                        </a:lnTo>
                        <a:lnTo>
                          <a:pt x="124" y="304"/>
                        </a:lnTo>
                        <a:lnTo>
                          <a:pt x="124" y="295"/>
                        </a:lnTo>
                        <a:lnTo>
                          <a:pt x="124" y="287"/>
                        </a:lnTo>
                        <a:lnTo>
                          <a:pt x="124" y="279"/>
                        </a:lnTo>
                        <a:lnTo>
                          <a:pt x="124" y="271"/>
                        </a:lnTo>
                        <a:lnTo>
                          <a:pt x="112" y="263"/>
                        </a:lnTo>
                        <a:lnTo>
                          <a:pt x="112" y="271"/>
                        </a:lnTo>
                        <a:lnTo>
                          <a:pt x="112" y="263"/>
                        </a:lnTo>
                        <a:lnTo>
                          <a:pt x="112" y="255"/>
                        </a:lnTo>
                        <a:lnTo>
                          <a:pt x="112" y="246"/>
                        </a:lnTo>
                        <a:lnTo>
                          <a:pt x="112" y="238"/>
                        </a:lnTo>
                        <a:lnTo>
                          <a:pt x="112" y="230"/>
                        </a:lnTo>
                        <a:lnTo>
                          <a:pt x="112" y="222"/>
                        </a:lnTo>
                        <a:lnTo>
                          <a:pt x="112" y="214"/>
                        </a:lnTo>
                        <a:lnTo>
                          <a:pt x="112" y="205"/>
                        </a:lnTo>
                        <a:lnTo>
                          <a:pt x="101" y="197"/>
                        </a:lnTo>
                        <a:lnTo>
                          <a:pt x="112" y="189"/>
                        </a:lnTo>
                        <a:lnTo>
                          <a:pt x="101" y="181"/>
                        </a:lnTo>
                        <a:lnTo>
                          <a:pt x="101" y="173"/>
                        </a:lnTo>
                        <a:lnTo>
                          <a:pt x="112" y="173"/>
                        </a:lnTo>
                        <a:lnTo>
                          <a:pt x="112" y="164"/>
                        </a:lnTo>
                        <a:lnTo>
                          <a:pt x="112" y="156"/>
                        </a:lnTo>
                        <a:lnTo>
                          <a:pt x="112" y="148"/>
                        </a:lnTo>
                        <a:lnTo>
                          <a:pt x="101" y="148"/>
                        </a:lnTo>
                        <a:lnTo>
                          <a:pt x="101" y="140"/>
                        </a:lnTo>
                        <a:lnTo>
                          <a:pt x="112" y="132"/>
                        </a:lnTo>
                        <a:lnTo>
                          <a:pt x="101" y="123"/>
                        </a:lnTo>
                        <a:lnTo>
                          <a:pt x="101" y="115"/>
                        </a:lnTo>
                        <a:lnTo>
                          <a:pt x="101" y="107"/>
                        </a:lnTo>
                        <a:lnTo>
                          <a:pt x="90" y="107"/>
                        </a:lnTo>
                        <a:lnTo>
                          <a:pt x="101" y="99"/>
                        </a:lnTo>
                        <a:lnTo>
                          <a:pt x="90" y="91"/>
                        </a:lnTo>
                        <a:lnTo>
                          <a:pt x="90" y="74"/>
                        </a:lnTo>
                        <a:lnTo>
                          <a:pt x="90" y="66"/>
                        </a:lnTo>
                        <a:lnTo>
                          <a:pt x="79" y="58"/>
                        </a:lnTo>
                        <a:lnTo>
                          <a:pt x="79" y="50"/>
                        </a:lnTo>
                        <a:lnTo>
                          <a:pt x="68" y="50"/>
                        </a:lnTo>
                        <a:lnTo>
                          <a:pt x="68" y="41"/>
                        </a:lnTo>
                        <a:lnTo>
                          <a:pt x="68" y="25"/>
                        </a:lnTo>
                        <a:lnTo>
                          <a:pt x="68" y="17"/>
                        </a:lnTo>
                        <a:lnTo>
                          <a:pt x="68" y="9"/>
                        </a:lnTo>
                        <a:lnTo>
                          <a:pt x="68" y="0"/>
                        </a:lnTo>
                        <a:lnTo>
                          <a:pt x="68" y="9"/>
                        </a:lnTo>
                        <a:lnTo>
                          <a:pt x="56" y="17"/>
                        </a:lnTo>
                        <a:lnTo>
                          <a:pt x="56" y="33"/>
                        </a:lnTo>
                        <a:lnTo>
                          <a:pt x="56" y="41"/>
                        </a:lnTo>
                        <a:lnTo>
                          <a:pt x="56" y="33"/>
                        </a:lnTo>
                        <a:lnTo>
                          <a:pt x="56" y="41"/>
                        </a:lnTo>
                        <a:lnTo>
                          <a:pt x="45" y="50"/>
                        </a:lnTo>
                        <a:lnTo>
                          <a:pt x="45" y="58"/>
                        </a:lnTo>
                        <a:lnTo>
                          <a:pt x="45" y="66"/>
                        </a:lnTo>
                        <a:lnTo>
                          <a:pt x="45" y="74"/>
                        </a:lnTo>
                        <a:lnTo>
                          <a:pt x="34" y="74"/>
                        </a:lnTo>
                        <a:lnTo>
                          <a:pt x="34" y="82"/>
                        </a:lnTo>
                        <a:lnTo>
                          <a:pt x="34" y="91"/>
                        </a:lnTo>
                        <a:lnTo>
                          <a:pt x="45" y="91"/>
                        </a:lnTo>
                        <a:lnTo>
                          <a:pt x="45" y="99"/>
                        </a:lnTo>
                        <a:lnTo>
                          <a:pt x="34" y="99"/>
                        </a:lnTo>
                        <a:lnTo>
                          <a:pt x="34" y="91"/>
                        </a:lnTo>
                        <a:lnTo>
                          <a:pt x="23" y="99"/>
                        </a:lnTo>
                        <a:lnTo>
                          <a:pt x="12" y="107"/>
                        </a:lnTo>
                        <a:lnTo>
                          <a:pt x="12" y="115"/>
                        </a:lnTo>
                        <a:lnTo>
                          <a:pt x="23" y="115"/>
                        </a:lnTo>
                        <a:lnTo>
                          <a:pt x="23" y="123"/>
                        </a:lnTo>
                        <a:lnTo>
                          <a:pt x="34" y="123"/>
                        </a:lnTo>
                        <a:lnTo>
                          <a:pt x="34" y="132"/>
                        </a:lnTo>
                        <a:lnTo>
                          <a:pt x="23" y="132"/>
                        </a:lnTo>
                        <a:lnTo>
                          <a:pt x="12" y="132"/>
                        </a:lnTo>
                        <a:lnTo>
                          <a:pt x="0" y="140"/>
                        </a:lnTo>
                        <a:lnTo>
                          <a:pt x="0" y="156"/>
                        </a:lnTo>
                        <a:lnTo>
                          <a:pt x="12" y="156"/>
                        </a:lnTo>
                        <a:lnTo>
                          <a:pt x="12" y="148"/>
                        </a:lnTo>
                        <a:lnTo>
                          <a:pt x="12" y="164"/>
                        </a:lnTo>
                        <a:lnTo>
                          <a:pt x="0" y="173"/>
                        </a:lnTo>
                        <a:lnTo>
                          <a:pt x="12" y="173"/>
                        </a:lnTo>
                        <a:lnTo>
                          <a:pt x="23" y="173"/>
                        </a:lnTo>
                        <a:lnTo>
                          <a:pt x="12" y="181"/>
                        </a:lnTo>
                        <a:lnTo>
                          <a:pt x="12" y="189"/>
                        </a:lnTo>
                        <a:lnTo>
                          <a:pt x="12" y="197"/>
                        </a:lnTo>
                        <a:lnTo>
                          <a:pt x="23" y="197"/>
                        </a:lnTo>
                        <a:lnTo>
                          <a:pt x="12" y="205"/>
                        </a:lnTo>
                        <a:lnTo>
                          <a:pt x="12" y="214"/>
                        </a:lnTo>
                        <a:lnTo>
                          <a:pt x="12" y="222"/>
                        </a:lnTo>
                        <a:lnTo>
                          <a:pt x="23" y="222"/>
                        </a:lnTo>
                        <a:lnTo>
                          <a:pt x="12" y="230"/>
                        </a:lnTo>
                        <a:lnTo>
                          <a:pt x="12" y="238"/>
                        </a:lnTo>
                        <a:lnTo>
                          <a:pt x="12" y="246"/>
                        </a:lnTo>
                        <a:lnTo>
                          <a:pt x="0" y="255"/>
                        </a:lnTo>
                        <a:lnTo>
                          <a:pt x="0" y="263"/>
                        </a:lnTo>
                        <a:lnTo>
                          <a:pt x="0" y="271"/>
                        </a:lnTo>
                        <a:lnTo>
                          <a:pt x="12" y="271"/>
                        </a:lnTo>
                        <a:lnTo>
                          <a:pt x="0" y="279"/>
                        </a:lnTo>
                        <a:lnTo>
                          <a:pt x="0" y="287"/>
                        </a:lnTo>
                        <a:lnTo>
                          <a:pt x="12" y="287"/>
                        </a:lnTo>
                        <a:lnTo>
                          <a:pt x="23" y="287"/>
                        </a:lnTo>
                        <a:lnTo>
                          <a:pt x="34" y="287"/>
                        </a:lnTo>
                        <a:lnTo>
                          <a:pt x="23" y="287"/>
                        </a:lnTo>
                        <a:lnTo>
                          <a:pt x="23" y="295"/>
                        </a:lnTo>
                        <a:lnTo>
                          <a:pt x="12" y="304"/>
                        </a:lnTo>
                        <a:lnTo>
                          <a:pt x="0" y="312"/>
                        </a:lnTo>
                        <a:lnTo>
                          <a:pt x="0" y="320"/>
                        </a:lnTo>
                        <a:lnTo>
                          <a:pt x="0" y="328"/>
                        </a:lnTo>
                        <a:lnTo>
                          <a:pt x="0" y="345"/>
                        </a:lnTo>
                        <a:lnTo>
                          <a:pt x="0" y="353"/>
                        </a:lnTo>
                        <a:lnTo>
                          <a:pt x="12" y="345"/>
                        </a:lnTo>
                        <a:lnTo>
                          <a:pt x="0" y="361"/>
                        </a:lnTo>
                        <a:lnTo>
                          <a:pt x="0" y="369"/>
                        </a:lnTo>
                        <a:lnTo>
                          <a:pt x="0" y="377"/>
                        </a:lnTo>
                        <a:lnTo>
                          <a:pt x="0" y="386"/>
                        </a:lnTo>
                        <a:lnTo>
                          <a:pt x="12" y="386"/>
                        </a:lnTo>
                        <a:lnTo>
                          <a:pt x="12" y="394"/>
                        </a:lnTo>
                        <a:lnTo>
                          <a:pt x="0" y="410"/>
                        </a:lnTo>
                        <a:lnTo>
                          <a:pt x="0" y="427"/>
                        </a:lnTo>
                        <a:lnTo>
                          <a:pt x="0" y="435"/>
                        </a:lnTo>
                        <a:lnTo>
                          <a:pt x="0" y="443"/>
                        </a:lnTo>
                        <a:lnTo>
                          <a:pt x="0" y="451"/>
                        </a:lnTo>
                        <a:lnTo>
                          <a:pt x="0" y="443"/>
                        </a:lnTo>
                        <a:lnTo>
                          <a:pt x="12" y="435"/>
                        </a:lnTo>
                        <a:lnTo>
                          <a:pt x="12" y="443"/>
                        </a:lnTo>
                        <a:lnTo>
                          <a:pt x="0" y="459"/>
                        </a:lnTo>
                        <a:lnTo>
                          <a:pt x="0" y="468"/>
                        </a:lnTo>
                        <a:lnTo>
                          <a:pt x="0" y="476"/>
                        </a:lnTo>
                        <a:lnTo>
                          <a:pt x="12" y="484"/>
                        </a:lnTo>
                        <a:lnTo>
                          <a:pt x="23" y="476"/>
                        </a:lnTo>
                        <a:lnTo>
                          <a:pt x="23" y="459"/>
                        </a:lnTo>
                        <a:lnTo>
                          <a:pt x="34" y="459"/>
                        </a:lnTo>
                        <a:lnTo>
                          <a:pt x="34" y="476"/>
                        </a:lnTo>
                        <a:lnTo>
                          <a:pt x="23" y="484"/>
                        </a:lnTo>
                        <a:lnTo>
                          <a:pt x="12" y="492"/>
                        </a:lnTo>
                        <a:lnTo>
                          <a:pt x="12" y="500"/>
                        </a:lnTo>
                        <a:lnTo>
                          <a:pt x="0" y="517"/>
                        </a:lnTo>
                        <a:lnTo>
                          <a:pt x="12" y="533"/>
                        </a:lnTo>
                        <a:lnTo>
                          <a:pt x="23" y="525"/>
                        </a:lnTo>
                        <a:lnTo>
                          <a:pt x="23" y="517"/>
                        </a:lnTo>
                        <a:lnTo>
                          <a:pt x="34" y="517"/>
                        </a:lnTo>
                        <a:lnTo>
                          <a:pt x="12" y="541"/>
                        </a:lnTo>
                        <a:lnTo>
                          <a:pt x="12" y="550"/>
                        </a:lnTo>
                        <a:lnTo>
                          <a:pt x="0" y="558"/>
                        </a:lnTo>
                        <a:lnTo>
                          <a:pt x="0" y="566"/>
                        </a:lnTo>
                        <a:lnTo>
                          <a:pt x="12" y="574"/>
                        </a:lnTo>
                        <a:lnTo>
                          <a:pt x="12" y="582"/>
                        </a:lnTo>
                        <a:lnTo>
                          <a:pt x="12" y="591"/>
                        </a:lnTo>
                        <a:lnTo>
                          <a:pt x="12" y="599"/>
                        </a:lnTo>
                        <a:lnTo>
                          <a:pt x="0" y="615"/>
                        </a:lnTo>
                        <a:lnTo>
                          <a:pt x="12" y="623"/>
                        </a:lnTo>
                        <a:lnTo>
                          <a:pt x="12" y="640"/>
                        </a:lnTo>
                        <a:lnTo>
                          <a:pt x="23" y="640"/>
                        </a:lnTo>
                        <a:lnTo>
                          <a:pt x="34" y="640"/>
                        </a:lnTo>
                        <a:lnTo>
                          <a:pt x="34" y="648"/>
                        </a:lnTo>
                        <a:lnTo>
                          <a:pt x="23" y="656"/>
                        </a:lnTo>
                        <a:lnTo>
                          <a:pt x="23" y="664"/>
                        </a:lnTo>
                        <a:lnTo>
                          <a:pt x="23" y="681"/>
                        </a:lnTo>
                        <a:lnTo>
                          <a:pt x="34" y="681"/>
                        </a:lnTo>
                        <a:lnTo>
                          <a:pt x="34" y="689"/>
                        </a:lnTo>
                        <a:lnTo>
                          <a:pt x="34" y="681"/>
                        </a:lnTo>
                        <a:lnTo>
                          <a:pt x="45" y="681"/>
                        </a:lnTo>
                        <a:lnTo>
                          <a:pt x="34" y="689"/>
                        </a:lnTo>
                        <a:lnTo>
                          <a:pt x="34" y="697"/>
                        </a:lnTo>
                        <a:lnTo>
                          <a:pt x="45" y="697"/>
                        </a:lnTo>
                        <a:lnTo>
                          <a:pt x="45" y="714"/>
                        </a:lnTo>
                        <a:lnTo>
                          <a:pt x="56" y="705"/>
                        </a:lnTo>
                        <a:lnTo>
                          <a:pt x="56" y="714"/>
                        </a:lnTo>
                        <a:lnTo>
                          <a:pt x="56" y="722"/>
                        </a:lnTo>
                        <a:lnTo>
                          <a:pt x="56" y="787"/>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29" name="Freeform 62"/>
                  <p:cNvSpPr>
                    <a:spLocks/>
                  </p:cNvSpPr>
                  <p:nvPr/>
                </p:nvSpPr>
                <p:spPr bwMode="auto">
                  <a:xfrm>
                    <a:off x="2814" y="1462"/>
                    <a:ext cx="136" cy="788"/>
                  </a:xfrm>
                  <a:custGeom>
                    <a:avLst/>
                    <a:gdLst>
                      <a:gd name="T0" fmla="*/ 79 w 136"/>
                      <a:gd name="T1" fmla="*/ 705 h 788"/>
                      <a:gd name="T2" fmla="*/ 90 w 136"/>
                      <a:gd name="T3" fmla="*/ 689 h 788"/>
                      <a:gd name="T4" fmla="*/ 101 w 136"/>
                      <a:gd name="T5" fmla="*/ 664 h 788"/>
                      <a:gd name="T6" fmla="*/ 112 w 136"/>
                      <a:gd name="T7" fmla="*/ 640 h 788"/>
                      <a:gd name="T8" fmla="*/ 112 w 136"/>
                      <a:gd name="T9" fmla="*/ 607 h 788"/>
                      <a:gd name="T10" fmla="*/ 124 w 136"/>
                      <a:gd name="T11" fmla="*/ 574 h 788"/>
                      <a:gd name="T12" fmla="*/ 124 w 136"/>
                      <a:gd name="T13" fmla="*/ 566 h 788"/>
                      <a:gd name="T14" fmla="*/ 112 w 136"/>
                      <a:gd name="T15" fmla="*/ 550 h 788"/>
                      <a:gd name="T16" fmla="*/ 124 w 136"/>
                      <a:gd name="T17" fmla="*/ 533 h 788"/>
                      <a:gd name="T18" fmla="*/ 112 w 136"/>
                      <a:gd name="T19" fmla="*/ 500 h 788"/>
                      <a:gd name="T20" fmla="*/ 112 w 136"/>
                      <a:gd name="T21" fmla="*/ 476 h 788"/>
                      <a:gd name="T22" fmla="*/ 124 w 136"/>
                      <a:gd name="T23" fmla="*/ 459 h 788"/>
                      <a:gd name="T24" fmla="*/ 112 w 136"/>
                      <a:gd name="T25" fmla="*/ 427 h 788"/>
                      <a:gd name="T26" fmla="*/ 112 w 136"/>
                      <a:gd name="T27" fmla="*/ 410 h 788"/>
                      <a:gd name="T28" fmla="*/ 112 w 136"/>
                      <a:gd name="T29" fmla="*/ 402 h 788"/>
                      <a:gd name="T30" fmla="*/ 124 w 136"/>
                      <a:gd name="T31" fmla="*/ 369 h 788"/>
                      <a:gd name="T32" fmla="*/ 112 w 136"/>
                      <a:gd name="T33" fmla="*/ 336 h 788"/>
                      <a:gd name="T34" fmla="*/ 112 w 136"/>
                      <a:gd name="T35" fmla="*/ 304 h 788"/>
                      <a:gd name="T36" fmla="*/ 124 w 136"/>
                      <a:gd name="T37" fmla="*/ 279 h 788"/>
                      <a:gd name="T38" fmla="*/ 112 w 136"/>
                      <a:gd name="T39" fmla="*/ 263 h 788"/>
                      <a:gd name="T40" fmla="*/ 112 w 136"/>
                      <a:gd name="T41" fmla="*/ 230 h 788"/>
                      <a:gd name="T42" fmla="*/ 101 w 136"/>
                      <a:gd name="T43" fmla="*/ 197 h 788"/>
                      <a:gd name="T44" fmla="*/ 112 w 136"/>
                      <a:gd name="T45" fmla="*/ 173 h 788"/>
                      <a:gd name="T46" fmla="*/ 101 w 136"/>
                      <a:gd name="T47" fmla="*/ 148 h 788"/>
                      <a:gd name="T48" fmla="*/ 101 w 136"/>
                      <a:gd name="T49" fmla="*/ 115 h 788"/>
                      <a:gd name="T50" fmla="*/ 90 w 136"/>
                      <a:gd name="T51" fmla="*/ 91 h 788"/>
                      <a:gd name="T52" fmla="*/ 79 w 136"/>
                      <a:gd name="T53" fmla="*/ 50 h 788"/>
                      <a:gd name="T54" fmla="*/ 68 w 136"/>
                      <a:gd name="T55" fmla="*/ 17 h 788"/>
                      <a:gd name="T56" fmla="*/ 56 w 136"/>
                      <a:gd name="T57" fmla="*/ 17 h 788"/>
                      <a:gd name="T58" fmla="*/ 56 w 136"/>
                      <a:gd name="T59" fmla="*/ 41 h 788"/>
                      <a:gd name="T60" fmla="*/ 45 w 136"/>
                      <a:gd name="T61" fmla="*/ 74 h 788"/>
                      <a:gd name="T62" fmla="*/ 45 w 136"/>
                      <a:gd name="T63" fmla="*/ 91 h 788"/>
                      <a:gd name="T64" fmla="*/ 23 w 136"/>
                      <a:gd name="T65" fmla="*/ 99 h 788"/>
                      <a:gd name="T66" fmla="*/ 23 w 136"/>
                      <a:gd name="T67" fmla="*/ 123 h 788"/>
                      <a:gd name="T68" fmla="*/ 12 w 136"/>
                      <a:gd name="T69" fmla="*/ 132 h 788"/>
                      <a:gd name="T70" fmla="*/ 12 w 136"/>
                      <a:gd name="T71" fmla="*/ 148 h 788"/>
                      <a:gd name="T72" fmla="*/ 23 w 136"/>
                      <a:gd name="T73" fmla="*/ 173 h 788"/>
                      <a:gd name="T74" fmla="*/ 23 w 136"/>
                      <a:gd name="T75" fmla="*/ 197 h 788"/>
                      <a:gd name="T76" fmla="*/ 23 w 136"/>
                      <a:gd name="T77" fmla="*/ 222 h 788"/>
                      <a:gd name="T78" fmla="*/ 0 w 136"/>
                      <a:gd name="T79" fmla="*/ 255 h 788"/>
                      <a:gd name="T80" fmla="*/ 0 w 136"/>
                      <a:gd name="T81" fmla="*/ 279 h 788"/>
                      <a:gd name="T82" fmla="*/ 34 w 136"/>
                      <a:gd name="T83" fmla="*/ 287 h 788"/>
                      <a:gd name="T84" fmla="*/ 0 w 136"/>
                      <a:gd name="T85" fmla="*/ 312 h 788"/>
                      <a:gd name="T86" fmla="*/ 0 w 136"/>
                      <a:gd name="T87" fmla="*/ 353 h 788"/>
                      <a:gd name="T88" fmla="*/ 0 w 136"/>
                      <a:gd name="T89" fmla="*/ 377 h 788"/>
                      <a:gd name="T90" fmla="*/ 0 w 136"/>
                      <a:gd name="T91" fmla="*/ 410 h 788"/>
                      <a:gd name="T92" fmla="*/ 0 w 136"/>
                      <a:gd name="T93" fmla="*/ 451 h 788"/>
                      <a:gd name="T94" fmla="*/ 0 w 136"/>
                      <a:gd name="T95" fmla="*/ 459 h 788"/>
                      <a:gd name="T96" fmla="*/ 23 w 136"/>
                      <a:gd name="T97" fmla="*/ 476 h 788"/>
                      <a:gd name="T98" fmla="*/ 23 w 136"/>
                      <a:gd name="T99" fmla="*/ 484 h 788"/>
                      <a:gd name="T100" fmla="*/ 12 w 136"/>
                      <a:gd name="T101" fmla="*/ 533 h 788"/>
                      <a:gd name="T102" fmla="*/ 12 w 136"/>
                      <a:gd name="T103" fmla="*/ 541 h 788"/>
                      <a:gd name="T104" fmla="*/ 12 w 136"/>
                      <a:gd name="T105" fmla="*/ 574 h 788"/>
                      <a:gd name="T106" fmla="*/ 0 w 136"/>
                      <a:gd name="T107" fmla="*/ 615 h 788"/>
                      <a:gd name="T108" fmla="*/ 34 w 136"/>
                      <a:gd name="T109" fmla="*/ 640 h 788"/>
                      <a:gd name="T110" fmla="*/ 23 w 136"/>
                      <a:gd name="T111" fmla="*/ 681 h 788"/>
                      <a:gd name="T112" fmla="*/ 45 w 136"/>
                      <a:gd name="T113" fmla="*/ 681 h 788"/>
                      <a:gd name="T114" fmla="*/ 45 w 136"/>
                      <a:gd name="T115" fmla="*/ 714 h 788"/>
                      <a:gd name="T116" fmla="*/ 56 w 136"/>
                      <a:gd name="T117" fmla="*/ 787 h 7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
                      <a:gd name="T178" fmla="*/ 0 h 788"/>
                      <a:gd name="T179" fmla="*/ 136 w 136"/>
                      <a:gd name="T180" fmla="*/ 788 h 7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 h="788">
                        <a:moveTo>
                          <a:pt x="56" y="787"/>
                        </a:moveTo>
                        <a:lnTo>
                          <a:pt x="79" y="787"/>
                        </a:lnTo>
                        <a:lnTo>
                          <a:pt x="79" y="714"/>
                        </a:lnTo>
                        <a:lnTo>
                          <a:pt x="79" y="705"/>
                        </a:lnTo>
                        <a:lnTo>
                          <a:pt x="90" y="714"/>
                        </a:lnTo>
                        <a:lnTo>
                          <a:pt x="90" y="705"/>
                        </a:lnTo>
                        <a:lnTo>
                          <a:pt x="101" y="697"/>
                        </a:lnTo>
                        <a:lnTo>
                          <a:pt x="90" y="689"/>
                        </a:lnTo>
                        <a:lnTo>
                          <a:pt x="101" y="689"/>
                        </a:lnTo>
                        <a:lnTo>
                          <a:pt x="101" y="681"/>
                        </a:lnTo>
                        <a:lnTo>
                          <a:pt x="101" y="673"/>
                        </a:lnTo>
                        <a:lnTo>
                          <a:pt x="101" y="664"/>
                        </a:lnTo>
                        <a:lnTo>
                          <a:pt x="101" y="656"/>
                        </a:lnTo>
                        <a:lnTo>
                          <a:pt x="101" y="648"/>
                        </a:lnTo>
                        <a:lnTo>
                          <a:pt x="112" y="648"/>
                        </a:lnTo>
                        <a:lnTo>
                          <a:pt x="112" y="640"/>
                        </a:lnTo>
                        <a:lnTo>
                          <a:pt x="112" y="632"/>
                        </a:lnTo>
                        <a:lnTo>
                          <a:pt x="101" y="623"/>
                        </a:lnTo>
                        <a:lnTo>
                          <a:pt x="112" y="623"/>
                        </a:lnTo>
                        <a:lnTo>
                          <a:pt x="112" y="607"/>
                        </a:lnTo>
                        <a:lnTo>
                          <a:pt x="112" y="599"/>
                        </a:lnTo>
                        <a:lnTo>
                          <a:pt x="112" y="591"/>
                        </a:lnTo>
                        <a:lnTo>
                          <a:pt x="112" y="582"/>
                        </a:lnTo>
                        <a:lnTo>
                          <a:pt x="124" y="574"/>
                        </a:lnTo>
                        <a:lnTo>
                          <a:pt x="124" y="582"/>
                        </a:lnTo>
                        <a:lnTo>
                          <a:pt x="124" y="566"/>
                        </a:lnTo>
                        <a:lnTo>
                          <a:pt x="112" y="566"/>
                        </a:lnTo>
                        <a:lnTo>
                          <a:pt x="124" y="566"/>
                        </a:lnTo>
                        <a:lnTo>
                          <a:pt x="124" y="558"/>
                        </a:lnTo>
                        <a:lnTo>
                          <a:pt x="112" y="550"/>
                        </a:lnTo>
                        <a:lnTo>
                          <a:pt x="112" y="558"/>
                        </a:lnTo>
                        <a:lnTo>
                          <a:pt x="112" y="550"/>
                        </a:lnTo>
                        <a:lnTo>
                          <a:pt x="112" y="541"/>
                        </a:lnTo>
                        <a:lnTo>
                          <a:pt x="112" y="533"/>
                        </a:lnTo>
                        <a:lnTo>
                          <a:pt x="112" y="525"/>
                        </a:lnTo>
                        <a:lnTo>
                          <a:pt x="124" y="533"/>
                        </a:lnTo>
                        <a:lnTo>
                          <a:pt x="124" y="525"/>
                        </a:lnTo>
                        <a:lnTo>
                          <a:pt x="112" y="517"/>
                        </a:lnTo>
                        <a:lnTo>
                          <a:pt x="124" y="509"/>
                        </a:lnTo>
                        <a:lnTo>
                          <a:pt x="112" y="500"/>
                        </a:lnTo>
                        <a:lnTo>
                          <a:pt x="112" y="492"/>
                        </a:lnTo>
                        <a:lnTo>
                          <a:pt x="124" y="492"/>
                        </a:lnTo>
                        <a:lnTo>
                          <a:pt x="112" y="484"/>
                        </a:lnTo>
                        <a:lnTo>
                          <a:pt x="112" y="476"/>
                        </a:lnTo>
                        <a:lnTo>
                          <a:pt x="112" y="468"/>
                        </a:lnTo>
                        <a:lnTo>
                          <a:pt x="124" y="476"/>
                        </a:lnTo>
                        <a:lnTo>
                          <a:pt x="124" y="468"/>
                        </a:lnTo>
                        <a:lnTo>
                          <a:pt x="124" y="459"/>
                        </a:lnTo>
                        <a:lnTo>
                          <a:pt x="135" y="451"/>
                        </a:lnTo>
                        <a:lnTo>
                          <a:pt x="124" y="443"/>
                        </a:lnTo>
                        <a:lnTo>
                          <a:pt x="124" y="435"/>
                        </a:lnTo>
                        <a:lnTo>
                          <a:pt x="112" y="427"/>
                        </a:lnTo>
                        <a:lnTo>
                          <a:pt x="112" y="418"/>
                        </a:lnTo>
                        <a:lnTo>
                          <a:pt x="124" y="427"/>
                        </a:lnTo>
                        <a:lnTo>
                          <a:pt x="124" y="410"/>
                        </a:lnTo>
                        <a:lnTo>
                          <a:pt x="112" y="410"/>
                        </a:lnTo>
                        <a:lnTo>
                          <a:pt x="101" y="402"/>
                        </a:lnTo>
                        <a:lnTo>
                          <a:pt x="101" y="386"/>
                        </a:lnTo>
                        <a:lnTo>
                          <a:pt x="112" y="394"/>
                        </a:lnTo>
                        <a:lnTo>
                          <a:pt x="112" y="402"/>
                        </a:lnTo>
                        <a:lnTo>
                          <a:pt x="124" y="394"/>
                        </a:lnTo>
                        <a:lnTo>
                          <a:pt x="124" y="386"/>
                        </a:lnTo>
                        <a:lnTo>
                          <a:pt x="124" y="377"/>
                        </a:lnTo>
                        <a:lnTo>
                          <a:pt x="124" y="369"/>
                        </a:lnTo>
                        <a:lnTo>
                          <a:pt x="112" y="361"/>
                        </a:lnTo>
                        <a:lnTo>
                          <a:pt x="124" y="361"/>
                        </a:lnTo>
                        <a:lnTo>
                          <a:pt x="112" y="345"/>
                        </a:lnTo>
                        <a:lnTo>
                          <a:pt x="112" y="336"/>
                        </a:lnTo>
                        <a:lnTo>
                          <a:pt x="124" y="328"/>
                        </a:lnTo>
                        <a:lnTo>
                          <a:pt x="124" y="320"/>
                        </a:lnTo>
                        <a:lnTo>
                          <a:pt x="112" y="312"/>
                        </a:lnTo>
                        <a:lnTo>
                          <a:pt x="112" y="304"/>
                        </a:lnTo>
                        <a:lnTo>
                          <a:pt x="124" y="304"/>
                        </a:lnTo>
                        <a:lnTo>
                          <a:pt x="124" y="295"/>
                        </a:lnTo>
                        <a:lnTo>
                          <a:pt x="124" y="287"/>
                        </a:lnTo>
                        <a:lnTo>
                          <a:pt x="124" y="279"/>
                        </a:lnTo>
                        <a:lnTo>
                          <a:pt x="124" y="271"/>
                        </a:lnTo>
                        <a:lnTo>
                          <a:pt x="112" y="263"/>
                        </a:lnTo>
                        <a:lnTo>
                          <a:pt x="112" y="271"/>
                        </a:lnTo>
                        <a:lnTo>
                          <a:pt x="112" y="263"/>
                        </a:lnTo>
                        <a:lnTo>
                          <a:pt x="112" y="255"/>
                        </a:lnTo>
                        <a:lnTo>
                          <a:pt x="112" y="246"/>
                        </a:lnTo>
                        <a:lnTo>
                          <a:pt x="112" y="238"/>
                        </a:lnTo>
                        <a:lnTo>
                          <a:pt x="112" y="230"/>
                        </a:lnTo>
                        <a:lnTo>
                          <a:pt x="112" y="222"/>
                        </a:lnTo>
                        <a:lnTo>
                          <a:pt x="112" y="214"/>
                        </a:lnTo>
                        <a:lnTo>
                          <a:pt x="112" y="205"/>
                        </a:lnTo>
                        <a:lnTo>
                          <a:pt x="101" y="197"/>
                        </a:lnTo>
                        <a:lnTo>
                          <a:pt x="112" y="189"/>
                        </a:lnTo>
                        <a:lnTo>
                          <a:pt x="101" y="181"/>
                        </a:lnTo>
                        <a:lnTo>
                          <a:pt x="101" y="173"/>
                        </a:lnTo>
                        <a:lnTo>
                          <a:pt x="112" y="173"/>
                        </a:lnTo>
                        <a:lnTo>
                          <a:pt x="112" y="164"/>
                        </a:lnTo>
                        <a:lnTo>
                          <a:pt x="112" y="156"/>
                        </a:lnTo>
                        <a:lnTo>
                          <a:pt x="112" y="148"/>
                        </a:lnTo>
                        <a:lnTo>
                          <a:pt x="101" y="148"/>
                        </a:lnTo>
                        <a:lnTo>
                          <a:pt x="101" y="140"/>
                        </a:lnTo>
                        <a:lnTo>
                          <a:pt x="112" y="132"/>
                        </a:lnTo>
                        <a:lnTo>
                          <a:pt x="101" y="123"/>
                        </a:lnTo>
                        <a:lnTo>
                          <a:pt x="101" y="115"/>
                        </a:lnTo>
                        <a:lnTo>
                          <a:pt x="101" y="107"/>
                        </a:lnTo>
                        <a:lnTo>
                          <a:pt x="90" y="107"/>
                        </a:lnTo>
                        <a:lnTo>
                          <a:pt x="101" y="99"/>
                        </a:lnTo>
                        <a:lnTo>
                          <a:pt x="90" y="91"/>
                        </a:lnTo>
                        <a:lnTo>
                          <a:pt x="90" y="74"/>
                        </a:lnTo>
                        <a:lnTo>
                          <a:pt x="90" y="66"/>
                        </a:lnTo>
                        <a:lnTo>
                          <a:pt x="79" y="58"/>
                        </a:lnTo>
                        <a:lnTo>
                          <a:pt x="79" y="50"/>
                        </a:lnTo>
                        <a:lnTo>
                          <a:pt x="68" y="50"/>
                        </a:lnTo>
                        <a:lnTo>
                          <a:pt x="68" y="41"/>
                        </a:lnTo>
                        <a:lnTo>
                          <a:pt x="68" y="25"/>
                        </a:lnTo>
                        <a:lnTo>
                          <a:pt x="68" y="17"/>
                        </a:lnTo>
                        <a:lnTo>
                          <a:pt x="68" y="9"/>
                        </a:lnTo>
                        <a:lnTo>
                          <a:pt x="68" y="0"/>
                        </a:lnTo>
                        <a:lnTo>
                          <a:pt x="68" y="9"/>
                        </a:lnTo>
                        <a:lnTo>
                          <a:pt x="56" y="17"/>
                        </a:lnTo>
                        <a:lnTo>
                          <a:pt x="56" y="33"/>
                        </a:lnTo>
                        <a:lnTo>
                          <a:pt x="56" y="41"/>
                        </a:lnTo>
                        <a:lnTo>
                          <a:pt x="56" y="33"/>
                        </a:lnTo>
                        <a:lnTo>
                          <a:pt x="56" y="41"/>
                        </a:lnTo>
                        <a:lnTo>
                          <a:pt x="45" y="50"/>
                        </a:lnTo>
                        <a:lnTo>
                          <a:pt x="45" y="58"/>
                        </a:lnTo>
                        <a:lnTo>
                          <a:pt x="45" y="66"/>
                        </a:lnTo>
                        <a:lnTo>
                          <a:pt x="45" y="74"/>
                        </a:lnTo>
                        <a:lnTo>
                          <a:pt x="34" y="74"/>
                        </a:lnTo>
                        <a:lnTo>
                          <a:pt x="34" y="82"/>
                        </a:lnTo>
                        <a:lnTo>
                          <a:pt x="34" y="91"/>
                        </a:lnTo>
                        <a:lnTo>
                          <a:pt x="45" y="91"/>
                        </a:lnTo>
                        <a:lnTo>
                          <a:pt x="45" y="99"/>
                        </a:lnTo>
                        <a:lnTo>
                          <a:pt x="34" y="99"/>
                        </a:lnTo>
                        <a:lnTo>
                          <a:pt x="34" y="91"/>
                        </a:lnTo>
                        <a:lnTo>
                          <a:pt x="23" y="99"/>
                        </a:lnTo>
                        <a:lnTo>
                          <a:pt x="12" y="107"/>
                        </a:lnTo>
                        <a:lnTo>
                          <a:pt x="12" y="115"/>
                        </a:lnTo>
                        <a:lnTo>
                          <a:pt x="23" y="115"/>
                        </a:lnTo>
                        <a:lnTo>
                          <a:pt x="23" y="123"/>
                        </a:lnTo>
                        <a:lnTo>
                          <a:pt x="34" y="123"/>
                        </a:lnTo>
                        <a:lnTo>
                          <a:pt x="34" y="132"/>
                        </a:lnTo>
                        <a:lnTo>
                          <a:pt x="23" y="132"/>
                        </a:lnTo>
                        <a:lnTo>
                          <a:pt x="12" y="132"/>
                        </a:lnTo>
                        <a:lnTo>
                          <a:pt x="0" y="140"/>
                        </a:lnTo>
                        <a:lnTo>
                          <a:pt x="0" y="156"/>
                        </a:lnTo>
                        <a:lnTo>
                          <a:pt x="12" y="156"/>
                        </a:lnTo>
                        <a:lnTo>
                          <a:pt x="12" y="148"/>
                        </a:lnTo>
                        <a:lnTo>
                          <a:pt x="12" y="164"/>
                        </a:lnTo>
                        <a:lnTo>
                          <a:pt x="0" y="173"/>
                        </a:lnTo>
                        <a:lnTo>
                          <a:pt x="12" y="173"/>
                        </a:lnTo>
                        <a:lnTo>
                          <a:pt x="23" y="173"/>
                        </a:lnTo>
                        <a:lnTo>
                          <a:pt x="12" y="181"/>
                        </a:lnTo>
                        <a:lnTo>
                          <a:pt x="12" y="189"/>
                        </a:lnTo>
                        <a:lnTo>
                          <a:pt x="12" y="197"/>
                        </a:lnTo>
                        <a:lnTo>
                          <a:pt x="23" y="197"/>
                        </a:lnTo>
                        <a:lnTo>
                          <a:pt x="12" y="205"/>
                        </a:lnTo>
                        <a:lnTo>
                          <a:pt x="12" y="214"/>
                        </a:lnTo>
                        <a:lnTo>
                          <a:pt x="12" y="222"/>
                        </a:lnTo>
                        <a:lnTo>
                          <a:pt x="23" y="222"/>
                        </a:lnTo>
                        <a:lnTo>
                          <a:pt x="12" y="230"/>
                        </a:lnTo>
                        <a:lnTo>
                          <a:pt x="12" y="238"/>
                        </a:lnTo>
                        <a:lnTo>
                          <a:pt x="12" y="246"/>
                        </a:lnTo>
                        <a:lnTo>
                          <a:pt x="0" y="255"/>
                        </a:lnTo>
                        <a:lnTo>
                          <a:pt x="0" y="263"/>
                        </a:lnTo>
                        <a:lnTo>
                          <a:pt x="0" y="271"/>
                        </a:lnTo>
                        <a:lnTo>
                          <a:pt x="12" y="271"/>
                        </a:lnTo>
                        <a:lnTo>
                          <a:pt x="0" y="279"/>
                        </a:lnTo>
                        <a:lnTo>
                          <a:pt x="0" y="287"/>
                        </a:lnTo>
                        <a:lnTo>
                          <a:pt x="12" y="287"/>
                        </a:lnTo>
                        <a:lnTo>
                          <a:pt x="23" y="287"/>
                        </a:lnTo>
                        <a:lnTo>
                          <a:pt x="34" y="287"/>
                        </a:lnTo>
                        <a:lnTo>
                          <a:pt x="23" y="287"/>
                        </a:lnTo>
                        <a:lnTo>
                          <a:pt x="23" y="295"/>
                        </a:lnTo>
                        <a:lnTo>
                          <a:pt x="12" y="304"/>
                        </a:lnTo>
                        <a:lnTo>
                          <a:pt x="0" y="312"/>
                        </a:lnTo>
                        <a:lnTo>
                          <a:pt x="0" y="320"/>
                        </a:lnTo>
                        <a:lnTo>
                          <a:pt x="0" y="328"/>
                        </a:lnTo>
                        <a:lnTo>
                          <a:pt x="0" y="345"/>
                        </a:lnTo>
                        <a:lnTo>
                          <a:pt x="0" y="353"/>
                        </a:lnTo>
                        <a:lnTo>
                          <a:pt x="12" y="345"/>
                        </a:lnTo>
                        <a:lnTo>
                          <a:pt x="0" y="361"/>
                        </a:lnTo>
                        <a:lnTo>
                          <a:pt x="0" y="369"/>
                        </a:lnTo>
                        <a:lnTo>
                          <a:pt x="0" y="377"/>
                        </a:lnTo>
                        <a:lnTo>
                          <a:pt x="0" y="386"/>
                        </a:lnTo>
                        <a:lnTo>
                          <a:pt x="12" y="386"/>
                        </a:lnTo>
                        <a:lnTo>
                          <a:pt x="12" y="394"/>
                        </a:lnTo>
                        <a:lnTo>
                          <a:pt x="0" y="410"/>
                        </a:lnTo>
                        <a:lnTo>
                          <a:pt x="0" y="427"/>
                        </a:lnTo>
                        <a:lnTo>
                          <a:pt x="0" y="435"/>
                        </a:lnTo>
                        <a:lnTo>
                          <a:pt x="0" y="443"/>
                        </a:lnTo>
                        <a:lnTo>
                          <a:pt x="0" y="451"/>
                        </a:lnTo>
                        <a:lnTo>
                          <a:pt x="0" y="443"/>
                        </a:lnTo>
                        <a:lnTo>
                          <a:pt x="12" y="435"/>
                        </a:lnTo>
                        <a:lnTo>
                          <a:pt x="12" y="443"/>
                        </a:lnTo>
                        <a:lnTo>
                          <a:pt x="0" y="459"/>
                        </a:lnTo>
                        <a:lnTo>
                          <a:pt x="0" y="468"/>
                        </a:lnTo>
                        <a:lnTo>
                          <a:pt x="0" y="476"/>
                        </a:lnTo>
                        <a:lnTo>
                          <a:pt x="12" y="484"/>
                        </a:lnTo>
                        <a:lnTo>
                          <a:pt x="23" y="476"/>
                        </a:lnTo>
                        <a:lnTo>
                          <a:pt x="23" y="459"/>
                        </a:lnTo>
                        <a:lnTo>
                          <a:pt x="34" y="459"/>
                        </a:lnTo>
                        <a:lnTo>
                          <a:pt x="34" y="476"/>
                        </a:lnTo>
                        <a:lnTo>
                          <a:pt x="23" y="484"/>
                        </a:lnTo>
                        <a:lnTo>
                          <a:pt x="12" y="492"/>
                        </a:lnTo>
                        <a:lnTo>
                          <a:pt x="12" y="500"/>
                        </a:lnTo>
                        <a:lnTo>
                          <a:pt x="0" y="517"/>
                        </a:lnTo>
                        <a:lnTo>
                          <a:pt x="12" y="533"/>
                        </a:lnTo>
                        <a:lnTo>
                          <a:pt x="23" y="525"/>
                        </a:lnTo>
                        <a:lnTo>
                          <a:pt x="23" y="517"/>
                        </a:lnTo>
                        <a:lnTo>
                          <a:pt x="34" y="517"/>
                        </a:lnTo>
                        <a:lnTo>
                          <a:pt x="12" y="541"/>
                        </a:lnTo>
                        <a:lnTo>
                          <a:pt x="12" y="550"/>
                        </a:lnTo>
                        <a:lnTo>
                          <a:pt x="0" y="558"/>
                        </a:lnTo>
                        <a:lnTo>
                          <a:pt x="0" y="566"/>
                        </a:lnTo>
                        <a:lnTo>
                          <a:pt x="12" y="574"/>
                        </a:lnTo>
                        <a:lnTo>
                          <a:pt x="12" y="582"/>
                        </a:lnTo>
                        <a:lnTo>
                          <a:pt x="12" y="591"/>
                        </a:lnTo>
                        <a:lnTo>
                          <a:pt x="12" y="599"/>
                        </a:lnTo>
                        <a:lnTo>
                          <a:pt x="0" y="615"/>
                        </a:lnTo>
                        <a:lnTo>
                          <a:pt x="12" y="623"/>
                        </a:lnTo>
                        <a:lnTo>
                          <a:pt x="12" y="640"/>
                        </a:lnTo>
                        <a:lnTo>
                          <a:pt x="23" y="640"/>
                        </a:lnTo>
                        <a:lnTo>
                          <a:pt x="34" y="640"/>
                        </a:lnTo>
                        <a:lnTo>
                          <a:pt x="34" y="648"/>
                        </a:lnTo>
                        <a:lnTo>
                          <a:pt x="23" y="656"/>
                        </a:lnTo>
                        <a:lnTo>
                          <a:pt x="23" y="664"/>
                        </a:lnTo>
                        <a:lnTo>
                          <a:pt x="23" y="681"/>
                        </a:lnTo>
                        <a:lnTo>
                          <a:pt x="34" y="681"/>
                        </a:lnTo>
                        <a:lnTo>
                          <a:pt x="34" y="689"/>
                        </a:lnTo>
                        <a:lnTo>
                          <a:pt x="34" y="681"/>
                        </a:lnTo>
                        <a:lnTo>
                          <a:pt x="45" y="681"/>
                        </a:lnTo>
                        <a:lnTo>
                          <a:pt x="34" y="689"/>
                        </a:lnTo>
                        <a:lnTo>
                          <a:pt x="34" y="697"/>
                        </a:lnTo>
                        <a:lnTo>
                          <a:pt x="45" y="697"/>
                        </a:lnTo>
                        <a:lnTo>
                          <a:pt x="45" y="714"/>
                        </a:lnTo>
                        <a:lnTo>
                          <a:pt x="56" y="705"/>
                        </a:lnTo>
                        <a:lnTo>
                          <a:pt x="56" y="714"/>
                        </a:lnTo>
                        <a:lnTo>
                          <a:pt x="56" y="722"/>
                        </a:lnTo>
                        <a:lnTo>
                          <a:pt x="56" y="787"/>
                        </a:lnTo>
                      </a:path>
                    </a:pathLst>
                  </a:custGeom>
                  <a:solidFill>
                    <a:srgbClr val="008000"/>
                  </a:solidFill>
                  <a:ln w="19050" cap="rnd">
                    <a:solidFill>
                      <a:schemeClr val="tx1"/>
                    </a:solidFill>
                    <a:round/>
                    <a:headEnd type="none" w="sm" len="sm"/>
                    <a:tailEnd type="none" w="sm" len="sm"/>
                  </a:ln>
                </p:spPr>
                <p:txBody>
                  <a:bodyPr/>
                  <a:lstStyle/>
                  <a:p>
                    <a:pPr eaLnBrk="0" hangingPunct="0"/>
                    <a:endParaRPr lang="en-US"/>
                  </a:p>
                </p:txBody>
              </p:sp>
              <p:sp>
                <p:nvSpPr>
                  <p:cNvPr id="21630" name="Freeform 63"/>
                  <p:cNvSpPr>
                    <a:spLocks/>
                  </p:cNvSpPr>
                  <p:nvPr/>
                </p:nvSpPr>
                <p:spPr bwMode="auto">
                  <a:xfrm>
                    <a:off x="2859" y="2143"/>
                    <a:ext cx="17" cy="17"/>
                  </a:xfrm>
                  <a:custGeom>
                    <a:avLst/>
                    <a:gdLst>
                      <a:gd name="T0" fmla="*/ 16 w 17"/>
                      <a:gd name="T1" fmla="*/ 0 h 17"/>
                      <a:gd name="T2" fmla="*/ 16 w 17"/>
                      <a:gd name="T3" fmla="*/ 16 h 17"/>
                      <a:gd name="T4" fmla="*/ 0 w 17"/>
                      <a:gd name="T5" fmla="*/ 16 h 17"/>
                      <a:gd name="T6" fmla="*/ 0 w 17"/>
                      <a:gd name="T7" fmla="*/ 8 h 17"/>
                      <a:gd name="T8" fmla="*/ 16 w 17"/>
                      <a:gd name="T9" fmla="*/ 8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16" y="16"/>
                        </a:lnTo>
                        <a:lnTo>
                          <a:pt x="0" y="16"/>
                        </a:lnTo>
                        <a:lnTo>
                          <a:pt x="0" y="8"/>
                        </a:lnTo>
                        <a:lnTo>
                          <a:pt x="16" y="8"/>
                        </a:lnTo>
                        <a:lnTo>
                          <a:pt x="16"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31" name="Freeform 64"/>
                  <p:cNvSpPr>
                    <a:spLocks/>
                  </p:cNvSpPr>
                  <p:nvPr/>
                </p:nvSpPr>
                <p:spPr bwMode="auto">
                  <a:xfrm>
                    <a:off x="2859" y="2126"/>
                    <a:ext cx="17" cy="17"/>
                  </a:xfrm>
                  <a:custGeom>
                    <a:avLst/>
                    <a:gdLst>
                      <a:gd name="T0" fmla="*/ 16 w 17"/>
                      <a:gd name="T1" fmla="*/ 16 h 17"/>
                      <a:gd name="T2" fmla="*/ 16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16"/>
                        </a:lnTo>
                        <a:lnTo>
                          <a:pt x="16" y="16"/>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32" name="Freeform 65"/>
                  <p:cNvSpPr>
                    <a:spLocks/>
                  </p:cNvSpPr>
                  <p:nvPr/>
                </p:nvSpPr>
                <p:spPr bwMode="auto">
                  <a:xfrm>
                    <a:off x="2893" y="2151"/>
                    <a:ext cx="17" cy="17"/>
                  </a:xfrm>
                  <a:custGeom>
                    <a:avLst/>
                    <a:gdLst>
                      <a:gd name="T0" fmla="*/ 0 w 17"/>
                      <a:gd name="T1" fmla="*/ 8 h 17"/>
                      <a:gd name="T2" fmla="*/ 16 w 17"/>
                      <a:gd name="T3" fmla="*/ 16 h 17"/>
                      <a:gd name="T4" fmla="*/ 16 w 17"/>
                      <a:gd name="T5" fmla="*/ 8 h 17"/>
                      <a:gd name="T6" fmla="*/ 16 w 17"/>
                      <a:gd name="T7" fmla="*/ 0 h 17"/>
                      <a:gd name="T8" fmla="*/ 0 w 17"/>
                      <a:gd name="T9" fmla="*/ 0 h 17"/>
                      <a:gd name="T10" fmla="*/ 0 w 17"/>
                      <a:gd name="T11" fmla="*/ 8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8"/>
                        </a:moveTo>
                        <a:lnTo>
                          <a:pt x="16" y="16"/>
                        </a:lnTo>
                        <a:lnTo>
                          <a:pt x="16" y="8"/>
                        </a:lnTo>
                        <a:lnTo>
                          <a:pt x="16" y="0"/>
                        </a:lnTo>
                        <a:lnTo>
                          <a:pt x="0" y="0"/>
                        </a:lnTo>
                        <a:lnTo>
                          <a:pt x="0" y="8"/>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33" name="Freeform 66"/>
                  <p:cNvSpPr>
                    <a:spLocks/>
                  </p:cNvSpPr>
                  <p:nvPr/>
                </p:nvSpPr>
                <p:spPr bwMode="auto">
                  <a:xfrm>
                    <a:off x="2893" y="2044"/>
                    <a:ext cx="17" cy="18"/>
                  </a:xfrm>
                  <a:custGeom>
                    <a:avLst/>
                    <a:gdLst>
                      <a:gd name="T0" fmla="*/ 0 w 17"/>
                      <a:gd name="T1" fmla="*/ 17 h 18"/>
                      <a:gd name="T2" fmla="*/ 16 w 17"/>
                      <a:gd name="T3" fmla="*/ 17 h 18"/>
                      <a:gd name="T4" fmla="*/ 16 w 17"/>
                      <a:gd name="T5" fmla="*/ 9 h 18"/>
                      <a:gd name="T6" fmla="*/ 16 w 17"/>
                      <a:gd name="T7" fmla="*/ 0 h 18"/>
                      <a:gd name="T8" fmla="*/ 0 w 17"/>
                      <a:gd name="T9" fmla="*/ 9 h 18"/>
                      <a:gd name="T10" fmla="*/ 0 w 17"/>
                      <a:gd name="T11" fmla="*/ 17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0" y="17"/>
                        </a:moveTo>
                        <a:lnTo>
                          <a:pt x="16" y="17"/>
                        </a:lnTo>
                        <a:lnTo>
                          <a:pt x="16" y="9"/>
                        </a:lnTo>
                        <a:lnTo>
                          <a:pt x="16" y="0"/>
                        </a:lnTo>
                        <a:lnTo>
                          <a:pt x="0" y="9"/>
                        </a:lnTo>
                        <a:lnTo>
                          <a:pt x="0" y="17"/>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34" name="Freeform 67"/>
                  <p:cNvSpPr>
                    <a:spLocks/>
                  </p:cNvSpPr>
                  <p:nvPr/>
                </p:nvSpPr>
                <p:spPr bwMode="auto">
                  <a:xfrm>
                    <a:off x="2870" y="2069"/>
                    <a:ext cx="1" cy="26"/>
                  </a:xfrm>
                  <a:custGeom>
                    <a:avLst/>
                    <a:gdLst>
                      <a:gd name="T0" fmla="*/ 0 w 1"/>
                      <a:gd name="T1" fmla="*/ 16 h 26"/>
                      <a:gd name="T2" fmla="*/ 0 w 1"/>
                      <a:gd name="T3" fmla="*/ 0 h 26"/>
                      <a:gd name="T4" fmla="*/ 0 w 1"/>
                      <a:gd name="T5" fmla="*/ 16 h 26"/>
                      <a:gd name="T6" fmla="*/ 0 w 1"/>
                      <a:gd name="T7" fmla="*/ 25 h 26"/>
                      <a:gd name="T8" fmla="*/ 0 w 1"/>
                      <a:gd name="T9" fmla="*/ 16 h 26"/>
                      <a:gd name="T10" fmla="*/ 0 60000 65536"/>
                      <a:gd name="T11" fmla="*/ 0 60000 65536"/>
                      <a:gd name="T12" fmla="*/ 0 60000 65536"/>
                      <a:gd name="T13" fmla="*/ 0 60000 65536"/>
                      <a:gd name="T14" fmla="*/ 0 60000 65536"/>
                      <a:gd name="T15" fmla="*/ 0 w 1"/>
                      <a:gd name="T16" fmla="*/ 0 h 26"/>
                      <a:gd name="T17" fmla="*/ 1 w 1"/>
                      <a:gd name="T18" fmla="*/ 26 h 26"/>
                    </a:gdLst>
                    <a:ahLst/>
                    <a:cxnLst>
                      <a:cxn ang="T10">
                        <a:pos x="T0" y="T1"/>
                      </a:cxn>
                      <a:cxn ang="T11">
                        <a:pos x="T2" y="T3"/>
                      </a:cxn>
                      <a:cxn ang="T12">
                        <a:pos x="T4" y="T5"/>
                      </a:cxn>
                      <a:cxn ang="T13">
                        <a:pos x="T6" y="T7"/>
                      </a:cxn>
                      <a:cxn ang="T14">
                        <a:pos x="T8" y="T9"/>
                      </a:cxn>
                    </a:cxnLst>
                    <a:rect l="T15" t="T16" r="T17" b="T18"/>
                    <a:pathLst>
                      <a:path w="1" h="26">
                        <a:moveTo>
                          <a:pt x="0" y="16"/>
                        </a:moveTo>
                        <a:lnTo>
                          <a:pt x="0" y="0"/>
                        </a:lnTo>
                        <a:lnTo>
                          <a:pt x="0" y="16"/>
                        </a:lnTo>
                        <a:lnTo>
                          <a:pt x="0" y="25"/>
                        </a:lnTo>
                        <a:lnTo>
                          <a:pt x="0" y="16"/>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35" name="Freeform 68"/>
                  <p:cNvSpPr>
                    <a:spLocks/>
                  </p:cNvSpPr>
                  <p:nvPr/>
                </p:nvSpPr>
                <p:spPr bwMode="auto">
                  <a:xfrm>
                    <a:off x="2848" y="2044"/>
                    <a:ext cx="17" cy="18"/>
                  </a:xfrm>
                  <a:custGeom>
                    <a:avLst/>
                    <a:gdLst>
                      <a:gd name="T0" fmla="*/ 16 w 17"/>
                      <a:gd name="T1" fmla="*/ 17 h 18"/>
                      <a:gd name="T2" fmla="*/ 16 w 17"/>
                      <a:gd name="T3" fmla="*/ 0 h 18"/>
                      <a:gd name="T4" fmla="*/ 0 w 17"/>
                      <a:gd name="T5" fmla="*/ 0 h 18"/>
                      <a:gd name="T6" fmla="*/ 0 w 17"/>
                      <a:gd name="T7" fmla="*/ 9 h 18"/>
                      <a:gd name="T8" fmla="*/ 16 w 17"/>
                      <a:gd name="T9" fmla="*/ 17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17"/>
                        </a:moveTo>
                        <a:lnTo>
                          <a:pt x="16" y="0"/>
                        </a:lnTo>
                        <a:lnTo>
                          <a:pt x="0" y="0"/>
                        </a:lnTo>
                        <a:lnTo>
                          <a:pt x="0" y="9"/>
                        </a:lnTo>
                        <a:lnTo>
                          <a:pt x="16" y="17"/>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36" name="Freeform 69"/>
                  <p:cNvSpPr>
                    <a:spLocks/>
                  </p:cNvSpPr>
                  <p:nvPr/>
                </p:nvSpPr>
                <p:spPr bwMode="auto">
                  <a:xfrm>
                    <a:off x="2859" y="2085"/>
                    <a:ext cx="1" cy="18"/>
                  </a:xfrm>
                  <a:custGeom>
                    <a:avLst/>
                    <a:gdLst>
                      <a:gd name="T0" fmla="*/ 0 w 1"/>
                      <a:gd name="T1" fmla="*/ 17 h 18"/>
                      <a:gd name="T2" fmla="*/ 0 w 1"/>
                      <a:gd name="T3" fmla="*/ 9 h 18"/>
                      <a:gd name="T4" fmla="*/ 0 w 1"/>
                      <a:gd name="T5" fmla="*/ 0 h 18"/>
                      <a:gd name="T6" fmla="*/ 0 w 1"/>
                      <a:gd name="T7" fmla="*/ 9 h 18"/>
                      <a:gd name="T8" fmla="*/ 0 w 1"/>
                      <a:gd name="T9" fmla="*/ 17 h 18"/>
                      <a:gd name="T10" fmla="*/ 0 60000 65536"/>
                      <a:gd name="T11" fmla="*/ 0 60000 65536"/>
                      <a:gd name="T12" fmla="*/ 0 60000 65536"/>
                      <a:gd name="T13" fmla="*/ 0 60000 65536"/>
                      <a:gd name="T14" fmla="*/ 0 60000 65536"/>
                      <a:gd name="T15" fmla="*/ 0 w 1"/>
                      <a:gd name="T16" fmla="*/ 0 h 18"/>
                      <a:gd name="T17" fmla="*/ 1 w 1"/>
                      <a:gd name="T18" fmla="*/ 18 h 18"/>
                    </a:gdLst>
                    <a:ahLst/>
                    <a:cxnLst>
                      <a:cxn ang="T10">
                        <a:pos x="T0" y="T1"/>
                      </a:cxn>
                      <a:cxn ang="T11">
                        <a:pos x="T2" y="T3"/>
                      </a:cxn>
                      <a:cxn ang="T12">
                        <a:pos x="T4" y="T5"/>
                      </a:cxn>
                      <a:cxn ang="T13">
                        <a:pos x="T6" y="T7"/>
                      </a:cxn>
                      <a:cxn ang="T14">
                        <a:pos x="T8" y="T9"/>
                      </a:cxn>
                    </a:cxnLst>
                    <a:rect l="T15" t="T16" r="T17" b="T18"/>
                    <a:pathLst>
                      <a:path w="1" h="18">
                        <a:moveTo>
                          <a:pt x="0" y="17"/>
                        </a:moveTo>
                        <a:lnTo>
                          <a:pt x="0" y="9"/>
                        </a:lnTo>
                        <a:lnTo>
                          <a:pt x="0" y="0"/>
                        </a:lnTo>
                        <a:lnTo>
                          <a:pt x="0" y="9"/>
                        </a:lnTo>
                        <a:lnTo>
                          <a:pt x="0" y="17"/>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37" name="Line 70"/>
                  <p:cNvSpPr>
                    <a:spLocks noChangeShapeType="1"/>
                  </p:cNvSpPr>
                  <p:nvPr/>
                </p:nvSpPr>
                <p:spPr bwMode="auto">
                  <a:xfrm flipV="1">
                    <a:off x="2893" y="2126"/>
                    <a:ext cx="11" cy="9"/>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21638" name="Freeform 71"/>
                  <p:cNvSpPr>
                    <a:spLocks/>
                  </p:cNvSpPr>
                  <p:nvPr/>
                </p:nvSpPr>
                <p:spPr bwMode="auto">
                  <a:xfrm>
                    <a:off x="2870" y="1962"/>
                    <a:ext cx="17" cy="26"/>
                  </a:xfrm>
                  <a:custGeom>
                    <a:avLst/>
                    <a:gdLst>
                      <a:gd name="T0" fmla="*/ 0 w 17"/>
                      <a:gd name="T1" fmla="*/ 9 h 26"/>
                      <a:gd name="T2" fmla="*/ 16 w 17"/>
                      <a:gd name="T3" fmla="*/ 0 h 26"/>
                      <a:gd name="T4" fmla="*/ 16 w 17"/>
                      <a:gd name="T5" fmla="*/ 25 h 26"/>
                      <a:gd name="T6" fmla="*/ 0 w 17"/>
                      <a:gd name="T7" fmla="*/ 17 h 26"/>
                      <a:gd name="T8" fmla="*/ 0 w 17"/>
                      <a:gd name="T9" fmla="*/ 25 h 26"/>
                      <a:gd name="T10" fmla="*/ 0 w 17"/>
                      <a:gd name="T11" fmla="*/ 9 h 26"/>
                      <a:gd name="T12" fmla="*/ 0 60000 65536"/>
                      <a:gd name="T13" fmla="*/ 0 60000 65536"/>
                      <a:gd name="T14" fmla="*/ 0 60000 65536"/>
                      <a:gd name="T15" fmla="*/ 0 60000 65536"/>
                      <a:gd name="T16" fmla="*/ 0 60000 65536"/>
                      <a:gd name="T17" fmla="*/ 0 60000 65536"/>
                      <a:gd name="T18" fmla="*/ 0 w 17"/>
                      <a:gd name="T19" fmla="*/ 0 h 26"/>
                      <a:gd name="T20" fmla="*/ 17 w 1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7" h="26">
                        <a:moveTo>
                          <a:pt x="0" y="9"/>
                        </a:moveTo>
                        <a:lnTo>
                          <a:pt x="16" y="0"/>
                        </a:lnTo>
                        <a:lnTo>
                          <a:pt x="16" y="25"/>
                        </a:lnTo>
                        <a:lnTo>
                          <a:pt x="0" y="17"/>
                        </a:lnTo>
                        <a:lnTo>
                          <a:pt x="0" y="25"/>
                        </a:lnTo>
                        <a:lnTo>
                          <a:pt x="0" y="9"/>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39" name="Freeform 72"/>
                  <p:cNvSpPr>
                    <a:spLocks/>
                  </p:cNvSpPr>
                  <p:nvPr/>
                </p:nvSpPr>
                <p:spPr bwMode="auto">
                  <a:xfrm>
                    <a:off x="2870" y="1930"/>
                    <a:ext cx="17" cy="17"/>
                  </a:xfrm>
                  <a:custGeom>
                    <a:avLst/>
                    <a:gdLst>
                      <a:gd name="T0" fmla="*/ 16 w 17"/>
                      <a:gd name="T1" fmla="*/ 0 h 17"/>
                      <a:gd name="T2" fmla="*/ 16 w 17"/>
                      <a:gd name="T3" fmla="*/ 16 h 17"/>
                      <a:gd name="T4" fmla="*/ 0 w 17"/>
                      <a:gd name="T5" fmla="*/ 16 h 17"/>
                      <a:gd name="T6" fmla="*/ 0 w 17"/>
                      <a:gd name="T7" fmla="*/ 8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8"/>
                        </a:lnTo>
                        <a:lnTo>
                          <a:pt x="16"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40" name="Freeform 73"/>
                  <p:cNvSpPr>
                    <a:spLocks/>
                  </p:cNvSpPr>
                  <p:nvPr/>
                </p:nvSpPr>
                <p:spPr bwMode="auto">
                  <a:xfrm>
                    <a:off x="2859" y="1954"/>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41" name="Freeform 74"/>
                  <p:cNvSpPr>
                    <a:spLocks/>
                  </p:cNvSpPr>
                  <p:nvPr/>
                </p:nvSpPr>
                <p:spPr bwMode="auto">
                  <a:xfrm>
                    <a:off x="2848" y="1889"/>
                    <a:ext cx="17" cy="25"/>
                  </a:xfrm>
                  <a:custGeom>
                    <a:avLst/>
                    <a:gdLst>
                      <a:gd name="T0" fmla="*/ 16 w 17"/>
                      <a:gd name="T1" fmla="*/ 8 h 25"/>
                      <a:gd name="T2" fmla="*/ 0 w 17"/>
                      <a:gd name="T3" fmla="*/ 8 h 25"/>
                      <a:gd name="T4" fmla="*/ 0 w 17"/>
                      <a:gd name="T5" fmla="*/ 24 h 25"/>
                      <a:gd name="T6" fmla="*/ 16 w 17"/>
                      <a:gd name="T7" fmla="*/ 24 h 25"/>
                      <a:gd name="T8" fmla="*/ 16 w 17"/>
                      <a:gd name="T9" fmla="*/ 16 h 25"/>
                      <a:gd name="T10" fmla="*/ 16 w 17"/>
                      <a:gd name="T11" fmla="*/ 8 h 25"/>
                      <a:gd name="T12" fmla="*/ 16 w 17"/>
                      <a:gd name="T13" fmla="*/ 0 h 25"/>
                      <a:gd name="T14" fmla="*/ 16 w 17"/>
                      <a:gd name="T15" fmla="*/ 8 h 25"/>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5"/>
                      <a:gd name="T26" fmla="*/ 17 w 1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5">
                        <a:moveTo>
                          <a:pt x="16" y="8"/>
                        </a:moveTo>
                        <a:lnTo>
                          <a:pt x="0" y="8"/>
                        </a:lnTo>
                        <a:lnTo>
                          <a:pt x="0" y="24"/>
                        </a:lnTo>
                        <a:lnTo>
                          <a:pt x="16" y="24"/>
                        </a:lnTo>
                        <a:lnTo>
                          <a:pt x="16" y="16"/>
                        </a:lnTo>
                        <a:lnTo>
                          <a:pt x="16" y="8"/>
                        </a:lnTo>
                        <a:lnTo>
                          <a:pt x="16" y="0"/>
                        </a:lnTo>
                        <a:lnTo>
                          <a:pt x="16" y="8"/>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42" name="Freeform 75"/>
                  <p:cNvSpPr>
                    <a:spLocks/>
                  </p:cNvSpPr>
                  <p:nvPr/>
                </p:nvSpPr>
                <p:spPr bwMode="auto">
                  <a:xfrm>
                    <a:off x="2870" y="1872"/>
                    <a:ext cx="1" cy="18"/>
                  </a:xfrm>
                  <a:custGeom>
                    <a:avLst/>
                    <a:gdLst>
                      <a:gd name="T0" fmla="*/ 0 w 1"/>
                      <a:gd name="T1" fmla="*/ 0 h 18"/>
                      <a:gd name="T2" fmla="*/ 0 w 1"/>
                      <a:gd name="T3" fmla="*/ 17 h 18"/>
                      <a:gd name="T4" fmla="*/ 0 w 1"/>
                      <a:gd name="T5" fmla="*/ 8 h 18"/>
                      <a:gd name="T6" fmla="*/ 0 w 1"/>
                      <a:gd name="T7" fmla="*/ 0 h 18"/>
                      <a:gd name="T8" fmla="*/ 0 60000 65536"/>
                      <a:gd name="T9" fmla="*/ 0 60000 65536"/>
                      <a:gd name="T10" fmla="*/ 0 60000 65536"/>
                      <a:gd name="T11" fmla="*/ 0 60000 65536"/>
                      <a:gd name="T12" fmla="*/ 0 w 1"/>
                      <a:gd name="T13" fmla="*/ 0 h 18"/>
                      <a:gd name="T14" fmla="*/ 1 w 1"/>
                      <a:gd name="T15" fmla="*/ 18 h 18"/>
                    </a:gdLst>
                    <a:ahLst/>
                    <a:cxnLst>
                      <a:cxn ang="T8">
                        <a:pos x="T0" y="T1"/>
                      </a:cxn>
                      <a:cxn ang="T9">
                        <a:pos x="T2" y="T3"/>
                      </a:cxn>
                      <a:cxn ang="T10">
                        <a:pos x="T4" y="T5"/>
                      </a:cxn>
                      <a:cxn ang="T11">
                        <a:pos x="T6" y="T7"/>
                      </a:cxn>
                    </a:cxnLst>
                    <a:rect l="T12" t="T13" r="T14" b="T15"/>
                    <a:pathLst>
                      <a:path w="1" h="18">
                        <a:moveTo>
                          <a:pt x="0" y="0"/>
                        </a:moveTo>
                        <a:lnTo>
                          <a:pt x="0" y="17"/>
                        </a:lnTo>
                        <a:lnTo>
                          <a:pt x="0" y="8"/>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43" name="Freeform 76"/>
                  <p:cNvSpPr>
                    <a:spLocks/>
                  </p:cNvSpPr>
                  <p:nvPr/>
                </p:nvSpPr>
                <p:spPr bwMode="auto">
                  <a:xfrm>
                    <a:off x="2904" y="1839"/>
                    <a:ext cx="17" cy="18"/>
                  </a:xfrm>
                  <a:custGeom>
                    <a:avLst/>
                    <a:gdLst>
                      <a:gd name="T0" fmla="*/ 0 w 17"/>
                      <a:gd name="T1" fmla="*/ 9 h 18"/>
                      <a:gd name="T2" fmla="*/ 16 w 17"/>
                      <a:gd name="T3" fmla="*/ 0 h 18"/>
                      <a:gd name="T4" fmla="*/ 16 w 17"/>
                      <a:gd name="T5" fmla="*/ 9 h 18"/>
                      <a:gd name="T6" fmla="*/ 0 w 17"/>
                      <a:gd name="T7" fmla="*/ 17 h 18"/>
                      <a:gd name="T8" fmla="*/ 0 w 17"/>
                      <a:gd name="T9" fmla="*/ 9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9"/>
                        </a:moveTo>
                        <a:lnTo>
                          <a:pt x="16" y="0"/>
                        </a:lnTo>
                        <a:lnTo>
                          <a:pt x="16" y="9"/>
                        </a:lnTo>
                        <a:lnTo>
                          <a:pt x="0" y="17"/>
                        </a:lnTo>
                        <a:lnTo>
                          <a:pt x="0" y="9"/>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44" name="Freeform 77"/>
                  <p:cNvSpPr>
                    <a:spLocks/>
                  </p:cNvSpPr>
                  <p:nvPr/>
                </p:nvSpPr>
                <p:spPr bwMode="auto">
                  <a:xfrm>
                    <a:off x="2893" y="1823"/>
                    <a:ext cx="17" cy="17"/>
                  </a:xfrm>
                  <a:custGeom>
                    <a:avLst/>
                    <a:gdLst>
                      <a:gd name="T0" fmla="*/ 0 w 17"/>
                      <a:gd name="T1" fmla="*/ 0 h 17"/>
                      <a:gd name="T2" fmla="*/ 16 w 17"/>
                      <a:gd name="T3" fmla="*/ 0 h 17"/>
                      <a:gd name="T4" fmla="*/ 16 w 17"/>
                      <a:gd name="T5" fmla="*/ 8 h 17"/>
                      <a:gd name="T6" fmla="*/ 0 w 17"/>
                      <a:gd name="T7" fmla="*/ 16 h 17"/>
                      <a:gd name="T8" fmla="*/ 0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0"/>
                        </a:lnTo>
                        <a:lnTo>
                          <a:pt x="16" y="8"/>
                        </a:lnTo>
                        <a:lnTo>
                          <a:pt x="0" y="16"/>
                        </a:lnTo>
                        <a:lnTo>
                          <a:pt x="0" y="8"/>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45" name="Freeform 78"/>
                  <p:cNvSpPr>
                    <a:spLocks/>
                  </p:cNvSpPr>
                  <p:nvPr/>
                </p:nvSpPr>
                <p:spPr bwMode="auto">
                  <a:xfrm>
                    <a:off x="2837" y="1823"/>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46" name="Freeform 79"/>
                  <p:cNvSpPr>
                    <a:spLocks/>
                  </p:cNvSpPr>
                  <p:nvPr/>
                </p:nvSpPr>
                <p:spPr bwMode="auto">
                  <a:xfrm>
                    <a:off x="2837" y="1807"/>
                    <a:ext cx="17" cy="25"/>
                  </a:xfrm>
                  <a:custGeom>
                    <a:avLst/>
                    <a:gdLst>
                      <a:gd name="T0" fmla="*/ 0 w 17"/>
                      <a:gd name="T1" fmla="*/ 0 h 25"/>
                      <a:gd name="T2" fmla="*/ 0 w 17"/>
                      <a:gd name="T3" fmla="*/ 16 h 25"/>
                      <a:gd name="T4" fmla="*/ 16 w 17"/>
                      <a:gd name="T5" fmla="*/ 24 h 25"/>
                      <a:gd name="T6" fmla="*/ 16 w 17"/>
                      <a:gd name="T7" fmla="*/ 8 h 25"/>
                      <a:gd name="T8" fmla="*/ 0 w 17"/>
                      <a:gd name="T9" fmla="*/ 0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0"/>
                        </a:moveTo>
                        <a:lnTo>
                          <a:pt x="0" y="16"/>
                        </a:lnTo>
                        <a:lnTo>
                          <a:pt x="16" y="24"/>
                        </a:lnTo>
                        <a:lnTo>
                          <a:pt x="16" y="8"/>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47" name="Freeform 80"/>
                  <p:cNvSpPr>
                    <a:spLocks/>
                  </p:cNvSpPr>
                  <p:nvPr/>
                </p:nvSpPr>
                <p:spPr bwMode="auto">
                  <a:xfrm>
                    <a:off x="2882" y="1741"/>
                    <a:ext cx="17" cy="34"/>
                  </a:xfrm>
                  <a:custGeom>
                    <a:avLst/>
                    <a:gdLst>
                      <a:gd name="T0" fmla="*/ 0 w 17"/>
                      <a:gd name="T1" fmla="*/ 8 h 34"/>
                      <a:gd name="T2" fmla="*/ 0 w 17"/>
                      <a:gd name="T3" fmla="*/ 33 h 34"/>
                      <a:gd name="T4" fmla="*/ 16 w 17"/>
                      <a:gd name="T5" fmla="*/ 33 h 34"/>
                      <a:gd name="T6" fmla="*/ 16 w 17"/>
                      <a:gd name="T7" fmla="*/ 25 h 34"/>
                      <a:gd name="T8" fmla="*/ 16 w 17"/>
                      <a:gd name="T9" fmla="*/ 0 h 34"/>
                      <a:gd name="T10" fmla="*/ 0 w 17"/>
                      <a:gd name="T11" fmla="*/ 8 h 34"/>
                      <a:gd name="T12" fmla="*/ 0 60000 65536"/>
                      <a:gd name="T13" fmla="*/ 0 60000 65536"/>
                      <a:gd name="T14" fmla="*/ 0 60000 65536"/>
                      <a:gd name="T15" fmla="*/ 0 60000 65536"/>
                      <a:gd name="T16" fmla="*/ 0 60000 65536"/>
                      <a:gd name="T17" fmla="*/ 0 60000 65536"/>
                      <a:gd name="T18" fmla="*/ 0 w 17"/>
                      <a:gd name="T19" fmla="*/ 0 h 34"/>
                      <a:gd name="T20" fmla="*/ 17 w 17"/>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7" h="34">
                        <a:moveTo>
                          <a:pt x="0" y="8"/>
                        </a:moveTo>
                        <a:lnTo>
                          <a:pt x="0" y="33"/>
                        </a:lnTo>
                        <a:lnTo>
                          <a:pt x="16" y="33"/>
                        </a:lnTo>
                        <a:lnTo>
                          <a:pt x="16" y="25"/>
                        </a:lnTo>
                        <a:lnTo>
                          <a:pt x="16" y="0"/>
                        </a:lnTo>
                        <a:lnTo>
                          <a:pt x="0" y="8"/>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48" name="Freeform 81"/>
                  <p:cNvSpPr>
                    <a:spLocks/>
                  </p:cNvSpPr>
                  <p:nvPr/>
                </p:nvSpPr>
                <p:spPr bwMode="auto">
                  <a:xfrm>
                    <a:off x="2882" y="1626"/>
                    <a:ext cx="1" cy="34"/>
                  </a:xfrm>
                  <a:custGeom>
                    <a:avLst/>
                    <a:gdLst>
                      <a:gd name="T0" fmla="*/ 0 w 1"/>
                      <a:gd name="T1" fmla="*/ 0 h 34"/>
                      <a:gd name="T2" fmla="*/ 0 w 1"/>
                      <a:gd name="T3" fmla="*/ 33 h 34"/>
                      <a:gd name="T4" fmla="*/ 0 w 1"/>
                      <a:gd name="T5" fmla="*/ 25 h 34"/>
                      <a:gd name="T6" fmla="*/ 0 w 1"/>
                      <a:gd name="T7" fmla="*/ 17 h 34"/>
                      <a:gd name="T8" fmla="*/ 0 w 1"/>
                      <a:gd name="T9" fmla="*/ 0 h 34"/>
                      <a:gd name="T10" fmla="*/ 0 60000 65536"/>
                      <a:gd name="T11" fmla="*/ 0 60000 65536"/>
                      <a:gd name="T12" fmla="*/ 0 60000 65536"/>
                      <a:gd name="T13" fmla="*/ 0 60000 65536"/>
                      <a:gd name="T14" fmla="*/ 0 60000 65536"/>
                      <a:gd name="T15" fmla="*/ 0 w 1"/>
                      <a:gd name="T16" fmla="*/ 0 h 34"/>
                      <a:gd name="T17" fmla="*/ 1 w 1"/>
                      <a:gd name="T18" fmla="*/ 34 h 34"/>
                    </a:gdLst>
                    <a:ahLst/>
                    <a:cxnLst>
                      <a:cxn ang="T10">
                        <a:pos x="T0" y="T1"/>
                      </a:cxn>
                      <a:cxn ang="T11">
                        <a:pos x="T2" y="T3"/>
                      </a:cxn>
                      <a:cxn ang="T12">
                        <a:pos x="T4" y="T5"/>
                      </a:cxn>
                      <a:cxn ang="T13">
                        <a:pos x="T6" y="T7"/>
                      </a:cxn>
                      <a:cxn ang="T14">
                        <a:pos x="T8" y="T9"/>
                      </a:cxn>
                    </a:cxnLst>
                    <a:rect l="T15" t="T16" r="T17" b="T18"/>
                    <a:pathLst>
                      <a:path w="1" h="34">
                        <a:moveTo>
                          <a:pt x="0" y="0"/>
                        </a:moveTo>
                        <a:lnTo>
                          <a:pt x="0" y="33"/>
                        </a:lnTo>
                        <a:lnTo>
                          <a:pt x="0" y="25"/>
                        </a:lnTo>
                        <a:lnTo>
                          <a:pt x="0" y="17"/>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49" name="Freeform 82"/>
                  <p:cNvSpPr>
                    <a:spLocks/>
                  </p:cNvSpPr>
                  <p:nvPr/>
                </p:nvSpPr>
                <p:spPr bwMode="auto">
                  <a:xfrm>
                    <a:off x="2893" y="1602"/>
                    <a:ext cx="17" cy="25"/>
                  </a:xfrm>
                  <a:custGeom>
                    <a:avLst/>
                    <a:gdLst>
                      <a:gd name="T0" fmla="*/ 0 w 17"/>
                      <a:gd name="T1" fmla="*/ 0 h 25"/>
                      <a:gd name="T2" fmla="*/ 16 w 17"/>
                      <a:gd name="T3" fmla="*/ 8 h 25"/>
                      <a:gd name="T4" fmla="*/ 0 w 17"/>
                      <a:gd name="T5" fmla="*/ 24 h 25"/>
                      <a:gd name="T6" fmla="*/ 0 w 17"/>
                      <a:gd name="T7" fmla="*/ 0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0" y="0"/>
                        </a:moveTo>
                        <a:lnTo>
                          <a:pt x="16" y="8"/>
                        </a:lnTo>
                        <a:lnTo>
                          <a:pt x="0" y="24"/>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50" name="Freeform 83"/>
                  <p:cNvSpPr>
                    <a:spLocks/>
                  </p:cNvSpPr>
                  <p:nvPr/>
                </p:nvSpPr>
                <p:spPr bwMode="auto">
                  <a:xfrm>
                    <a:off x="2859" y="1635"/>
                    <a:ext cx="17" cy="25"/>
                  </a:xfrm>
                  <a:custGeom>
                    <a:avLst/>
                    <a:gdLst>
                      <a:gd name="T0" fmla="*/ 16 w 17"/>
                      <a:gd name="T1" fmla="*/ 0 h 25"/>
                      <a:gd name="T2" fmla="*/ 16 w 17"/>
                      <a:gd name="T3" fmla="*/ 24 h 25"/>
                      <a:gd name="T4" fmla="*/ 0 w 17"/>
                      <a:gd name="T5" fmla="*/ 24 h 25"/>
                      <a:gd name="T6" fmla="*/ 16 w 17"/>
                      <a:gd name="T7" fmla="*/ 0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6" y="0"/>
                        </a:moveTo>
                        <a:lnTo>
                          <a:pt x="16" y="24"/>
                        </a:lnTo>
                        <a:lnTo>
                          <a:pt x="0" y="24"/>
                        </a:lnTo>
                        <a:lnTo>
                          <a:pt x="16"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51" name="Line 84"/>
                  <p:cNvSpPr>
                    <a:spLocks noChangeShapeType="1"/>
                  </p:cNvSpPr>
                  <p:nvPr/>
                </p:nvSpPr>
                <p:spPr bwMode="auto">
                  <a:xfrm>
                    <a:off x="2870" y="1602"/>
                    <a:ext cx="0" cy="16"/>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21652" name="Freeform 85"/>
                  <p:cNvSpPr>
                    <a:spLocks/>
                  </p:cNvSpPr>
                  <p:nvPr/>
                </p:nvSpPr>
                <p:spPr bwMode="auto">
                  <a:xfrm>
                    <a:off x="2859" y="1602"/>
                    <a:ext cx="17" cy="25"/>
                  </a:xfrm>
                  <a:custGeom>
                    <a:avLst/>
                    <a:gdLst>
                      <a:gd name="T0" fmla="*/ 0 w 17"/>
                      <a:gd name="T1" fmla="*/ 8 h 25"/>
                      <a:gd name="T2" fmla="*/ 0 w 17"/>
                      <a:gd name="T3" fmla="*/ 0 h 25"/>
                      <a:gd name="T4" fmla="*/ 16 w 17"/>
                      <a:gd name="T5" fmla="*/ 16 h 25"/>
                      <a:gd name="T6" fmla="*/ 0 w 17"/>
                      <a:gd name="T7" fmla="*/ 24 h 25"/>
                      <a:gd name="T8" fmla="*/ 0 w 17"/>
                      <a:gd name="T9" fmla="*/ 8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8"/>
                        </a:moveTo>
                        <a:lnTo>
                          <a:pt x="0" y="0"/>
                        </a:lnTo>
                        <a:lnTo>
                          <a:pt x="16" y="16"/>
                        </a:lnTo>
                        <a:lnTo>
                          <a:pt x="0" y="24"/>
                        </a:lnTo>
                        <a:lnTo>
                          <a:pt x="0" y="8"/>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53" name="Freeform 86"/>
                  <p:cNvSpPr>
                    <a:spLocks/>
                  </p:cNvSpPr>
                  <p:nvPr/>
                </p:nvSpPr>
                <p:spPr bwMode="auto">
                  <a:xfrm>
                    <a:off x="2859" y="1553"/>
                    <a:ext cx="17" cy="17"/>
                  </a:xfrm>
                  <a:custGeom>
                    <a:avLst/>
                    <a:gdLst>
                      <a:gd name="T0" fmla="*/ 16 w 17"/>
                      <a:gd name="T1" fmla="*/ 0 h 17"/>
                      <a:gd name="T2" fmla="*/ 0 w 17"/>
                      <a:gd name="T3" fmla="*/ 8 h 17"/>
                      <a:gd name="T4" fmla="*/ 16 w 17"/>
                      <a:gd name="T5" fmla="*/ 16 h 17"/>
                      <a:gd name="T6" fmla="*/ 16 w 17"/>
                      <a:gd name="T7" fmla="*/ 8 h 17"/>
                      <a:gd name="T8" fmla="*/ 16 w 17"/>
                      <a:gd name="T9" fmla="*/ 16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8"/>
                        </a:lnTo>
                        <a:lnTo>
                          <a:pt x="16" y="16"/>
                        </a:lnTo>
                        <a:lnTo>
                          <a:pt x="16" y="8"/>
                        </a:lnTo>
                        <a:lnTo>
                          <a:pt x="16" y="16"/>
                        </a:lnTo>
                        <a:lnTo>
                          <a:pt x="16"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54" name="Freeform 87"/>
                  <p:cNvSpPr>
                    <a:spLocks/>
                  </p:cNvSpPr>
                  <p:nvPr/>
                </p:nvSpPr>
                <p:spPr bwMode="auto">
                  <a:xfrm>
                    <a:off x="2882" y="1544"/>
                    <a:ext cx="17" cy="18"/>
                  </a:xfrm>
                  <a:custGeom>
                    <a:avLst/>
                    <a:gdLst>
                      <a:gd name="T0" fmla="*/ 0 w 17"/>
                      <a:gd name="T1" fmla="*/ 9 h 18"/>
                      <a:gd name="T2" fmla="*/ 16 w 17"/>
                      <a:gd name="T3" fmla="*/ 0 h 18"/>
                      <a:gd name="T4" fmla="*/ 16 w 17"/>
                      <a:gd name="T5" fmla="*/ 17 h 18"/>
                      <a:gd name="T6" fmla="*/ 0 w 17"/>
                      <a:gd name="T7" fmla="*/ 9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9"/>
                        </a:moveTo>
                        <a:lnTo>
                          <a:pt x="16" y="0"/>
                        </a:lnTo>
                        <a:lnTo>
                          <a:pt x="16" y="17"/>
                        </a:lnTo>
                        <a:lnTo>
                          <a:pt x="0" y="9"/>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55" name="Freeform 88"/>
                  <p:cNvSpPr>
                    <a:spLocks/>
                  </p:cNvSpPr>
                  <p:nvPr/>
                </p:nvSpPr>
                <p:spPr bwMode="auto">
                  <a:xfrm>
                    <a:off x="2904" y="1602"/>
                    <a:ext cx="17" cy="17"/>
                  </a:xfrm>
                  <a:custGeom>
                    <a:avLst/>
                    <a:gdLst>
                      <a:gd name="T0" fmla="*/ 16 w 17"/>
                      <a:gd name="T1" fmla="*/ 0 h 17"/>
                      <a:gd name="T2" fmla="*/ 0 w 17"/>
                      <a:gd name="T3" fmla="*/ 0 h 17"/>
                      <a:gd name="T4" fmla="*/ 16 w 17"/>
                      <a:gd name="T5" fmla="*/ 16 h 17"/>
                      <a:gd name="T6" fmla="*/ 16 w 17"/>
                      <a:gd name="T7" fmla="*/ 8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16" y="16"/>
                        </a:lnTo>
                        <a:lnTo>
                          <a:pt x="16" y="8"/>
                        </a:lnTo>
                        <a:lnTo>
                          <a:pt x="16"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56" name="Freeform 89"/>
                  <p:cNvSpPr>
                    <a:spLocks/>
                  </p:cNvSpPr>
                  <p:nvPr/>
                </p:nvSpPr>
                <p:spPr bwMode="auto">
                  <a:xfrm>
                    <a:off x="2904" y="1692"/>
                    <a:ext cx="17" cy="17"/>
                  </a:xfrm>
                  <a:custGeom>
                    <a:avLst/>
                    <a:gdLst>
                      <a:gd name="T0" fmla="*/ 0 w 17"/>
                      <a:gd name="T1" fmla="*/ 16 h 17"/>
                      <a:gd name="T2" fmla="*/ 0 w 17"/>
                      <a:gd name="T3" fmla="*/ 0 h 17"/>
                      <a:gd name="T4" fmla="*/ 16 w 17"/>
                      <a:gd name="T5" fmla="*/ 0 h 17"/>
                      <a:gd name="T6" fmla="*/ 16 w 17"/>
                      <a:gd name="T7" fmla="*/ 8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8"/>
                        </a:lnTo>
                        <a:lnTo>
                          <a:pt x="0" y="16"/>
                        </a:lnTo>
                      </a:path>
                    </a:pathLst>
                  </a:custGeom>
                  <a:solidFill>
                    <a:srgbClr val="008000"/>
                  </a:solidFill>
                  <a:ln w="19050" cap="rnd">
                    <a:solidFill>
                      <a:schemeClr val="tx1"/>
                    </a:solidFill>
                    <a:round/>
                    <a:headEnd/>
                    <a:tailEnd/>
                  </a:ln>
                </p:spPr>
                <p:txBody>
                  <a:bodyPr/>
                  <a:lstStyle/>
                  <a:p>
                    <a:pPr eaLnBrk="0" hangingPunct="0"/>
                    <a:endParaRPr lang="en-US"/>
                  </a:p>
                </p:txBody>
              </p:sp>
            </p:grpSp>
            <p:sp>
              <p:nvSpPr>
                <p:cNvPr id="21623" name="Line 90"/>
                <p:cNvSpPr>
                  <a:spLocks noChangeShapeType="1"/>
                </p:cNvSpPr>
                <p:nvPr/>
              </p:nvSpPr>
              <p:spPr bwMode="auto">
                <a:xfrm flipV="1">
                  <a:off x="2881" y="2192"/>
                  <a:ext cx="0" cy="959"/>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21624" name="Freeform 91"/>
                <p:cNvSpPr>
                  <a:spLocks/>
                </p:cNvSpPr>
                <p:nvPr/>
              </p:nvSpPr>
              <p:spPr bwMode="auto">
                <a:xfrm>
                  <a:off x="2882" y="2266"/>
                  <a:ext cx="269" cy="812"/>
                </a:xfrm>
                <a:custGeom>
                  <a:avLst/>
                  <a:gdLst>
                    <a:gd name="T0" fmla="*/ 179 w 269"/>
                    <a:gd name="T1" fmla="*/ 410 h 812"/>
                    <a:gd name="T2" fmla="*/ 156 w 269"/>
                    <a:gd name="T3" fmla="*/ 483 h 812"/>
                    <a:gd name="T4" fmla="*/ 134 w 269"/>
                    <a:gd name="T5" fmla="*/ 549 h 812"/>
                    <a:gd name="T6" fmla="*/ 112 w 269"/>
                    <a:gd name="T7" fmla="*/ 615 h 812"/>
                    <a:gd name="T8" fmla="*/ 89 w 269"/>
                    <a:gd name="T9" fmla="*/ 672 h 812"/>
                    <a:gd name="T10" fmla="*/ 67 w 269"/>
                    <a:gd name="T11" fmla="*/ 721 h 812"/>
                    <a:gd name="T12" fmla="*/ 44 w 269"/>
                    <a:gd name="T13" fmla="*/ 754 h 812"/>
                    <a:gd name="T14" fmla="*/ 33 w 269"/>
                    <a:gd name="T15" fmla="*/ 787 h 812"/>
                    <a:gd name="T16" fmla="*/ 22 w 269"/>
                    <a:gd name="T17" fmla="*/ 803 h 812"/>
                    <a:gd name="T18" fmla="*/ 11 w 269"/>
                    <a:gd name="T19" fmla="*/ 811 h 812"/>
                    <a:gd name="T20" fmla="*/ 0 w 269"/>
                    <a:gd name="T21" fmla="*/ 803 h 812"/>
                    <a:gd name="T22" fmla="*/ 0 w 269"/>
                    <a:gd name="T23" fmla="*/ 778 h 812"/>
                    <a:gd name="T24" fmla="*/ 11 w 269"/>
                    <a:gd name="T25" fmla="*/ 754 h 812"/>
                    <a:gd name="T26" fmla="*/ 11 w 269"/>
                    <a:gd name="T27" fmla="*/ 713 h 812"/>
                    <a:gd name="T28" fmla="*/ 22 w 269"/>
                    <a:gd name="T29" fmla="*/ 655 h 812"/>
                    <a:gd name="T30" fmla="*/ 44 w 269"/>
                    <a:gd name="T31" fmla="*/ 598 h 812"/>
                    <a:gd name="T32" fmla="*/ 56 w 269"/>
                    <a:gd name="T33" fmla="*/ 533 h 812"/>
                    <a:gd name="T34" fmla="*/ 78 w 269"/>
                    <a:gd name="T35" fmla="*/ 467 h 812"/>
                    <a:gd name="T36" fmla="*/ 100 w 269"/>
                    <a:gd name="T37" fmla="*/ 401 h 812"/>
                    <a:gd name="T38" fmla="*/ 123 w 269"/>
                    <a:gd name="T39" fmla="*/ 328 h 812"/>
                    <a:gd name="T40" fmla="*/ 145 w 269"/>
                    <a:gd name="T41" fmla="*/ 262 h 812"/>
                    <a:gd name="T42" fmla="*/ 168 w 269"/>
                    <a:gd name="T43" fmla="*/ 196 h 812"/>
                    <a:gd name="T44" fmla="*/ 190 w 269"/>
                    <a:gd name="T45" fmla="*/ 139 h 812"/>
                    <a:gd name="T46" fmla="*/ 212 w 269"/>
                    <a:gd name="T47" fmla="*/ 90 h 812"/>
                    <a:gd name="T48" fmla="*/ 235 w 269"/>
                    <a:gd name="T49" fmla="*/ 49 h 812"/>
                    <a:gd name="T50" fmla="*/ 246 w 269"/>
                    <a:gd name="T51" fmla="*/ 24 h 812"/>
                    <a:gd name="T52" fmla="*/ 257 w 269"/>
                    <a:gd name="T53" fmla="*/ 8 h 812"/>
                    <a:gd name="T54" fmla="*/ 268 w 269"/>
                    <a:gd name="T55" fmla="*/ 0 h 812"/>
                    <a:gd name="T56" fmla="*/ 268 w 269"/>
                    <a:gd name="T57" fmla="*/ 8 h 812"/>
                    <a:gd name="T58" fmla="*/ 268 w 269"/>
                    <a:gd name="T59" fmla="*/ 24 h 812"/>
                    <a:gd name="T60" fmla="*/ 268 w 269"/>
                    <a:gd name="T61" fmla="*/ 57 h 812"/>
                    <a:gd name="T62" fmla="*/ 257 w 269"/>
                    <a:gd name="T63" fmla="*/ 98 h 812"/>
                    <a:gd name="T64" fmla="*/ 246 w 269"/>
                    <a:gd name="T65" fmla="*/ 147 h 812"/>
                    <a:gd name="T66" fmla="*/ 235 w 269"/>
                    <a:gd name="T67" fmla="*/ 205 h 812"/>
                    <a:gd name="T68" fmla="*/ 212 w 269"/>
                    <a:gd name="T69" fmla="*/ 270 h 812"/>
                    <a:gd name="T70" fmla="*/ 201 w 269"/>
                    <a:gd name="T71" fmla="*/ 344 h 812"/>
                    <a:gd name="T72" fmla="*/ 179 w 269"/>
                    <a:gd name="T73" fmla="*/ 410 h 8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812"/>
                    <a:gd name="T113" fmla="*/ 269 w 269"/>
                    <a:gd name="T114" fmla="*/ 812 h 8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812">
                      <a:moveTo>
                        <a:pt x="179" y="410"/>
                      </a:moveTo>
                      <a:lnTo>
                        <a:pt x="156" y="483"/>
                      </a:lnTo>
                      <a:lnTo>
                        <a:pt x="134" y="549"/>
                      </a:lnTo>
                      <a:lnTo>
                        <a:pt x="112" y="615"/>
                      </a:lnTo>
                      <a:lnTo>
                        <a:pt x="89" y="672"/>
                      </a:lnTo>
                      <a:lnTo>
                        <a:pt x="67" y="721"/>
                      </a:lnTo>
                      <a:lnTo>
                        <a:pt x="44" y="754"/>
                      </a:lnTo>
                      <a:lnTo>
                        <a:pt x="33" y="787"/>
                      </a:lnTo>
                      <a:lnTo>
                        <a:pt x="22" y="803"/>
                      </a:lnTo>
                      <a:lnTo>
                        <a:pt x="11" y="811"/>
                      </a:lnTo>
                      <a:lnTo>
                        <a:pt x="0" y="803"/>
                      </a:lnTo>
                      <a:lnTo>
                        <a:pt x="0" y="778"/>
                      </a:lnTo>
                      <a:lnTo>
                        <a:pt x="11" y="754"/>
                      </a:lnTo>
                      <a:lnTo>
                        <a:pt x="11" y="713"/>
                      </a:lnTo>
                      <a:lnTo>
                        <a:pt x="22" y="655"/>
                      </a:lnTo>
                      <a:lnTo>
                        <a:pt x="44" y="598"/>
                      </a:lnTo>
                      <a:lnTo>
                        <a:pt x="56" y="533"/>
                      </a:lnTo>
                      <a:lnTo>
                        <a:pt x="78" y="467"/>
                      </a:lnTo>
                      <a:lnTo>
                        <a:pt x="100" y="401"/>
                      </a:lnTo>
                      <a:lnTo>
                        <a:pt x="123" y="328"/>
                      </a:lnTo>
                      <a:lnTo>
                        <a:pt x="145" y="262"/>
                      </a:lnTo>
                      <a:lnTo>
                        <a:pt x="168" y="196"/>
                      </a:lnTo>
                      <a:lnTo>
                        <a:pt x="190" y="139"/>
                      </a:lnTo>
                      <a:lnTo>
                        <a:pt x="212" y="90"/>
                      </a:lnTo>
                      <a:lnTo>
                        <a:pt x="235" y="49"/>
                      </a:lnTo>
                      <a:lnTo>
                        <a:pt x="246" y="24"/>
                      </a:lnTo>
                      <a:lnTo>
                        <a:pt x="257" y="8"/>
                      </a:lnTo>
                      <a:lnTo>
                        <a:pt x="268" y="0"/>
                      </a:lnTo>
                      <a:lnTo>
                        <a:pt x="268" y="8"/>
                      </a:lnTo>
                      <a:lnTo>
                        <a:pt x="268" y="24"/>
                      </a:lnTo>
                      <a:lnTo>
                        <a:pt x="268" y="57"/>
                      </a:lnTo>
                      <a:lnTo>
                        <a:pt x="257" y="98"/>
                      </a:lnTo>
                      <a:lnTo>
                        <a:pt x="246" y="147"/>
                      </a:lnTo>
                      <a:lnTo>
                        <a:pt x="235" y="205"/>
                      </a:lnTo>
                      <a:lnTo>
                        <a:pt x="212" y="270"/>
                      </a:lnTo>
                      <a:lnTo>
                        <a:pt x="201" y="344"/>
                      </a:lnTo>
                      <a:lnTo>
                        <a:pt x="179" y="41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25" name="Freeform 92"/>
                <p:cNvSpPr>
                  <a:spLocks/>
                </p:cNvSpPr>
                <p:nvPr/>
              </p:nvSpPr>
              <p:spPr bwMode="auto">
                <a:xfrm>
                  <a:off x="2882" y="2266"/>
                  <a:ext cx="269" cy="812"/>
                </a:xfrm>
                <a:custGeom>
                  <a:avLst/>
                  <a:gdLst>
                    <a:gd name="T0" fmla="*/ 179 w 269"/>
                    <a:gd name="T1" fmla="*/ 410 h 812"/>
                    <a:gd name="T2" fmla="*/ 156 w 269"/>
                    <a:gd name="T3" fmla="*/ 483 h 812"/>
                    <a:gd name="T4" fmla="*/ 134 w 269"/>
                    <a:gd name="T5" fmla="*/ 549 h 812"/>
                    <a:gd name="T6" fmla="*/ 112 w 269"/>
                    <a:gd name="T7" fmla="*/ 615 h 812"/>
                    <a:gd name="T8" fmla="*/ 89 w 269"/>
                    <a:gd name="T9" fmla="*/ 672 h 812"/>
                    <a:gd name="T10" fmla="*/ 67 w 269"/>
                    <a:gd name="T11" fmla="*/ 721 h 812"/>
                    <a:gd name="T12" fmla="*/ 44 w 269"/>
                    <a:gd name="T13" fmla="*/ 754 h 812"/>
                    <a:gd name="T14" fmla="*/ 33 w 269"/>
                    <a:gd name="T15" fmla="*/ 787 h 812"/>
                    <a:gd name="T16" fmla="*/ 22 w 269"/>
                    <a:gd name="T17" fmla="*/ 803 h 812"/>
                    <a:gd name="T18" fmla="*/ 11 w 269"/>
                    <a:gd name="T19" fmla="*/ 811 h 812"/>
                    <a:gd name="T20" fmla="*/ 0 w 269"/>
                    <a:gd name="T21" fmla="*/ 803 h 812"/>
                    <a:gd name="T22" fmla="*/ 0 w 269"/>
                    <a:gd name="T23" fmla="*/ 778 h 812"/>
                    <a:gd name="T24" fmla="*/ 11 w 269"/>
                    <a:gd name="T25" fmla="*/ 754 h 812"/>
                    <a:gd name="T26" fmla="*/ 11 w 269"/>
                    <a:gd name="T27" fmla="*/ 713 h 812"/>
                    <a:gd name="T28" fmla="*/ 22 w 269"/>
                    <a:gd name="T29" fmla="*/ 655 h 812"/>
                    <a:gd name="T30" fmla="*/ 44 w 269"/>
                    <a:gd name="T31" fmla="*/ 598 h 812"/>
                    <a:gd name="T32" fmla="*/ 56 w 269"/>
                    <a:gd name="T33" fmla="*/ 533 h 812"/>
                    <a:gd name="T34" fmla="*/ 78 w 269"/>
                    <a:gd name="T35" fmla="*/ 467 h 812"/>
                    <a:gd name="T36" fmla="*/ 100 w 269"/>
                    <a:gd name="T37" fmla="*/ 401 h 812"/>
                    <a:gd name="T38" fmla="*/ 123 w 269"/>
                    <a:gd name="T39" fmla="*/ 328 h 812"/>
                    <a:gd name="T40" fmla="*/ 145 w 269"/>
                    <a:gd name="T41" fmla="*/ 262 h 812"/>
                    <a:gd name="T42" fmla="*/ 168 w 269"/>
                    <a:gd name="T43" fmla="*/ 196 h 812"/>
                    <a:gd name="T44" fmla="*/ 190 w 269"/>
                    <a:gd name="T45" fmla="*/ 139 h 812"/>
                    <a:gd name="T46" fmla="*/ 212 w 269"/>
                    <a:gd name="T47" fmla="*/ 90 h 812"/>
                    <a:gd name="T48" fmla="*/ 235 w 269"/>
                    <a:gd name="T49" fmla="*/ 49 h 812"/>
                    <a:gd name="T50" fmla="*/ 246 w 269"/>
                    <a:gd name="T51" fmla="*/ 24 h 812"/>
                    <a:gd name="T52" fmla="*/ 257 w 269"/>
                    <a:gd name="T53" fmla="*/ 8 h 812"/>
                    <a:gd name="T54" fmla="*/ 268 w 269"/>
                    <a:gd name="T55" fmla="*/ 0 h 812"/>
                    <a:gd name="T56" fmla="*/ 268 w 269"/>
                    <a:gd name="T57" fmla="*/ 8 h 812"/>
                    <a:gd name="T58" fmla="*/ 268 w 269"/>
                    <a:gd name="T59" fmla="*/ 24 h 812"/>
                    <a:gd name="T60" fmla="*/ 268 w 269"/>
                    <a:gd name="T61" fmla="*/ 57 h 812"/>
                    <a:gd name="T62" fmla="*/ 257 w 269"/>
                    <a:gd name="T63" fmla="*/ 98 h 812"/>
                    <a:gd name="T64" fmla="*/ 246 w 269"/>
                    <a:gd name="T65" fmla="*/ 147 h 812"/>
                    <a:gd name="T66" fmla="*/ 235 w 269"/>
                    <a:gd name="T67" fmla="*/ 205 h 812"/>
                    <a:gd name="T68" fmla="*/ 212 w 269"/>
                    <a:gd name="T69" fmla="*/ 270 h 812"/>
                    <a:gd name="T70" fmla="*/ 201 w 269"/>
                    <a:gd name="T71" fmla="*/ 344 h 812"/>
                    <a:gd name="T72" fmla="*/ 179 w 269"/>
                    <a:gd name="T73" fmla="*/ 410 h 8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812"/>
                    <a:gd name="T113" fmla="*/ 269 w 269"/>
                    <a:gd name="T114" fmla="*/ 812 h 8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812">
                      <a:moveTo>
                        <a:pt x="179" y="410"/>
                      </a:moveTo>
                      <a:lnTo>
                        <a:pt x="156" y="483"/>
                      </a:lnTo>
                      <a:lnTo>
                        <a:pt x="134" y="549"/>
                      </a:lnTo>
                      <a:lnTo>
                        <a:pt x="112" y="615"/>
                      </a:lnTo>
                      <a:lnTo>
                        <a:pt x="89" y="672"/>
                      </a:lnTo>
                      <a:lnTo>
                        <a:pt x="67" y="721"/>
                      </a:lnTo>
                      <a:lnTo>
                        <a:pt x="44" y="754"/>
                      </a:lnTo>
                      <a:lnTo>
                        <a:pt x="33" y="787"/>
                      </a:lnTo>
                      <a:lnTo>
                        <a:pt x="22" y="803"/>
                      </a:lnTo>
                      <a:lnTo>
                        <a:pt x="11" y="811"/>
                      </a:lnTo>
                      <a:lnTo>
                        <a:pt x="0" y="803"/>
                      </a:lnTo>
                      <a:lnTo>
                        <a:pt x="0" y="778"/>
                      </a:lnTo>
                      <a:lnTo>
                        <a:pt x="11" y="754"/>
                      </a:lnTo>
                      <a:lnTo>
                        <a:pt x="11" y="713"/>
                      </a:lnTo>
                      <a:lnTo>
                        <a:pt x="22" y="655"/>
                      </a:lnTo>
                      <a:lnTo>
                        <a:pt x="44" y="598"/>
                      </a:lnTo>
                      <a:lnTo>
                        <a:pt x="56" y="533"/>
                      </a:lnTo>
                      <a:lnTo>
                        <a:pt x="78" y="467"/>
                      </a:lnTo>
                      <a:lnTo>
                        <a:pt x="100" y="401"/>
                      </a:lnTo>
                      <a:lnTo>
                        <a:pt x="123" y="328"/>
                      </a:lnTo>
                      <a:lnTo>
                        <a:pt x="145" y="262"/>
                      </a:lnTo>
                      <a:lnTo>
                        <a:pt x="168" y="196"/>
                      </a:lnTo>
                      <a:lnTo>
                        <a:pt x="190" y="139"/>
                      </a:lnTo>
                      <a:lnTo>
                        <a:pt x="212" y="90"/>
                      </a:lnTo>
                      <a:lnTo>
                        <a:pt x="235" y="49"/>
                      </a:lnTo>
                      <a:lnTo>
                        <a:pt x="246" y="24"/>
                      </a:lnTo>
                      <a:lnTo>
                        <a:pt x="257" y="8"/>
                      </a:lnTo>
                      <a:lnTo>
                        <a:pt x="268" y="0"/>
                      </a:lnTo>
                      <a:lnTo>
                        <a:pt x="268" y="8"/>
                      </a:lnTo>
                      <a:lnTo>
                        <a:pt x="268" y="24"/>
                      </a:lnTo>
                      <a:lnTo>
                        <a:pt x="268" y="57"/>
                      </a:lnTo>
                      <a:lnTo>
                        <a:pt x="257" y="98"/>
                      </a:lnTo>
                      <a:lnTo>
                        <a:pt x="246" y="147"/>
                      </a:lnTo>
                      <a:lnTo>
                        <a:pt x="235" y="205"/>
                      </a:lnTo>
                      <a:lnTo>
                        <a:pt x="212" y="270"/>
                      </a:lnTo>
                      <a:lnTo>
                        <a:pt x="201" y="344"/>
                      </a:lnTo>
                      <a:lnTo>
                        <a:pt x="179" y="410"/>
                      </a:lnTo>
                    </a:path>
                  </a:pathLst>
                </a:custGeom>
                <a:solidFill>
                  <a:srgbClr val="008000"/>
                </a:solidFill>
                <a:ln w="19050" cap="rnd">
                  <a:solidFill>
                    <a:schemeClr val="tx1"/>
                  </a:solidFill>
                  <a:round/>
                  <a:headEnd type="none" w="sm" len="sm"/>
                  <a:tailEnd type="none" w="sm" len="sm"/>
                </a:ln>
              </p:spPr>
              <p:txBody>
                <a:bodyPr/>
                <a:lstStyle/>
                <a:p>
                  <a:pPr eaLnBrk="0" hangingPunct="0"/>
                  <a:endParaRPr lang="en-US"/>
                </a:p>
              </p:txBody>
            </p:sp>
            <p:sp>
              <p:nvSpPr>
                <p:cNvPr id="21626" name="Freeform 93"/>
                <p:cNvSpPr>
                  <a:spLocks/>
                </p:cNvSpPr>
                <p:nvPr/>
              </p:nvSpPr>
              <p:spPr bwMode="auto">
                <a:xfrm>
                  <a:off x="2602" y="2143"/>
                  <a:ext cx="269" cy="812"/>
                </a:xfrm>
                <a:custGeom>
                  <a:avLst/>
                  <a:gdLst>
                    <a:gd name="T0" fmla="*/ 179 w 269"/>
                    <a:gd name="T1" fmla="*/ 401 h 812"/>
                    <a:gd name="T2" fmla="*/ 201 w 269"/>
                    <a:gd name="T3" fmla="*/ 467 h 812"/>
                    <a:gd name="T4" fmla="*/ 212 w 269"/>
                    <a:gd name="T5" fmla="*/ 533 h 812"/>
                    <a:gd name="T6" fmla="*/ 235 w 269"/>
                    <a:gd name="T7" fmla="*/ 598 h 812"/>
                    <a:gd name="T8" fmla="*/ 246 w 269"/>
                    <a:gd name="T9" fmla="*/ 656 h 812"/>
                    <a:gd name="T10" fmla="*/ 257 w 269"/>
                    <a:gd name="T11" fmla="*/ 713 h 812"/>
                    <a:gd name="T12" fmla="*/ 268 w 269"/>
                    <a:gd name="T13" fmla="*/ 754 h 812"/>
                    <a:gd name="T14" fmla="*/ 268 w 269"/>
                    <a:gd name="T15" fmla="*/ 778 h 812"/>
                    <a:gd name="T16" fmla="*/ 268 w 269"/>
                    <a:gd name="T17" fmla="*/ 803 h 812"/>
                    <a:gd name="T18" fmla="*/ 268 w 269"/>
                    <a:gd name="T19" fmla="*/ 811 h 812"/>
                    <a:gd name="T20" fmla="*/ 257 w 269"/>
                    <a:gd name="T21" fmla="*/ 803 h 812"/>
                    <a:gd name="T22" fmla="*/ 246 w 269"/>
                    <a:gd name="T23" fmla="*/ 787 h 812"/>
                    <a:gd name="T24" fmla="*/ 235 w 269"/>
                    <a:gd name="T25" fmla="*/ 754 h 812"/>
                    <a:gd name="T26" fmla="*/ 212 w 269"/>
                    <a:gd name="T27" fmla="*/ 721 h 812"/>
                    <a:gd name="T28" fmla="*/ 190 w 269"/>
                    <a:gd name="T29" fmla="*/ 672 h 812"/>
                    <a:gd name="T30" fmla="*/ 168 w 269"/>
                    <a:gd name="T31" fmla="*/ 615 h 812"/>
                    <a:gd name="T32" fmla="*/ 145 w 269"/>
                    <a:gd name="T33" fmla="*/ 549 h 812"/>
                    <a:gd name="T34" fmla="*/ 123 w 269"/>
                    <a:gd name="T35" fmla="*/ 483 h 812"/>
                    <a:gd name="T36" fmla="*/ 100 w 269"/>
                    <a:gd name="T37" fmla="*/ 410 h 812"/>
                    <a:gd name="T38" fmla="*/ 78 w 269"/>
                    <a:gd name="T39" fmla="*/ 344 h 812"/>
                    <a:gd name="T40" fmla="*/ 56 w 269"/>
                    <a:gd name="T41" fmla="*/ 270 h 812"/>
                    <a:gd name="T42" fmla="*/ 44 w 269"/>
                    <a:gd name="T43" fmla="*/ 205 h 812"/>
                    <a:gd name="T44" fmla="*/ 22 w 269"/>
                    <a:gd name="T45" fmla="*/ 147 h 812"/>
                    <a:gd name="T46" fmla="*/ 11 w 269"/>
                    <a:gd name="T47" fmla="*/ 98 h 812"/>
                    <a:gd name="T48" fmla="*/ 11 w 269"/>
                    <a:gd name="T49" fmla="*/ 57 h 812"/>
                    <a:gd name="T50" fmla="*/ 0 w 269"/>
                    <a:gd name="T51" fmla="*/ 24 h 812"/>
                    <a:gd name="T52" fmla="*/ 0 w 269"/>
                    <a:gd name="T53" fmla="*/ 8 h 812"/>
                    <a:gd name="T54" fmla="*/ 11 w 269"/>
                    <a:gd name="T55" fmla="*/ 0 h 812"/>
                    <a:gd name="T56" fmla="*/ 22 w 269"/>
                    <a:gd name="T57" fmla="*/ 8 h 812"/>
                    <a:gd name="T58" fmla="*/ 33 w 269"/>
                    <a:gd name="T59" fmla="*/ 24 h 812"/>
                    <a:gd name="T60" fmla="*/ 44 w 269"/>
                    <a:gd name="T61" fmla="*/ 49 h 812"/>
                    <a:gd name="T62" fmla="*/ 67 w 269"/>
                    <a:gd name="T63" fmla="*/ 90 h 812"/>
                    <a:gd name="T64" fmla="*/ 89 w 269"/>
                    <a:gd name="T65" fmla="*/ 139 h 812"/>
                    <a:gd name="T66" fmla="*/ 112 w 269"/>
                    <a:gd name="T67" fmla="*/ 196 h 812"/>
                    <a:gd name="T68" fmla="*/ 134 w 269"/>
                    <a:gd name="T69" fmla="*/ 262 h 812"/>
                    <a:gd name="T70" fmla="*/ 156 w 269"/>
                    <a:gd name="T71" fmla="*/ 328 h 812"/>
                    <a:gd name="T72" fmla="*/ 179 w 269"/>
                    <a:gd name="T73" fmla="*/ 401 h 8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812"/>
                    <a:gd name="T113" fmla="*/ 269 w 269"/>
                    <a:gd name="T114" fmla="*/ 812 h 8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812">
                      <a:moveTo>
                        <a:pt x="179" y="401"/>
                      </a:moveTo>
                      <a:lnTo>
                        <a:pt x="201" y="467"/>
                      </a:lnTo>
                      <a:lnTo>
                        <a:pt x="212" y="533"/>
                      </a:lnTo>
                      <a:lnTo>
                        <a:pt x="235" y="598"/>
                      </a:lnTo>
                      <a:lnTo>
                        <a:pt x="246" y="656"/>
                      </a:lnTo>
                      <a:lnTo>
                        <a:pt x="257" y="713"/>
                      </a:lnTo>
                      <a:lnTo>
                        <a:pt x="268" y="754"/>
                      </a:lnTo>
                      <a:lnTo>
                        <a:pt x="268" y="778"/>
                      </a:lnTo>
                      <a:lnTo>
                        <a:pt x="268" y="803"/>
                      </a:lnTo>
                      <a:lnTo>
                        <a:pt x="268" y="811"/>
                      </a:lnTo>
                      <a:lnTo>
                        <a:pt x="257" y="803"/>
                      </a:lnTo>
                      <a:lnTo>
                        <a:pt x="246" y="787"/>
                      </a:lnTo>
                      <a:lnTo>
                        <a:pt x="235" y="754"/>
                      </a:lnTo>
                      <a:lnTo>
                        <a:pt x="212" y="721"/>
                      </a:lnTo>
                      <a:lnTo>
                        <a:pt x="190" y="672"/>
                      </a:lnTo>
                      <a:lnTo>
                        <a:pt x="168" y="615"/>
                      </a:lnTo>
                      <a:lnTo>
                        <a:pt x="145" y="549"/>
                      </a:lnTo>
                      <a:lnTo>
                        <a:pt x="123" y="483"/>
                      </a:lnTo>
                      <a:lnTo>
                        <a:pt x="100" y="410"/>
                      </a:lnTo>
                      <a:lnTo>
                        <a:pt x="78" y="344"/>
                      </a:lnTo>
                      <a:lnTo>
                        <a:pt x="56" y="270"/>
                      </a:lnTo>
                      <a:lnTo>
                        <a:pt x="44" y="205"/>
                      </a:lnTo>
                      <a:lnTo>
                        <a:pt x="22" y="147"/>
                      </a:lnTo>
                      <a:lnTo>
                        <a:pt x="11" y="98"/>
                      </a:lnTo>
                      <a:lnTo>
                        <a:pt x="11" y="57"/>
                      </a:lnTo>
                      <a:lnTo>
                        <a:pt x="0" y="24"/>
                      </a:lnTo>
                      <a:lnTo>
                        <a:pt x="0" y="8"/>
                      </a:lnTo>
                      <a:lnTo>
                        <a:pt x="11" y="0"/>
                      </a:lnTo>
                      <a:lnTo>
                        <a:pt x="22" y="8"/>
                      </a:lnTo>
                      <a:lnTo>
                        <a:pt x="33" y="24"/>
                      </a:lnTo>
                      <a:lnTo>
                        <a:pt x="44" y="49"/>
                      </a:lnTo>
                      <a:lnTo>
                        <a:pt x="67" y="90"/>
                      </a:lnTo>
                      <a:lnTo>
                        <a:pt x="89" y="139"/>
                      </a:lnTo>
                      <a:lnTo>
                        <a:pt x="112" y="196"/>
                      </a:lnTo>
                      <a:lnTo>
                        <a:pt x="134" y="262"/>
                      </a:lnTo>
                      <a:lnTo>
                        <a:pt x="156" y="328"/>
                      </a:lnTo>
                      <a:lnTo>
                        <a:pt x="179" y="401"/>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27" name="Freeform 94"/>
                <p:cNvSpPr>
                  <a:spLocks/>
                </p:cNvSpPr>
                <p:nvPr/>
              </p:nvSpPr>
              <p:spPr bwMode="auto">
                <a:xfrm>
                  <a:off x="2602" y="2143"/>
                  <a:ext cx="269" cy="812"/>
                </a:xfrm>
                <a:custGeom>
                  <a:avLst/>
                  <a:gdLst>
                    <a:gd name="T0" fmla="*/ 179 w 269"/>
                    <a:gd name="T1" fmla="*/ 401 h 812"/>
                    <a:gd name="T2" fmla="*/ 201 w 269"/>
                    <a:gd name="T3" fmla="*/ 467 h 812"/>
                    <a:gd name="T4" fmla="*/ 212 w 269"/>
                    <a:gd name="T5" fmla="*/ 533 h 812"/>
                    <a:gd name="T6" fmla="*/ 235 w 269"/>
                    <a:gd name="T7" fmla="*/ 598 h 812"/>
                    <a:gd name="T8" fmla="*/ 246 w 269"/>
                    <a:gd name="T9" fmla="*/ 656 h 812"/>
                    <a:gd name="T10" fmla="*/ 257 w 269"/>
                    <a:gd name="T11" fmla="*/ 713 h 812"/>
                    <a:gd name="T12" fmla="*/ 268 w 269"/>
                    <a:gd name="T13" fmla="*/ 754 h 812"/>
                    <a:gd name="T14" fmla="*/ 268 w 269"/>
                    <a:gd name="T15" fmla="*/ 778 h 812"/>
                    <a:gd name="T16" fmla="*/ 268 w 269"/>
                    <a:gd name="T17" fmla="*/ 803 h 812"/>
                    <a:gd name="T18" fmla="*/ 268 w 269"/>
                    <a:gd name="T19" fmla="*/ 811 h 812"/>
                    <a:gd name="T20" fmla="*/ 257 w 269"/>
                    <a:gd name="T21" fmla="*/ 803 h 812"/>
                    <a:gd name="T22" fmla="*/ 246 w 269"/>
                    <a:gd name="T23" fmla="*/ 787 h 812"/>
                    <a:gd name="T24" fmla="*/ 235 w 269"/>
                    <a:gd name="T25" fmla="*/ 754 h 812"/>
                    <a:gd name="T26" fmla="*/ 212 w 269"/>
                    <a:gd name="T27" fmla="*/ 721 h 812"/>
                    <a:gd name="T28" fmla="*/ 190 w 269"/>
                    <a:gd name="T29" fmla="*/ 672 h 812"/>
                    <a:gd name="T30" fmla="*/ 168 w 269"/>
                    <a:gd name="T31" fmla="*/ 615 h 812"/>
                    <a:gd name="T32" fmla="*/ 145 w 269"/>
                    <a:gd name="T33" fmla="*/ 549 h 812"/>
                    <a:gd name="T34" fmla="*/ 123 w 269"/>
                    <a:gd name="T35" fmla="*/ 483 h 812"/>
                    <a:gd name="T36" fmla="*/ 100 w 269"/>
                    <a:gd name="T37" fmla="*/ 410 h 812"/>
                    <a:gd name="T38" fmla="*/ 78 w 269"/>
                    <a:gd name="T39" fmla="*/ 344 h 812"/>
                    <a:gd name="T40" fmla="*/ 56 w 269"/>
                    <a:gd name="T41" fmla="*/ 270 h 812"/>
                    <a:gd name="T42" fmla="*/ 44 w 269"/>
                    <a:gd name="T43" fmla="*/ 205 h 812"/>
                    <a:gd name="T44" fmla="*/ 22 w 269"/>
                    <a:gd name="T45" fmla="*/ 147 h 812"/>
                    <a:gd name="T46" fmla="*/ 11 w 269"/>
                    <a:gd name="T47" fmla="*/ 98 h 812"/>
                    <a:gd name="T48" fmla="*/ 11 w 269"/>
                    <a:gd name="T49" fmla="*/ 57 h 812"/>
                    <a:gd name="T50" fmla="*/ 0 w 269"/>
                    <a:gd name="T51" fmla="*/ 24 h 812"/>
                    <a:gd name="T52" fmla="*/ 0 w 269"/>
                    <a:gd name="T53" fmla="*/ 8 h 812"/>
                    <a:gd name="T54" fmla="*/ 11 w 269"/>
                    <a:gd name="T55" fmla="*/ 0 h 812"/>
                    <a:gd name="T56" fmla="*/ 22 w 269"/>
                    <a:gd name="T57" fmla="*/ 8 h 812"/>
                    <a:gd name="T58" fmla="*/ 33 w 269"/>
                    <a:gd name="T59" fmla="*/ 24 h 812"/>
                    <a:gd name="T60" fmla="*/ 44 w 269"/>
                    <a:gd name="T61" fmla="*/ 49 h 812"/>
                    <a:gd name="T62" fmla="*/ 67 w 269"/>
                    <a:gd name="T63" fmla="*/ 90 h 812"/>
                    <a:gd name="T64" fmla="*/ 89 w 269"/>
                    <a:gd name="T65" fmla="*/ 139 h 812"/>
                    <a:gd name="T66" fmla="*/ 112 w 269"/>
                    <a:gd name="T67" fmla="*/ 196 h 812"/>
                    <a:gd name="T68" fmla="*/ 134 w 269"/>
                    <a:gd name="T69" fmla="*/ 262 h 812"/>
                    <a:gd name="T70" fmla="*/ 156 w 269"/>
                    <a:gd name="T71" fmla="*/ 328 h 812"/>
                    <a:gd name="T72" fmla="*/ 179 w 269"/>
                    <a:gd name="T73" fmla="*/ 401 h 8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812"/>
                    <a:gd name="T113" fmla="*/ 269 w 269"/>
                    <a:gd name="T114" fmla="*/ 812 h 8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812">
                      <a:moveTo>
                        <a:pt x="179" y="401"/>
                      </a:moveTo>
                      <a:lnTo>
                        <a:pt x="201" y="467"/>
                      </a:lnTo>
                      <a:lnTo>
                        <a:pt x="212" y="533"/>
                      </a:lnTo>
                      <a:lnTo>
                        <a:pt x="235" y="598"/>
                      </a:lnTo>
                      <a:lnTo>
                        <a:pt x="246" y="656"/>
                      </a:lnTo>
                      <a:lnTo>
                        <a:pt x="257" y="713"/>
                      </a:lnTo>
                      <a:lnTo>
                        <a:pt x="268" y="754"/>
                      </a:lnTo>
                      <a:lnTo>
                        <a:pt x="268" y="778"/>
                      </a:lnTo>
                      <a:lnTo>
                        <a:pt x="268" y="803"/>
                      </a:lnTo>
                      <a:lnTo>
                        <a:pt x="268" y="811"/>
                      </a:lnTo>
                      <a:lnTo>
                        <a:pt x="257" y="803"/>
                      </a:lnTo>
                      <a:lnTo>
                        <a:pt x="246" y="787"/>
                      </a:lnTo>
                      <a:lnTo>
                        <a:pt x="235" y="754"/>
                      </a:lnTo>
                      <a:lnTo>
                        <a:pt x="212" y="721"/>
                      </a:lnTo>
                      <a:lnTo>
                        <a:pt x="190" y="672"/>
                      </a:lnTo>
                      <a:lnTo>
                        <a:pt x="168" y="615"/>
                      </a:lnTo>
                      <a:lnTo>
                        <a:pt x="145" y="549"/>
                      </a:lnTo>
                      <a:lnTo>
                        <a:pt x="123" y="483"/>
                      </a:lnTo>
                      <a:lnTo>
                        <a:pt x="100" y="410"/>
                      </a:lnTo>
                      <a:lnTo>
                        <a:pt x="78" y="344"/>
                      </a:lnTo>
                      <a:lnTo>
                        <a:pt x="56" y="270"/>
                      </a:lnTo>
                      <a:lnTo>
                        <a:pt x="44" y="205"/>
                      </a:lnTo>
                      <a:lnTo>
                        <a:pt x="22" y="147"/>
                      </a:lnTo>
                      <a:lnTo>
                        <a:pt x="11" y="98"/>
                      </a:lnTo>
                      <a:lnTo>
                        <a:pt x="11" y="57"/>
                      </a:lnTo>
                      <a:lnTo>
                        <a:pt x="0" y="24"/>
                      </a:lnTo>
                      <a:lnTo>
                        <a:pt x="0" y="8"/>
                      </a:lnTo>
                      <a:lnTo>
                        <a:pt x="11" y="0"/>
                      </a:lnTo>
                      <a:lnTo>
                        <a:pt x="22" y="8"/>
                      </a:lnTo>
                      <a:lnTo>
                        <a:pt x="33" y="24"/>
                      </a:lnTo>
                      <a:lnTo>
                        <a:pt x="44" y="49"/>
                      </a:lnTo>
                      <a:lnTo>
                        <a:pt x="67" y="90"/>
                      </a:lnTo>
                      <a:lnTo>
                        <a:pt x="89" y="139"/>
                      </a:lnTo>
                      <a:lnTo>
                        <a:pt x="112" y="196"/>
                      </a:lnTo>
                      <a:lnTo>
                        <a:pt x="134" y="262"/>
                      </a:lnTo>
                      <a:lnTo>
                        <a:pt x="156" y="328"/>
                      </a:lnTo>
                      <a:lnTo>
                        <a:pt x="179" y="401"/>
                      </a:lnTo>
                    </a:path>
                  </a:pathLst>
                </a:custGeom>
                <a:solidFill>
                  <a:srgbClr val="008000"/>
                </a:solidFill>
                <a:ln w="19050" cap="rnd">
                  <a:solidFill>
                    <a:schemeClr val="tx1"/>
                  </a:solidFill>
                  <a:round/>
                  <a:headEnd type="none" w="sm" len="sm"/>
                  <a:tailEnd type="none" w="sm" len="sm"/>
                </a:ln>
              </p:spPr>
              <p:txBody>
                <a:bodyPr/>
                <a:lstStyle/>
                <a:p>
                  <a:pPr eaLnBrk="0" hangingPunct="0"/>
                  <a:endParaRPr lang="en-US"/>
                </a:p>
              </p:txBody>
            </p:sp>
          </p:grpSp>
          <p:grpSp>
            <p:nvGrpSpPr>
              <p:cNvPr id="21615" name="Group 95"/>
              <p:cNvGrpSpPr>
                <a:grpSpLocks/>
              </p:cNvGrpSpPr>
              <p:nvPr/>
            </p:nvGrpSpPr>
            <p:grpSpPr bwMode="auto">
              <a:xfrm>
                <a:off x="2411" y="4149"/>
                <a:ext cx="391" cy="637"/>
                <a:chOff x="2664" y="3150"/>
                <a:chExt cx="391" cy="637"/>
              </a:xfrm>
            </p:grpSpPr>
            <p:sp>
              <p:nvSpPr>
                <p:cNvPr id="21616" name="Freeform 96"/>
                <p:cNvSpPr>
                  <a:spLocks/>
                </p:cNvSpPr>
                <p:nvPr/>
              </p:nvSpPr>
              <p:spPr bwMode="auto">
                <a:xfrm>
                  <a:off x="2730" y="3150"/>
                  <a:ext cx="145" cy="625"/>
                </a:xfrm>
                <a:custGeom>
                  <a:avLst/>
                  <a:gdLst>
                    <a:gd name="T0" fmla="*/ 144 w 145"/>
                    <a:gd name="T1" fmla="*/ 0 h 625"/>
                    <a:gd name="T2" fmla="*/ 144 w 145"/>
                    <a:gd name="T3" fmla="*/ 17 h 625"/>
                    <a:gd name="T4" fmla="*/ 144 w 145"/>
                    <a:gd name="T5" fmla="*/ 30 h 625"/>
                    <a:gd name="T6" fmla="*/ 144 w 145"/>
                    <a:gd name="T7" fmla="*/ 43 h 625"/>
                    <a:gd name="T8" fmla="*/ 141 w 145"/>
                    <a:gd name="T9" fmla="*/ 55 h 625"/>
                    <a:gd name="T10" fmla="*/ 133 w 145"/>
                    <a:gd name="T11" fmla="*/ 68 h 625"/>
                    <a:gd name="T12" fmla="*/ 130 w 145"/>
                    <a:gd name="T13" fmla="*/ 86 h 625"/>
                    <a:gd name="T14" fmla="*/ 127 w 145"/>
                    <a:gd name="T15" fmla="*/ 103 h 625"/>
                    <a:gd name="T16" fmla="*/ 124 w 145"/>
                    <a:gd name="T17" fmla="*/ 116 h 625"/>
                    <a:gd name="T18" fmla="*/ 124 w 145"/>
                    <a:gd name="T19" fmla="*/ 133 h 625"/>
                    <a:gd name="T20" fmla="*/ 124 w 145"/>
                    <a:gd name="T21" fmla="*/ 146 h 625"/>
                    <a:gd name="T22" fmla="*/ 124 w 145"/>
                    <a:gd name="T23" fmla="*/ 163 h 625"/>
                    <a:gd name="T24" fmla="*/ 122 w 145"/>
                    <a:gd name="T25" fmla="*/ 176 h 625"/>
                    <a:gd name="T26" fmla="*/ 122 w 145"/>
                    <a:gd name="T27" fmla="*/ 193 h 625"/>
                    <a:gd name="T28" fmla="*/ 116 w 145"/>
                    <a:gd name="T29" fmla="*/ 206 h 625"/>
                    <a:gd name="T30" fmla="*/ 114 w 145"/>
                    <a:gd name="T31" fmla="*/ 223 h 625"/>
                    <a:gd name="T32" fmla="*/ 111 w 145"/>
                    <a:gd name="T33" fmla="*/ 236 h 625"/>
                    <a:gd name="T34" fmla="*/ 108 w 145"/>
                    <a:gd name="T35" fmla="*/ 253 h 625"/>
                    <a:gd name="T36" fmla="*/ 103 w 145"/>
                    <a:gd name="T37" fmla="*/ 271 h 625"/>
                    <a:gd name="T38" fmla="*/ 100 w 145"/>
                    <a:gd name="T39" fmla="*/ 284 h 625"/>
                    <a:gd name="T40" fmla="*/ 97 w 145"/>
                    <a:gd name="T41" fmla="*/ 296 h 625"/>
                    <a:gd name="T42" fmla="*/ 95 w 145"/>
                    <a:gd name="T43" fmla="*/ 309 h 625"/>
                    <a:gd name="T44" fmla="*/ 89 w 145"/>
                    <a:gd name="T45" fmla="*/ 327 h 625"/>
                    <a:gd name="T46" fmla="*/ 81 w 145"/>
                    <a:gd name="T47" fmla="*/ 339 h 625"/>
                    <a:gd name="T48" fmla="*/ 70 w 145"/>
                    <a:gd name="T49" fmla="*/ 357 h 625"/>
                    <a:gd name="T50" fmla="*/ 62 w 145"/>
                    <a:gd name="T51" fmla="*/ 365 h 625"/>
                    <a:gd name="T52" fmla="*/ 54 w 145"/>
                    <a:gd name="T53" fmla="*/ 374 h 625"/>
                    <a:gd name="T54" fmla="*/ 46 w 145"/>
                    <a:gd name="T55" fmla="*/ 387 h 625"/>
                    <a:gd name="T56" fmla="*/ 35 w 145"/>
                    <a:gd name="T57" fmla="*/ 400 h 625"/>
                    <a:gd name="T58" fmla="*/ 27 w 145"/>
                    <a:gd name="T59" fmla="*/ 417 h 625"/>
                    <a:gd name="T60" fmla="*/ 24 w 145"/>
                    <a:gd name="T61" fmla="*/ 434 h 625"/>
                    <a:gd name="T62" fmla="*/ 24 w 145"/>
                    <a:gd name="T63" fmla="*/ 447 h 625"/>
                    <a:gd name="T64" fmla="*/ 19 w 145"/>
                    <a:gd name="T65" fmla="*/ 464 h 625"/>
                    <a:gd name="T66" fmla="*/ 16 w 145"/>
                    <a:gd name="T67" fmla="*/ 481 h 625"/>
                    <a:gd name="T68" fmla="*/ 16 w 145"/>
                    <a:gd name="T69" fmla="*/ 494 h 625"/>
                    <a:gd name="T70" fmla="*/ 16 w 145"/>
                    <a:gd name="T71" fmla="*/ 507 h 625"/>
                    <a:gd name="T72" fmla="*/ 16 w 145"/>
                    <a:gd name="T73" fmla="*/ 542 h 625"/>
                    <a:gd name="T74" fmla="*/ 13 w 145"/>
                    <a:gd name="T75" fmla="*/ 559 h 625"/>
                    <a:gd name="T76" fmla="*/ 13 w 145"/>
                    <a:gd name="T77" fmla="*/ 572 h 625"/>
                    <a:gd name="T78" fmla="*/ 10 w 145"/>
                    <a:gd name="T79" fmla="*/ 585 h 625"/>
                    <a:gd name="T80" fmla="*/ 8 w 145"/>
                    <a:gd name="T81" fmla="*/ 598 h 625"/>
                    <a:gd name="T82" fmla="*/ 2 w 145"/>
                    <a:gd name="T83" fmla="*/ 611 h 625"/>
                    <a:gd name="T84" fmla="*/ 2 w 145"/>
                    <a:gd name="T85" fmla="*/ 624 h 625"/>
                    <a:gd name="T86" fmla="*/ 0 w 145"/>
                    <a:gd name="T87" fmla="*/ 615 h 6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
                    <a:gd name="T133" fmla="*/ 0 h 625"/>
                    <a:gd name="T134" fmla="*/ 145 w 145"/>
                    <a:gd name="T135" fmla="*/ 625 h 6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 h="625">
                      <a:moveTo>
                        <a:pt x="144" y="0"/>
                      </a:moveTo>
                      <a:lnTo>
                        <a:pt x="144" y="17"/>
                      </a:lnTo>
                      <a:lnTo>
                        <a:pt x="144" y="30"/>
                      </a:lnTo>
                      <a:lnTo>
                        <a:pt x="144" y="43"/>
                      </a:lnTo>
                      <a:lnTo>
                        <a:pt x="141" y="55"/>
                      </a:lnTo>
                      <a:lnTo>
                        <a:pt x="133" y="68"/>
                      </a:lnTo>
                      <a:lnTo>
                        <a:pt x="130" y="86"/>
                      </a:lnTo>
                      <a:lnTo>
                        <a:pt x="127" y="103"/>
                      </a:lnTo>
                      <a:lnTo>
                        <a:pt x="124" y="116"/>
                      </a:lnTo>
                      <a:lnTo>
                        <a:pt x="124" y="133"/>
                      </a:lnTo>
                      <a:lnTo>
                        <a:pt x="124" y="146"/>
                      </a:lnTo>
                      <a:lnTo>
                        <a:pt x="124" y="163"/>
                      </a:lnTo>
                      <a:lnTo>
                        <a:pt x="122" y="176"/>
                      </a:lnTo>
                      <a:lnTo>
                        <a:pt x="122" y="193"/>
                      </a:lnTo>
                      <a:lnTo>
                        <a:pt x="116" y="206"/>
                      </a:lnTo>
                      <a:lnTo>
                        <a:pt x="114" y="223"/>
                      </a:lnTo>
                      <a:lnTo>
                        <a:pt x="111" y="236"/>
                      </a:lnTo>
                      <a:lnTo>
                        <a:pt x="108" y="253"/>
                      </a:lnTo>
                      <a:lnTo>
                        <a:pt x="103" y="271"/>
                      </a:lnTo>
                      <a:lnTo>
                        <a:pt x="100" y="284"/>
                      </a:lnTo>
                      <a:lnTo>
                        <a:pt x="97" y="296"/>
                      </a:lnTo>
                      <a:lnTo>
                        <a:pt x="95" y="309"/>
                      </a:lnTo>
                      <a:lnTo>
                        <a:pt x="89" y="327"/>
                      </a:lnTo>
                      <a:lnTo>
                        <a:pt x="81" y="339"/>
                      </a:lnTo>
                      <a:lnTo>
                        <a:pt x="70" y="357"/>
                      </a:lnTo>
                      <a:lnTo>
                        <a:pt x="62" y="365"/>
                      </a:lnTo>
                      <a:lnTo>
                        <a:pt x="54" y="374"/>
                      </a:lnTo>
                      <a:lnTo>
                        <a:pt x="46" y="387"/>
                      </a:lnTo>
                      <a:lnTo>
                        <a:pt x="35" y="400"/>
                      </a:lnTo>
                      <a:lnTo>
                        <a:pt x="27" y="417"/>
                      </a:lnTo>
                      <a:lnTo>
                        <a:pt x="24" y="434"/>
                      </a:lnTo>
                      <a:lnTo>
                        <a:pt x="24" y="447"/>
                      </a:lnTo>
                      <a:lnTo>
                        <a:pt x="19" y="464"/>
                      </a:lnTo>
                      <a:lnTo>
                        <a:pt x="16" y="481"/>
                      </a:lnTo>
                      <a:lnTo>
                        <a:pt x="16" y="494"/>
                      </a:lnTo>
                      <a:lnTo>
                        <a:pt x="16" y="507"/>
                      </a:lnTo>
                      <a:lnTo>
                        <a:pt x="16" y="542"/>
                      </a:lnTo>
                      <a:lnTo>
                        <a:pt x="13" y="559"/>
                      </a:lnTo>
                      <a:lnTo>
                        <a:pt x="13" y="572"/>
                      </a:lnTo>
                      <a:lnTo>
                        <a:pt x="10" y="585"/>
                      </a:lnTo>
                      <a:lnTo>
                        <a:pt x="8" y="598"/>
                      </a:lnTo>
                      <a:lnTo>
                        <a:pt x="2" y="611"/>
                      </a:lnTo>
                      <a:lnTo>
                        <a:pt x="2" y="624"/>
                      </a:lnTo>
                      <a:lnTo>
                        <a:pt x="0" y="615"/>
                      </a:lnTo>
                    </a:path>
                  </a:pathLst>
                </a:custGeom>
                <a:noFill/>
                <a:ln w="19050" cap="rnd">
                  <a:solidFill>
                    <a:schemeClr val="tx1"/>
                  </a:solidFill>
                  <a:round/>
                  <a:headEnd type="none" w="sm" len="sm"/>
                  <a:tailEnd type="none" w="sm" len="sm"/>
                </a:ln>
              </p:spPr>
              <p:txBody>
                <a:bodyPr/>
                <a:lstStyle/>
                <a:p>
                  <a:pPr eaLnBrk="0" hangingPunct="0"/>
                  <a:endParaRPr lang="en-US"/>
                </a:p>
              </p:txBody>
            </p:sp>
            <p:sp>
              <p:nvSpPr>
                <p:cNvPr id="21617" name="Freeform 97"/>
                <p:cNvSpPr>
                  <a:spLocks/>
                </p:cNvSpPr>
                <p:nvPr/>
              </p:nvSpPr>
              <p:spPr bwMode="auto">
                <a:xfrm>
                  <a:off x="2874" y="3216"/>
                  <a:ext cx="181" cy="541"/>
                </a:xfrm>
                <a:custGeom>
                  <a:avLst/>
                  <a:gdLst>
                    <a:gd name="T0" fmla="*/ 0 w 181"/>
                    <a:gd name="T1" fmla="*/ 0 h 541"/>
                    <a:gd name="T2" fmla="*/ 0 w 181"/>
                    <a:gd name="T3" fmla="*/ 28 h 541"/>
                    <a:gd name="T4" fmla="*/ 2 w 181"/>
                    <a:gd name="T5" fmla="*/ 39 h 541"/>
                    <a:gd name="T6" fmla="*/ 4 w 181"/>
                    <a:gd name="T7" fmla="*/ 54 h 541"/>
                    <a:gd name="T8" fmla="*/ 4 w 181"/>
                    <a:gd name="T9" fmla="*/ 65 h 541"/>
                    <a:gd name="T10" fmla="*/ 9 w 181"/>
                    <a:gd name="T11" fmla="*/ 79 h 541"/>
                    <a:gd name="T12" fmla="*/ 12 w 181"/>
                    <a:gd name="T13" fmla="*/ 90 h 541"/>
                    <a:gd name="T14" fmla="*/ 17 w 181"/>
                    <a:gd name="T15" fmla="*/ 115 h 541"/>
                    <a:gd name="T16" fmla="*/ 22 w 181"/>
                    <a:gd name="T17" fmla="*/ 126 h 541"/>
                    <a:gd name="T18" fmla="*/ 24 w 181"/>
                    <a:gd name="T19" fmla="*/ 137 h 541"/>
                    <a:gd name="T20" fmla="*/ 27 w 181"/>
                    <a:gd name="T21" fmla="*/ 159 h 541"/>
                    <a:gd name="T22" fmla="*/ 34 w 181"/>
                    <a:gd name="T23" fmla="*/ 188 h 541"/>
                    <a:gd name="T24" fmla="*/ 41 w 181"/>
                    <a:gd name="T25" fmla="*/ 195 h 541"/>
                    <a:gd name="T26" fmla="*/ 49 w 181"/>
                    <a:gd name="T27" fmla="*/ 210 h 541"/>
                    <a:gd name="T28" fmla="*/ 64 w 181"/>
                    <a:gd name="T29" fmla="*/ 217 h 541"/>
                    <a:gd name="T30" fmla="*/ 78 w 181"/>
                    <a:gd name="T31" fmla="*/ 224 h 541"/>
                    <a:gd name="T32" fmla="*/ 98 w 181"/>
                    <a:gd name="T33" fmla="*/ 231 h 541"/>
                    <a:gd name="T34" fmla="*/ 108 w 181"/>
                    <a:gd name="T35" fmla="*/ 246 h 541"/>
                    <a:gd name="T36" fmla="*/ 123 w 181"/>
                    <a:gd name="T37" fmla="*/ 253 h 541"/>
                    <a:gd name="T38" fmla="*/ 125 w 181"/>
                    <a:gd name="T39" fmla="*/ 264 h 541"/>
                    <a:gd name="T40" fmla="*/ 125 w 181"/>
                    <a:gd name="T41" fmla="*/ 293 h 541"/>
                    <a:gd name="T42" fmla="*/ 125 w 181"/>
                    <a:gd name="T43" fmla="*/ 322 h 541"/>
                    <a:gd name="T44" fmla="*/ 125 w 181"/>
                    <a:gd name="T45" fmla="*/ 344 h 541"/>
                    <a:gd name="T46" fmla="*/ 125 w 181"/>
                    <a:gd name="T47" fmla="*/ 355 h 541"/>
                    <a:gd name="T48" fmla="*/ 125 w 181"/>
                    <a:gd name="T49" fmla="*/ 369 h 541"/>
                    <a:gd name="T50" fmla="*/ 128 w 181"/>
                    <a:gd name="T51" fmla="*/ 391 h 541"/>
                    <a:gd name="T52" fmla="*/ 130 w 181"/>
                    <a:gd name="T53" fmla="*/ 413 h 541"/>
                    <a:gd name="T54" fmla="*/ 133 w 181"/>
                    <a:gd name="T55" fmla="*/ 424 h 541"/>
                    <a:gd name="T56" fmla="*/ 135 w 181"/>
                    <a:gd name="T57" fmla="*/ 434 h 541"/>
                    <a:gd name="T58" fmla="*/ 143 w 181"/>
                    <a:gd name="T59" fmla="*/ 463 h 541"/>
                    <a:gd name="T60" fmla="*/ 145 w 181"/>
                    <a:gd name="T61" fmla="*/ 492 h 541"/>
                    <a:gd name="T62" fmla="*/ 150 w 181"/>
                    <a:gd name="T63" fmla="*/ 514 h 541"/>
                    <a:gd name="T64" fmla="*/ 157 w 181"/>
                    <a:gd name="T65" fmla="*/ 525 h 541"/>
                    <a:gd name="T66" fmla="*/ 172 w 181"/>
                    <a:gd name="T67" fmla="*/ 532 h 541"/>
                    <a:gd name="T68" fmla="*/ 180 w 181"/>
                    <a:gd name="T69" fmla="*/ 540 h 541"/>
                    <a:gd name="T70" fmla="*/ 175 w 181"/>
                    <a:gd name="T71" fmla="*/ 514 h 5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1"/>
                    <a:gd name="T109" fmla="*/ 0 h 541"/>
                    <a:gd name="T110" fmla="*/ 181 w 181"/>
                    <a:gd name="T111" fmla="*/ 541 h 5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1" h="541">
                      <a:moveTo>
                        <a:pt x="0" y="0"/>
                      </a:moveTo>
                      <a:lnTo>
                        <a:pt x="0" y="28"/>
                      </a:lnTo>
                      <a:lnTo>
                        <a:pt x="2" y="39"/>
                      </a:lnTo>
                      <a:lnTo>
                        <a:pt x="4" y="54"/>
                      </a:lnTo>
                      <a:lnTo>
                        <a:pt x="4" y="65"/>
                      </a:lnTo>
                      <a:lnTo>
                        <a:pt x="9" y="79"/>
                      </a:lnTo>
                      <a:lnTo>
                        <a:pt x="12" y="90"/>
                      </a:lnTo>
                      <a:lnTo>
                        <a:pt x="17" y="115"/>
                      </a:lnTo>
                      <a:lnTo>
                        <a:pt x="22" y="126"/>
                      </a:lnTo>
                      <a:lnTo>
                        <a:pt x="24" y="137"/>
                      </a:lnTo>
                      <a:lnTo>
                        <a:pt x="27" y="159"/>
                      </a:lnTo>
                      <a:lnTo>
                        <a:pt x="34" y="188"/>
                      </a:lnTo>
                      <a:lnTo>
                        <a:pt x="41" y="195"/>
                      </a:lnTo>
                      <a:lnTo>
                        <a:pt x="49" y="210"/>
                      </a:lnTo>
                      <a:lnTo>
                        <a:pt x="64" y="217"/>
                      </a:lnTo>
                      <a:lnTo>
                        <a:pt x="78" y="224"/>
                      </a:lnTo>
                      <a:lnTo>
                        <a:pt x="98" y="231"/>
                      </a:lnTo>
                      <a:lnTo>
                        <a:pt x="108" y="246"/>
                      </a:lnTo>
                      <a:lnTo>
                        <a:pt x="123" y="253"/>
                      </a:lnTo>
                      <a:lnTo>
                        <a:pt x="125" y="264"/>
                      </a:lnTo>
                      <a:lnTo>
                        <a:pt x="125" y="293"/>
                      </a:lnTo>
                      <a:lnTo>
                        <a:pt x="125" y="322"/>
                      </a:lnTo>
                      <a:lnTo>
                        <a:pt x="125" y="344"/>
                      </a:lnTo>
                      <a:lnTo>
                        <a:pt x="125" y="355"/>
                      </a:lnTo>
                      <a:lnTo>
                        <a:pt x="125" y="369"/>
                      </a:lnTo>
                      <a:lnTo>
                        <a:pt x="128" y="391"/>
                      </a:lnTo>
                      <a:lnTo>
                        <a:pt x="130" y="413"/>
                      </a:lnTo>
                      <a:lnTo>
                        <a:pt x="133" y="424"/>
                      </a:lnTo>
                      <a:lnTo>
                        <a:pt x="135" y="434"/>
                      </a:lnTo>
                      <a:lnTo>
                        <a:pt x="143" y="463"/>
                      </a:lnTo>
                      <a:lnTo>
                        <a:pt x="145" y="492"/>
                      </a:lnTo>
                      <a:lnTo>
                        <a:pt x="150" y="514"/>
                      </a:lnTo>
                      <a:lnTo>
                        <a:pt x="157" y="525"/>
                      </a:lnTo>
                      <a:lnTo>
                        <a:pt x="172" y="532"/>
                      </a:lnTo>
                      <a:lnTo>
                        <a:pt x="180" y="540"/>
                      </a:lnTo>
                      <a:lnTo>
                        <a:pt x="175" y="514"/>
                      </a:lnTo>
                    </a:path>
                  </a:pathLst>
                </a:custGeom>
                <a:noFill/>
                <a:ln w="19050" cap="rnd">
                  <a:solidFill>
                    <a:schemeClr val="tx1"/>
                  </a:solidFill>
                  <a:round/>
                  <a:headEnd type="none" w="sm" len="sm"/>
                  <a:tailEnd type="none" w="sm" len="sm"/>
                </a:ln>
              </p:spPr>
              <p:txBody>
                <a:bodyPr/>
                <a:lstStyle/>
                <a:p>
                  <a:pPr eaLnBrk="0" hangingPunct="0"/>
                  <a:endParaRPr lang="en-US"/>
                </a:p>
              </p:txBody>
            </p:sp>
            <p:sp>
              <p:nvSpPr>
                <p:cNvPr id="21618" name="Freeform 98"/>
                <p:cNvSpPr>
                  <a:spLocks/>
                </p:cNvSpPr>
                <p:nvPr/>
              </p:nvSpPr>
              <p:spPr bwMode="auto">
                <a:xfrm>
                  <a:off x="2856" y="3426"/>
                  <a:ext cx="73" cy="361"/>
                </a:xfrm>
                <a:custGeom>
                  <a:avLst/>
                  <a:gdLst>
                    <a:gd name="T0" fmla="*/ 66 w 73"/>
                    <a:gd name="T1" fmla="*/ 0 h 361"/>
                    <a:gd name="T2" fmla="*/ 72 w 73"/>
                    <a:gd name="T3" fmla="*/ 24 h 361"/>
                    <a:gd name="T4" fmla="*/ 72 w 73"/>
                    <a:gd name="T5" fmla="*/ 48 h 361"/>
                    <a:gd name="T6" fmla="*/ 72 w 73"/>
                    <a:gd name="T7" fmla="*/ 96 h 361"/>
                    <a:gd name="T8" fmla="*/ 72 w 73"/>
                    <a:gd name="T9" fmla="*/ 132 h 361"/>
                    <a:gd name="T10" fmla="*/ 72 w 73"/>
                    <a:gd name="T11" fmla="*/ 168 h 361"/>
                    <a:gd name="T12" fmla="*/ 72 w 73"/>
                    <a:gd name="T13" fmla="*/ 186 h 361"/>
                    <a:gd name="T14" fmla="*/ 66 w 73"/>
                    <a:gd name="T15" fmla="*/ 204 h 361"/>
                    <a:gd name="T16" fmla="*/ 54 w 73"/>
                    <a:gd name="T17" fmla="*/ 222 h 361"/>
                    <a:gd name="T18" fmla="*/ 30 w 73"/>
                    <a:gd name="T19" fmla="*/ 228 h 361"/>
                    <a:gd name="T20" fmla="*/ 18 w 73"/>
                    <a:gd name="T21" fmla="*/ 252 h 361"/>
                    <a:gd name="T22" fmla="*/ 18 w 73"/>
                    <a:gd name="T23" fmla="*/ 270 h 361"/>
                    <a:gd name="T24" fmla="*/ 12 w 73"/>
                    <a:gd name="T25" fmla="*/ 288 h 361"/>
                    <a:gd name="T26" fmla="*/ 12 w 73"/>
                    <a:gd name="T27" fmla="*/ 306 h 361"/>
                    <a:gd name="T28" fmla="*/ 12 w 73"/>
                    <a:gd name="T29" fmla="*/ 324 h 361"/>
                    <a:gd name="T30" fmla="*/ 12 w 73"/>
                    <a:gd name="T31" fmla="*/ 342 h 361"/>
                    <a:gd name="T32" fmla="*/ 6 w 73"/>
                    <a:gd name="T33" fmla="*/ 360 h 361"/>
                    <a:gd name="T34" fmla="*/ 0 w 73"/>
                    <a:gd name="T35" fmla="*/ 354 h 361"/>
                    <a:gd name="T36" fmla="*/ 0 w 73"/>
                    <a:gd name="T37" fmla="*/ 348 h 3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361"/>
                    <a:gd name="T59" fmla="*/ 73 w 73"/>
                    <a:gd name="T60" fmla="*/ 361 h 3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361">
                      <a:moveTo>
                        <a:pt x="66" y="0"/>
                      </a:moveTo>
                      <a:lnTo>
                        <a:pt x="72" y="24"/>
                      </a:lnTo>
                      <a:lnTo>
                        <a:pt x="72" y="48"/>
                      </a:lnTo>
                      <a:lnTo>
                        <a:pt x="72" y="96"/>
                      </a:lnTo>
                      <a:lnTo>
                        <a:pt x="72" y="132"/>
                      </a:lnTo>
                      <a:lnTo>
                        <a:pt x="72" y="168"/>
                      </a:lnTo>
                      <a:lnTo>
                        <a:pt x="72" y="186"/>
                      </a:lnTo>
                      <a:lnTo>
                        <a:pt x="66" y="204"/>
                      </a:lnTo>
                      <a:lnTo>
                        <a:pt x="54" y="222"/>
                      </a:lnTo>
                      <a:lnTo>
                        <a:pt x="30" y="228"/>
                      </a:lnTo>
                      <a:lnTo>
                        <a:pt x="18" y="252"/>
                      </a:lnTo>
                      <a:lnTo>
                        <a:pt x="18" y="270"/>
                      </a:lnTo>
                      <a:lnTo>
                        <a:pt x="12" y="288"/>
                      </a:lnTo>
                      <a:lnTo>
                        <a:pt x="12" y="306"/>
                      </a:lnTo>
                      <a:lnTo>
                        <a:pt x="12" y="324"/>
                      </a:lnTo>
                      <a:lnTo>
                        <a:pt x="12" y="342"/>
                      </a:lnTo>
                      <a:lnTo>
                        <a:pt x="6" y="360"/>
                      </a:lnTo>
                      <a:lnTo>
                        <a:pt x="0" y="354"/>
                      </a:lnTo>
                      <a:lnTo>
                        <a:pt x="0" y="348"/>
                      </a:lnTo>
                    </a:path>
                  </a:pathLst>
                </a:custGeom>
                <a:noFill/>
                <a:ln w="19050" cap="rnd">
                  <a:solidFill>
                    <a:schemeClr val="tx1"/>
                  </a:solidFill>
                  <a:round/>
                  <a:headEnd type="none" w="sm" len="sm"/>
                  <a:tailEnd type="none" w="sm" len="sm"/>
                </a:ln>
              </p:spPr>
              <p:txBody>
                <a:bodyPr/>
                <a:lstStyle/>
                <a:p>
                  <a:pPr eaLnBrk="0" hangingPunct="0"/>
                  <a:endParaRPr lang="en-US"/>
                </a:p>
              </p:txBody>
            </p:sp>
            <p:sp>
              <p:nvSpPr>
                <p:cNvPr id="21619" name="Freeform 99"/>
                <p:cNvSpPr>
                  <a:spLocks/>
                </p:cNvSpPr>
                <p:nvPr/>
              </p:nvSpPr>
              <p:spPr bwMode="auto">
                <a:xfrm>
                  <a:off x="2664" y="3402"/>
                  <a:ext cx="181" cy="175"/>
                </a:xfrm>
                <a:custGeom>
                  <a:avLst/>
                  <a:gdLst>
                    <a:gd name="T0" fmla="*/ 180 w 181"/>
                    <a:gd name="T1" fmla="*/ 0 h 175"/>
                    <a:gd name="T2" fmla="*/ 156 w 181"/>
                    <a:gd name="T3" fmla="*/ 6 h 175"/>
                    <a:gd name="T4" fmla="*/ 138 w 181"/>
                    <a:gd name="T5" fmla="*/ 18 h 175"/>
                    <a:gd name="T6" fmla="*/ 120 w 181"/>
                    <a:gd name="T7" fmla="*/ 30 h 175"/>
                    <a:gd name="T8" fmla="*/ 96 w 181"/>
                    <a:gd name="T9" fmla="*/ 36 h 175"/>
                    <a:gd name="T10" fmla="*/ 72 w 181"/>
                    <a:gd name="T11" fmla="*/ 42 h 175"/>
                    <a:gd name="T12" fmla="*/ 54 w 181"/>
                    <a:gd name="T13" fmla="*/ 54 h 175"/>
                    <a:gd name="T14" fmla="*/ 36 w 181"/>
                    <a:gd name="T15" fmla="*/ 60 h 175"/>
                    <a:gd name="T16" fmla="*/ 24 w 181"/>
                    <a:gd name="T17" fmla="*/ 78 h 175"/>
                    <a:gd name="T18" fmla="*/ 18 w 181"/>
                    <a:gd name="T19" fmla="*/ 96 h 175"/>
                    <a:gd name="T20" fmla="*/ 12 w 181"/>
                    <a:gd name="T21" fmla="*/ 114 h 175"/>
                    <a:gd name="T22" fmla="*/ 0 w 181"/>
                    <a:gd name="T23" fmla="*/ 132 h 175"/>
                    <a:gd name="T24" fmla="*/ 0 w 181"/>
                    <a:gd name="T25" fmla="*/ 150 h 175"/>
                    <a:gd name="T26" fmla="*/ 0 w 181"/>
                    <a:gd name="T27" fmla="*/ 168 h 175"/>
                    <a:gd name="T28" fmla="*/ 0 w 181"/>
                    <a:gd name="T29" fmla="*/ 174 h 1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1"/>
                    <a:gd name="T46" fmla="*/ 0 h 175"/>
                    <a:gd name="T47" fmla="*/ 181 w 181"/>
                    <a:gd name="T48" fmla="*/ 175 h 1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1" h="175">
                      <a:moveTo>
                        <a:pt x="180" y="0"/>
                      </a:moveTo>
                      <a:lnTo>
                        <a:pt x="156" y="6"/>
                      </a:lnTo>
                      <a:lnTo>
                        <a:pt x="138" y="18"/>
                      </a:lnTo>
                      <a:lnTo>
                        <a:pt x="120" y="30"/>
                      </a:lnTo>
                      <a:lnTo>
                        <a:pt x="96" y="36"/>
                      </a:lnTo>
                      <a:lnTo>
                        <a:pt x="72" y="42"/>
                      </a:lnTo>
                      <a:lnTo>
                        <a:pt x="54" y="54"/>
                      </a:lnTo>
                      <a:lnTo>
                        <a:pt x="36" y="60"/>
                      </a:lnTo>
                      <a:lnTo>
                        <a:pt x="24" y="78"/>
                      </a:lnTo>
                      <a:lnTo>
                        <a:pt x="18" y="96"/>
                      </a:lnTo>
                      <a:lnTo>
                        <a:pt x="12" y="114"/>
                      </a:lnTo>
                      <a:lnTo>
                        <a:pt x="0" y="132"/>
                      </a:lnTo>
                      <a:lnTo>
                        <a:pt x="0" y="150"/>
                      </a:lnTo>
                      <a:lnTo>
                        <a:pt x="0" y="168"/>
                      </a:lnTo>
                      <a:lnTo>
                        <a:pt x="0" y="174"/>
                      </a:lnTo>
                    </a:path>
                  </a:pathLst>
                </a:custGeom>
                <a:noFill/>
                <a:ln w="19050" cap="rnd">
                  <a:solidFill>
                    <a:schemeClr val="tx1"/>
                  </a:solidFill>
                  <a:round/>
                  <a:headEnd type="none" w="sm" len="sm"/>
                  <a:tailEnd type="none" w="sm" len="sm"/>
                </a:ln>
              </p:spPr>
              <p:txBody>
                <a:bodyPr/>
                <a:lstStyle/>
                <a:p>
                  <a:pPr eaLnBrk="0" hangingPunct="0"/>
                  <a:endParaRPr lang="en-US"/>
                </a:p>
              </p:txBody>
            </p:sp>
            <p:sp>
              <p:nvSpPr>
                <p:cNvPr id="21620" name="Freeform 100"/>
                <p:cNvSpPr>
                  <a:spLocks/>
                </p:cNvSpPr>
                <p:nvPr/>
              </p:nvSpPr>
              <p:spPr bwMode="auto">
                <a:xfrm>
                  <a:off x="2874" y="3252"/>
                  <a:ext cx="181" cy="301"/>
                </a:xfrm>
                <a:custGeom>
                  <a:avLst/>
                  <a:gdLst>
                    <a:gd name="T0" fmla="*/ 0 w 181"/>
                    <a:gd name="T1" fmla="*/ 0 h 301"/>
                    <a:gd name="T2" fmla="*/ 24 w 181"/>
                    <a:gd name="T3" fmla="*/ 24 h 301"/>
                    <a:gd name="T4" fmla="*/ 42 w 181"/>
                    <a:gd name="T5" fmla="*/ 30 h 301"/>
                    <a:gd name="T6" fmla="*/ 66 w 181"/>
                    <a:gd name="T7" fmla="*/ 36 h 301"/>
                    <a:gd name="T8" fmla="*/ 72 w 181"/>
                    <a:gd name="T9" fmla="*/ 54 h 301"/>
                    <a:gd name="T10" fmla="*/ 84 w 181"/>
                    <a:gd name="T11" fmla="*/ 72 h 301"/>
                    <a:gd name="T12" fmla="*/ 90 w 181"/>
                    <a:gd name="T13" fmla="*/ 90 h 301"/>
                    <a:gd name="T14" fmla="*/ 96 w 181"/>
                    <a:gd name="T15" fmla="*/ 108 h 301"/>
                    <a:gd name="T16" fmla="*/ 114 w 181"/>
                    <a:gd name="T17" fmla="*/ 126 h 301"/>
                    <a:gd name="T18" fmla="*/ 132 w 181"/>
                    <a:gd name="T19" fmla="*/ 144 h 301"/>
                    <a:gd name="T20" fmla="*/ 150 w 181"/>
                    <a:gd name="T21" fmla="*/ 150 h 301"/>
                    <a:gd name="T22" fmla="*/ 162 w 181"/>
                    <a:gd name="T23" fmla="*/ 168 h 301"/>
                    <a:gd name="T24" fmla="*/ 168 w 181"/>
                    <a:gd name="T25" fmla="*/ 186 h 301"/>
                    <a:gd name="T26" fmla="*/ 180 w 181"/>
                    <a:gd name="T27" fmla="*/ 204 h 301"/>
                    <a:gd name="T28" fmla="*/ 180 w 181"/>
                    <a:gd name="T29" fmla="*/ 222 h 301"/>
                    <a:gd name="T30" fmla="*/ 180 w 181"/>
                    <a:gd name="T31" fmla="*/ 240 h 301"/>
                    <a:gd name="T32" fmla="*/ 180 w 181"/>
                    <a:gd name="T33" fmla="*/ 264 h 301"/>
                    <a:gd name="T34" fmla="*/ 180 w 181"/>
                    <a:gd name="T35" fmla="*/ 282 h 301"/>
                    <a:gd name="T36" fmla="*/ 168 w 181"/>
                    <a:gd name="T37" fmla="*/ 300 h 301"/>
                    <a:gd name="T38" fmla="*/ 168 w 181"/>
                    <a:gd name="T39" fmla="*/ 294 h 3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1"/>
                    <a:gd name="T61" fmla="*/ 0 h 301"/>
                    <a:gd name="T62" fmla="*/ 181 w 181"/>
                    <a:gd name="T63" fmla="*/ 301 h 3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1" h="301">
                      <a:moveTo>
                        <a:pt x="0" y="0"/>
                      </a:moveTo>
                      <a:lnTo>
                        <a:pt x="24" y="24"/>
                      </a:lnTo>
                      <a:lnTo>
                        <a:pt x="42" y="30"/>
                      </a:lnTo>
                      <a:lnTo>
                        <a:pt x="66" y="36"/>
                      </a:lnTo>
                      <a:lnTo>
                        <a:pt x="72" y="54"/>
                      </a:lnTo>
                      <a:lnTo>
                        <a:pt x="84" y="72"/>
                      </a:lnTo>
                      <a:lnTo>
                        <a:pt x="90" y="90"/>
                      </a:lnTo>
                      <a:lnTo>
                        <a:pt x="96" y="108"/>
                      </a:lnTo>
                      <a:lnTo>
                        <a:pt x="114" y="126"/>
                      </a:lnTo>
                      <a:lnTo>
                        <a:pt x="132" y="144"/>
                      </a:lnTo>
                      <a:lnTo>
                        <a:pt x="150" y="150"/>
                      </a:lnTo>
                      <a:lnTo>
                        <a:pt x="162" y="168"/>
                      </a:lnTo>
                      <a:lnTo>
                        <a:pt x="168" y="186"/>
                      </a:lnTo>
                      <a:lnTo>
                        <a:pt x="180" y="204"/>
                      </a:lnTo>
                      <a:lnTo>
                        <a:pt x="180" y="222"/>
                      </a:lnTo>
                      <a:lnTo>
                        <a:pt x="180" y="240"/>
                      </a:lnTo>
                      <a:lnTo>
                        <a:pt x="180" y="264"/>
                      </a:lnTo>
                      <a:lnTo>
                        <a:pt x="180" y="282"/>
                      </a:lnTo>
                      <a:lnTo>
                        <a:pt x="168" y="300"/>
                      </a:lnTo>
                      <a:lnTo>
                        <a:pt x="168" y="294"/>
                      </a:lnTo>
                    </a:path>
                  </a:pathLst>
                </a:custGeom>
                <a:noFill/>
                <a:ln w="19050" cap="rnd">
                  <a:solidFill>
                    <a:schemeClr val="tx1"/>
                  </a:solidFill>
                  <a:round/>
                  <a:headEnd type="none" w="sm" len="sm"/>
                  <a:tailEnd type="none" w="sm" len="sm"/>
                </a:ln>
              </p:spPr>
              <p:txBody>
                <a:bodyPr/>
                <a:lstStyle/>
                <a:p>
                  <a:pPr eaLnBrk="0" hangingPunct="0"/>
                  <a:endParaRPr lang="en-US"/>
                </a:p>
              </p:txBody>
            </p:sp>
            <p:sp>
              <p:nvSpPr>
                <p:cNvPr id="21621" name="Freeform 101"/>
                <p:cNvSpPr>
                  <a:spLocks/>
                </p:cNvSpPr>
                <p:nvPr/>
              </p:nvSpPr>
              <p:spPr bwMode="auto">
                <a:xfrm>
                  <a:off x="2706" y="3162"/>
                  <a:ext cx="169" cy="223"/>
                </a:xfrm>
                <a:custGeom>
                  <a:avLst/>
                  <a:gdLst>
                    <a:gd name="T0" fmla="*/ 168 w 169"/>
                    <a:gd name="T1" fmla="*/ 0 h 223"/>
                    <a:gd name="T2" fmla="*/ 162 w 169"/>
                    <a:gd name="T3" fmla="*/ 30 h 223"/>
                    <a:gd name="T4" fmla="*/ 150 w 169"/>
                    <a:gd name="T5" fmla="*/ 48 h 223"/>
                    <a:gd name="T6" fmla="*/ 138 w 169"/>
                    <a:gd name="T7" fmla="*/ 66 h 223"/>
                    <a:gd name="T8" fmla="*/ 132 w 169"/>
                    <a:gd name="T9" fmla="*/ 84 h 223"/>
                    <a:gd name="T10" fmla="*/ 114 w 169"/>
                    <a:gd name="T11" fmla="*/ 96 h 223"/>
                    <a:gd name="T12" fmla="*/ 90 w 169"/>
                    <a:gd name="T13" fmla="*/ 108 h 223"/>
                    <a:gd name="T14" fmla="*/ 66 w 169"/>
                    <a:gd name="T15" fmla="*/ 120 h 223"/>
                    <a:gd name="T16" fmla="*/ 48 w 169"/>
                    <a:gd name="T17" fmla="*/ 132 h 223"/>
                    <a:gd name="T18" fmla="*/ 42 w 169"/>
                    <a:gd name="T19" fmla="*/ 150 h 223"/>
                    <a:gd name="T20" fmla="*/ 42 w 169"/>
                    <a:gd name="T21" fmla="*/ 168 h 223"/>
                    <a:gd name="T22" fmla="*/ 30 w 169"/>
                    <a:gd name="T23" fmla="*/ 186 h 223"/>
                    <a:gd name="T24" fmla="*/ 24 w 169"/>
                    <a:gd name="T25" fmla="*/ 204 h 223"/>
                    <a:gd name="T26" fmla="*/ 6 w 169"/>
                    <a:gd name="T27" fmla="*/ 222 h 223"/>
                    <a:gd name="T28" fmla="*/ 0 w 169"/>
                    <a:gd name="T29" fmla="*/ 216 h 223"/>
                    <a:gd name="T30" fmla="*/ 6 w 169"/>
                    <a:gd name="T31" fmla="*/ 216 h 2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23"/>
                    <a:gd name="T50" fmla="*/ 169 w 169"/>
                    <a:gd name="T51" fmla="*/ 223 h 2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23">
                      <a:moveTo>
                        <a:pt x="168" y="0"/>
                      </a:moveTo>
                      <a:lnTo>
                        <a:pt x="162" y="30"/>
                      </a:lnTo>
                      <a:lnTo>
                        <a:pt x="150" y="48"/>
                      </a:lnTo>
                      <a:lnTo>
                        <a:pt x="138" y="66"/>
                      </a:lnTo>
                      <a:lnTo>
                        <a:pt x="132" y="84"/>
                      </a:lnTo>
                      <a:lnTo>
                        <a:pt x="114" y="96"/>
                      </a:lnTo>
                      <a:lnTo>
                        <a:pt x="90" y="108"/>
                      </a:lnTo>
                      <a:lnTo>
                        <a:pt x="66" y="120"/>
                      </a:lnTo>
                      <a:lnTo>
                        <a:pt x="48" y="132"/>
                      </a:lnTo>
                      <a:lnTo>
                        <a:pt x="42" y="150"/>
                      </a:lnTo>
                      <a:lnTo>
                        <a:pt x="42" y="168"/>
                      </a:lnTo>
                      <a:lnTo>
                        <a:pt x="30" y="186"/>
                      </a:lnTo>
                      <a:lnTo>
                        <a:pt x="24" y="204"/>
                      </a:lnTo>
                      <a:lnTo>
                        <a:pt x="6" y="222"/>
                      </a:lnTo>
                      <a:lnTo>
                        <a:pt x="0" y="216"/>
                      </a:lnTo>
                      <a:lnTo>
                        <a:pt x="6" y="216"/>
                      </a:lnTo>
                    </a:path>
                  </a:pathLst>
                </a:custGeom>
                <a:noFill/>
                <a:ln w="19050" cap="rnd">
                  <a:solidFill>
                    <a:schemeClr val="tx1"/>
                  </a:solidFill>
                  <a:round/>
                  <a:headEnd type="none" w="sm" len="sm"/>
                  <a:tailEnd type="none" w="sm" len="sm"/>
                </a:ln>
              </p:spPr>
              <p:txBody>
                <a:bodyPr/>
                <a:lstStyle/>
                <a:p>
                  <a:pPr eaLnBrk="0" hangingPunct="0"/>
                  <a:endParaRPr lang="en-US"/>
                </a:p>
              </p:txBody>
            </p:sp>
          </p:grpSp>
        </p:grpSp>
        <p:grpSp>
          <p:nvGrpSpPr>
            <p:cNvPr id="21526" name="Group 102"/>
            <p:cNvGrpSpPr>
              <a:grpSpLocks/>
            </p:cNvGrpSpPr>
            <p:nvPr/>
          </p:nvGrpSpPr>
          <p:grpSpPr bwMode="auto">
            <a:xfrm>
              <a:off x="2645" y="2673"/>
              <a:ext cx="277" cy="2161"/>
              <a:chOff x="2349" y="2625"/>
              <a:chExt cx="549" cy="2161"/>
            </a:xfrm>
          </p:grpSpPr>
          <p:grpSp>
            <p:nvGrpSpPr>
              <p:cNvPr id="21571" name="Group 103"/>
              <p:cNvGrpSpPr>
                <a:grpSpLocks/>
              </p:cNvGrpSpPr>
              <p:nvPr/>
            </p:nvGrpSpPr>
            <p:grpSpPr bwMode="auto">
              <a:xfrm>
                <a:off x="2349" y="2625"/>
                <a:ext cx="549" cy="1525"/>
                <a:chOff x="2602" y="1462"/>
                <a:chExt cx="549" cy="1689"/>
              </a:xfrm>
            </p:grpSpPr>
            <p:grpSp>
              <p:nvGrpSpPr>
                <p:cNvPr id="21579" name="Group 104"/>
                <p:cNvGrpSpPr>
                  <a:grpSpLocks/>
                </p:cNvGrpSpPr>
                <p:nvPr/>
              </p:nvGrpSpPr>
              <p:grpSpPr bwMode="auto">
                <a:xfrm>
                  <a:off x="2814" y="1462"/>
                  <a:ext cx="136" cy="788"/>
                  <a:chOff x="2814" y="1462"/>
                  <a:chExt cx="136" cy="788"/>
                </a:xfrm>
              </p:grpSpPr>
              <p:sp>
                <p:nvSpPr>
                  <p:cNvPr id="21585" name="Freeform 105"/>
                  <p:cNvSpPr>
                    <a:spLocks/>
                  </p:cNvSpPr>
                  <p:nvPr/>
                </p:nvSpPr>
                <p:spPr bwMode="auto">
                  <a:xfrm>
                    <a:off x="2814" y="1462"/>
                    <a:ext cx="136" cy="788"/>
                  </a:xfrm>
                  <a:custGeom>
                    <a:avLst/>
                    <a:gdLst>
                      <a:gd name="T0" fmla="*/ 79 w 136"/>
                      <a:gd name="T1" fmla="*/ 705 h 788"/>
                      <a:gd name="T2" fmla="*/ 90 w 136"/>
                      <a:gd name="T3" fmla="*/ 689 h 788"/>
                      <a:gd name="T4" fmla="*/ 101 w 136"/>
                      <a:gd name="T5" fmla="*/ 664 h 788"/>
                      <a:gd name="T6" fmla="*/ 112 w 136"/>
                      <a:gd name="T7" fmla="*/ 640 h 788"/>
                      <a:gd name="T8" fmla="*/ 112 w 136"/>
                      <a:gd name="T9" fmla="*/ 607 h 788"/>
                      <a:gd name="T10" fmla="*/ 124 w 136"/>
                      <a:gd name="T11" fmla="*/ 574 h 788"/>
                      <a:gd name="T12" fmla="*/ 124 w 136"/>
                      <a:gd name="T13" fmla="*/ 566 h 788"/>
                      <a:gd name="T14" fmla="*/ 112 w 136"/>
                      <a:gd name="T15" fmla="*/ 550 h 788"/>
                      <a:gd name="T16" fmla="*/ 124 w 136"/>
                      <a:gd name="T17" fmla="*/ 533 h 788"/>
                      <a:gd name="T18" fmla="*/ 112 w 136"/>
                      <a:gd name="T19" fmla="*/ 500 h 788"/>
                      <a:gd name="T20" fmla="*/ 112 w 136"/>
                      <a:gd name="T21" fmla="*/ 476 h 788"/>
                      <a:gd name="T22" fmla="*/ 124 w 136"/>
                      <a:gd name="T23" fmla="*/ 459 h 788"/>
                      <a:gd name="T24" fmla="*/ 112 w 136"/>
                      <a:gd name="T25" fmla="*/ 427 h 788"/>
                      <a:gd name="T26" fmla="*/ 112 w 136"/>
                      <a:gd name="T27" fmla="*/ 410 h 788"/>
                      <a:gd name="T28" fmla="*/ 112 w 136"/>
                      <a:gd name="T29" fmla="*/ 402 h 788"/>
                      <a:gd name="T30" fmla="*/ 124 w 136"/>
                      <a:gd name="T31" fmla="*/ 369 h 788"/>
                      <a:gd name="T32" fmla="*/ 112 w 136"/>
                      <a:gd name="T33" fmla="*/ 336 h 788"/>
                      <a:gd name="T34" fmla="*/ 112 w 136"/>
                      <a:gd name="T35" fmla="*/ 304 h 788"/>
                      <a:gd name="T36" fmla="*/ 124 w 136"/>
                      <a:gd name="T37" fmla="*/ 279 h 788"/>
                      <a:gd name="T38" fmla="*/ 112 w 136"/>
                      <a:gd name="T39" fmla="*/ 263 h 788"/>
                      <a:gd name="T40" fmla="*/ 112 w 136"/>
                      <a:gd name="T41" fmla="*/ 230 h 788"/>
                      <a:gd name="T42" fmla="*/ 101 w 136"/>
                      <a:gd name="T43" fmla="*/ 197 h 788"/>
                      <a:gd name="T44" fmla="*/ 112 w 136"/>
                      <a:gd name="T45" fmla="*/ 173 h 788"/>
                      <a:gd name="T46" fmla="*/ 101 w 136"/>
                      <a:gd name="T47" fmla="*/ 148 h 788"/>
                      <a:gd name="T48" fmla="*/ 101 w 136"/>
                      <a:gd name="T49" fmla="*/ 115 h 788"/>
                      <a:gd name="T50" fmla="*/ 90 w 136"/>
                      <a:gd name="T51" fmla="*/ 91 h 788"/>
                      <a:gd name="T52" fmla="*/ 79 w 136"/>
                      <a:gd name="T53" fmla="*/ 50 h 788"/>
                      <a:gd name="T54" fmla="*/ 68 w 136"/>
                      <a:gd name="T55" fmla="*/ 17 h 788"/>
                      <a:gd name="T56" fmla="*/ 56 w 136"/>
                      <a:gd name="T57" fmla="*/ 17 h 788"/>
                      <a:gd name="T58" fmla="*/ 56 w 136"/>
                      <a:gd name="T59" fmla="*/ 41 h 788"/>
                      <a:gd name="T60" fmla="*/ 45 w 136"/>
                      <a:gd name="T61" fmla="*/ 74 h 788"/>
                      <a:gd name="T62" fmla="*/ 45 w 136"/>
                      <a:gd name="T63" fmla="*/ 91 h 788"/>
                      <a:gd name="T64" fmla="*/ 23 w 136"/>
                      <a:gd name="T65" fmla="*/ 99 h 788"/>
                      <a:gd name="T66" fmla="*/ 23 w 136"/>
                      <a:gd name="T67" fmla="*/ 123 h 788"/>
                      <a:gd name="T68" fmla="*/ 12 w 136"/>
                      <a:gd name="T69" fmla="*/ 132 h 788"/>
                      <a:gd name="T70" fmla="*/ 12 w 136"/>
                      <a:gd name="T71" fmla="*/ 148 h 788"/>
                      <a:gd name="T72" fmla="*/ 23 w 136"/>
                      <a:gd name="T73" fmla="*/ 173 h 788"/>
                      <a:gd name="T74" fmla="*/ 23 w 136"/>
                      <a:gd name="T75" fmla="*/ 197 h 788"/>
                      <a:gd name="T76" fmla="*/ 23 w 136"/>
                      <a:gd name="T77" fmla="*/ 222 h 788"/>
                      <a:gd name="T78" fmla="*/ 0 w 136"/>
                      <a:gd name="T79" fmla="*/ 255 h 788"/>
                      <a:gd name="T80" fmla="*/ 0 w 136"/>
                      <a:gd name="T81" fmla="*/ 279 h 788"/>
                      <a:gd name="T82" fmla="*/ 34 w 136"/>
                      <a:gd name="T83" fmla="*/ 287 h 788"/>
                      <a:gd name="T84" fmla="*/ 0 w 136"/>
                      <a:gd name="T85" fmla="*/ 312 h 788"/>
                      <a:gd name="T86" fmla="*/ 0 w 136"/>
                      <a:gd name="T87" fmla="*/ 353 h 788"/>
                      <a:gd name="T88" fmla="*/ 0 w 136"/>
                      <a:gd name="T89" fmla="*/ 377 h 788"/>
                      <a:gd name="T90" fmla="*/ 0 w 136"/>
                      <a:gd name="T91" fmla="*/ 410 h 788"/>
                      <a:gd name="T92" fmla="*/ 0 w 136"/>
                      <a:gd name="T93" fmla="*/ 451 h 788"/>
                      <a:gd name="T94" fmla="*/ 0 w 136"/>
                      <a:gd name="T95" fmla="*/ 459 h 788"/>
                      <a:gd name="T96" fmla="*/ 23 w 136"/>
                      <a:gd name="T97" fmla="*/ 476 h 788"/>
                      <a:gd name="T98" fmla="*/ 23 w 136"/>
                      <a:gd name="T99" fmla="*/ 484 h 788"/>
                      <a:gd name="T100" fmla="*/ 12 w 136"/>
                      <a:gd name="T101" fmla="*/ 533 h 788"/>
                      <a:gd name="T102" fmla="*/ 12 w 136"/>
                      <a:gd name="T103" fmla="*/ 541 h 788"/>
                      <a:gd name="T104" fmla="*/ 12 w 136"/>
                      <a:gd name="T105" fmla="*/ 574 h 788"/>
                      <a:gd name="T106" fmla="*/ 0 w 136"/>
                      <a:gd name="T107" fmla="*/ 615 h 788"/>
                      <a:gd name="T108" fmla="*/ 34 w 136"/>
                      <a:gd name="T109" fmla="*/ 640 h 788"/>
                      <a:gd name="T110" fmla="*/ 23 w 136"/>
                      <a:gd name="T111" fmla="*/ 681 h 788"/>
                      <a:gd name="T112" fmla="*/ 45 w 136"/>
                      <a:gd name="T113" fmla="*/ 681 h 788"/>
                      <a:gd name="T114" fmla="*/ 45 w 136"/>
                      <a:gd name="T115" fmla="*/ 714 h 788"/>
                      <a:gd name="T116" fmla="*/ 56 w 136"/>
                      <a:gd name="T117" fmla="*/ 787 h 7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
                      <a:gd name="T178" fmla="*/ 0 h 788"/>
                      <a:gd name="T179" fmla="*/ 136 w 136"/>
                      <a:gd name="T180" fmla="*/ 788 h 7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 h="788">
                        <a:moveTo>
                          <a:pt x="56" y="787"/>
                        </a:moveTo>
                        <a:lnTo>
                          <a:pt x="79" y="787"/>
                        </a:lnTo>
                        <a:lnTo>
                          <a:pt x="79" y="714"/>
                        </a:lnTo>
                        <a:lnTo>
                          <a:pt x="79" y="705"/>
                        </a:lnTo>
                        <a:lnTo>
                          <a:pt x="90" y="714"/>
                        </a:lnTo>
                        <a:lnTo>
                          <a:pt x="90" y="705"/>
                        </a:lnTo>
                        <a:lnTo>
                          <a:pt x="101" y="697"/>
                        </a:lnTo>
                        <a:lnTo>
                          <a:pt x="90" y="689"/>
                        </a:lnTo>
                        <a:lnTo>
                          <a:pt x="101" y="689"/>
                        </a:lnTo>
                        <a:lnTo>
                          <a:pt x="101" y="681"/>
                        </a:lnTo>
                        <a:lnTo>
                          <a:pt x="101" y="673"/>
                        </a:lnTo>
                        <a:lnTo>
                          <a:pt x="101" y="664"/>
                        </a:lnTo>
                        <a:lnTo>
                          <a:pt x="101" y="656"/>
                        </a:lnTo>
                        <a:lnTo>
                          <a:pt x="101" y="648"/>
                        </a:lnTo>
                        <a:lnTo>
                          <a:pt x="112" y="648"/>
                        </a:lnTo>
                        <a:lnTo>
                          <a:pt x="112" y="640"/>
                        </a:lnTo>
                        <a:lnTo>
                          <a:pt x="112" y="632"/>
                        </a:lnTo>
                        <a:lnTo>
                          <a:pt x="101" y="623"/>
                        </a:lnTo>
                        <a:lnTo>
                          <a:pt x="112" y="623"/>
                        </a:lnTo>
                        <a:lnTo>
                          <a:pt x="112" y="607"/>
                        </a:lnTo>
                        <a:lnTo>
                          <a:pt x="112" y="599"/>
                        </a:lnTo>
                        <a:lnTo>
                          <a:pt x="112" y="591"/>
                        </a:lnTo>
                        <a:lnTo>
                          <a:pt x="112" y="582"/>
                        </a:lnTo>
                        <a:lnTo>
                          <a:pt x="124" y="574"/>
                        </a:lnTo>
                        <a:lnTo>
                          <a:pt x="124" y="582"/>
                        </a:lnTo>
                        <a:lnTo>
                          <a:pt x="124" y="566"/>
                        </a:lnTo>
                        <a:lnTo>
                          <a:pt x="112" y="566"/>
                        </a:lnTo>
                        <a:lnTo>
                          <a:pt x="124" y="566"/>
                        </a:lnTo>
                        <a:lnTo>
                          <a:pt x="124" y="558"/>
                        </a:lnTo>
                        <a:lnTo>
                          <a:pt x="112" y="550"/>
                        </a:lnTo>
                        <a:lnTo>
                          <a:pt x="112" y="558"/>
                        </a:lnTo>
                        <a:lnTo>
                          <a:pt x="112" y="550"/>
                        </a:lnTo>
                        <a:lnTo>
                          <a:pt x="112" y="541"/>
                        </a:lnTo>
                        <a:lnTo>
                          <a:pt x="112" y="533"/>
                        </a:lnTo>
                        <a:lnTo>
                          <a:pt x="112" y="525"/>
                        </a:lnTo>
                        <a:lnTo>
                          <a:pt x="124" y="533"/>
                        </a:lnTo>
                        <a:lnTo>
                          <a:pt x="124" y="525"/>
                        </a:lnTo>
                        <a:lnTo>
                          <a:pt x="112" y="517"/>
                        </a:lnTo>
                        <a:lnTo>
                          <a:pt x="124" y="509"/>
                        </a:lnTo>
                        <a:lnTo>
                          <a:pt x="112" y="500"/>
                        </a:lnTo>
                        <a:lnTo>
                          <a:pt x="112" y="492"/>
                        </a:lnTo>
                        <a:lnTo>
                          <a:pt x="124" y="492"/>
                        </a:lnTo>
                        <a:lnTo>
                          <a:pt x="112" y="484"/>
                        </a:lnTo>
                        <a:lnTo>
                          <a:pt x="112" y="476"/>
                        </a:lnTo>
                        <a:lnTo>
                          <a:pt x="112" y="468"/>
                        </a:lnTo>
                        <a:lnTo>
                          <a:pt x="124" y="476"/>
                        </a:lnTo>
                        <a:lnTo>
                          <a:pt x="124" y="468"/>
                        </a:lnTo>
                        <a:lnTo>
                          <a:pt x="124" y="459"/>
                        </a:lnTo>
                        <a:lnTo>
                          <a:pt x="135" y="451"/>
                        </a:lnTo>
                        <a:lnTo>
                          <a:pt x="124" y="443"/>
                        </a:lnTo>
                        <a:lnTo>
                          <a:pt x="124" y="435"/>
                        </a:lnTo>
                        <a:lnTo>
                          <a:pt x="112" y="427"/>
                        </a:lnTo>
                        <a:lnTo>
                          <a:pt x="112" y="418"/>
                        </a:lnTo>
                        <a:lnTo>
                          <a:pt x="124" y="427"/>
                        </a:lnTo>
                        <a:lnTo>
                          <a:pt x="124" y="410"/>
                        </a:lnTo>
                        <a:lnTo>
                          <a:pt x="112" y="410"/>
                        </a:lnTo>
                        <a:lnTo>
                          <a:pt x="101" y="402"/>
                        </a:lnTo>
                        <a:lnTo>
                          <a:pt x="101" y="386"/>
                        </a:lnTo>
                        <a:lnTo>
                          <a:pt x="112" y="394"/>
                        </a:lnTo>
                        <a:lnTo>
                          <a:pt x="112" y="402"/>
                        </a:lnTo>
                        <a:lnTo>
                          <a:pt x="124" y="394"/>
                        </a:lnTo>
                        <a:lnTo>
                          <a:pt x="124" y="386"/>
                        </a:lnTo>
                        <a:lnTo>
                          <a:pt x="124" y="377"/>
                        </a:lnTo>
                        <a:lnTo>
                          <a:pt x="124" y="369"/>
                        </a:lnTo>
                        <a:lnTo>
                          <a:pt x="112" y="361"/>
                        </a:lnTo>
                        <a:lnTo>
                          <a:pt x="124" y="361"/>
                        </a:lnTo>
                        <a:lnTo>
                          <a:pt x="112" y="345"/>
                        </a:lnTo>
                        <a:lnTo>
                          <a:pt x="112" y="336"/>
                        </a:lnTo>
                        <a:lnTo>
                          <a:pt x="124" y="328"/>
                        </a:lnTo>
                        <a:lnTo>
                          <a:pt x="124" y="320"/>
                        </a:lnTo>
                        <a:lnTo>
                          <a:pt x="112" y="312"/>
                        </a:lnTo>
                        <a:lnTo>
                          <a:pt x="112" y="304"/>
                        </a:lnTo>
                        <a:lnTo>
                          <a:pt x="124" y="304"/>
                        </a:lnTo>
                        <a:lnTo>
                          <a:pt x="124" y="295"/>
                        </a:lnTo>
                        <a:lnTo>
                          <a:pt x="124" y="287"/>
                        </a:lnTo>
                        <a:lnTo>
                          <a:pt x="124" y="279"/>
                        </a:lnTo>
                        <a:lnTo>
                          <a:pt x="124" y="271"/>
                        </a:lnTo>
                        <a:lnTo>
                          <a:pt x="112" y="263"/>
                        </a:lnTo>
                        <a:lnTo>
                          <a:pt x="112" y="271"/>
                        </a:lnTo>
                        <a:lnTo>
                          <a:pt x="112" y="263"/>
                        </a:lnTo>
                        <a:lnTo>
                          <a:pt x="112" y="255"/>
                        </a:lnTo>
                        <a:lnTo>
                          <a:pt x="112" y="246"/>
                        </a:lnTo>
                        <a:lnTo>
                          <a:pt x="112" y="238"/>
                        </a:lnTo>
                        <a:lnTo>
                          <a:pt x="112" y="230"/>
                        </a:lnTo>
                        <a:lnTo>
                          <a:pt x="112" y="222"/>
                        </a:lnTo>
                        <a:lnTo>
                          <a:pt x="112" y="214"/>
                        </a:lnTo>
                        <a:lnTo>
                          <a:pt x="112" y="205"/>
                        </a:lnTo>
                        <a:lnTo>
                          <a:pt x="101" y="197"/>
                        </a:lnTo>
                        <a:lnTo>
                          <a:pt x="112" y="189"/>
                        </a:lnTo>
                        <a:lnTo>
                          <a:pt x="101" y="181"/>
                        </a:lnTo>
                        <a:lnTo>
                          <a:pt x="101" y="173"/>
                        </a:lnTo>
                        <a:lnTo>
                          <a:pt x="112" y="173"/>
                        </a:lnTo>
                        <a:lnTo>
                          <a:pt x="112" y="164"/>
                        </a:lnTo>
                        <a:lnTo>
                          <a:pt x="112" y="156"/>
                        </a:lnTo>
                        <a:lnTo>
                          <a:pt x="112" y="148"/>
                        </a:lnTo>
                        <a:lnTo>
                          <a:pt x="101" y="148"/>
                        </a:lnTo>
                        <a:lnTo>
                          <a:pt x="101" y="140"/>
                        </a:lnTo>
                        <a:lnTo>
                          <a:pt x="112" y="132"/>
                        </a:lnTo>
                        <a:lnTo>
                          <a:pt x="101" y="123"/>
                        </a:lnTo>
                        <a:lnTo>
                          <a:pt x="101" y="115"/>
                        </a:lnTo>
                        <a:lnTo>
                          <a:pt x="101" y="107"/>
                        </a:lnTo>
                        <a:lnTo>
                          <a:pt x="90" y="107"/>
                        </a:lnTo>
                        <a:lnTo>
                          <a:pt x="101" y="99"/>
                        </a:lnTo>
                        <a:lnTo>
                          <a:pt x="90" y="91"/>
                        </a:lnTo>
                        <a:lnTo>
                          <a:pt x="90" y="74"/>
                        </a:lnTo>
                        <a:lnTo>
                          <a:pt x="90" y="66"/>
                        </a:lnTo>
                        <a:lnTo>
                          <a:pt x="79" y="58"/>
                        </a:lnTo>
                        <a:lnTo>
                          <a:pt x="79" y="50"/>
                        </a:lnTo>
                        <a:lnTo>
                          <a:pt x="68" y="50"/>
                        </a:lnTo>
                        <a:lnTo>
                          <a:pt x="68" y="41"/>
                        </a:lnTo>
                        <a:lnTo>
                          <a:pt x="68" y="25"/>
                        </a:lnTo>
                        <a:lnTo>
                          <a:pt x="68" y="17"/>
                        </a:lnTo>
                        <a:lnTo>
                          <a:pt x="68" y="9"/>
                        </a:lnTo>
                        <a:lnTo>
                          <a:pt x="68" y="0"/>
                        </a:lnTo>
                        <a:lnTo>
                          <a:pt x="68" y="9"/>
                        </a:lnTo>
                        <a:lnTo>
                          <a:pt x="56" y="17"/>
                        </a:lnTo>
                        <a:lnTo>
                          <a:pt x="56" y="33"/>
                        </a:lnTo>
                        <a:lnTo>
                          <a:pt x="56" y="41"/>
                        </a:lnTo>
                        <a:lnTo>
                          <a:pt x="56" y="33"/>
                        </a:lnTo>
                        <a:lnTo>
                          <a:pt x="56" y="41"/>
                        </a:lnTo>
                        <a:lnTo>
                          <a:pt x="45" y="50"/>
                        </a:lnTo>
                        <a:lnTo>
                          <a:pt x="45" y="58"/>
                        </a:lnTo>
                        <a:lnTo>
                          <a:pt x="45" y="66"/>
                        </a:lnTo>
                        <a:lnTo>
                          <a:pt x="45" y="74"/>
                        </a:lnTo>
                        <a:lnTo>
                          <a:pt x="34" y="74"/>
                        </a:lnTo>
                        <a:lnTo>
                          <a:pt x="34" y="82"/>
                        </a:lnTo>
                        <a:lnTo>
                          <a:pt x="34" y="91"/>
                        </a:lnTo>
                        <a:lnTo>
                          <a:pt x="45" y="91"/>
                        </a:lnTo>
                        <a:lnTo>
                          <a:pt x="45" y="99"/>
                        </a:lnTo>
                        <a:lnTo>
                          <a:pt x="34" y="99"/>
                        </a:lnTo>
                        <a:lnTo>
                          <a:pt x="34" y="91"/>
                        </a:lnTo>
                        <a:lnTo>
                          <a:pt x="23" y="99"/>
                        </a:lnTo>
                        <a:lnTo>
                          <a:pt x="12" y="107"/>
                        </a:lnTo>
                        <a:lnTo>
                          <a:pt x="12" y="115"/>
                        </a:lnTo>
                        <a:lnTo>
                          <a:pt x="23" y="115"/>
                        </a:lnTo>
                        <a:lnTo>
                          <a:pt x="23" y="123"/>
                        </a:lnTo>
                        <a:lnTo>
                          <a:pt x="34" y="123"/>
                        </a:lnTo>
                        <a:lnTo>
                          <a:pt x="34" y="132"/>
                        </a:lnTo>
                        <a:lnTo>
                          <a:pt x="23" y="132"/>
                        </a:lnTo>
                        <a:lnTo>
                          <a:pt x="12" y="132"/>
                        </a:lnTo>
                        <a:lnTo>
                          <a:pt x="0" y="140"/>
                        </a:lnTo>
                        <a:lnTo>
                          <a:pt x="0" y="156"/>
                        </a:lnTo>
                        <a:lnTo>
                          <a:pt x="12" y="156"/>
                        </a:lnTo>
                        <a:lnTo>
                          <a:pt x="12" y="148"/>
                        </a:lnTo>
                        <a:lnTo>
                          <a:pt x="12" y="164"/>
                        </a:lnTo>
                        <a:lnTo>
                          <a:pt x="0" y="173"/>
                        </a:lnTo>
                        <a:lnTo>
                          <a:pt x="12" y="173"/>
                        </a:lnTo>
                        <a:lnTo>
                          <a:pt x="23" y="173"/>
                        </a:lnTo>
                        <a:lnTo>
                          <a:pt x="12" y="181"/>
                        </a:lnTo>
                        <a:lnTo>
                          <a:pt x="12" y="189"/>
                        </a:lnTo>
                        <a:lnTo>
                          <a:pt x="12" y="197"/>
                        </a:lnTo>
                        <a:lnTo>
                          <a:pt x="23" y="197"/>
                        </a:lnTo>
                        <a:lnTo>
                          <a:pt x="12" y="205"/>
                        </a:lnTo>
                        <a:lnTo>
                          <a:pt x="12" y="214"/>
                        </a:lnTo>
                        <a:lnTo>
                          <a:pt x="12" y="222"/>
                        </a:lnTo>
                        <a:lnTo>
                          <a:pt x="23" y="222"/>
                        </a:lnTo>
                        <a:lnTo>
                          <a:pt x="12" y="230"/>
                        </a:lnTo>
                        <a:lnTo>
                          <a:pt x="12" y="238"/>
                        </a:lnTo>
                        <a:lnTo>
                          <a:pt x="12" y="246"/>
                        </a:lnTo>
                        <a:lnTo>
                          <a:pt x="0" y="255"/>
                        </a:lnTo>
                        <a:lnTo>
                          <a:pt x="0" y="263"/>
                        </a:lnTo>
                        <a:lnTo>
                          <a:pt x="0" y="271"/>
                        </a:lnTo>
                        <a:lnTo>
                          <a:pt x="12" y="271"/>
                        </a:lnTo>
                        <a:lnTo>
                          <a:pt x="0" y="279"/>
                        </a:lnTo>
                        <a:lnTo>
                          <a:pt x="0" y="287"/>
                        </a:lnTo>
                        <a:lnTo>
                          <a:pt x="12" y="287"/>
                        </a:lnTo>
                        <a:lnTo>
                          <a:pt x="23" y="287"/>
                        </a:lnTo>
                        <a:lnTo>
                          <a:pt x="34" y="287"/>
                        </a:lnTo>
                        <a:lnTo>
                          <a:pt x="23" y="287"/>
                        </a:lnTo>
                        <a:lnTo>
                          <a:pt x="23" y="295"/>
                        </a:lnTo>
                        <a:lnTo>
                          <a:pt x="12" y="304"/>
                        </a:lnTo>
                        <a:lnTo>
                          <a:pt x="0" y="312"/>
                        </a:lnTo>
                        <a:lnTo>
                          <a:pt x="0" y="320"/>
                        </a:lnTo>
                        <a:lnTo>
                          <a:pt x="0" y="328"/>
                        </a:lnTo>
                        <a:lnTo>
                          <a:pt x="0" y="345"/>
                        </a:lnTo>
                        <a:lnTo>
                          <a:pt x="0" y="353"/>
                        </a:lnTo>
                        <a:lnTo>
                          <a:pt x="12" y="345"/>
                        </a:lnTo>
                        <a:lnTo>
                          <a:pt x="0" y="361"/>
                        </a:lnTo>
                        <a:lnTo>
                          <a:pt x="0" y="369"/>
                        </a:lnTo>
                        <a:lnTo>
                          <a:pt x="0" y="377"/>
                        </a:lnTo>
                        <a:lnTo>
                          <a:pt x="0" y="386"/>
                        </a:lnTo>
                        <a:lnTo>
                          <a:pt x="12" y="386"/>
                        </a:lnTo>
                        <a:lnTo>
                          <a:pt x="12" y="394"/>
                        </a:lnTo>
                        <a:lnTo>
                          <a:pt x="0" y="410"/>
                        </a:lnTo>
                        <a:lnTo>
                          <a:pt x="0" y="427"/>
                        </a:lnTo>
                        <a:lnTo>
                          <a:pt x="0" y="435"/>
                        </a:lnTo>
                        <a:lnTo>
                          <a:pt x="0" y="443"/>
                        </a:lnTo>
                        <a:lnTo>
                          <a:pt x="0" y="451"/>
                        </a:lnTo>
                        <a:lnTo>
                          <a:pt x="0" y="443"/>
                        </a:lnTo>
                        <a:lnTo>
                          <a:pt x="12" y="435"/>
                        </a:lnTo>
                        <a:lnTo>
                          <a:pt x="12" y="443"/>
                        </a:lnTo>
                        <a:lnTo>
                          <a:pt x="0" y="459"/>
                        </a:lnTo>
                        <a:lnTo>
                          <a:pt x="0" y="468"/>
                        </a:lnTo>
                        <a:lnTo>
                          <a:pt x="0" y="476"/>
                        </a:lnTo>
                        <a:lnTo>
                          <a:pt x="12" y="484"/>
                        </a:lnTo>
                        <a:lnTo>
                          <a:pt x="23" y="476"/>
                        </a:lnTo>
                        <a:lnTo>
                          <a:pt x="23" y="459"/>
                        </a:lnTo>
                        <a:lnTo>
                          <a:pt x="34" y="459"/>
                        </a:lnTo>
                        <a:lnTo>
                          <a:pt x="34" y="476"/>
                        </a:lnTo>
                        <a:lnTo>
                          <a:pt x="23" y="484"/>
                        </a:lnTo>
                        <a:lnTo>
                          <a:pt x="12" y="492"/>
                        </a:lnTo>
                        <a:lnTo>
                          <a:pt x="12" y="500"/>
                        </a:lnTo>
                        <a:lnTo>
                          <a:pt x="0" y="517"/>
                        </a:lnTo>
                        <a:lnTo>
                          <a:pt x="12" y="533"/>
                        </a:lnTo>
                        <a:lnTo>
                          <a:pt x="23" y="525"/>
                        </a:lnTo>
                        <a:lnTo>
                          <a:pt x="23" y="517"/>
                        </a:lnTo>
                        <a:lnTo>
                          <a:pt x="34" y="517"/>
                        </a:lnTo>
                        <a:lnTo>
                          <a:pt x="12" y="541"/>
                        </a:lnTo>
                        <a:lnTo>
                          <a:pt x="12" y="550"/>
                        </a:lnTo>
                        <a:lnTo>
                          <a:pt x="0" y="558"/>
                        </a:lnTo>
                        <a:lnTo>
                          <a:pt x="0" y="566"/>
                        </a:lnTo>
                        <a:lnTo>
                          <a:pt x="12" y="574"/>
                        </a:lnTo>
                        <a:lnTo>
                          <a:pt x="12" y="582"/>
                        </a:lnTo>
                        <a:lnTo>
                          <a:pt x="12" y="591"/>
                        </a:lnTo>
                        <a:lnTo>
                          <a:pt x="12" y="599"/>
                        </a:lnTo>
                        <a:lnTo>
                          <a:pt x="0" y="615"/>
                        </a:lnTo>
                        <a:lnTo>
                          <a:pt x="12" y="623"/>
                        </a:lnTo>
                        <a:lnTo>
                          <a:pt x="12" y="640"/>
                        </a:lnTo>
                        <a:lnTo>
                          <a:pt x="23" y="640"/>
                        </a:lnTo>
                        <a:lnTo>
                          <a:pt x="34" y="640"/>
                        </a:lnTo>
                        <a:lnTo>
                          <a:pt x="34" y="648"/>
                        </a:lnTo>
                        <a:lnTo>
                          <a:pt x="23" y="656"/>
                        </a:lnTo>
                        <a:lnTo>
                          <a:pt x="23" y="664"/>
                        </a:lnTo>
                        <a:lnTo>
                          <a:pt x="23" y="681"/>
                        </a:lnTo>
                        <a:lnTo>
                          <a:pt x="34" y="681"/>
                        </a:lnTo>
                        <a:lnTo>
                          <a:pt x="34" y="689"/>
                        </a:lnTo>
                        <a:lnTo>
                          <a:pt x="34" y="681"/>
                        </a:lnTo>
                        <a:lnTo>
                          <a:pt x="45" y="681"/>
                        </a:lnTo>
                        <a:lnTo>
                          <a:pt x="34" y="689"/>
                        </a:lnTo>
                        <a:lnTo>
                          <a:pt x="34" y="697"/>
                        </a:lnTo>
                        <a:lnTo>
                          <a:pt x="45" y="697"/>
                        </a:lnTo>
                        <a:lnTo>
                          <a:pt x="45" y="714"/>
                        </a:lnTo>
                        <a:lnTo>
                          <a:pt x="56" y="705"/>
                        </a:lnTo>
                        <a:lnTo>
                          <a:pt x="56" y="714"/>
                        </a:lnTo>
                        <a:lnTo>
                          <a:pt x="56" y="722"/>
                        </a:lnTo>
                        <a:lnTo>
                          <a:pt x="56" y="787"/>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86" name="Freeform 106"/>
                  <p:cNvSpPr>
                    <a:spLocks/>
                  </p:cNvSpPr>
                  <p:nvPr/>
                </p:nvSpPr>
                <p:spPr bwMode="auto">
                  <a:xfrm>
                    <a:off x="2814" y="1462"/>
                    <a:ext cx="136" cy="788"/>
                  </a:xfrm>
                  <a:custGeom>
                    <a:avLst/>
                    <a:gdLst>
                      <a:gd name="T0" fmla="*/ 79 w 136"/>
                      <a:gd name="T1" fmla="*/ 705 h 788"/>
                      <a:gd name="T2" fmla="*/ 90 w 136"/>
                      <a:gd name="T3" fmla="*/ 689 h 788"/>
                      <a:gd name="T4" fmla="*/ 101 w 136"/>
                      <a:gd name="T5" fmla="*/ 664 h 788"/>
                      <a:gd name="T6" fmla="*/ 112 w 136"/>
                      <a:gd name="T7" fmla="*/ 640 h 788"/>
                      <a:gd name="T8" fmla="*/ 112 w 136"/>
                      <a:gd name="T9" fmla="*/ 607 h 788"/>
                      <a:gd name="T10" fmla="*/ 124 w 136"/>
                      <a:gd name="T11" fmla="*/ 574 h 788"/>
                      <a:gd name="T12" fmla="*/ 124 w 136"/>
                      <a:gd name="T13" fmla="*/ 566 h 788"/>
                      <a:gd name="T14" fmla="*/ 112 w 136"/>
                      <a:gd name="T15" fmla="*/ 550 h 788"/>
                      <a:gd name="T16" fmla="*/ 124 w 136"/>
                      <a:gd name="T17" fmla="*/ 533 h 788"/>
                      <a:gd name="T18" fmla="*/ 112 w 136"/>
                      <a:gd name="T19" fmla="*/ 500 h 788"/>
                      <a:gd name="T20" fmla="*/ 112 w 136"/>
                      <a:gd name="T21" fmla="*/ 476 h 788"/>
                      <a:gd name="T22" fmla="*/ 124 w 136"/>
                      <a:gd name="T23" fmla="*/ 459 h 788"/>
                      <a:gd name="T24" fmla="*/ 112 w 136"/>
                      <a:gd name="T25" fmla="*/ 427 h 788"/>
                      <a:gd name="T26" fmla="*/ 112 w 136"/>
                      <a:gd name="T27" fmla="*/ 410 h 788"/>
                      <a:gd name="T28" fmla="*/ 112 w 136"/>
                      <a:gd name="T29" fmla="*/ 402 h 788"/>
                      <a:gd name="T30" fmla="*/ 124 w 136"/>
                      <a:gd name="T31" fmla="*/ 369 h 788"/>
                      <a:gd name="T32" fmla="*/ 112 w 136"/>
                      <a:gd name="T33" fmla="*/ 336 h 788"/>
                      <a:gd name="T34" fmla="*/ 112 w 136"/>
                      <a:gd name="T35" fmla="*/ 304 h 788"/>
                      <a:gd name="T36" fmla="*/ 124 w 136"/>
                      <a:gd name="T37" fmla="*/ 279 h 788"/>
                      <a:gd name="T38" fmla="*/ 112 w 136"/>
                      <a:gd name="T39" fmla="*/ 263 h 788"/>
                      <a:gd name="T40" fmla="*/ 112 w 136"/>
                      <a:gd name="T41" fmla="*/ 230 h 788"/>
                      <a:gd name="T42" fmla="*/ 101 w 136"/>
                      <a:gd name="T43" fmla="*/ 197 h 788"/>
                      <a:gd name="T44" fmla="*/ 112 w 136"/>
                      <a:gd name="T45" fmla="*/ 173 h 788"/>
                      <a:gd name="T46" fmla="*/ 101 w 136"/>
                      <a:gd name="T47" fmla="*/ 148 h 788"/>
                      <a:gd name="T48" fmla="*/ 101 w 136"/>
                      <a:gd name="T49" fmla="*/ 115 h 788"/>
                      <a:gd name="T50" fmla="*/ 90 w 136"/>
                      <a:gd name="T51" fmla="*/ 91 h 788"/>
                      <a:gd name="T52" fmla="*/ 79 w 136"/>
                      <a:gd name="T53" fmla="*/ 50 h 788"/>
                      <a:gd name="T54" fmla="*/ 68 w 136"/>
                      <a:gd name="T55" fmla="*/ 17 h 788"/>
                      <a:gd name="T56" fmla="*/ 56 w 136"/>
                      <a:gd name="T57" fmla="*/ 17 h 788"/>
                      <a:gd name="T58" fmla="*/ 56 w 136"/>
                      <a:gd name="T59" fmla="*/ 41 h 788"/>
                      <a:gd name="T60" fmla="*/ 45 w 136"/>
                      <a:gd name="T61" fmla="*/ 74 h 788"/>
                      <a:gd name="T62" fmla="*/ 45 w 136"/>
                      <a:gd name="T63" fmla="*/ 91 h 788"/>
                      <a:gd name="T64" fmla="*/ 23 w 136"/>
                      <a:gd name="T65" fmla="*/ 99 h 788"/>
                      <a:gd name="T66" fmla="*/ 23 w 136"/>
                      <a:gd name="T67" fmla="*/ 123 h 788"/>
                      <a:gd name="T68" fmla="*/ 12 w 136"/>
                      <a:gd name="T69" fmla="*/ 132 h 788"/>
                      <a:gd name="T70" fmla="*/ 12 w 136"/>
                      <a:gd name="T71" fmla="*/ 148 h 788"/>
                      <a:gd name="T72" fmla="*/ 23 w 136"/>
                      <a:gd name="T73" fmla="*/ 173 h 788"/>
                      <a:gd name="T74" fmla="*/ 23 w 136"/>
                      <a:gd name="T75" fmla="*/ 197 h 788"/>
                      <a:gd name="T76" fmla="*/ 23 w 136"/>
                      <a:gd name="T77" fmla="*/ 222 h 788"/>
                      <a:gd name="T78" fmla="*/ 0 w 136"/>
                      <a:gd name="T79" fmla="*/ 255 h 788"/>
                      <a:gd name="T80" fmla="*/ 0 w 136"/>
                      <a:gd name="T81" fmla="*/ 279 h 788"/>
                      <a:gd name="T82" fmla="*/ 34 w 136"/>
                      <a:gd name="T83" fmla="*/ 287 h 788"/>
                      <a:gd name="T84" fmla="*/ 0 w 136"/>
                      <a:gd name="T85" fmla="*/ 312 h 788"/>
                      <a:gd name="T86" fmla="*/ 0 w 136"/>
                      <a:gd name="T87" fmla="*/ 353 h 788"/>
                      <a:gd name="T88" fmla="*/ 0 w 136"/>
                      <a:gd name="T89" fmla="*/ 377 h 788"/>
                      <a:gd name="T90" fmla="*/ 0 w 136"/>
                      <a:gd name="T91" fmla="*/ 410 h 788"/>
                      <a:gd name="T92" fmla="*/ 0 w 136"/>
                      <a:gd name="T93" fmla="*/ 451 h 788"/>
                      <a:gd name="T94" fmla="*/ 0 w 136"/>
                      <a:gd name="T95" fmla="*/ 459 h 788"/>
                      <a:gd name="T96" fmla="*/ 23 w 136"/>
                      <a:gd name="T97" fmla="*/ 476 h 788"/>
                      <a:gd name="T98" fmla="*/ 23 w 136"/>
                      <a:gd name="T99" fmla="*/ 484 h 788"/>
                      <a:gd name="T100" fmla="*/ 12 w 136"/>
                      <a:gd name="T101" fmla="*/ 533 h 788"/>
                      <a:gd name="T102" fmla="*/ 12 w 136"/>
                      <a:gd name="T103" fmla="*/ 541 h 788"/>
                      <a:gd name="T104" fmla="*/ 12 w 136"/>
                      <a:gd name="T105" fmla="*/ 574 h 788"/>
                      <a:gd name="T106" fmla="*/ 0 w 136"/>
                      <a:gd name="T107" fmla="*/ 615 h 788"/>
                      <a:gd name="T108" fmla="*/ 34 w 136"/>
                      <a:gd name="T109" fmla="*/ 640 h 788"/>
                      <a:gd name="T110" fmla="*/ 23 w 136"/>
                      <a:gd name="T111" fmla="*/ 681 h 788"/>
                      <a:gd name="T112" fmla="*/ 45 w 136"/>
                      <a:gd name="T113" fmla="*/ 681 h 788"/>
                      <a:gd name="T114" fmla="*/ 45 w 136"/>
                      <a:gd name="T115" fmla="*/ 714 h 788"/>
                      <a:gd name="T116" fmla="*/ 56 w 136"/>
                      <a:gd name="T117" fmla="*/ 787 h 7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
                      <a:gd name="T178" fmla="*/ 0 h 788"/>
                      <a:gd name="T179" fmla="*/ 136 w 136"/>
                      <a:gd name="T180" fmla="*/ 788 h 7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 h="788">
                        <a:moveTo>
                          <a:pt x="56" y="787"/>
                        </a:moveTo>
                        <a:lnTo>
                          <a:pt x="79" y="787"/>
                        </a:lnTo>
                        <a:lnTo>
                          <a:pt x="79" y="714"/>
                        </a:lnTo>
                        <a:lnTo>
                          <a:pt x="79" y="705"/>
                        </a:lnTo>
                        <a:lnTo>
                          <a:pt x="90" y="714"/>
                        </a:lnTo>
                        <a:lnTo>
                          <a:pt x="90" y="705"/>
                        </a:lnTo>
                        <a:lnTo>
                          <a:pt x="101" y="697"/>
                        </a:lnTo>
                        <a:lnTo>
                          <a:pt x="90" y="689"/>
                        </a:lnTo>
                        <a:lnTo>
                          <a:pt x="101" y="689"/>
                        </a:lnTo>
                        <a:lnTo>
                          <a:pt x="101" y="681"/>
                        </a:lnTo>
                        <a:lnTo>
                          <a:pt x="101" y="673"/>
                        </a:lnTo>
                        <a:lnTo>
                          <a:pt x="101" y="664"/>
                        </a:lnTo>
                        <a:lnTo>
                          <a:pt x="101" y="656"/>
                        </a:lnTo>
                        <a:lnTo>
                          <a:pt x="101" y="648"/>
                        </a:lnTo>
                        <a:lnTo>
                          <a:pt x="112" y="648"/>
                        </a:lnTo>
                        <a:lnTo>
                          <a:pt x="112" y="640"/>
                        </a:lnTo>
                        <a:lnTo>
                          <a:pt x="112" y="632"/>
                        </a:lnTo>
                        <a:lnTo>
                          <a:pt x="101" y="623"/>
                        </a:lnTo>
                        <a:lnTo>
                          <a:pt x="112" y="623"/>
                        </a:lnTo>
                        <a:lnTo>
                          <a:pt x="112" y="607"/>
                        </a:lnTo>
                        <a:lnTo>
                          <a:pt x="112" y="599"/>
                        </a:lnTo>
                        <a:lnTo>
                          <a:pt x="112" y="591"/>
                        </a:lnTo>
                        <a:lnTo>
                          <a:pt x="112" y="582"/>
                        </a:lnTo>
                        <a:lnTo>
                          <a:pt x="124" y="574"/>
                        </a:lnTo>
                        <a:lnTo>
                          <a:pt x="124" y="582"/>
                        </a:lnTo>
                        <a:lnTo>
                          <a:pt x="124" y="566"/>
                        </a:lnTo>
                        <a:lnTo>
                          <a:pt x="112" y="566"/>
                        </a:lnTo>
                        <a:lnTo>
                          <a:pt x="124" y="566"/>
                        </a:lnTo>
                        <a:lnTo>
                          <a:pt x="124" y="558"/>
                        </a:lnTo>
                        <a:lnTo>
                          <a:pt x="112" y="550"/>
                        </a:lnTo>
                        <a:lnTo>
                          <a:pt x="112" y="558"/>
                        </a:lnTo>
                        <a:lnTo>
                          <a:pt x="112" y="550"/>
                        </a:lnTo>
                        <a:lnTo>
                          <a:pt x="112" y="541"/>
                        </a:lnTo>
                        <a:lnTo>
                          <a:pt x="112" y="533"/>
                        </a:lnTo>
                        <a:lnTo>
                          <a:pt x="112" y="525"/>
                        </a:lnTo>
                        <a:lnTo>
                          <a:pt x="124" y="533"/>
                        </a:lnTo>
                        <a:lnTo>
                          <a:pt x="124" y="525"/>
                        </a:lnTo>
                        <a:lnTo>
                          <a:pt x="112" y="517"/>
                        </a:lnTo>
                        <a:lnTo>
                          <a:pt x="124" y="509"/>
                        </a:lnTo>
                        <a:lnTo>
                          <a:pt x="112" y="500"/>
                        </a:lnTo>
                        <a:lnTo>
                          <a:pt x="112" y="492"/>
                        </a:lnTo>
                        <a:lnTo>
                          <a:pt x="124" y="492"/>
                        </a:lnTo>
                        <a:lnTo>
                          <a:pt x="112" y="484"/>
                        </a:lnTo>
                        <a:lnTo>
                          <a:pt x="112" y="476"/>
                        </a:lnTo>
                        <a:lnTo>
                          <a:pt x="112" y="468"/>
                        </a:lnTo>
                        <a:lnTo>
                          <a:pt x="124" y="476"/>
                        </a:lnTo>
                        <a:lnTo>
                          <a:pt x="124" y="468"/>
                        </a:lnTo>
                        <a:lnTo>
                          <a:pt x="124" y="459"/>
                        </a:lnTo>
                        <a:lnTo>
                          <a:pt x="135" y="451"/>
                        </a:lnTo>
                        <a:lnTo>
                          <a:pt x="124" y="443"/>
                        </a:lnTo>
                        <a:lnTo>
                          <a:pt x="124" y="435"/>
                        </a:lnTo>
                        <a:lnTo>
                          <a:pt x="112" y="427"/>
                        </a:lnTo>
                        <a:lnTo>
                          <a:pt x="112" y="418"/>
                        </a:lnTo>
                        <a:lnTo>
                          <a:pt x="124" y="427"/>
                        </a:lnTo>
                        <a:lnTo>
                          <a:pt x="124" y="410"/>
                        </a:lnTo>
                        <a:lnTo>
                          <a:pt x="112" y="410"/>
                        </a:lnTo>
                        <a:lnTo>
                          <a:pt x="101" y="402"/>
                        </a:lnTo>
                        <a:lnTo>
                          <a:pt x="101" y="386"/>
                        </a:lnTo>
                        <a:lnTo>
                          <a:pt x="112" y="394"/>
                        </a:lnTo>
                        <a:lnTo>
                          <a:pt x="112" y="402"/>
                        </a:lnTo>
                        <a:lnTo>
                          <a:pt x="124" y="394"/>
                        </a:lnTo>
                        <a:lnTo>
                          <a:pt x="124" y="386"/>
                        </a:lnTo>
                        <a:lnTo>
                          <a:pt x="124" y="377"/>
                        </a:lnTo>
                        <a:lnTo>
                          <a:pt x="124" y="369"/>
                        </a:lnTo>
                        <a:lnTo>
                          <a:pt x="112" y="361"/>
                        </a:lnTo>
                        <a:lnTo>
                          <a:pt x="124" y="361"/>
                        </a:lnTo>
                        <a:lnTo>
                          <a:pt x="112" y="345"/>
                        </a:lnTo>
                        <a:lnTo>
                          <a:pt x="112" y="336"/>
                        </a:lnTo>
                        <a:lnTo>
                          <a:pt x="124" y="328"/>
                        </a:lnTo>
                        <a:lnTo>
                          <a:pt x="124" y="320"/>
                        </a:lnTo>
                        <a:lnTo>
                          <a:pt x="112" y="312"/>
                        </a:lnTo>
                        <a:lnTo>
                          <a:pt x="112" y="304"/>
                        </a:lnTo>
                        <a:lnTo>
                          <a:pt x="124" y="304"/>
                        </a:lnTo>
                        <a:lnTo>
                          <a:pt x="124" y="295"/>
                        </a:lnTo>
                        <a:lnTo>
                          <a:pt x="124" y="287"/>
                        </a:lnTo>
                        <a:lnTo>
                          <a:pt x="124" y="279"/>
                        </a:lnTo>
                        <a:lnTo>
                          <a:pt x="124" y="271"/>
                        </a:lnTo>
                        <a:lnTo>
                          <a:pt x="112" y="263"/>
                        </a:lnTo>
                        <a:lnTo>
                          <a:pt x="112" y="271"/>
                        </a:lnTo>
                        <a:lnTo>
                          <a:pt x="112" y="263"/>
                        </a:lnTo>
                        <a:lnTo>
                          <a:pt x="112" y="255"/>
                        </a:lnTo>
                        <a:lnTo>
                          <a:pt x="112" y="246"/>
                        </a:lnTo>
                        <a:lnTo>
                          <a:pt x="112" y="238"/>
                        </a:lnTo>
                        <a:lnTo>
                          <a:pt x="112" y="230"/>
                        </a:lnTo>
                        <a:lnTo>
                          <a:pt x="112" y="222"/>
                        </a:lnTo>
                        <a:lnTo>
                          <a:pt x="112" y="214"/>
                        </a:lnTo>
                        <a:lnTo>
                          <a:pt x="112" y="205"/>
                        </a:lnTo>
                        <a:lnTo>
                          <a:pt x="101" y="197"/>
                        </a:lnTo>
                        <a:lnTo>
                          <a:pt x="112" y="189"/>
                        </a:lnTo>
                        <a:lnTo>
                          <a:pt x="101" y="181"/>
                        </a:lnTo>
                        <a:lnTo>
                          <a:pt x="101" y="173"/>
                        </a:lnTo>
                        <a:lnTo>
                          <a:pt x="112" y="173"/>
                        </a:lnTo>
                        <a:lnTo>
                          <a:pt x="112" y="164"/>
                        </a:lnTo>
                        <a:lnTo>
                          <a:pt x="112" y="156"/>
                        </a:lnTo>
                        <a:lnTo>
                          <a:pt x="112" y="148"/>
                        </a:lnTo>
                        <a:lnTo>
                          <a:pt x="101" y="148"/>
                        </a:lnTo>
                        <a:lnTo>
                          <a:pt x="101" y="140"/>
                        </a:lnTo>
                        <a:lnTo>
                          <a:pt x="112" y="132"/>
                        </a:lnTo>
                        <a:lnTo>
                          <a:pt x="101" y="123"/>
                        </a:lnTo>
                        <a:lnTo>
                          <a:pt x="101" y="115"/>
                        </a:lnTo>
                        <a:lnTo>
                          <a:pt x="101" y="107"/>
                        </a:lnTo>
                        <a:lnTo>
                          <a:pt x="90" y="107"/>
                        </a:lnTo>
                        <a:lnTo>
                          <a:pt x="101" y="99"/>
                        </a:lnTo>
                        <a:lnTo>
                          <a:pt x="90" y="91"/>
                        </a:lnTo>
                        <a:lnTo>
                          <a:pt x="90" y="74"/>
                        </a:lnTo>
                        <a:lnTo>
                          <a:pt x="90" y="66"/>
                        </a:lnTo>
                        <a:lnTo>
                          <a:pt x="79" y="58"/>
                        </a:lnTo>
                        <a:lnTo>
                          <a:pt x="79" y="50"/>
                        </a:lnTo>
                        <a:lnTo>
                          <a:pt x="68" y="50"/>
                        </a:lnTo>
                        <a:lnTo>
                          <a:pt x="68" y="41"/>
                        </a:lnTo>
                        <a:lnTo>
                          <a:pt x="68" y="25"/>
                        </a:lnTo>
                        <a:lnTo>
                          <a:pt x="68" y="17"/>
                        </a:lnTo>
                        <a:lnTo>
                          <a:pt x="68" y="9"/>
                        </a:lnTo>
                        <a:lnTo>
                          <a:pt x="68" y="0"/>
                        </a:lnTo>
                        <a:lnTo>
                          <a:pt x="68" y="9"/>
                        </a:lnTo>
                        <a:lnTo>
                          <a:pt x="56" y="17"/>
                        </a:lnTo>
                        <a:lnTo>
                          <a:pt x="56" y="33"/>
                        </a:lnTo>
                        <a:lnTo>
                          <a:pt x="56" y="41"/>
                        </a:lnTo>
                        <a:lnTo>
                          <a:pt x="56" y="33"/>
                        </a:lnTo>
                        <a:lnTo>
                          <a:pt x="56" y="41"/>
                        </a:lnTo>
                        <a:lnTo>
                          <a:pt x="45" y="50"/>
                        </a:lnTo>
                        <a:lnTo>
                          <a:pt x="45" y="58"/>
                        </a:lnTo>
                        <a:lnTo>
                          <a:pt x="45" y="66"/>
                        </a:lnTo>
                        <a:lnTo>
                          <a:pt x="45" y="74"/>
                        </a:lnTo>
                        <a:lnTo>
                          <a:pt x="34" y="74"/>
                        </a:lnTo>
                        <a:lnTo>
                          <a:pt x="34" y="82"/>
                        </a:lnTo>
                        <a:lnTo>
                          <a:pt x="34" y="91"/>
                        </a:lnTo>
                        <a:lnTo>
                          <a:pt x="45" y="91"/>
                        </a:lnTo>
                        <a:lnTo>
                          <a:pt x="45" y="99"/>
                        </a:lnTo>
                        <a:lnTo>
                          <a:pt x="34" y="99"/>
                        </a:lnTo>
                        <a:lnTo>
                          <a:pt x="34" y="91"/>
                        </a:lnTo>
                        <a:lnTo>
                          <a:pt x="23" y="99"/>
                        </a:lnTo>
                        <a:lnTo>
                          <a:pt x="12" y="107"/>
                        </a:lnTo>
                        <a:lnTo>
                          <a:pt x="12" y="115"/>
                        </a:lnTo>
                        <a:lnTo>
                          <a:pt x="23" y="115"/>
                        </a:lnTo>
                        <a:lnTo>
                          <a:pt x="23" y="123"/>
                        </a:lnTo>
                        <a:lnTo>
                          <a:pt x="34" y="123"/>
                        </a:lnTo>
                        <a:lnTo>
                          <a:pt x="34" y="132"/>
                        </a:lnTo>
                        <a:lnTo>
                          <a:pt x="23" y="132"/>
                        </a:lnTo>
                        <a:lnTo>
                          <a:pt x="12" y="132"/>
                        </a:lnTo>
                        <a:lnTo>
                          <a:pt x="0" y="140"/>
                        </a:lnTo>
                        <a:lnTo>
                          <a:pt x="0" y="156"/>
                        </a:lnTo>
                        <a:lnTo>
                          <a:pt x="12" y="156"/>
                        </a:lnTo>
                        <a:lnTo>
                          <a:pt x="12" y="148"/>
                        </a:lnTo>
                        <a:lnTo>
                          <a:pt x="12" y="164"/>
                        </a:lnTo>
                        <a:lnTo>
                          <a:pt x="0" y="173"/>
                        </a:lnTo>
                        <a:lnTo>
                          <a:pt x="12" y="173"/>
                        </a:lnTo>
                        <a:lnTo>
                          <a:pt x="23" y="173"/>
                        </a:lnTo>
                        <a:lnTo>
                          <a:pt x="12" y="181"/>
                        </a:lnTo>
                        <a:lnTo>
                          <a:pt x="12" y="189"/>
                        </a:lnTo>
                        <a:lnTo>
                          <a:pt x="12" y="197"/>
                        </a:lnTo>
                        <a:lnTo>
                          <a:pt x="23" y="197"/>
                        </a:lnTo>
                        <a:lnTo>
                          <a:pt x="12" y="205"/>
                        </a:lnTo>
                        <a:lnTo>
                          <a:pt x="12" y="214"/>
                        </a:lnTo>
                        <a:lnTo>
                          <a:pt x="12" y="222"/>
                        </a:lnTo>
                        <a:lnTo>
                          <a:pt x="23" y="222"/>
                        </a:lnTo>
                        <a:lnTo>
                          <a:pt x="12" y="230"/>
                        </a:lnTo>
                        <a:lnTo>
                          <a:pt x="12" y="238"/>
                        </a:lnTo>
                        <a:lnTo>
                          <a:pt x="12" y="246"/>
                        </a:lnTo>
                        <a:lnTo>
                          <a:pt x="0" y="255"/>
                        </a:lnTo>
                        <a:lnTo>
                          <a:pt x="0" y="263"/>
                        </a:lnTo>
                        <a:lnTo>
                          <a:pt x="0" y="271"/>
                        </a:lnTo>
                        <a:lnTo>
                          <a:pt x="12" y="271"/>
                        </a:lnTo>
                        <a:lnTo>
                          <a:pt x="0" y="279"/>
                        </a:lnTo>
                        <a:lnTo>
                          <a:pt x="0" y="287"/>
                        </a:lnTo>
                        <a:lnTo>
                          <a:pt x="12" y="287"/>
                        </a:lnTo>
                        <a:lnTo>
                          <a:pt x="23" y="287"/>
                        </a:lnTo>
                        <a:lnTo>
                          <a:pt x="34" y="287"/>
                        </a:lnTo>
                        <a:lnTo>
                          <a:pt x="23" y="287"/>
                        </a:lnTo>
                        <a:lnTo>
                          <a:pt x="23" y="295"/>
                        </a:lnTo>
                        <a:lnTo>
                          <a:pt x="12" y="304"/>
                        </a:lnTo>
                        <a:lnTo>
                          <a:pt x="0" y="312"/>
                        </a:lnTo>
                        <a:lnTo>
                          <a:pt x="0" y="320"/>
                        </a:lnTo>
                        <a:lnTo>
                          <a:pt x="0" y="328"/>
                        </a:lnTo>
                        <a:lnTo>
                          <a:pt x="0" y="345"/>
                        </a:lnTo>
                        <a:lnTo>
                          <a:pt x="0" y="353"/>
                        </a:lnTo>
                        <a:lnTo>
                          <a:pt x="12" y="345"/>
                        </a:lnTo>
                        <a:lnTo>
                          <a:pt x="0" y="361"/>
                        </a:lnTo>
                        <a:lnTo>
                          <a:pt x="0" y="369"/>
                        </a:lnTo>
                        <a:lnTo>
                          <a:pt x="0" y="377"/>
                        </a:lnTo>
                        <a:lnTo>
                          <a:pt x="0" y="386"/>
                        </a:lnTo>
                        <a:lnTo>
                          <a:pt x="12" y="386"/>
                        </a:lnTo>
                        <a:lnTo>
                          <a:pt x="12" y="394"/>
                        </a:lnTo>
                        <a:lnTo>
                          <a:pt x="0" y="410"/>
                        </a:lnTo>
                        <a:lnTo>
                          <a:pt x="0" y="427"/>
                        </a:lnTo>
                        <a:lnTo>
                          <a:pt x="0" y="435"/>
                        </a:lnTo>
                        <a:lnTo>
                          <a:pt x="0" y="443"/>
                        </a:lnTo>
                        <a:lnTo>
                          <a:pt x="0" y="451"/>
                        </a:lnTo>
                        <a:lnTo>
                          <a:pt x="0" y="443"/>
                        </a:lnTo>
                        <a:lnTo>
                          <a:pt x="12" y="435"/>
                        </a:lnTo>
                        <a:lnTo>
                          <a:pt x="12" y="443"/>
                        </a:lnTo>
                        <a:lnTo>
                          <a:pt x="0" y="459"/>
                        </a:lnTo>
                        <a:lnTo>
                          <a:pt x="0" y="468"/>
                        </a:lnTo>
                        <a:lnTo>
                          <a:pt x="0" y="476"/>
                        </a:lnTo>
                        <a:lnTo>
                          <a:pt x="12" y="484"/>
                        </a:lnTo>
                        <a:lnTo>
                          <a:pt x="23" y="476"/>
                        </a:lnTo>
                        <a:lnTo>
                          <a:pt x="23" y="459"/>
                        </a:lnTo>
                        <a:lnTo>
                          <a:pt x="34" y="459"/>
                        </a:lnTo>
                        <a:lnTo>
                          <a:pt x="34" y="476"/>
                        </a:lnTo>
                        <a:lnTo>
                          <a:pt x="23" y="484"/>
                        </a:lnTo>
                        <a:lnTo>
                          <a:pt x="12" y="492"/>
                        </a:lnTo>
                        <a:lnTo>
                          <a:pt x="12" y="500"/>
                        </a:lnTo>
                        <a:lnTo>
                          <a:pt x="0" y="517"/>
                        </a:lnTo>
                        <a:lnTo>
                          <a:pt x="12" y="533"/>
                        </a:lnTo>
                        <a:lnTo>
                          <a:pt x="23" y="525"/>
                        </a:lnTo>
                        <a:lnTo>
                          <a:pt x="23" y="517"/>
                        </a:lnTo>
                        <a:lnTo>
                          <a:pt x="34" y="517"/>
                        </a:lnTo>
                        <a:lnTo>
                          <a:pt x="12" y="541"/>
                        </a:lnTo>
                        <a:lnTo>
                          <a:pt x="12" y="550"/>
                        </a:lnTo>
                        <a:lnTo>
                          <a:pt x="0" y="558"/>
                        </a:lnTo>
                        <a:lnTo>
                          <a:pt x="0" y="566"/>
                        </a:lnTo>
                        <a:lnTo>
                          <a:pt x="12" y="574"/>
                        </a:lnTo>
                        <a:lnTo>
                          <a:pt x="12" y="582"/>
                        </a:lnTo>
                        <a:lnTo>
                          <a:pt x="12" y="591"/>
                        </a:lnTo>
                        <a:lnTo>
                          <a:pt x="12" y="599"/>
                        </a:lnTo>
                        <a:lnTo>
                          <a:pt x="0" y="615"/>
                        </a:lnTo>
                        <a:lnTo>
                          <a:pt x="12" y="623"/>
                        </a:lnTo>
                        <a:lnTo>
                          <a:pt x="12" y="640"/>
                        </a:lnTo>
                        <a:lnTo>
                          <a:pt x="23" y="640"/>
                        </a:lnTo>
                        <a:lnTo>
                          <a:pt x="34" y="640"/>
                        </a:lnTo>
                        <a:lnTo>
                          <a:pt x="34" y="648"/>
                        </a:lnTo>
                        <a:lnTo>
                          <a:pt x="23" y="656"/>
                        </a:lnTo>
                        <a:lnTo>
                          <a:pt x="23" y="664"/>
                        </a:lnTo>
                        <a:lnTo>
                          <a:pt x="23" y="681"/>
                        </a:lnTo>
                        <a:lnTo>
                          <a:pt x="34" y="681"/>
                        </a:lnTo>
                        <a:lnTo>
                          <a:pt x="34" y="689"/>
                        </a:lnTo>
                        <a:lnTo>
                          <a:pt x="34" y="681"/>
                        </a:lnTo>
                        <a:lnTo>
                          <a:pt x="45" y="681"/>
                        </a:lnTo>
                        <a:lnTo>
                          <a:pt x="34" y="689"/>
                        </a:lnTo>
                        <a:lnTo>
                          <a:pt x="34" y="697"/>
                        </a:lnTo>
                        <a:lnTo>
                          <a:pt x="45" y="697"/>
                        </a:lnTo>
                        <a:lnTo>
                          <a:pt x="45" y="714"/>
                        </a:lnTo>
                        <a:lnTo>
                          <a:pt x="56" y="705"/>
                        </a:lnTo>
                        <a:lnTo>
                          <a:pt x="56" y="714"/>
                        </a:lnTo>
                        <a:lnTo>
                          <a:pt x="56" y="722"/>
                        </a:lnTo>
                        <a:lnTo>
                          <a:pt x="56" y="787"/>
                        </a:lnTo>
                      </a:path>
                    </a:pathLst>
                  </a:custGeom>
                  <a:solidFill>
                    <a:srgbClr val="008000"/>
                  </a:solidFill>
                  <a:ln w="19050" cap="rnd">
                    <a:solidFill>
                      <a:schemeClr val="tx1"/>
                    </a:solidFill>
                    <a:round/>
                    <a:headEnd type="none" w="sm" len="sm"/>
                    <a:tailEnd type="none" w="sm" len="sm"/>
                  </a:ln>
                </p:spPr>
                <p:txBody>
                  <a:bodyPr/>
                  <a:lstStyle/>
                  <a:p>
                    <a:pPr eaLnBrk="0" hangingPunct="0"/>
                    <a:endParaRPr lang="en-US"/>
                  </a:p>
                </p:txBody>
              </p:sp>
              <p:sp>
                <p:nvSpPr>
                  <p:cNvPr id="21587" name="Freeform 107"/>
                  <p:cNvSpPr>
                    <a:spLocks/>
                  </p:cNvSpPr>
                  <p:nvPr/>
                </p:nvSpPr>
                <p:spPr bwMode="auto">
                  <a:xfrm>
                    <a:off x="2859" y="2143"/>
                    <a:ext cx="17" cy="17"/>
                  </a:xfrm>
                  <a:custGeom>
                    <a:avLst/>
                    <a:gdLst>
                      <a:gd name="T0" fmla="*/ 16 w 17"/>
                      <a:gd name="T1" fmla="*/ 0 h 17"/>
                      <a:gd name="T2" fmla="*/ 16 w 17"/>
                      <a:gd name="T3" fmla="*/ 16 h 17"/>
                      <a:gd name="T4" fmla="*/ 0 w 17"/>
                      <a:gd name="T5" fmla="*/ 16 h 17"/>
                      <a:gd name="T6" fmla="*/ 0 w 17"/>
                      <a:gd name="T7" fmla="*/ 8 h 17"/>
                      <a:gd name="T8" fmla="*/ 16 w 17"/>
                      <a:gd name="T9" fmla="*/ 8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16" y="16"/>
                        </a:lnTo>
                        <a:lnTo>
                          <a:pt x="0" y="16"/>
                        </a:lnTo>
                        <a:lnTo>
                          <a:pt x="0" y="8"/>
                        </a:lnTo>
                        <a:lnTo>
                          <a:pt x="16" y="8"/>
                        </a:lnTo>
                        <a:lnTo>
                          <a:pt x="16"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88" name="Freeform 108"/>
                  <p:cNvSpPr>
                    <a:spLocks/>
                  </p:cNvSpPr>
                  <p:nvPr/>
                </p:nvSpPr>
                <p:spPr bwMode="auto">
                  <a:xfrm>
                    <a:off x="2859" y="2126"/>
                    <a:ext cx="17" cy="17"/>
                  </a:xfrm>
                  <a:custGeom>
                    <a:avLst/>
                    <a:gdLst>
                      <a:gd name="T0" fmla="*/ 16 w 17"/>
                      <a:gd name="T1" fmla="*/ 16 h 17"/>
                      <a:gd name="T2" fmla="*/ 16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16"/>
                        </a:lnTo>
                        <a:lnTo>
                          <a:pt x="16" y="16"/>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89" name="Freeform 109"/>
                  <p:cNvSpPr>
                    <a:spLocks/>
                  </p:cNvSpPr>
                  <p:nvPr/>
                </p:nvSpPr>
                <p:spPr bwMode="auto">
                  <a:xfrm>
                    <a:off x="2893" y="2151"/>
                    <a:ext cx="17" cy="17"/>
                  </a:xfrm>
                  <a:custGeom>
                    <a:avLst/>
                    <a:gdLst>
                      <a:gd name="T0" fmla="*/ 0 w 17"/>
                      <a:gd name="T1" fmla="*/ 8 h 17"/>
                      <a:gd name="T2" fmla="*/ 16 w 17"/>
                      <a:gd name="T3" fmla="*/ 16 h 17"/>
                      <a:gd name="T4" fmla="*/ 16 w 17"/>
                      <a:gd name="T5" fmla="*/ 8 h 17"/>
                      <a:gd name="T6" fmla="*/ 16 w 17"/>
                      <a:gd name="T7" fmla="*/ 0 h 17"/>
                      <a:gd name="T8" fmla="*/ 0 w 17"/>
                      <a:gd name="T9" fmla="*/ 0 h 17"/>
                      <a:gd name="T10" fmla="*/ 0 w 17"/>
                      <a:gd name="T11" fmla="*/ 8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8"/>
                        </a:moveTo>
                        <a:lnTo>
                          <a:pt x="16" y="16"/>
                        </a:lnTo>
                        <a:lnTo>
                          <a:pt x="16" y="8"/>
                        </a:lnTo>
                        <a:lnTo>
                          <a:pt x="16" y="0"/>
                        </a:lnTo>
                        <a:lnTo>
                          <a:pt x="0" y="0"/>
                        </a:lnTo>
                        <a:lnTo>
                          <a:pt x="0" y="8"/>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90" name="Freeform 110"/>
                  <p:cNvSpPr>
                    <a:spLocks/>
                  </p:cNvSpPr>
                  <p:nvPr/>
                </p:nvSpPr>
                <p:spPr bwMode="auto">
                  <a:xfrm>
                    <a:off x="2893" y="2044"/>
                    <a:ext cx="17" cy="18"/>
                  </a:xfrm>
                  <a:custGeom>
                    <a:avLst/>
                    <a:gdLst>
                      <a:gd name="T0" fmla="*/ 0 w 17"/>
                      <a:gd name="T1" fmla="*/ 17 h 18"/>
                      <a:gd name="T2" fmla="*/ 16 w 17"/>
                      <a:gd name="T3" fmla="*/ 17 h 18"/>
                      <a:gd name="T4" fmla="*/ 16 w 17"/>
                      <a:gd name="T5" fmla="*/ 9 h 18"/>
                      <a:gd name="T6" fmla="*/ 16 w 17"/>
                      <a:gd name="T7" fmla="*/ 0 h 18"/>
                      <a:gd name="T8" fmla="*/ 0 w 17"/>
                      <a:gd name="T9" fmla="*/ 9 h 18"/>
                      <a:gd name="T10" fmla="*/ 0 w 17"/>
                      <a:gd name="T11" fmla="*/ 17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0" y="17"/>
                        </a:moveTo>
                        <a:lnTo>
                          <a:pt x="16" y="17"/>
                        </a:lnTo>
                        <a:lnTo>
                          <a:pt x="16" y="9"/>
                        </a:lnTo>
                        <a:lnTo>
                          <a:pt x="16" y="0"/>
                        </a:lnTo>
                        <a:lnTo>
                          <a:pt x="0" y="9"/>
                        </a:lnTo>
                        <a:lnTo>
                          <a:pt x="0" y="17"/>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91" name="Freeform 111"/>
                  <p:cNvSpPr>
                    <a:spLocks/>
                  </p:cNvSpPr>
                  <p:nvPr/>
                </p:nvSpPr>
                <p:spPr bwMode="auto">
                  <a:xfrm>
                    <a:off x="2870" y="2069"/>
                    <a:ext cx="1" cy="26"/>
                  </a:xfrm>
                  <a:custGeom>
                    <a:avLst/>
                    <a:gdLst>
                      <a:gd name="T0" fmla="*/ 0 w 1"/>
                      <a:gd name="T1" fmla="*/ 16 h 26"/>
                      <a:gd name="T2" fmla="*/ 0 w 1"/>
                      <a:gd name="T3" fmla="*/ 0 h 26"/>
                      <a:gd name="T4" fmla="*/ 0 w 1"/>
                      <a:gd name="T5" fmla="*/ 16 h 26"/>
                      <a:gd name="T6" fmla="*/ 0 w 1"/>
                      <a:gd name="T7" fmla="*/ 25 h 26"/>
                      <a:gd name="T8" fmla="*/ 0 w 1"/>
                      <a:gd name="T9" fmla="*/ 16 h 26"/>
                      <a:gd name="T10" fmla="*/ 0 60000 65536"/>
                      <a:gd name="T11" fmla="*/ 0 60000 65536"/>
                      <a:gd name="T12" fmla="*/ 0 60000 65536"/>
                      <a:gd name="T13" fmla="*/ 0 60000 65536"/>
                      <a:gd name="T14" fmla="*/ 0 60000 65536"/>
                      <a:gd name="T15" fmla="*/ 0 w 1"/>
                      <a:gd name="T16" fmla="*/ 0 h 26"/>
                      <a:gd name="T17" fmla="*/ 1 w 1"/>
                      <a:gd name="T18" fmla="*/ 26 h 26"/>
                    </a:gdLst>
                    <a:ahLst/>
                    <a:cxnLst>
                      <a:cxn ang="T10">
                        <a:pos x="T0" y="T1"/>
                      </a:cxn>
                      <a:cxn ang="T11">
                        <a:pos x="T2" y="T3"/>
                      </a:cxn>
                      <a:cxn ang="T12">
                        <a:pos x="T4" y="T5"/>
                      </a:cxn>
                      <a:cxn ang="T13">
                        <a:pos x="T6" y="T7"/>
                      </a:cxn>
                      <a:cxn ang="T14">
                        <a:pos x="T8" y="T9"/>
                      </a:cxn>
                    </a:cxnLst>
                    <a:rect l="T15" t="T16" r="T17" b="T18"/>
                    <a:pathLst>
                      <a:path w="1" h="26">
                        <a:moveTo>
                          <a:pt x="0" y="16"/>
                        </a:moveTo>
                        <a:lnTo>
                          <a:pt x="0" y="0"/>
                        </a:lnTo>
                        <a:lnTo>
                          <a:pt x="0" y="16"/>
                        </a:lnTo>
                        <a:lnTo>
                          <a:pt x="0" y="25"/>
                        </a:lnTo>
                        <a:lnTo>
                          <a:pt x="0" y="16"/>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92" name="Freeform 112"/>
                  <p:cNvSpPr>
                    <a:spLocks/>
                  </p:cNvSpPr>
                  <p:nvPr/>
                </p:nvSpPr>
                <p:spPr bwMode="auto">
                  <a:xfrm>
                    <a:off x="2848" y="2044"/>
                    <a:ext cx="17" cy="18"/>
                  </a:xfrm>
                  <a:custGeom>
                    <a:avLst/>
                    <a:gdLst>
                      <a:gd name="T0" fmla="*/ 16 w 17"/>
                      <a:gd name="T1" fmla="*/ 17 h 18"/>
                      <a:gd name="T2" fmla="*/ 16 w 17"/>
                      <a:gd name="T3" fmla="*/ 0 h 18"/>
                      <a:gd name="T4" fmla="*/ 0 w 17"/>
                      <a:gd name="T5" fmla="*/ 0 h 18"/>
                      <a:gd name="T6" fmla="*/ 0 w 17"/>
                      <a:gd name="T7" fmla="*/ 9 h 18"/>
                      <a:gd name="T8" fmla="*/ 16 w 17"/>
                      <a:gd name="T9" fmla="*/ 17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17"/>
                        </a:moveTo>
                        <a:lnTo>
                          <a:pt x="16" y="0"/>
                        </a:lnTo>
                        <a:lnTo>
                          <a:pt x="0" y="0"/>
                        </a:lnTo>
                        <a:lnTo>
                          <a:pt x="0" y="9"/>
                        </a:lnTo>
                        <a:lnTo>
                          <a:pt x="16" y="17"/>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93" name="Freeform 113"/>
                  <p:cNvSpPr>
                    <a:spLocks/>
                  </p:cNvSpPr>
                  <p:nvPr/>
                </p:nvSpPr>
                <p:spPr bwMode="auto">
                  <a:xfrm>
                    <a:off x="2859" y="2085"/>
                    <a:ext cx="1" cy="18"/>
                  </a:xfrm>
                  <a:custGeom>
                    <a:avLst/>
                    <a:gdLst>
                      <a:gd name="T0" fmla="*/ 0 w 1"/>
                      <a:gd name="T1" fmla="*/ 17 h 18"/>
                      <a:gd name="T2" fmla="*/ 0 w 1"/>
                      <a:gd name="T3" fmla="*/ 9 h 18"/>
                      <a:gd name="T4" fmla="*/ 0 w 1"/>
                      <a:gd name="T5" fmla="*/ 0 h 18"/>
                      <a:gd name="T6" fmla="*/ 0 w 1"/>
                      <a:gd name="T7" fmla="*/ 9 h 18"/>
                      <a:gd name="T8" fmla="*/ 0 w 1"/>
                      <a:gd name="T9" fmla="*/ 17 h 18"/>
                      <a:gd name="T10" fmla="*/ 0 60000 65536"/>
                      <a:gd name="T11" fmla="*/ 0 60000 65536"/>
                      <a:gd name="T12" fmla="*/ 0 60000 65536"/>
                      <a:gd name="T13" fmla="*/ 0 60000 65536"/>
                      <a:gd name="T14" fmla="*/ 0 60000 65536"/>
                      <a:gd name="T15" fmla="*/ 0 w 1"/>
                      <a:gd name="T16" fmla="*/ 0 h 18"/>
                      <a:gd name="T17" fmla="*/ 1 w 1"/>
                      <a:gd name="T18" fmla="*/ 18 h 18"/>
                    </a:gdLst>
                    <a:ahLst/>
                    <a:cxnLst>
                      <a:cxn ang="T10">
                        <a:pos x="T0" y="T1"/>
                      </a:cxn>
                      <a:cxn ang="T11">
                        <a:pos x="T2" y="T3"/>
                      </a:cxn>
                      <a:cxn ang="T12">
                        <a:pos x="T4" y="T5"/>
                      </a:cxn>
                      <a:cxn ang="T13">
                        <a:pos x="T6" y="T7"/>
                      </a:cxn>
                      <a:cxn ang="T14">
                        <a:pos x="T8" y="T9"/>
                      </a:cxn>
                    </a:cxnLst>
                    <a:rect l="T15" t="T16" r="T17" b="T18"/>
                    <a:pathLst>
                      <a:path w="1" h="18">
                        <a:moveTo>
                          <a:pt x="0" y="17"/>
                        </a:moveTo>
                        <a:lnTo>
                          <a:pt x="0" y="9"/>
                        </a:lnTo>
                        <a:lnTo>
                          <a:pt x="0" y="0"/>
                        </a:lnTo>
                        <a:lnTo>
                          <a:pt x="0" y="9"/>
                        </a:lnTo>
                        <a:lnTo>
                          <a:pt x="0" y="17"/>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94" name="Line 114"/>
                  <p:cNvSpPr>
                    <a:spLocks noChangeShapeType="1"/>
                  </p:cNvSpPr>
                  <p:nvPr/>
                </p:nvSpPr>
                <p:spPr bwMode="auto">
                  <a:xfrm flipV="1">
                    <a:off x="2893" y="2126"/>
                    <a:ext cx="11" cy="9"/>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21595" name="Freeform 115"/>
                  <p:cNvSpPr>
                    <a:spLocks/>
                  </p:cNvSpPr>
                  <p:nvPr/>
                </p:nvSpPr>
                <p:spPr bwMode="auto">
                  <a:xfrm>
                    <a:off x="2870" y="1962"/>
                    <a:ext cx="17" cy="26"/>
                  </a:xfrm>
                  <a:custGeom>
                    <a:avLst/>
                    <a:gdLst>
                      <a:gd name="T0" fmla="*/ 0 w 17"/>
                      <a:gd name="T1" fmla="*/ 9 h 26"/>
                      <a:gd name="T2" fmla="*/ 16 w 17"/>
                      <a:gd name="T3" fmla="*/ 0 h 26"/>
                      <a:gd name="T4" fmla="*/ 16 w 17"/>
                      <a:gd name="T5" fmla="*/ 25 h 26"/>
                      <a:gd name="T6" fmla="*/ 0 w 17"/>
                      <a:gd name="T7" fmla="*/ 17 h 26"/>
                      <a:gd name="T8" fmla="*/ 0 w 17"/>
                      <a:gd name="T9" fmla="*/ 25 h 26"/>
                      <a:gd name="T10" fmla="*/ 0 w 17"/>
                      <a:gd name="T11" fmla="*/ 9 h 26"/>
                      <a:gd name="T12" fmla="*/ 0 60000 65536"/>
                      <a:gd name="T13" fmla="*/ 0 60000 65536"/>
                      <a:gd name="T14" fmla="*/ 0 60000 65536"/>
                      <a:gd name="T15" fmla="*/ 0 60000 65536"/>
                      <a:gd name="T16" fmla="*/ 0 60000 65536"/>
                      <a:gd name="T17" fmla="*/ 0 60000 65536"/>
                      <a:gd name="T18" fmla="*/ 0 w 17"/>
                      <a:gd name="T19" fmla="*/ 0 h 26"/>
                      <a:gd name="T20" fmla="*/ 17 w 1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7" h="26">
                        <a:moveTo>
                          <a:pt x="0" y="9"/>
                        </a:moveTo>
                        <a:lnTo>
                          <a:pt x="16" y="0"/>
                        </a:lnTo>
                        <a:lnTo>
                          <a:pt x="16" y="25"/>
                        </a:lnTo>
                        <a:lnTo>
                          <a:pt x="0" y="17"/>
                        </a:lnTo>
                        <a:lnTo>
                          <a:pt x="0" y="25"/>
                        </a:lnTo>
                        <a:lnTo>
                          <a:pt x="0" y="9"/>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96" name="Freeform 116"/>
                  <p:cNvSpPr>
                    <a:spLocks/>
                  </p:cNvSpPr>
                  <p:nvPr/>
                </p:nvSpPr>
                <p:spPr bwMode="auto">
                  <a:xfrm>
                    <a:off x="2870" y="1930"/>
                    <a:ext cx="17" cy="17"/>
                  </a:xfrm>
                  <a:custGeom>
                    <a:avLst/>
                    <a:gdLst>
                      <a:gd name="T0" fmla="*/ 16 w 17"/>
                      <a:gd name="T1" fmla="*/ 0 h 17"/>
                      <a:gd name="T2" fmla="*/ 16 w 17"/>
                      <a:gd name="T3" fmla="*/ 16 h 17"/>
                      <a:gd name="T4" fmla="*/ 0 w 17"/>
                      <a:gd name="T5" fmla="*/ 16 h 17"/>
                      <a:gd name="T6" fmla="*/ 0 w 17"/>
                      <a:gd name="T7" fmla="*/ 8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8"/>
                        </a:lnTo>
                        <a:lnTo>
                          <a:pt x="16"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97" name="Freeform 117"/>
                  <p:cNvSpPr>
                    <a:spLocks/>
                  </p:cNvSpPr>
                  <p:nvPr/>
                </p:nvSpPr>
                <p:spPr bwMode="auto">
                  <a:xfrm>
                    <a:off x="2859" y="1954"/>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98" name="Freeform 118"/>
                  <p:cNvSpPr>
                    <a:spLocks/>
                  </p:cNvSpPr>
                  <p:nvPr/>
                </p:nvSpPr>
                <p:spPr bwMode="auto">
                  <a:xfrm>
                    <a:off x="2848" y="1889"/>
                    <a:ext cx="17" cy="25"/>
                  </a:xfrm>
                  <a:custGeom>
                    <a:avLst/>
                    <a:gdLst>
                      <a:gd name="T0" fmla="*/ 16 w 17"/>
                      <a:gd name="T1" fmla="*/ 8 h 25"/>
                      <a:gd name="T2" fmla="*/ 0 w 17"/>
                      <a:gd name="T3" fmla="*/ 8 h 25"/>
                      <a:gd name="T4" fmla="*/ 0 w 17"/>
                      <a:gd name="T5" fmla="*/ 24 h 25"/>
                      <a:gd name="T6" fmla="*/ 16 w 17"/>
                      <a:gd name="T7" fmla="*/ 24 h 25"/>
                      <a:gd name="T8" fmla="*/ 16 w 17"/>
                      <a:gd name="T9" fmla="*/ 16 h 25"/>
                      <a:gd name="T10" fmla="*/ 16 w 17"/>
                      <a:gd name="T11" fmla="*/ 8 h 25"/>
                      <a:gd name="T12" fmla="*/ 16 w 17"/>
                      <a:gd name="T13" fmla="*/ 0 h 25"/>
                      <a:gd name="T14" fmla="*/ 16 w 17"/>
                      <a:gd name="T15" fmla="*/ 8 h 25"/>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5"/>
                      <a:gd name="T26" fmla="*/ 17 w 1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5">
                        <a:moveTo>
                          <a:pt x="16" y="8"/>
                        </a:moveTo>
                        <a:lnTo>
                          <a:pt x="0" y="8"/>
                        </a:lnTo>
                        <a:lnTo>
                          <a:pt x="0" y="24"/>
                        </a:lnTo>
                        <a:lnTo>
                          <a:pt x="16" y="24"/>
                        </a:lnTo>
                        <a:lnTo>
                          <a:pt x="16" y="16"/>
                        </a:lnTo>
                        <a:lnTo>
                          <a:pt x="16" y="8"/>
                        </a:lnTo>
                        <a:lnTo>
                          <a:pt x="16" y="0"/>
                        </a:lnTo>
                        <a:lnTo>
                          <a:pt x="16" y="8"/>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99" name="Freeform 119"/>
                  <p:cNvSpPr>
                    <a:spLocks/>
                  </p:cNvSpPr>
                  <p:nvPr/>
                </p:nvSpPr>
                <p:spPr bwMode="auto">
                  <a:xfrm>
                    <a:off x="2870" y="1872"/>
                    <a:ext cx="1" cy="18"/>
                  </a:xfrm>
                  <a:custGeom>
                    <a:avLst/>
                    <a:gdLst>
                      <a:gd name="T0" fmla="*/ 0 w 1"/>
                      <a:gd name="T1" fmla="*/ 0 h 18"/>
                      <a:gd name="T2" fmla="*/ 0 w 1"/>
                      <a:gd name="T3" fmla="*/ 17 h 18"/>
                      <a:gd name="T4" fmla="*/ 0 w 1"/>
                      <a:gd name="T5" fmla="*/ 8 h 18"/>
                      <a:gd name="T6" fmla="*/ 0 w 1"/>
                      <a:gd name="T7" fmla="*/ 0 h 18"/>
                      <a:gd name="T8" fmla="*/ 0 60000 65536"/>
                      <a:gd name="T9" fmla="*/ 0 60000 65536"/>
                      <a:gd name="T10" fmla="*/ 0 60000 65536"/>
                      <a:gd name="T11" fmla="*/ 0 60000 65536"/>
                      <a:gd name="T12" fmla="*/ 0 w 1"/>
                      <a:gd name="T13" fmla="*/ 0 h 18"/>
                      <a:gd name="T14" fmla="*/ 1 w 1"/>
                      <a:gd name="T15" fmla="*/ 18 h 18"/>
                    </a:gdLst>
                    <a:ahLst/>
                    <a:cxnLst>
                      <a:cxn ang="T8">
                        <a:pos x="T0" y="T1"/>
                      </a:cxn>
                      <a:cxn ang="T9">
                        <a:pos x="T2" y="T3"/>
                      </a:cxn>
                      <a:cxn ang="T10">
                        <a:pos x="T4" y="T5"/>
                      </a:cxn>
                      <a:cxn ang="T11">
                        <a:pos x="T6" y="T7"/>
                      </a:cxn>
                    </a:cxnLst>
                    <a:rect l="T12" t="T13" r="T14" b="T15"/>
                    <a:pathLst>
                      <a:path w="1" h="18">
                        <a:moveTo>
                          <a:pt x="0" y="0"/>
                        </a:moveTo>
                        <a:lnTo>
                          <a:pt x="0" y="17"/>
                        </a:lnTo>
                        <a:lnTo>
                          <a:pt x="0" y="8"/>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00" name="Freeform 120"/>
                  <p:cNvSpPr>
                    <a:spLocks/>
                  </p:cNvSpPr>
                  <p:nvPr/>
                </p:nvSpPr>
                <p:spPr bwMode="auto">
                  <a:xfrm>
                    <a:off x="2904" y="1839"/>
                    <a:ext cx="17" cy="18"/>
                  </a:xfrm>
                  <a:custGeom>
                    <a:avLst/>
                    <a:gdLst>
                      <a:gd name="T0" fmla="*/ 0 w 17"/>
                      <a:gd name="T1" fmla="*/ 9 h 18"/>
                      <a:gd name="T2" fmla="*/ 16 w 17"/>
                      <a:gd name="T3" fmla="*/ 0 h 18"/>
                      <a:gd name="T4" fmla="*/ 16 w 17"/>
                      <a:gd name="T5" fmla="*/ 9 h 18"/>
                      <a:gd name="T6" fmla="*/ 0 w 17"/>
                      <a:gd name="T7" fmla="*/ 17 h 18"/>
                      <a:gd name="T8" fmla="*/ 0 w 17"/>
                      <a:gd name="T9" fmla="*/ 9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9"/>
                        </a:moveTo>
                        <a:lnTo>
                          <a:pt x="16" y="0"/>
                        </a:lnTo>
                        <a:lnTo>
                          <a:pt x="16" y="9"/>
                        </a:lnTo>
                        <a:lnTo>
                          <a:pt x="0" y="17"/>
                        </a:lnTo>
                        <a:lnTo>
                          <a:pt x="0" y="9"/>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01" name="Freeform 121"/>
                  <p:cNvSpPr>
                    <a:spLocks/>
                  </p:cNvSpPr>
                  <p:nvPr/>
                </p:nvSpPr>
                <p:spPr bwMode="auto">
                  <a:xfrm>
                    <a:off x="2893" y="1823"/>
                    <a:ext cx="17" cy="17"/>
                  </a:xfrm>
                  <a:custGeom>
                    <a:avLst/>
                    <a:gdLst>
                      <a:gd name="T0" fmla="*/ 0 w 17"/>
                      <a:gd name="T1" fmla="*/ 0 h 17"/>
                      <a:gd name="T2" fmla="*/ 16 w 17"/>
                      <a:gd name="T3" fmla="*/ 0 h 17"/>
                      <a:gd name="T4" fmla="*/ 16 w 17"/>
                      <a:gd name="T5" fmla="*/ 8 h 17"/>
                      <a:gd name="T6" fmla="*/ 0 w 17"/>
                      <a:gd name="T7" fmla="*/ 16 h 17"/>
                      <a:gd name="T8" fmla="*/ 0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0"/>
                        </a:lnTo>
                        <a:lnTo>
                          <a:pt x="16" y="8"/>
                        </a:lnTo>
                        <a:lnTo>
                          <a:pt x="0" y="16"/>
                        </a:lnTo>
                        <a:lnTo>
                          <a:pt x="0" y="8"/>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02" name="Freeform 122"/>
                  <p:cNvSpPr>
                    <a:spLocks/>
                  </p:cNvSpPr>
                  <p:nvPr/>
                </p:nvSpPr>
                <p:spPr bwMode="auto">
                  <a:xfrm>
                    <a:off x="2837" y="1823"/>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03" name="Freeform 123"/>
                  <p:cNvSpPr>
                    <a:spLocks/>
                  </p:cNvSpPr>
                  <p:nvPr/>
                </p:nvSpPr>
                <p:spPr bwMode="auto">
                  <a:xfrm>
                    <a:off x="2837" y="1807"/>
                    <a:ext cx="17" cy="25"/>
                  </a:xfrm>
                  <a:custGeom>
                    <a:avLst/>
                    <a:gdLst>
                      <a:gd name="T0" fmla="*/ 0 w 17"/>
                      <a:gd name="T1" fmla="*/ 0 h 25"/>
                      <a:gd name="T2" fmla="*/ 0 w 17"/>
                      <a:gd name="T3" fmla="*/ 16 h 25"/>
                      <a:gd name="T4" fmla="*/ 16 w 17"/>
                      <a:gd name="T5" fmla="*/ 24 h 25"/>
                      <a:gd name="T6" fmla="*/ 16 w 17"/>
                      <a:gd name="T7" fmla="*/ 8 h 25"/>
                      <a:gd name="T8" fmla="*/ 0 w 17"/>
                      <a:gd name="T9" fmla="*/ 0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0"/>
                        </a:moveTo>
                        <a:lnTo>
                          <a:pt x="0" y="16"/>
                        </a:lnTo>
                        <a:lnTo>
                          <a:pt x="16" y="24"/>
                        </a:lnTo>
                        <a:lnTo>
                          <a:pt x="16" y="8"/>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04" name="Freeform 124"/>
                  <p:cNvSpPr>
                    <a:spLocks/>
                  </p:cNvSpPr>
                  <p:nvPr/>
                </p:nvSpPr>
                <p:spPr bwMode="auto">
                  <a:xfrm>
                    <a:off x="2882" y="1741"/>
                    <a:ext cx="17" cy="34"/>
                  </a:xfrm>
                  <a:custGeom>
                    <a:avLst/>
                    <a:gdLst>
                      <a:gd name="T0" fmla="*/ 0 w 17"/>
                      <a:gd name="T1" fmla="*/ 8 h 34"/>
                      <a:gd name="T2" fmla="*/ 0 w 17"/>
                      <a:gd name="T3" fmla="*/ 33 h 34"/>
                      <a:gd name="T4" fmla="*/ 16 w 17"/>
                      <a:gd name="T5" fmla="*/ 33 h 34"/>
                      <a:gd name="T6" fmla="*/ 16 w 17"/>
                      <a:gd name="T7" fmla="*/ 25 h 34"/>
                      <a:gd name="T8" fmla="*/ 16 w 17"/>
                      <a:gd name="T9" fmla="*/ 0 h 34"/>
                      <a:gd name="T10" fmla="*/ 0 w 17"/>
                      <a:gd name="T11" fmla="*/ 8 h 34"/>
                      <a:gd name="T12" fmla="*/ 0 60000 65536"/>
                      <a:gd name="T13" fmla="*/ 0 60000 65536"/>
                      <a:gd name="T14" fmla="*/ 0 60000 65536"/>
                      <a:gd name="T15" fmla="*/ 0 60000 65536"/>
                      <a:gd name="T16" fmla="*/ 0 60000 65536"/>
                      <a:gd name="T17" fmla="*/ 0 60000 65536"/>
                      <a:gd name="T18" fmla="*/ 0 w 17"/>
                      <a:gd name="T19" fmla="*/ 0 h 34"/>
                      <a:gd name="T20" fmla="*/ 17 w 17"/>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7" h="34">
                        <a:moveTo>
                          <a:pt x="0" y="8"/>
                        </a:moveTo>
                        <a:lnTo>
                          <a:pt x="0" y="33"/>
                        </a:lnTo>
                        <a:lnTo>
                          <a:pt x="16" y="33"/>
                        </a:lnTo>
                        <a:lnTo>
                          <a:pt x="16" y="25"/>
                        </a:lnTo>
                        <a:lnTo>
                          <a:pt x="16" y="0"/>
                        </a:lnTo>
                        <a:lnTo>
                          <a:pt x="0" y="8"/>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05" name="Freeform 125"/>
                  <p:cNvSpPr>
                    <a:spLocks/>
                  </p:cNvSpPr>
                  <p:nvPr/>
                </p:nvSpPr>
                <p:spPr bwMode="auto">
                  <a:xfrm>
                    <a:off x="2882" y="1626"/>
                    <a:ext cx="1" cy="34"/>
                  </a:xfrm>
                  <a:custGeom>
                    <a:avLst/>
                    <a:gdLst>
                      <a:gd name="T0" fmla="*/ 0 w 1"/>
                      <a:gd name="T1" fmla="*/ 0 h 34"/>
                      <a:gd name="T2" fmla="*/ 0 w 1"/>
                      <a:gd name="T3" fmla="*/ 33 h 34"/>
                      <a:gd name="T4" fmla="*/ 0 w 1"/>
                      <a:gd name="T5" fmla="*/ 25 h 34"/>
                      <a:gd name="T6" fmla="*/ 0 w 1"/>
                      <a:gd name="T7" fmla="*/ 17 h 34"/>
                      <a:gd name="T8" fmla="*/ 0 w 1"/>
                      <a:gd name="T9" fmla="*/ 0 h 34"/>
                      <a:gd name="T10" fmla="*/ 0 60000 65536"/>
                      <a:gd name="T11" fmla="*/ 0 60000 65536"/>
                      <a:gd name="T12" fmla="*/ 0 60000 65536"/>
                      <a:gd name="T13" fmla="*/ 0 60000 65536"/>
                      <a:gd name="T14" fmla="*/ 0 60000 65536"/>
                      <a:gd name="T15" fmla="*/ 0 w 1"/>
                      <a:gd name="T16" fmla="*/ 0 h 34"/>
                      <a:gd name="T17" fmla="*/ 1 w 1"/>
                      <a:gd name="T18" fmla="*/ 34 h 34"/>
                    </a:gdLst>
                    <a:ahLst/>
                    <a:cxnLst>
                      <a:cxn ang="T10">
                        <a:pos x="T0" y="T1"/>
                      </a:cxn>
                      <a:cxn ang="T11">
                        <a:pos x="T2" y="T3"/>
                      </a:cxn>
                      <a:cxn ang="T12">
                        <a:pos x="T4" y="T5"/>
                      </a:cxn>
                      <a:cxn ang="T13">
                        <a:pos x="T6" y="T7"/>
                      </a:cxn>
                      <a:cxn ang="T14">
                        <a:pos x="T8" y="T9"/>
                      </a:cxn>
                    </a:cxnLst>
                    <a:rect l="T15" t="T16" r="T17" b="T18"/>
                    <a:pathLst>
                      <a:path w="1" h="34">
                        <a:moveTo>
                          <a:pt x="0" y="0"/>
                        </a:moveTo>
                        <a:lnTo>
                          <a:pt x="0" y="33"/>
                        </a:lnTo>
                        <a:lnTo>
                          <a:pt x="0" y="25"/>
                        </a:lnTo>
                        <a:lnTo>
                          <a:pt x="0" y="17"/>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06" name="Freeform 126"/>
                  <p:cNvSpPr>
                    <a:spLocks/>
                  </p:cNvSpPr>
                  <p:nvPr/>
                </p:nvSpPr>
                <p:spPr bwMode="auto">
                  <a:xfrm>
                    <a:off x="2893" y="1602"/>
                    <a:ext cx="17" cy="25"/>
                  </a:xfrm>
                  <a:custGeom>
                    <a:avLst/>
                    <a:gdLst>
                      <a:gd name="T0" fmla="*/ 0 w 17"/>
                      <a:gd name="T1" fmla="*/ 0 h 25"/>
                      <a:gd name="T2" fmla="*/ 16 w 17"/>
                      <a:gd name="T3" fmla="*/ 8 h 25"/>
                      <a:gd name="T4" fmla="*/ 0 w 17"/>
                      <a:gd name="T5" fmla="*/ 24 h 25"/>
                      <a:gd name="T6" fmla="*/ 0 w 17"/>
                      <a:gd name="T7" fmla="*/ 0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0" y="0"/>
                        </a:moveTo>
                        <a:lnTo>
                          <a:pt x="16" y="8"/>
                        </a:lnTo>
                        <a:lnTo>
                          <a:pt x="0" y="24"/>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07" name="Freeform 127"/>
                  <p:cNvSpPr>
                    <a:spLocks/>
                  </p:cNvSpPr>
                  <p:nvPr/>
                </p:nvSpPr>
                <p:spPr bwMode="auto">
                  <a:xfrm>
                    <a:off x="2859" y="1635"/>
                    <a:ext cx="17" cy="25"/>
                  </a:xfrm>
                  <a:custGeom>
                    <a:avLst/>
                    <a:gdLst>
                      <a:gd name="T0" fmla="*/ 16 w 17"/>
                      <a:gd name="T1" fmla="*/ 0 h 25"/>
                      <a:gd name="T2" fmla="*/ 16 w 17"/>
                      <a:gd name="T3" fmla="*/ 24 h 25"/>
                      <a:gd name="T4" fmla="*/ 0 w 17"/>
                      <a:gd name="T5" fmla="*/ 24 h 25"/>
                      <a:gd name="T6" fmla="*/ 16 w 17"/>
                      <a:gd name="T7" fmla="*/ 0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6" y="0"/>
                        </a:moveTo>
                        <a:lnTo>
                          <a:pt x="16" y="24"/>
                        </a:lnTo>
                        <a:lnTo>
                          <a:pt x="0" y="24"/>
                        </a:lnTo>
                        <a:lnTo>
                          <a:pt x="16"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08" name="Line 128"/>
                  <p:cNvSpPr>
                    <a:spLocks noChangeShapeType="1"/>
                  </p:cNvSpPr>
                  <p:nvPr/>
                </p:nvSpPr>
                <p:spPr bwMode="auto">
                  <a:xfrm>
                    <a:off x="2870" y="1602"/>
                    <a:ext cx="0" cy="16"/>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21609" name="Freeform 129"/>
                  <p:cNvSpPr>
                    <a:spLocks/>
                  </p:cNvSpPr>
                  <p:nvPr/>
                </p:nvSpPr>
                <p:spPr bwMode="auto">
                  <a:xfrm>
                    <a:off x="2859" y="1602"/>
                    <a:ext cx="17" cy="25"/>
                  </a:xfrm>
                  <a:custGeom>
                    <a:avLst/>
                    <a:gdLst>
                      <a:gd name="T0" fmla="*/ 0 w 17"/>
                      <a:gd name="T1" fmla="*/ 8 h 25"/>
                      <a:gd name="T2" fmla="*/ 0 w 17"/>
                      <a:gd name="T3" fmla="*/ 0 h 25"/>
                      <a:gd name="T4" fmla="*/ 16 w 17"/>
                      <a:gd name="T5" fmla="*/ 16 h 25"/>
                      <a:gd name="T6" fmla="*/ 0 w 17"/>
                      <a:gd name="T7" fmla="*/ 24 h 25"/>
                      <a:gd name="T8" fmla="*/ 0 w 17"/>
                      <a:gd name="T9" fmla="*/ 8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8"/>
                        </a:moveTo>
                        <a:lnTo>
                          <a:pt x="0" y="0"/>
                        </a:lnTo>
                        <a:lnTo>
                          <a:pt x="16" y="16"/>
                        </a:lnTo>
                        <a:lnTo>
                          <a:pt x="0" y="24"/>
                        </a:lnTo>
                        <a:lnTo>
                          <a:pt x="0" y="8"/>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10" name="Freeform 130"/>
                  <p:cNvSpPr>
                    <a:spLocks/>
                  </p:cNvSpPr>
                  <p:nvPr/>
                </p:nvSpPr>
                <p:spPr bwMode="auto">
                  <a:xfrm>
                    <a:off x="2859" y="1553"/>
                    <a:ext cx="17" cy="17"/>
                  </a:xfrm>
                  <a:custGeom>
                    <a:avLst/>
                    <a:gdLst>
                      <a:gd name="T0" fmla="*/ 16 w 17"/>
                      <a:gd name="T1" fmla="*/ 0 h 17"/>
                      <a:gd name="T2" fmla="*/ 0 w 17"/>
                      <a:gd name="T3" fmla="*/ 8 h 17"/>
                      <a:gd name="T4" fmla="*/ 16 w 17"/>
                      <a:gd name="T5" fmla="*/ 16 h 17"/>
                      <a:gd name="T6" fmla="*/ 16 w 17"/>
                      <a:gd name="T7" fmla="*/ 8 h 17"/>
                      <a:gd name="T8" fmla="*/ 16 w 17"/>
                      <a:gd name="T9" fmla="*/ 16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8"/>
                        </a:lnTo>
                        <a:lnTo>
                          <a:pt x="16" y="16"/>
                        </a:lnTo>
                        <a:lnTo>
                          <a:pt x="16" y="8"/>
                        </a:lnTo>
                        <a:lnTo>
                          <a:pt x="16" y="16"/>
                        </a:lnTo>
                        <a:lnTo>
                          <a:pt x="16"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11" name="Freeform 131"/>
                  <p:cNvSpPr>
                    <a:spLocks/>
                  </p:cNvSpPr>
                  <p:nvPr/>
                </p:nvSpPr>
                <p:spPr bwMode="auto">
                  <a:xfrm>
                    <a:off x="2882" y="1544"/>
                    <a:ext cx="17" cy="18"/>
                  </a:xfrm>
                  <a:custGeom>
                    <a:avLst/>
                    <a:gdLst>
                      <a:gd name="T0" fmla="*/ 0 w 17"/>
                      <a:gd name="T1" fmla="*/ 9 h 18"/>
                      <a:gd name="T2" fmla="*/ 16 w 17"/>
                      <a:gd name="T3" fmla="*/ 0 h 18"/>
                      <a:gd name="T4" fmla="*/ 16 w 17"/>
                      <a:gd name="T5" fmla="*/ 17 h 18"/>
                      <a:gd name="T6" fmla="*/ 0 w 17"/>
                      <a:gd name="T7" fmla="*/ 9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9"/>
                        </a:moveTo>
                        <a:lnTo>
                          <a:pt x="16" y="0"/>
                        </a:lnTo>
                        <a:lnTo>
                          <a:pt x="16" y="17"/>
                        </a:lnTo>
                        <a:lnTo>
                          <a:pt x="0" y="9"/>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12" name="Freeform 132"/>
                  <p:cNvSpPr>
                    <a:spLocks/>
                  </p:cNvSpPr>
                  <p:nvPr/>
                </p:nvSpPr>
                <p:spPr bwMode="auto">
                  <a:xfrm>
                    <a:off x="2904" y="1602"/>
                    <a:ext cx="17" cy="17"/>
                  </a:xfrm>
                  <a:custGeom>
                    <a:avLst/>
                    <a:gdLst>
                      <a:gd name="T0" fmla="*/ 16 w 17"/>
                      <a:gd name="T1" fmla="*/ 0 h 17"/>
                      <a:gd name="T2" fmla="*/ 0 w 17"/>
                      <a:gd name="T3" fmla="*/ 0 h 17"/>
                      <a:gd name="T4" fmla="*/ 16 w 17"/>
                      <a:gd name="T5" fmla="*/ 16 h 17"/>
                      <a:gd name="T6" fmla="*/ 16 w 17"/>
                      <a:gd name="T7" fmla="*/ 8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16" y="16"/>
                        </a:lnTo>
                        <a:lnTo>
                          <a:pt x="16" y="8"/>
                        </a:lnTo>
                        <a:lnTo>
                          <a:pt x="16"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613" name="Freeform 133"/>
                  <p:cNvSpPr>
                    <a:spLocks/>
                  </p:cNvSpPr>
                  <p:nvPr/>
                </p:nvSpPr>
                <p:spPr bwMode="auto">
                  <a:xfrm>
                    <a:off x="2904" y="1692"/>
                    <a:ext cx="17" cy="17"/>
                  </a:xfrm>
                  <a:custGeom>
                    <a:avLst/>
                    <a:gdLst>
                      <a:gd name="T0" fmla="*/ 0 w 17"/>
                      <a:gd name="T1" fmla="*/ 16 h 17"/>
                      <a:gd name="T2" fmla="*/ 0 w 17"/>
                      <a:gd name="T3" fmla="*/ 0 h 17"/>
                      <a:gd name="T4" fmla="*/ 16 w 17"/>
                      <a:gd name="T5" fmla="*/ 0 h 17"/>
                      <a:gd name="T6" fmla="*/ 16 w 17"/>
                      <a:gd name="T7" fmla="*/ 8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8"/>
                        </a:lnTo>
                        <a:lnTo>
                          <a:pt x="0" y="16"/>
                        </a:lnTo>
                      </a:path>
                    </a:pathLst>
                  </a:custGeom>
                  <a:solidFill>
                    <a:srgbClr val="008000"/>
                  </a:solidFill>
                  <a:ln w="19050" cap="rnd">
                    <a:solidFill>
                      <a:schemeClr val="tx1"/>
                    </a:solidFill>
                    <a:round/>
                    <a:headEnd/>
                    <a:tailEnd/>
                  </a:ln>
                </p:spPr>
                <p:txBody>
                  <a:bodyPr/>
                  <a:lstStyle/>
                  <a:p>
                    <a:pPr eaLnBrk="0" hangingPunct="0"/>
                    <a:endParaRPr lang="en-US"/>
                  </a:p>
                </p:txBody>
              </p:sp>
            </p:grpSp>
            <p:sp>
              <p:nvSpPr>
                <p:cNvPr id="21580" name="Line 134"/>
                <p:cNvSpPr>
                  <a:spLocks noChangeShapeType="1"/>
                </p:cNvSpPr>
                <p:nvPr/>
              </p:nvSpPr>
              <p:spPr bwMode="auto">
                <a:xfrm flipV="1">
                  <a:off x="2881" y="2192"/>
                  <a:ext cx="0" cy="959"/>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21581" name="Freeform 135"/>
                <p:cNvSpPr>
                  <a:spLocks/>
                </p:cNvSpPr>
                <p:nvPr/>
              </p:nvSpPr>
              <p:spPr bwMode="auto">
                <a:xfrm>
                  <a:off x="2882" y="2266"/>
                  <a:ext cx="269" cy="812"/>
                </a:xfrm>
                <a:custGeom>
                  <a:avLst/>
                  <a:gdLst>
                    <a:gd name="T0" fmla="*/ 179 w 269"/>
                    <a:gd name="T1" fmla="*/ 410 h 812"/>
                    <a:gd name="T2" fmla="*/ 156 w 269"/>
                    <a:gd name="T3" fmla="*/ 483 h 812"/>
                    <a:gd name="T4" fmla="*/ 134 w 269"/>
                    <a:gd name="T5" fmla="*/ 549 h 812"/>
                    <a:gd name="T6" fmla="*/ 112 w 269"/>
                    <a:gd name="T7" fmla="*/ 615 h 812"/>
                    <a:gd name="T8" fmla="*/ 89 w 269"/>
                    <a:gd name="T9" fmla="*/ 672 h 812"/>
                    <a:gd name="T10" fmla="*/ 67 w 269"/>
                    <a:gd name="T11" fmla="*/ 721 h 812"/>
                    <a:gd name="T12" fmla="*/ 44 w 269"/>
                    <a:gd name="T13" fmla="*/ 754 h 812"/>
                    <a:gd name="T14" fmla="*/ 33 w 269"/>
                    <a:gd name="T15" fmla="*/ 787 h 812"/>
                    <a:gd name="T16" fmla="*/ 22 w 269"/>
                    <a:gd name="T17" fmla="*/ 803 h 812"/>
                    <a:gd name="T18" fmla="*/ 11 w 269"/>
                    <a:gd name="T19" fmla="*/ 811 h 812"/>
                    <a:gd name="T20" fmla="*/ 0 w 269"/>
                    <a:gd name="T21" fmla="*/ 803 h 812"/>
                    <a:gd name="T22" fmla="*/ 0 w 269"/>
                    <a:gd name="T23" fmla="*/ 778 h 812"/>
                    <a:gd name="T24" fmla="*/ 11 w 269"/>
                    <a:gd name="T25" fmla="*/ 754 h 812"/>
                    <a:gd name="T26" fmla="*/ 11 w 269"/>
                    <a:gd name="T27" fmla="*/ 713 h 812"/>
                    <a:gd name="T28" fmla="*/ 22 w 269"/>
                    <a:gd name="T29" fmla="*/ 655 h 812"/>
                    <a:gd name="T30" fmla="*/ 44 w 269"/>
                    <a:gd name="T31" fmla="*/ 598 h 812"/>
                    <a:gd name="T32" fmla="*/ 56 w 269"/>
                    <a:gd name="T33" fmla="*/ 533 h 812"/>
                    <a:gd name="T34" fmla="*/ 78 w 269"/>
                    <a:gd name="T35" fmla="*/ 467 h 812"/>
                    <a:gd name="T36" fmla="*/ 100 w 269"/>
                    <a:gd name="T37" fmla="*/ 401 h 812"/>
                    <a:gd name="T38" fmla="*/ 123 w 269"/>
                    <a:gd name="T39" fmla="*/ 328 h 812"/>
                    <a:gd name="T40" fmla="*/ 145 w 269"/>
                    <a:gd name="T41" fmla="*/ 262 h 812"/>
                    <a:gd name="T42" fmla="*/ 168 w 269"/>
                    <a:gd name="T43" fmla="*/ 196 h 812"/>
                    <a:gd name="T44" fmla="*/ 190 w 269"/>
                    <a:gd name="T45" fmla="*/ 139 h 812"/>
                    <a:gd name="T46" fmla="*/ 212 w 269"/>
                    <a:gd name="T47" fmla="*/ 90 h 812"/>
                    <a:gd name="T48" fmla="*/ 235 w 269"/>
                    <a:gd name="T49" fmla="*/ 49 h 812"/>
                    <a:gd name="T50" fmla="*/ 246 w 269"/>
                    <a:gd name="T51" fmla="*/ 24 h 812"/>
                    <a:gd name="T52" fmla="*/ 257 w 269"/>
                    <a:gd name="T53" fmla="*/ 8 h 812"/>
                    <a:gd name="T54" fmla="*/ 268 w 269"/>
                    <a:gd name="T55" fmla="*/ 0 h 812"/>
                    <a:gd name="T56" fmla="*/ 268 w 269"/>
                    <a:gd name="T57" fmla="*/ 8 h 812"/>
                    <a:gd name="T58" fmla="*/ 268 w 269"/>
                    <a:gd name="T59" fmla="*/ 24 h 812"/>
                    <a:gd name="T60" fmla="*/ 268 w 269"/>
                    <a:gd name="T61" fmla="*/ 57 h 812"/>
                    <a:gd name="T62" fmla="*/ 257 w 269"/>
                    <a:gd name="T63" fmla="*/ 98 h 812"/>
                    <a:gd name="T64" fmla="*/ 246 w 269"/>
                    <a:gd name="T65" fmla="*/ 147 h 812"/>
                    <a:gd name="T66" fmla="*/ 235 w 269"/>
                    <a:gd name="T67" fmla="*/ 205 h 812"/>
                    <a:gd name="T68" fmla="*/ 212 w 269"/>
                    <a:gd name="T69" fmla="*/ 270 h 812"/>
                    <a:gd name="T70" fmla="*/ 201 w 269"/>
                    <a:gd name="T71" fmla="*/ 344 h 812"/>
                    <a:gd name="T72" fmla="*/ 179 w 269"/>
                    <a:gd name="T73" fmla="*/ 410 h 8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812"/>
                    <a:gd name="T113" fmla="*/ 269 w 269"/>
                    <a:gd name="T114" fmla="*/ 812 h 8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812">
                      <a:moveTo>
                        <a:pt x="179" y="410"/>
                      </a:moveTo>
                      <a:lnTo>
                        <a:pt x="156" y="483"/>
                      </a:lnTo>
                      <a:lnTo>
                        <a:pt x="134" y="549"/>
                      </a:lnTo>
                      <a:lnTo>
                        <a:pt x="112" y="615"/>
                      </a:lnTo>
                      <a:lnTo>
                        <a:pt x="89" y="672"/>
                      </a:lnTo>
                      <a:lnTo>
                        <a:pt x="67" y="721"/>
                      </a:lnTo>
                      <a:lnTo>
                        <a:pt x="44" y="754"/>
                      </a:lnTo>
                      <a:lnTo>
                        <a:pt x="33" y="787"/>
                      </a:lnTo>
                      <a:lnTo>
                        <a:pt x="22" y="803"/>
                      </a:lnTo>
                      <a:lnTo>
                        <a:pt x="11" y="811"/>
                      </a:lnTo>
                      <a:lnTo>
                        <a:pt x="0" y="803"/>
                      </a:lnTo>
                      <a:lnTo>
                        <a:pt x="0" y="778"/>
                      </a:lnTo>
                      <a:lnTo>
                        <a:pt x="11" y="754"/>
                      </a:lnTo>
                      <a:lnTo>
                        <a:pt x="11" y="713"/>
                      </a:lnTo>
                      <a:lnTo>
                        <a:pt x="22" y="655"/>
                      </a:lnTo>
                      <a:lnTo>
                        <a:pt x="44" y="598"/>
                      </a:lnTo>
                      <a:lnTo>
                        <a:pt x="56" y="533"/>
                      </a:lnTo>
                      <a:lnTo>
                        <a:pt x="78" y="467"/>
                      </a:lnTo>
                      <a:lnTo>
                        <a:pt x="100" y="401"/>
                      </a:lnTo>
                      <a:lnTo>
                        <a:pt x="123" y="328"/>
                      </a:lnTo>
                      <a:lnTo>
                        <a:pt x="145" y="262"/>
                      </a:lnTo>
                      <a:lnTo>
                        <a:pt x="168" y="196"/>
                      </a:lnTo>
                      <a:lnTo>
                        <a:pt x="190" y="139"/>
                      </a:lnTo>
                      <a:lnTo>
                        <a:pt x="212" y="90"/>
                      </a:lnTo>
                      <a:lnTo>
                        <a:pt x="235" y="49"/>
                      </a:lnTo>
                      <a:lnTo>
                        <a:pt x="246" y="24"/>
                      </a:lnTo>
                      <a:lnTo>
                        <a:pt x="257" y="8"/>
                      </a:lnTo>
                      <a:lnTo>
                        <a:pt x="268" y="0"/>
                      </a:lnTo>
                      <a:lnTo>
                        <a:pt x="268" y="8"/>
                      </a:lnTo>
                      <a:lnTo>
                        <a:pt x="268" y="24"/>
                      </a:lnTo>
                      <a:lnTo>
                        <a:pt x="268" y="57"/>
                      </a:lnTo>
                      <a:lnTo>
                        <a:pt x="257" y="98"/>
                      </a:lnTo>
                      <a:lnTo>
                        <a:pt x="246" y="147"/>
                      </a:lnTo>
                      <a:lnTo>
                        <a:pt x="235" y="205"/>
                      </a:lnTo>
                      <a:lnTo>
                        <a:pt x="212" y="270"/>
                      </a:lnTo>
                      <a:lnTo>
                        <a:pt x="201" y="344"/>
                      </a:lnTo>
                      <a:lnTo>
                        <a:pt x="179" y="41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82" name="Freeform 136"/>
                <p:cNvSpPr>
                  <a:spLocks/>
                </p:cNvSpPr>
                <p:nvPr/>
              </p:nvSpPr>
              <p:spPr bwMode="auto">
                <a:xfrm>
                  <a:off x="2882" y="2266"/>
                  <a:ext cx="269" cy="812"/>
                </a:xfrm>
                <a:custGeom>
                  <a:avLst/>
                  <a:gdLst>
                    <a:gd name="T0" fmla="*/ 179 w 269"/>
                    <a:gd name="T1" fmla="*/ 410 h 812"/>
                    <a:gd name="T2" fmla="*/ 156 w 269"/>
                    <a:gd name="T3" fmla="*/ 483 h 812"/>
                    <a:gd name="T4" fmla="*/ 134 w 269"/>
                    <a:gd name="T5" fmla="*/ 549 h 812"/>
                    <a:gd name="T6" fmla="*/ 112 w 269"/>
                    <a:gd name="T7" fmla="*/ 615 h 812"/>
                    <a:gd name="T8" fmla="*/ 89 w 269"/>
                    <a:gd name="T9" fmla="*/ 672 h 812"/>
                    <a:gd name="T10" fmla="*/ 67 w 269"/>
                    <a:gd name="T11" fmla="*/ 721 h 812"/>
                    <a:gd name="T12" fmla="*/ 44 w 269"/>
                    <a:gd name="T13" fmla="*/ 754 h 812"/>
                    <a:gd name="T14" fmla="*/ 33 w 269"/>
                    <a:gd name="T15" fmla="*/ 787 h 812"/>
                    <a:gd name="T16" fmla="*/ 22 w 269"/>
                    <a:gd name="T17" fmla="*/ 803 h 812"/>
                    <a:gd name="T18" fmla="*/ 11 w 269"/>
                    <a:gd name="T19" fmla="*/ 811 h 812"/>
                    <a:gd name="T20" fmla="*/ 0 w 269"/>
                    <a:gd name="T21" fmla="*/ 803 h 812"/>
                    <a:gd name="T22" fmla="*/ 0 w 269"/>
                    <a:gd name="T23" fmla="*/ 778 h 812"/>
                    <a:gd name="T24" fmla="*/ 11 w 269"/>
                    <a:gd name="T25" fmla="*/ 754 h 812"/>
                    <a:gd name="T26" fmla="*/ 11 w 269"/>
                    <a:gd name="T27" fmla="*/ 713 h 812"/>
                    <a:gd name="T28" fmla="*/ 22 w 269"/>
                    <a:gd name="T29" fmla="*/ 655 h 812"/>
                    <a:gd name="T30" fmla="*/ 44 w 269"/>
                    <a:gd name="T31" fmla="*/ 598 h 812"/>
                    <a:gd name="T32" fmla="*/ 56 w 269"/>
                    <a:gd name="T33" fmla="*/ 533 h 812"/>
                    <a:gd name="T34" fmla="*/ 78 w 269"/>
                    <a:gd name="T35" fmla="*/ 467 h 812"/>
                    <a:gd name="T36" fmla="*/ 100 w 269"/>
                    <a:gd name="T37" fmla="*/ 401 h 812"/>
                    <a:gd name="T38" fmla="*/ 123 w 269"/>
                    <a:gd name="T39" fmla="*/ 328 h 812"/>
                    <a:gd name="T40" fmla="*/ 145 w 269"/>
                    <a:gd name="T41" fmla="*/ 262 h 812"/>
                    <a:gd name="T42" fmla="*/ 168 w 269"/>
                    <a:gd name="T43" fmla="*/ 196 h 812"/>
                    <a:gd name="T44" fmla="*/ 190 w 269"/>
                    <a:gd name="T45" fmla="*/ 139 h 812"/>
                    <a:gd name="T46" fmla="*/ 212 w 269"/>
                    <a:gd name="T47" fmla="*/ 90 h 812"/>
                    <a:gd name="T48" fmla="*/ 235 w 269"/>
                    <a:gd name="T49" fmla="*/ 49 h 812"/>
                    <a:gd name="T50" fmla="*/ 246 w 269"/>
                    <a:gd name="T51" fmla="*/ 24 h 812"/>
                    <a:gd name="T52" fmla="*/ 257 w 269"/>
                    <a:gd name="T53" fmla="*/ 8 h 812"/>
                    <a:gd name="T54" fmla="*/ 268 w 269"/>
                    <a:gd name="T55" fmla="*/ 0 h 812"/>
                    <a:gd name="T56" fmla="*/ 268 w 269"/>
                    <a:gd name="T57" fmla="*/ 8 h 812"/>
                    <a:gd name="T58" fmla="*/ 268 w 269"/>
                    <a:gd name="T59" fmla="*/ 24 h 812"/>
                    <a:gd name="T60" fmla="*/ 268 w 269"/>
                    <a:gd name="T61" fmla="*/ 57 h 812"/>
                    <a:gd name="T62" fmla="*/ 257 w 269"/>
                    <a:gd name="T63" fmla="*/ 98 h 812"/>
                    <a:gd name="T64" fmla="*/ 246 w 269"/>
                    <a:gd name="T65" fmla="*/ 147 h 812"/>
                    <a:gd name="T66" fmla="*/ 235 w 269"/>
                    <a:gd name="T67" fmla="*/ 205 h 812"/>
                    <a:gd name="T68" fmla="*/ 212 w 269"/>
                    <a:gd name="T69" fmla="*/ 270 h 812"/>
                    <a:gd name="T70" fmla="*/ 201 w 269"/>
                    <a:gd name="T71" fmla="*/ 344 h 812"/>
                    <a:gd name="T72" fmla="*/ 179 w 269"/>
                    <a:gd name="T73" fmla="*/ 410 h 8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812"/>
                    <a:gd name="T113" fmla="*/ 269 w 269"/>
                    <a:gd name="T114" fmla="*/ 812 h 8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812">
                      <a:moveTo>
                        <a:pt x="179" y="410"/>
                      </a:moveTo>
                      <a:lnTo>
                        <a:pt x="156" y="483"/>
                      </a:lnTo>
                      <a:lnTo>
                        <a:pt x="134" y="549"/>
                      </a:lnTo>
                      <a:lnTo>
                        <a:pt x="112" y="615"/>
                      </a:lnTo>
                      <a:lnTo>
                        <a:pt x="89" y="672"/>
                      </a:lnTo>
                      <a:lnTo>
                        <a:pt x="67" y="721"/>
                      </a:lnTo>
                      <a:lnTo>
                        <a:pt x="44" y="754"/>
                      </a:lnTo>
                      <a:lnTo>
                        <a:pt x="33" y="787"/>
                      </a:lnTo>
                      <a:lnTo>
                        <a:pt x="22" y="803"/>
                      </a:lnTo>
                      <a:lnTo>
                        <a:pt x="11" y="811"/>
                      </a:lnTo>
                      <a:lnTo>
                        <a:pt x="0" y="803"/>
                      </a:lnTo>
                      <a:lnTo>
                        <a:pt x="0" y="778"/>
                      </a:lnTo>
                      <a:lnTo>
                        <a:pt x="11" y="754"/>
                      </a:lnTo>
                      <a:lnTo>
                        <a:pt x="11" y="713"/>
                      </a:lnTo>
                      <a:lnTo>
                        <a:pt x="22" y="655"/>
                      </a:lnTo>
                      <a:lnTo>
                        <a:pt x="44" y="598"/>
                      </a:lnTo>
                      <a:lnTo>
                        <a:pt x="56" y="533"/>
                      </a:lnTo>
                      <a:lnTo>
                        <a:pt x="78" y="467"/>
                      </a:lnTo>
                      <a:lnTo>
                        <a:pt x="100" y="401"/>
                      </a:lnTo>
                      <a:lnTo>
                        <a:pt x="123" y="328"/>
                      </a:lnTo>
                      <a:lnTo>
                        <a:pt x="145" y="262"/>
                      </a:lnTo>
                      <a:lnTo>
                        <a:pt x="168" y="196"/>
                      </a:lnTo>
                      <a:lnTo>
                        <a:pt x="190" y="139"/>
                      </a:lnTo>
                      <a:lnTo>
                        <a:pt x="212" y="90"/>
                      </a:lnTo>
                      <a:lnTo>
                        <a:pt x="235" y="49"/>
                      </a:lnTo>
                      <a:lnTo>
                        <a:pt x="246" y="24"/>
                      </a:lnTo>
                      <a:lnTo>
                        <a:pt x="257" y="8"/>
                      </a:lnTo>
                      <a:lnTo>
                        <a:pt x="268" y="0"/>
                      </a:lnTo>
                      <a:lnTo>
                        <a:pt x="268" y="8"/>
                      </a:lnTo>
                      <a:lnTo>
                        <a:pt x="268" y="24"/>
                      </a:lnTo>
                      <a:lnTo>
                        <a:pt x="268" y="57"/>
                      </a:lnTo>
                      <a:lnTo>
                        <a:pt x="257" y="98"/>
                      </a:lnTo>
                      <a:lnTo>
                        <a:pt x="246" y="147"/>
                      </a:lnTo>
                      <a:lnTo>
                        <a:pt x="235" y="205"/>
                      </a:lnTo>
                      <a:lnTo>
                        <a:pt x="212" y="270"/>
                      </a:lnTo>
                      <a:lnTo>
                        <a:pt x="201" y="344"/>
                      </a:lnTo>
                      <a:lnTo>
                        <a:pt x="179" y="410"/>
                      </a:lnTo>
                    </a:path>
                  </a:pathLst>
                </a:custGeom>
                <a:solidFill>
                  <a:srgbClr val="008000"/>
                </a:solidFill>
                <a:ln w="19050" cap="rnd">
                  <a:solidFill>
                    <a:schemeClr val="tx1"/>
                  </a:solidFill>
                  <a:round/>
                  <a:headEnd type="none" w="sm" len="sm"/>
                  <a:tailEnd type="none" w="sm" len="sm"/>
                </a:ln>
              </p:spPr>
              <p:txBody>
                <a:bodyPr/>
                <a:lstStyle/>
                <a:p>
                  <a:pPr eaLnBrk="0" hangingPunct="0"/>
                  <a:endParaRPr lang="en-US"/>
                </a:p>
              </p:txBody>
            </p:sp>
            <p:sp>
              <p:nvSpPr>
                <p:cNvPr id="21583" name="Freeform 137"/>
                <p:cNvSpPr>
                  <a:spLocks/>
                </p:cNvSpPr>
                <p:nvPr/>
              </p:nvSpPr>
              <p:spPr bwMode="auto">
                <a:xfrm>
                  <a:off x="2602" y="2143"/>
                  <a:ext cx="269" cy="812"/>
                </a:xfrm>
                <a:custGeom>
                  <a:avLst/>
                  <a:gdLst>
                    <a:gd name="T0" fmla="*/ 179 w 269"/>
                    <a:gd name="T1" fmla="*/ 401 h 812"/>
                    <a:gd name="T2" fmla="*/ 201 w 269"/>
                    <a:gd name="T3" fmla="*/ 467 h 812"/>
                    <a:gd name="T4" fmla="*/ 212 w 269"/>
                    <a:gd name="T5" fmla="*/ 533 h 812"/>
                    <a:gd name="T6" fmla="*/ 235 w 269"/>
                    <a:gd name="T7" fmla="*/ 598 h 812"/>
                    <a:gd name="T8" fmla="*/ 246 w 269"/>
                    <a:gd name="T9" fmla="*/ 656 h 812"/>
                    <a:gd name="T10" fmla="*/ 257 w 269"/>
                    <a:gd name="T11" fmla="*/ 713 h 812"/>
                    <a:gd name="T12" fmla="*/ 268 w 269"/>
                    <a:gd name="T13" fmla="*/ 754 h 812"/>
                    <a:gd name="T14" fmla="*/ 268 w 269"/>
                    <a:gd name="T15" fmla="*/ 778 h 812"/>
                    <a:gd name="T16" fmla="*/ 268 w 269"/>
                    <a:gd name="T17" fmla="*/ 803 h 812"/>
                    <a:gd name="T18" fmla="*/ 268 w 269"/>
                    <a:gd name="T19" fmla="*/ 811 h 812"/>
                    <a:gd name="T20" fmla="*/ 257 w 269"/>
                    <a:gd name="T21" fmla="*/ 803 h 812"/>
                    <a:gd name="T22" fmla="*/ 246 w 269"/>
                    <a:gd name="T23" fmla="*/ 787 h 812"/>
                    <a:gd name="T24" fmla="*/ 235 w 269"/>
                    <a:gd name="T25" fmla="*/ 754 h 812"/>
                    <a:gd name="T26" fmla="*/ 212 w 269"/>
                    <a:gd name="T27" fmla="*/ 721 h 812"/>
                    <a:gd name="T28" fmla="*/ 190 w 269"/>
                    <a:gd name="T29" fmla="*/ 672 h 812"/>
                    <a:gd name="T30" fmla="*/ 168 w 269"/>
                    <a:gd name="T31" fmla="*/ 615 h 812"/>
                    <a:gd name="T32" fmla="*/ 145 w 269"/>
                    <a:gd name="T33" fmla="*/ 549 h 812"/>
                    <a:gd name="T34" fmla="*/ 123 w 269"/>
                    <a:gd name="T35" fmla="*/ 483 h 812"/>
                    <a:gd name="T36" fmla="*/ 100 w 269"/>
                    <a:gd name="T37" fmla="*/ 410 h 812"/>
                    <a:gd name="T38" fmla="*/ 78 w 269"/>
                    <a:gd name="T39" fmla="*/ 344 h 812"/>
                    <a:gd name="T40" fmla="*/ 56 w 269"/>
                    <a:gd name="T41" fmla="*/ 270 h 812"/>
                    <a:gd name="T42" fmla="*/ 44 w 269"/>
                    <a:gd name="T43" fmla="*/ 205 h 812"/>
                    <a:gd name="T44" fmla="*/ 22 w 269"/>
                    <a:gd name="T45" fmla="*/ 147 h 812"/>
                    <a:gd name="T46" fmla="*/ 11 w 269"/>
                    <a:gd name="T47" fmla="*/ 98 h 812"/>
                    <a:gd name="T48" fmla="*/ 11 w 269"/>
                    <a:gd name="T49" fmla="*/ 57 h 812"/>
                    <a:gd name="T50" fmla="*/ 0 w 269"/>
                    <a:gd name="T51" fmla="*/ 24 h 812"/>
                    <a:gd name="T52" fmla="*/ 0 w 269"/>
                    <a:gd name="T53" fmla="*/ 8 h 812"/>
                    <a:gd name="T54" fmla="*/ 11 w 269"/>
                    <a:gd name="T55" fmla="*/ 0 h 812"/>
                    <a:gd name="T56" fmla="*/ 22 w 269"/>
                    <a:gd name="T57" fmla="*/ 8 h 812"/>
                    <a:gd name="T58" fmla="*/ 33 w 269"/>
                    <a:gd name="T59" fmla="*/ 24 h 812"/>
                    <a:gd name="T60" fmla="*/ 44 w 269"/>
                    <a:gd name="T61" fmla="*/ 49 h 812"/>
                    <a:gd name="T62" fmla="*/ 67 w 269"/>
                    <a:gd name="T63" fmla="*/ 90 h 812"/>
                    <a:gd name="T64" fmla="*/ 89 w 269"/>
                    <a:gd name="T65" fmla="*/ 139 h 812"/>
                    <a:gd name="T66" fmla="*/ 112 w 269"/>
                    <a:gd name="T67" fmla="*/ 196 h 812"/>
                    <a:gd name="T68" fmla="*/ 134 w 269"/>
                    <a:gd name="T69" fmla="*/ 262 h 812"/>
                    <a:gd name="T70" fmla="*/ 156 w 269"/>
                    <a:gd name="T71" fmla="*/ 328 h 812"/>
                    <a:gd name="T72" fmla="*/ 179 w 269"/>
                    <a:gd name="T73" fmla="*/ 401 h 8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812"/>
                    <a:gd name="T113" fmla="*/ 269 w 269"/>
                    <a:gd name="T114" fmla="*/ 812 h 8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812">
                      <a:moveTo>
                        <a:pt x="179" y="401"/>
                      </a:moveTo>
                      <a:lnTo>
                        <a:pt x="201" y="467"/>
                      </a:lnTo>
                      <a:lnTo>
                        <a:pt x="212" y="533"/>
                      </a:lnTo>
                      <a:lnTo>
                        <a:pt x="235" y="598"/>
                      </a:lnTo>
                      <a:lnTo>
                        <a:pt x="246" y="656"/>
                      </a:lnTo>
                      <a:lnTo>
                        <a:pt x="257" y="713"/>
                      </a:lnTo>
                      <a:lnTo>
                        <a:pt x="268" y="754"/>
                      </a:lnTo>
                      <a:lnTo>
                        <a:pt x="268" y="778"/>
                      </a:lnTo>
                      <a:lnTo>
                        <a:pt x="268" y="803"/>
                      </a:lnTo>
                      <a:lnTo>
                        <a:pt x="268" y="811"/>
                      </a:lnTo>
                      <a:lnTo>
                        <a:pt x="257" y="803"/>
                      </a:lnTo>
                      <a:lnTo>
                        <a:pt x="246" y="787"/>
                      </a:lnTo>
                      <a:lnTo>
                        <a:pt x="235" y="754"/>
                      </a:lnTo>
                      <a:lnTo>
                        <a:pt x="212" y="721"/>
                      </a:lnTo>
                      <a:lnTo>
                        <a:pt x="190" y="672"/>
                      </a:lnTo>
                      <a:lnTo>
                        <a:pt x="168" y="615"/>
                      </a:lnTo>
                      <a:lnTo>
                        <a:pt x="145" y="549"/>
                      </a:lnTo>
                      <a:lnTo>
                        <a:pt x="123" y="483"/>
                      </a:lnTo>
                      <a:lnTo>
                        <a:pt x="100" y="410"/>
                      </a:lnTo>
                      <a:lnTo>
                        <a:pt x="78" y="344"/>
                      </a:lnTo>
                      <a:lnTo>
                        <a:pt x="56" y="270"/>
                      </a:lnTo>
                      <a:lnTo>
                        <a:pt x="44" y="205"/>
                      </a:lnTo>
                      <a:lnTo>
                        <a:pt x="22" y="147"/>
                      </a:lnTo>
                      <a:lnTo>
                        <a:pt x="11" y="98"/>
                      </a:lnTo>
                      <a:lnTo>
                        <a:pt x="11" y="57"/>
                      </a:lnTo>
                      <a:lnTo>
                        <a:pt x="0" y="24"/>
                      </a:lnTo>
                      <a:lnTo>
                        <a:pt x="0" y="8"/>
                      </a:lnTo>
                      <a:lnTo>
                        <a:pt x="11" y="0"/>
                      </a:lnTo>
                      <a:lnTo>
                        <a:pt x="22" y="8"/>
                      </a:lnTo>
                      <a:lnTo>
                        <a:pt x="33" y="24"/>
                      </a:lnTo>
                      <a:lnTo>
                        <a:pt x="44" y="49"/>
                      </a:lnTo>
                      <a:lnTo>
                        <a:pt x="67" y="90"/>
                      </a:lnTo>
                      <a:lnTo>
                        <a:pt x="89" y="139"/>
                      </a:lnTo>
                      <a:lnTo>
                        <a:pt x="112" y="196"/>
                      </a:lnTo>
                      <a:lnTo>
                        <a:pt x="134" y="262"/>
                      </a:lnTo>
                      <a:lnTo>
                        <a:pt x="156" y="328"/>
                      </a:lnTo>
                      <a:lnTo>
                        <a:pt x="179" y="401"/>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84" name="Freeform 138"/>
                <p:cNvSpPr>
                  <a:spLocks/>
                </p:cNvSpPr>
                <p:nvPr/>
              </p:nvSpPr>
              <p:spPr bwMode="auto">
                <a:xfrm>
                  <a:off x="2602" y="2143"/>
                  <a:ext cx="269" cy="812"/>
                </a:xfrm>
                <a:custGeom>
                  <a:avLst/>
                  <a:gdLst>
                    <a:gd name="T0" fmla="*/ 179 w 269"/>
                    <a:gd name="T1" fmla="*/ 401 h 812"/>
                    <a:gd name="T2" fmla="*/ 201 w 269"/>
                    <a:gd name="T3" fmla="*/ 467 h 812"/>
                    <a:gd name="T4" fmla="*/ 212 w 269"/>
                    <a:gd name="T5" fmla="*/ 533 h 812"/>
                    <a:gd name="T6" fmla="*/ 235 w 269"/>
                    <a:gd name="T7" fmla="*/ 598 h 812"/>
                    <a:gd name="T8" fmla="*/ 246 w 269"/>
                    <a:gd name="T9" fmla="*/ 656 h 812"/>
                    <a:gd name="T10" fmla="*/ 257 w 269"/>
                    <a:gd name="T11" fmla="*/ 713 h 812"/>
                    <a:gd name="T12" fmla="*/ 268 w 269"/>
                    <a:gd name="T13" fmla="*/ 754 h 812"/>
                    <a:gd name="T14" fmla="*/ 268 w 269"/>
                    <a:gd name="T15" fmla="*/ 778 h 812"/>
                    <a:gd name="T16" fmla="*/ 268 w 269"/>
                    <a:gd name="T17" fmla="*/ 803 h 812"/>
                    <a:gd name="T18" fmla="*/ 268 w 269"/>
                    <a:gd name="T19" fmla="*/ 811 h 812"/>
                    <a:gd name="T20" fmla="*/ 257 w 269"/>
                    <a:gd name="T21" fmla="*/ 803 h 812"/>
                    <a:gd name="T22" fmla="*/ 246 w 269"/>
                    <a:gd name="T23" fmla="*/ 787 h 812"/>
                    <a:gd name="T24" fmla="*/ 235 w 269"/>
                    <a:gd name="T25" fmla="*/ 754 h 812"/>
                    <a:gd name="T26" fmla="*/ 212 w 269"/>
                    <a:gd name="T27" fmla="*/ 721 h 812"/>
                    <a:gd name="T28" fmla="*/ 190 w 269"/>
                    <a:gd name="T29" fmla="*/ 672 h 812"/>
                    <a:gd name="T30" fmla="*/ 168 w 269"/>
                    <a:gd name="T31" fmla="*/ 615 h 812"/>
                    <a:gd name="T32" fmla="*/ 145 w 269"/>
                    <a:gd name="T33" fmla="*/ 549 h 812"/>
                    <a:gd name="T34" fmla="*/ 123 w 269"/>
                    <a:gd name="T35" fmla="*/ 483 h 812"/>
                    <a:gd name="T36" fmla="*/ 100 w 269"/>
                    <a:gd name="T37" fmla="*/ 410 h 812"/>
                    <a:gd name="T38" fmla="*/ 78 w 269"/>
                    <a:gd name="T39" fmla="*/ 344 h 812"/>
                    <a:gd name="T40" fmla="*/ 56 w 269"/>
                    <a:gd name="T41" fmla="*/ 270 h 812"/>
                    <a:gd name="T42" fmla="*/ 44 w 269"/>
                    <a:gd name="T43" fmla="*/ 205 h 812"/>
                    <a:gd name="T44" fmla="*/ 22 w 269"/>
                    <a:gd name="T45" fmla="*/ 147 h 812"/>
                    <a:gd name="T46" fmla="*/ 11 w 269"/>
                    <a:gd name="T47" fmla="*/ 98 h 812"/>
                    <a:gd name="T48" fmla="*/ 11 w 269"/>
                    <a:gd name="T49" fmla="*/ 57 h 812"/>
                    <a:gd name="T50" fmla="*/ 0 w 269"/>
                    <a:gd name="T51" fmla="*/ 24 h 812"/>
                    <a:gd name="T52" fmla="*/ 0 w 269"/>
                    <a:gd name="T53" fmla="*/ 8 h 812"/>
                    <a:gd name="T54" fmla="*/ 11 w 269"/>
                    <a:gd name="T55" fmla="*/ 0 h 812"/>
                    <a:gd name="T56" fmla="*/ 22 w 269"/>
                    <a:gd name="T57" fmla="*/ 8 h 812"/>
                    <a:gd name="T58" fmla="*/ 33 w 269"/>
                    <a:gd name="T59" fmla="*/ 24 h 812"/>
                    <a:gd name="T60" fmla="*/ 44 w 269"/>
                    <a:gd name="T61" fmla="*/ 49 h 812"/>
                    <a:gd name="T62" fmla="*/ 67 w 269"/>
                    <a:gd name="T63" fmla="*/ 90 h 812"/>
                    <a:gd name="T64" fmla="*/ 89 w 269"/>
                    <a:gd name="T65" fmla="*/ 139 h 812"/>
                    <a:gd name="T66" fmla="*/ 112 w 269"/>
                    <a:gd name="T67" fmla="*/ 196 h 812"/>
                    <a:gd name="T68" fmla="*/ 134 w 269"/>
                    <a:gd name="T69" fmla="*/ 262 h 812"/>
                    <a:gd name="T70" fmla="*/ 156 w 269"/>
                    <a:gd name="T71" fmla="*/ 328 h 812"/>
                    <a:gd name="T72" fmla="*/ 179 w 269"/>
                    <a:gd name="T73" fmla="*/ 401 h 8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812"/>
                    <a:gd name="T113" fmla="*/ 269 w 269"/>
                    <a:gd name="T114" fmla="*/ 812 h 8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812">
                      <a:moveTo>
                        <a:pt x="179" y="401"/>
                      </a:moveTo>
                      <a:lnTo>
                        <a:pt x="201" y="467"/>
                      </a:lnTo>
                      <a:lnTo>
                        <a:pt x="212" y="533"/>
                      </a:lnTo>
                      <a:lnTo>
                        <a:pt x="235" y="598"/>
                      </a:lnTo>
                      <a:lnTo>
                        <a:pt x="246" y="656"/>
                      </a:lnTo>
                      <a:lnTo>
                        <a:pt x="257" y="713"/>
                      </a:lnTo>
                      <a:lnTo>
                        <a:pt x="268" y="754"/>
                      </a:lnTo>
                      <a:lnTo>
                        <a:pt x="268" y="778"/>
                      </a:lnTo>
                      <a:lnTo>
                        <a:pt x="268" y="803"/>
                      </a:lnTo>
                      <a:lnTo>
                        <a:pt x="268" y="811"/>
                      </a:lnTo>
                      <a:lnTo>
                        <a:pt x="257" y="803"/>
                      </a:lnTo>
                      <a:lnTo>
                        <a:pt x="246" y="787"/>
                      </a:lnTo>
                      <a:lnTo>
                        <a:pt x="235" y="754"/>
                      </a:lnTo>
                      <a:lnTo>
                        <a:pt x="212" y="721"/>
                      </a:lnTo>
                      <a:lnTo>
                        <a:pt x="190" y="672"/>
                      </a:lnTo>
                      <a:lnTo>
                        <a:pt x="168" y="615"/>
                      </a:lnTo>
                      <a:lnTo>
                        <a:pt x="145" y="549"/>
                      </a:lnTo>
                      <a:lnTo>
                        <a:pt x="123" y="483"/>
                      </a:lnTo>
                      <a:lnTo>
                        <a:pt x="100" y="410"/>
                      </a:lnTo>
                      <a:lnTo>
                        <a:pt x="78" y="344"/>
                      </a:lnTo>
                      <a:lnTo>
                        <a:pt x="56" y="270"/>
                      </a:lnTo>
                      <a:lnTo>
                        <a:pt x="44" y="205"/>
                      </a:lnTo>
                      <a:lnTo>
                        <a:pt x="22" y="147"/>
                      </a:lnTo>
                      <a:lnTo>
                        <a:pt x="11" y="98"/>
                      </a:lnTo>
                      <a:lnTo>
                        <a:pt x="11" y="57"/>
                      </a:lnTo>
                      <a:lnTo>
                        <a:pt x="0" y="24"/>
                      </a:lnTo>
                      <a:lnTo>
                        <a:pt x="0" y="8"/>
                      </a:lnTo>
                      <a:lnTo>
                        <a:pt x="11" y="0"/>
                      </a:lnTo>
                      <a:lnTo>
                        <a:pt x="22" y="8"/>
                      </a:lnTo>
                      <a:lnTo>
                        <a:pt x="33" y="24"/>
                      </a:lnTo>
                      <a:lnTo>
                        <a:pt x="44" y="49"/>
                      </a:lnTo>
                      <a:lnTo>
                        <a:pt x="67" y="90"/>
                      </a:lnTo>
                      <a:lnTo>
                        <a:pt x="89" y="139"/>
                      </a:lnTo>
                      <a:lnTo>
                        <a:pt x="112" y="196"/>
                      </a:lnTo>
                      <a:lnTo>
                        <a:pt x="134" y="262"/>
                      </a:lnTo>
                      <a:lnTo>
                        <a:pt x="156" y="328"/>
                      </a:lnTo>
                      <a:lnTo>
                        <a:pt x="179" y="401"/>
                      </a:lnTo>
                    </a:path>
                  </a:pathLst>
                </a:custGeom>
                <a:solidFill>
                  <a:srgbClr val="008000"/>
                </a:solidFill>
                <a:ln w="19050" cap="rnd">
                  <a:solidFill>
                    <a:schemeClr val="tx1"/>
                  </a:solidFill>
                  <a:round/>
                  <a:headEnd type="none" w="sm" len="sm"/>
                  <a:tailEnd type="none" w="sm" len="sm"/>
                </a:ln>
              </p:spPr>
              <p:txBody>
                <a:bodyPr/>
                <a:lstStyle/>
                <a:p>
                  <a:pPr eaLnBrk="0" hangingPunct="0"/>
                  <a:endParaRPr lang="en-US"/>
                </a:p>
              </p:txBody>
            </p:sp>
          </p:grpSp>
          <p:grpSp>
            <p:nvGrpSpPr>
              <p:cNvPr id="21572" name="Group 139"/>
              <p:cNvGrpSpPr>
                <a:grpSpLocks/>
              </p:cNvGrpSpPr>
              <p:nvPr/>
            </p:nvGrpSpPr>
            <p:grpSpPr bwMode="auto">
              <a:xfrm>
                <a:off x="2411" y="4149"/>
                <a:ext cx="391" cy="637"/>
                <a:chOff x="2664" y="3150"/>
                <a:chExt cx="391" cy="637"/>
              </a:xfrm>
            </p:grpSpPr>
            <p:sp>
              <p:nvSpPr>
                <p:cNvPr id="21573" name="Freeform 140"/>
                <p:cNvSpPr>
                  <a:spLocks/>
                </p:cNvSpPr>
                <p:nvPr/>
              </p:nvSpPr>
              <p:spPr bwMode="auto">
                <a:xfrm>
                  <a:off x="2730" y="3150"/>
                  <a:ext cx="145" cy="625"/>
                </a:xfrm>
                <a:custGeom>
                  <a:avLst/>
                  <a:gdLst>
                    <a:gd name="T0" fmla="*/ 144 w 145"/>
                    <a:gd name="T1" fmla="*/ 0 h 625"/>
                    <a:gd name="T2" fmla="*/ 144 w 145"/>
                    <a:gd name="T3" fmla="*/ 17 h 625"/>
                    <a:gd name="T4" fmla="*/ 144 w 145"/>
                    <a:gd name="T5" fmla="*/ 30 h 625"/>
                    <a:gd name="T6" fmla="*/ 144 w 145"/>
                    <a:gd name="T7" fmla="*/ 43 h 625"/>
                    <a:gd name="T8" fmla="*/ 141 w 145"/>
                    <a:gd name="T9" fmla="*/ 55 h 625"/>
                    <a:gd name="T10" fmla="*/ 133 w 145"/>
                    <a:gd name="T11" fmla="*/ 68 h 625"/>
                    <a:gd name="T12" fmla="*/ 130 w 145"/>
                    <a:gd name="T13" fmla="*/ 86 h 625"/>
                    <a:gd name="T14" fmla="*/ 127 w 145"/>
                    <a:gd name="T15" fmla="*/ 103 h 625"/>
                    <a:gd name="T16" fmla="*/ 124 w 145"/>
                    <a:gd name="T17" fmla="*/ 116 h 625"/>
                    <a:gd name="T18" fmla="*/ 124 w 145"/>
                    <a:gd name="T19" fmla="*/ 133 h 625"/>
                    <a:gd name="T20" fmla="*/ 124 w 145"/>
                    <a:gd name="T21" fmla="*/ 146 h 625"/>
                    <a:gd name="T22" fmla="*/ 124 w 145"/>
                    <a:gd name="T23" fmla="*/ 163 h 625"/>
                    <a:gd name="T24" fmla="*/ 122 w 145"/>
                    <a:gd name="T25" fmla="*/ 176 h 625"/>
                    <a:gd name="T26" fmla="*/ 122 w 145"/>
                    <a:gd name="T27" fmla="*/ 193 h 625"/>
                    <a:gd name="T28" fmla="*/ 116 w 145"/>
                    <a:gd name="T29" fmla="*/ 206 h 625"/>
                    <a:gd name="T30" fmla="*/ 114 w 145"/>
                    <a:gd name="T31" fmla="*/ 223 h 625"/>
                    <a:gd name="T32" fmla="*/ 111 w 145"/>
                    <a:gd name="T33" fmla="*/ 236 h 625"/>
                    <a:gd name="T34" fmla="*/ 108 w 145"/>
                    <a:gd name="T35" fmla="*/ 253 h 625"/>
                    <a:gd name="T36" fmla="*/ 103 w 145"/>
                    <a:gd name="T37" fmla="*/ 271 h 625"/>
                    <a:gd name="T38" fmla="*/ 100 w 145"/>
                    <a:gd name="T39" fmla="*/ 284 h 625"/>
                    <a:gd name="T40" fmla="*/ 97 w 145"/>
                    <a:gd name="T41" fmla="*/ 296 h 625"/>
                    <a:gd name="T42" fmla="*/ 95 w 145"/>
                    <a:gd name="T43" fmla="*/ 309 h 625"/>
                    <a:gd name="T44" fmla="*/ 89 w 145"/>
                    <a:gd name="T45" fmla="*/ 327 h 625"/>
                    <a:gd name="T46" fmla="*/ 81 w 145"/>
                    <a:gd name="T47" fmla="*/ 339 h 625"/>
                    <a:gd name="T48" fmla="*/ 70 w 145"/>
                    <a:gd name="T49" fmla="*/ 357 h 625"/>
                    <a:gd name="T50" fmla="*/ 62 w 145"/>
                    <a:gd name="T51" fmla="*/ 365 h 625"/>
                    <a:gd name="T52" fmla="*/ 54 w 145"/>
                    <a:gd name="T53" fmla="*/ 374 h 625"/>
                    <a:gd name="T54" fmla="*/ 46 w 145"/>
                    <a:gd name="T55" fmla="*/ 387 h 625"/>
                    <a:gd name="T56" fmla="*/ 35 w 145"/>
                    <a:gd name="T57" fmla="*/ 400 h 625"/>
                    <a:gd name="T58" fmla="*/ 27 w 145"/>
                    <a:gd name="T59" fmla="*/ 417 h 625"/>
                    <a:gd name="T60" fmla="*/ 24 w 145"/>
                    <a:gd name="T61" fmla="*/ 434 h 625"/>
                    <a:gd name="T62" fmla="*/ 24 w 145"/>
                    <a:gd name="T63" fmla="*/ 447 h 625"/>
                    <a:gd name="T64" fmla="*/ 19 w 145"/>
                    <a:gd name="T65" fmla="*/ 464 h 625"/>
                    <a:gd name="T66" fmla="*/ 16 w 145"/>
                    <a:gd name="T67" fmla="*/ 481 h 625"/>
                    <a:gd name="T68" fmla="*/ 16 w 145"/>
                    <a:gd name="T69" fmla="*/ 494 h 625"/>
                    <a:gd name="T70" fmla="*/ 16 w 145"/>
                    <a:gd name="T71" fmla="*/ 507 h 625"/>
                    <a:gd name="T72" fmla="*/ 16 w 145"/>
                    <a:gd name="T73" fmla="*/ 542 h 625"/>
                    <a:gd name="T74" fmla="*/ 13 w 145"/>
                    <a:gd name="T75" fmla="*/ 559 h 625"/>
                    <a:gd name="T76" fmla="*/ 13 w 145"/>
                    <a:gd name="T77" fmla="*/ 572 h 625"/>
                    <a:gd name="T78" fmla="*/ 10 w 145"/>
                    <a:gd name="T79" fmla="*/ 585 h 625"/>
                    <a:gd name="T80" fmla="*/ 8 w 145"/>
                    <a:gd name="T81" fmla="*/ 598 h 625"/>
                    <a:gd name="T82" fmla="*/ 2 w 145"/>
                    <a:gd name="T83" fmla="*/ 611 h 625"/>
                    <a:gd name="T84" fmla="*/ 2 w 145"/>
                    <a:gd name="T85" fmla="*/ 624 h 625"/>
                    <a:gd name="T86" fmla="*/ 0 w 145"/>
                    <a:gd name="T87" fmla="*/ 615 h 6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
                    <a:gd name="T133" fmla="*/ 0 h 625"/>
                    <a:gd name="T134" fmla="*/ 145 w 145"/>
                    <a:gd name="T135" fmla="*/ 625 h 6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 h="625">
                      <a:moveTo>
                        <a:pt x="144" y="0"/>
                      </a:moveTo>
                      <a:lnTo>
                        <a:pt x="144" y="17"/>
                      </a:lnTo>
                      <a:lnTo>
                        <a:pt x="144" y="30"/>
                      </a:lnTo>
                      <a:lnTo>
                        <a:pt x="144" y="43"/>
                      </a:lnTo>
                      <a:lnTo>
                        <a:pt x="141" y="55"/>
                      </a:lnTo>
                      <a:lnTo>
                        <a:pt x="133" y="68"/>
                      </a:lnTo>
                      <a:lnTo>
                        <a:pt x="130" y="86"/>
                      </a:lnTo>
                      <a:lnTo>
                        <a:pt x="127" y="103"/>
                      </a:lnTo>
                      <a:lnTo>
                        <a:pt x="124" y="116"/>
                      </a:lnTo>
                      <a:lnTo>
                        <a:pt x="124" y="133"/>
                      </a:lnTo>
                      <a:lnTo>
                        <a:pt x="124" y="146"/>
                      </a:lnTo>
                      <a:lnTo>
                        <a:pt x="124" y="163"/>
                      </a:lnTo>
                      <a:lnTo>
                        <a:pt x="122" y="176"/>
                      </a:lnTo>
                      <a:lnTo>
                        <a:pt x="122" y="193"/>
                      </a:lnTo>
                      <a:lnTo>
                        <a:pt x="116" y="206"/>
                      </a:lnTo>
                      <a:lnTo>
                        <a:pt x="114" y="223"/>
                      </a:lnTo>
                      <a:lnTo>
                        <a:pt x="111" y="236"/>
                      </a:lnTo>
                      <a:lnTo>
                        <a:pt x="108" y="253"/>
                      </a:lnTo>
                      <a:lnTo>
                        <a:pt x="103" y="271"/>
                      </a:lnTo>
                      <a:lnTo>
                        <a:pt x="100" y="284"/>
                      </a:lnTo>
                      <a:lnTo>
                        <a:pt x="97" y="296"/>
                      </a:lnTo>
                      <a:lnTo>
                        <a:pt x="95" y="309"/>
                      </a:lnTo>
                      <a:lnTo>
                        <a:pt x="89" y="327"/>
                      </a:lnTo>
                      <a:lnTo>
                        <a:pt x="81" y="339"/>
                      </a:lnTo>
                      <a:lnTo>
                        <a:pt x="70" y="357"/>
                      </a:lnTo>
                      <a:lnTo>
                        <a:pt x="62" y="365"/>
                      </a:lnTo>
                      <a:lnTo>
                        <a:pt x="54" y="374"/>
                      </a:lnTo>
                      <a:lnTo>
                        <a:pt x="46" y="387"/>
                      </a:lnTo>
                      <a:lnTo>
                        <a:pt x="35" y="400"/>
                      </a:lnTo>
                      <a:lnTo>
                        <a:pt x="27" y="417"/>
                      </a:lnTo>
                      <a:lnTo>
                        <a:pt x="24" y="434"/>
                      </a:lnTo>
                      <a:lnTo>
                        <a:pt x="24" y="447"/>
                      </a:lnTo>
                      <a:lnTo>
                        <a:pt x="19" y="464"/>
                      </a:lnTo>
                      <a:lnTo>
                        <a:pt x="16" y="481"/>
                      </a:lnTo>
                      <a:lnTo>
                        <a:pt x="16" y="494"/>
                      </a:lnTo>
                      <a:lnTo>
                        <a:pt x="16" y="507"/>
                      </a:lnTo>
                      <a:lnTo>
                        <a:pt x="16" y="542"/>
                      </a:lnTo>
                      <a:lnTo>
                        <a:pt x="13" y="559"/>
                      </a:lnTo>
                      <a:lnTo>
                        <a:pt x="13" y="572"/>
                      </a:lnTo>
                      <a:lnTo>
                        <a:pt x="10" y="585"/>
                      </a:lnTo>
                      <a:lnTo>
                        <a:pt x="8" y="598"/>
                      </a:lnTo>
                      <a:lnTo>
                        <a:pt x="2" y="611"/>
                      </a:lnTo>
                      <a:lnTo>
                        <a:pt x="2" y="624"/>
                      </a:lnTo>
                      <a:lnTo>
                        <a:pt x="0" y="615"/>
                      </a:lnTo>
                    </a:path>
                  </a:pathLst>
                </a:custGeom>
                <a:noFill/>
                <a:ln w="19050" cap="rnd">
                  <a:solidFill>
                    <a:schemeClr val="tx1"/>
                  </a:solidFill>
                  <a:round/>
                  <a:headEnd type="none" w="sm" len="sm"/>
                  <a:tailEnd type="none" w="sm" len="sm"/>
                </a:ln>
              </p:spPr>
              <p:txBody>
                <a:bodyPr/>
                <a:lstStyle/>
                <a:p>
                  <a:pPr eaLnBrk="0" hangingPunct="0"/>
                  <a:endParaRPr lang="en-US"/>
                </a:p>
              </p:txBody>
            </p:sp>
            <p:sp>
              <p:nvSpPr>
                <p:cNvPr id="21574" name="Freeform 141"/>
                <p:cNvSpPr>
                  <a:spLocks/>
                </p:cNvSpPr>
                <p:nvPr/>
              </p:nvSpPr>
              <p:spPr bwMode="auto">
                <a:xfrm>
                  <a:off x="2874" y="3216"/>
                  <a:ext cx="181" cy="541"/>
                </a:xfrm>
                <a:custGeom>
                  <a:avLst/>
                  <a:gdLst>
                    <a:gd name="T0" fmla="*/ 0 w 181"/>
                    <a:gd name="T1" fmla="*/ 0 h 541"/>
                    <a:gd name="T2" fmla="*/ 0 w 181"/>
                    <a:gd name="T3" fmla="*/ 28 h 541"/>
                    <a:gd name="T4" fmla="*/ 2 w 181"/>
                    <a:gd name="T5" fmla="*/ 39 h 541"/>
                    <a:gd name="T6" fmla="*/ 4 w 181"/>
                    <a:gd name="T7" fmla="*/ 54 h 541"/>
                    <a:gd name="T8" fmla="*/ 4 w 181"/>
                    <a:gd name="T9" fmla="*/ 65 h 541"/>
                    <a:gd name="T10" fmla="*/ 9 w 181"/>
                    <a:gd name="T11" fmla="*/ 79 h 541"/>
                    <a:gd name="T12" fmla="*/ 12 w 181"/>
                    <a:gd name="T13" fmla="*/ 90 h 541"/>
                    <a:gd name="T14" fmla="*/ 17 w 181"/>
                    <a:gd name="T15" fmla="*/ 115 h 541"/>
                    <a:gd name="T16" fmla="*/ 22 w 181"/>
                    <a:gd name="T17" fmla="*/ 126 h 541"/>
                    <a:gd name="T18" fmla="*/ 24 w 181"/>
                    <a:gd name="T19" fmla="*/ 137 h 541"/>
                    <a:gd name="T20" fmla="*/ 27 w 181"/>
                    <a:gd name="T21" fmla="*/ 159 h 541"/>
                    <a:gd name="T22" fmla="*/ 34 w 181"/>
                    <a:gd name="T23" fmla="*/ 188 h 541"/>
                    <a:gd name="T24" fmla="*/ 41 w 181"/>
                    <a:gd name="T25" fmla="*/ 195 h 541"/>
                    <a:gd name="T26" fmla="*/ 49 w 181"/>
                    <a:gd name="T27" fmla="*/ 210 h 541"/>
                    <a:gd name="T28" fmla="*/ 64 w 181"/>
                    <a:gd name="T29" fmla="*/ 217 h 541"/>
                    <a:gd name="T30" fmla="*/ 78 w 181"/>
                    <a:gd name="T31" fmla="*/ 224 h 541"/>
                    <a:gd name="T32" fmla="*/ 98 w 181"/>
                    <a:gd name="T33" fmla="*/ 231 h 541"/>
                    <a:gd name="T34" fmla="*/ 108 w 181"/>
                    <a:gd name="T35" fmla="*/ 246 h 541"/>
                    <a:gd name="T36" fmla="*/ 123 w 181"/>
                    <a:gd name="T37" fmla="*/ 253 h 541"/>
                    <a:gd name="T38" fmla="*/ 125 w 181"/>
                    <a:gd name="T39" fmla="*/ 264 h 541"/>
                    <a:gd name="T40" fmla="*/ 125 w 181"/>
                    <a:gd name="T41" fmla="*/ 293 h 541"/>
                    <a:gd name="T42" fmla="*/ 125 w 181"/>
                    <a:gd name="T43" fmla="*/ 322 h 541"/>
                    <a:gd name="T44" fmla="*/ 125 w 181"/>
                    <a:gd name="T45" fmla="*/ 344 h 541"/>
                    <a:gd name="T46" fmla="*/ 125 w 181"/>
                    <a:gd name="T47" fmla="*/ 355 h 541"/>
                    <a:gd name="T48" fmla="*/ 125 w 181"/>
                    <a:gd name="T49" fmla="*/ 369 h 541"/>
                    <a:gd name="T50" fmla="*/ 128 w 181"/>
                    <a:gd name="T51" fmla="*/ 391 h 541"/>
                    <a:gd name="T52" fmla="*/ 130 w 181"/>
                    <a:gd name="T53" fmla="*/ 413 h 541"/>
                    <a:gd name="T54" fmla="*/ 133 w 181"/>
                    <a:gd name="T55" fmla="*/ 424 h 541"/>
                    <a:gd name="T56" fmla="*/ 135 w 181"/>
                    <a:gd name="T57" fmla="*/ 434 h 541"/>
                    <a:gd name="T58" fmla="*/ 143 w 181"/>
                    <a:gd name="T59" fmla="*/ 463 h 541"/>
                    <a:gd name="T60" fmla="*/ 145 w 181"/>
                    <a:gd name="T61" fmla="*/ 492 h 541"/>
                    <a:gd name="T62" fmla="*/ 150 w 181"/>
                    <a:gd name="T63" fmla="*/ 514 h 541"/>
                    <a:gd name="T64" fmla="*/ 157 w 181"/>
                    <a:gd name="T65" fmla="*/ 525 h 541"/>
                    <a:gd name="T66" fmla="*/ 172 w 181"/>
                    <a:gd name="T67" fmla="*/ 532 h 541"/>
                    <a:gd name="T68" fmla="*/ 180 w 181"/>
                    <a:gd name="T69" fmla="*/ 540 h 541"/>
                    <a:gd name="T70" fmla="*/ 175 w 181"/>
                    <a:gd name="T71" fmla="*/ 514 h 5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1"/>
                    <a:gd name="T109" fmla="*/ 0 h 541"/>
                    <a:gd name="T110" fmla="*/ 181 w 181"/>
                    <a:gd name="T111" fmla="*/ 541 h 5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1" h="541">
                      <a:moveTo>
                        <a:pt x="0" y="0"/>
                      </a:moveTo>
                      <a:lnTo>
                        <a:pt x="0" y="28"/>
                      </a:lnTo>
                      <a:lnTo>
                        <a:pt x="2" y="39"/>
                      </a:lnTo>
                      <a:lnTo>
                        <a:pt x="4" y="54"/>
                      </a:lnTo>
                      <a:lnTo>
                        <a:pt x="4" y="65"/>
                      </a:lnTo>
                      <a:lnTo>
                        <a:pt x="9" y="79"/>
                      </a:lnTo>
                      <a:lnTo>
                        <a:pt x="12" y="90"/>
                      </a:lnTo>
                      <a:lnTo>
                        <a:pt x="17" y="115"/>
                      </a:lnTo>
                      <a:lnTo>
                        <a:pt x="22" y="126"/>
                      </a:lnTo>
                      <a:lnTo>
                        <a:pt x="24" y="137"/>
                      </a:lnTo>
                      <a:lnTo>
                        <a:pt x="27" y="159"/>
                      </a:lnTo>
                      <a:lnTo>
                        <a:pt x="34" y="188"/>
                      </a:lnTo>
                      <a:lnTo>
                        <a:pt x="41" y="195"/>
                      </a:lnTo>
                      <a:lnTo>
                        <a:pt x="49" y="210"/>
                      </a:lnTo>
                      <a:lnTo>
                        <a:pt x="64" y="217"/>
                      </a:lnTo>
                      <a:lnTo>
                        <a:pt x="78" y="224"/>
                      </a:lnTo>
                      <a:lnTo>
                        <a:pt x="98" y="231"/>
                      </a:lnTo>
                      <a:lnTo>
                        <a:pt x="108" y="246"/>
                      </a:lnTo>
                      <a:lnTo>
                        <a:pt x="123" y="253"/>
                      </a:lnTo>
                      <a:lnTo>
                        <a:pt x="125" y="264"/>
                      </a:lnTo>
                      <a:lnTo>
                        <a:pt x="125" y="293"/>
                      </a:lnTo>
                      <a:lnTo>
                        <a:pt x="125" y="322"/>
                      </a:lnTo>
                      <a:lnTo>
                        <a:pt x="125" y="344"/>
                      </a:lnTo>
                      <a:lnTo>
                        <a:pt x="125" y="355"/>
                      </a:lnTo>
                      <a:lnTo>
                        <a:pt x="125" y="369"/>
                      </a:lnTo>
                      <a:lnTo>
                        <a:pt x="128" y="391"/>
                      </a:lnTo>
                      <a:lnTo>
                        <a:pt x="130" y="413"/>
                      </a:lnTo>
                      <a:lnTo>
                        <a:pt x="133" y="424"/>
                      </a:lnTo>
                      <a:lnTo>
                        <a:pt x="135" y="434"/>
                      </a:lnTo>
                      <a:lnTo>
                        <a:pt x="143" y="463"/>
                      </a:lnTo>
                      <a:lnTo>
                        <a:pt x="145" y="492"/>
                      </a:lnTo>
                      <a:lnTo>
                        <a:pt x="150" y="514"/>
                      </a:lnTo>
                      <a:lnTo>
                        <a:pt x="157" y="525"/>
                      </a:lnTo>
                      <a:lnTo>
                        <a:pt x="172" y="532"/>
                      </a:lnTo>
                      <a:lnTo>
                        <a:pt x="180" y="540"/>
                      </a:lnTo>
                      <a:lnTo>
                        <a:pt x="175" y="514"/>
                      </a:lnTo>
                    </a:path>
                  </a:pathLst>
                </a:custGeom>
                <a:noFill/>
                <a:ln w="19050" cap="rnd">
                  <a:solidFill>
                    <a:schemeClr val="tx1"/>
                  </a:solidFill>
                  <a:round/>
                  <a:headEnd type="none" w="sm" len="sm"/>
                  <a:tailEnd type="none" w="sm" len="sm"/>
                </a:ln>
              </p:spPr>
              <p:txBody>
                <a:bodyPr/>
                <a:lstStyle/>
                <a:p>
                  <a:pPr eaLnBrk="0" hangingPunct="0"/>
                  <a:endParaRPr lang="en-US"/>
                </a:p>
              </p:txBody>
            </p:sp>
            <p:sp>
              <p:nvSpPr>
                <p:cNvPr id="21575" name="Freeform 142"/>
                <p:cNvSpPr>
                  <a:spLocks/>
                </p:cNvSpPr>
                <p:nvPr/>
              </p:nvSpPr>
              <p:spPr bwMode="auto">
                <a:xfrm>
                  <a:off x="2856" y="3426"/>
                  <a:ext cx="73" cy="361"/>
                </a:xfrm>
                <a:custGeom>
                  <a:avLst/>
                  <a:gdLst>
                    <a:gd name="T0" fmla="*/ 66 w 73"/>
                    <a:gd name="T1" fmla="*/ 0 h 361"/>
                    <a:gd name="T2" fmla="*/ 72 w 73"/>
                    <a:gd name="T3" fmla="*/ 24 h 361"/>
                    <a:gd name="T4" fmla="*/ 72 w 73"/>
                    <a:gd name="T5" fmla="*/ 48 h 361"/>
                    <a:gd name="T6" fmla="*/ 72 w 73"/>
                    <a:gd name="T7" fmla="*/ 96 h 361"/>
                    <a:gd name="T8" fmla="*/ 72 w 73"/>
                    <a:gd name="T9" fmla="*/ 132 h 361"/>
                    <a:gd name="T10" fmla="*/ 72 w 73"/>
                    <a:gd name="T11" fmla="*/ 168 h 361"/>
                    <a:gd name="T12" fmla="*/ 72 w 73"/>
                    <a:gd name="T13" fmla="*/ 186 h 361"/>
                    <a:gd name="T14" fmla="*/ 66 w 73"/>
                    <a:gd name="T15" fmla="*/ 204 h 361"/>
                    <a:gd name="T16" fmla="*/ 54 w 73"/>
                    <a:gd name="T17" fmla="*/ 222 h 361"/>
                    <a:gd name="T18" fmla="*/ 30 w 73"/>
                    <a:gd name="T19" fmla="*/ 228 h 361"/>
                    <a:gd name="T20" fmla="*/ 18 w 73"/>
                    <a:gd name="T21" fmla="*/ 252 h 361"/>
                    <a:gd name="T22" fmla="*/ 18 w 73"/>
                    <a:gd name="T23" fmla="*/ 270 h 361"/>
                    <a:gd name="T24" fmla="*/ 12 w 73"/>
                    <a:gd name="T25" fmla="*/ 288 h 361"/>
                    <a:gd name="T26" fmla="*/ 12 w 73"/>
                    <a:gd name="T27" fmla="*/ 306 h 361"/>
                    <a:gd name="T28" fmla="*/ 12 w 73"/>
                    <a:gd name="T29" fmla="*/ 324 h 361"/>
                    <a:gd name="T30" fmla="*/ 12 w 73"/>
                    <a:gd name="T31" fmla="*/ 342 h 361"/>
                    <a:gd name="T32" fmla="*/ 6 w 73"/>
                    <a:gd name="T33" fmla="*/ 360 h 361"/>
                    <a:gd name="T34" fmla="*/ 0 w 73"/>
                    <a:gd name="T35" fmla="*/ 354 h 361"/>
                    <a:gd name="T36" fmla="*/ 0 w 73"/>
                    <a:gd name="T37" fmla="*/ 348 h 3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361"/>
                    <a:gd name="T59" fmla="*/ 73 w 73"/>
                    <a:gd name="T60" fmla="*/ 361 h 3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361">
                      <a:moveTo>
                        <a:pt x="66" y="0"/>
                      </a:moveTo>
                      <a:lnTo>
                        <a:pt x="72" y="24"/>
                      </a:lnTo>
                      <a:lnTo>
                        <a:pt x="72" y="48"/>
                      </a:lnTo>
                      <a:lnTo>
                        <a:pt x="72" y="96"/>
                      </a:lnTo>
                      <a:lnTo>
                        <a:pt x="72" y="132"/>
                      </a:lnTo>
                      <a:lnTo>
                        <a:pt x="72" y="168"/>
                      </a:lnTo>
                      <a:lnTo>
                        <a:pt x="72" y="186"/>
                      </a:lnTo>
                      <a:lnTo>
                        <a:pt x="66" y="204"/>
                      </a:lnTo>
                      <a:lnTo>
                        <a:pt x="54" y="222"/>
                      </a:lnTo>
                      <a:lnTo>
                        <a:pt x="30" y="228"/>
                      </a:lnTo>
                      <a:lnTo>
                        <a:pt x="18" y="252"/>
                      </a:lnTo>
                      <a:lnTo>
                        <a:pt x="18" y="270"/>
                      </a:lnTo>
                      <a:lnTo>
                        <a:pt x="12" y="288"/>
                      </a:lnTo>
                      <a:lnTo>
                        <a:pt x="12" y="306"/>
                      </a:lnTo>
                      <a:lnTo>
                        <a:pt x="12" y="324"/>
                      </a:lnTo>
                      <a:lnTo>
                        <a:pt x="12" y="342"/>
                      </a:lnTo>
                      <a:lnTo>
                        <a:pt x="6" y="360"/>
                      </a:lnTo>
                      <a:lnTo>
                        <a:pt x="0" y="354"/>
                      </a:lnTo>
                      <a:lnTo>
                        <a:pt x="0" y="348"/>
                      </a:lnTo>
                    </a:path>
                  </a:pathLst>
                </a:custGeom>
                <a:noFill/>
                <a:ln w="19050" cap="rnd">
                  <a:solidFill>
                    <a:schemeClr val="tx1"/>
                  </a:solidFill>
                  <a:round/>
                  <a:headEnd type="none" w="sm" len="sm"/>
                  <a:tailEnd type="none" w="sm" len="sm"/>
                </a:ln>
              </p:spPr>
              <p:txBody>
                <a:bodyPr/>
                <a:lstStyle/>
                <a:p>
                  <a:pPr eaLnBrk="0" hangingPunct="0"/>
                  <a:endParaRPr lang="en-US"/>
                </a:p>
              </p:txBody>
            </p:sp>
            <p:sp>
              <p:nvSpPr>
                <p:cNvPr id="21576" name="Freeform 143"/>
                <p:cNvSpPr>
                  <a:spLocks/>
                </p:cNvSpPr>
                <p:nvPr/>
              </p:nvSpPr>
              <p:spPr bwMode="auto">
                <a:xfrm>
                  <a:off x="2664" y="3402"/>
                  <a:ext cx="181" cy="175"/>
                </a:xfrm>
                <a:custGeom>
                  <a:avLst/>
                  <a:gdLst>
                    <a:gd name="T0" fmla="*/ 180 w 181"/>
                    <a:gd name="T1" fmla="*/ 0 h 175"/>
                    <a:gd name="T2" fmla="*/ 156 w 181"/>
                    <a:gd name="T3" fmla="*/ 6 h 175"/>
                    <a:gd name="T4" fmla="*/ 138 w 181"/>
                    <a:gd name="T5" fmla="*/ 18 h 175"/>
                    <a:gd name="T6" fmla="*/ 120 w 181"/>
                    <a:gd name="T7" fmla="*/ 30 h 175"/>
                    <a:gd name="T8" fmla="*/ 96 w 181"/>
                    <a:gd name="T9" fmla="*/ 36 h 175"/>
                    <a:gd name="T10" fmla="*/ 72 w 181"/>
                    <a:gd name="T11" fmla="*/ 42 h 175"/>
                    <a:gd name="T12" fmla="*/ 54 w 181"/>
                    <a:gd name="T13" fmla="*/ 54 h 175"/>
                    <a:gd name="T14" fmla="*/ 36 w 181"/>
                    <a:gd name="T15" fmla="*/ 60 h 175"/>
                    <a:gd name="T16" fmla="*/ 24 w 181"/>
                    <a:gd name="T17" fmla="*/ 78 h 175"/>
                    <a:gd name="T18" fmla="*/ 18 w 181"/>
                    <a:gd name="T19" fmla="*/ 96 h 175"/>
                    <a:gd name="T20" fmla="*/ 12 w 181"/>
                    <a:gd name="T21" fmla="*/ 114 h 175"/>
                    <a:gd name="T22" fmla="*/ 0 w 181"/>
                    <a:gd name="T23" fmla="*/ 132 h 175"/>
                    <a:gd name="T24" fmla="*/ 0 w 181"/>
                    <a:gd name="T25" fmla="*/ 150 h 175"/>
                    <a:gd name="T26" fmla="*/ 0 w 181"/>
                    <a:gd name="T27" fmla="*/ 168 h 175"/>
                    <a:gd name="T28" fmla="*/ 0 w 181"/>
                    <a:gd name="T29" fmla="*/ 174 h 1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1"/>
                    <a:gd name="T46" fmla="*/ 0 h 175"/>
                    <a:gd name="T47" fmla="*/ 181 w 181"/>
                    <a:gd name="T48" fmla="*/ 175 h 1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1" h="175">
                      <a:moveTo>
                        <a:pt x="180" y="0"/>
                      </a:moveTo>
                      <a:lnTo>
                        <a:pt x="156" y="6"/>
                      </a:lnTo>
                      <a:lnTo>
                        <a:pt x="138" y="18"/>
                      </a:lnTo>
                      <a:lnTo>
                        <a:pt x="120" y="30"/>
                      </a:lnTo>
                      <a:lnTo>
                        <a:pt x="96" y="36"/>
                      </a:lnTo>
                      <a:lnTo>
                        <a:pt x="72" y="42"/>
                      </a:lnTo>
                      <a:lnTo>
                        <a:pt x="54" y="54"/>
                      </a:lnTo>
                      <a:lnTo>
                        <a:pt x="36" y="60"/>
                      </a:lnTo>
                      <a:lnTo>
                        <a:pt x="24" y="78"/>
                      </a:lnTo>
                      <a:lnTo>
                        <a:pt x="18" y="96"/>
                      </a:lnTo>
                      <a:lnTo>
                        <a:pt x="12" y="114"/>
                      </a:lnTo>
                      <a:lnTo>
                        <a:pt x="0" y="132"/>
                      </a:lnTo>
                      <a:lnTo>
                        <a:pt x="0" y="150"/>
                      </a:lnTo>
                      <a:lnTo>
                        <a:pt x="0" y="168"/>
                      </a:lnTo>
                      <a:lnTo>
                        <a:pt x="0" y="174"/>
                      </a:lnTo>
                    </a:path>
                  </a:pathLst>
                </a:custGeom>
                <a:noFill/>
                <a:ln w="19050" cap="rnd">
                  <a:solidFill>
                    <a:schemeClr val="tx1"/>
                  </a:solidFill>
                  <a:round/>
                  <a:headEnd type="none" w="sm" len="sm"/>
                  <a:tailEnd type="none" w="sm" len="sm"/>
                </a:ln>
              </p:spPr>
              <p:txBody>
                <a:bodyPr/>
                <a:lstStyle/>
                <a:p>
                  <a:pPr eaLnBrk="0" hangingPunct="0"/>
                  <a:endParaRPr lang="en-US"/>
                </a:p>
              </p:txBody>
            </p:sp>
            <p:sp>
              <p:nvSpPr>
                <p:cNvPr id="21577" name="Freeform 144"/>
                <p:cNvSpPr>
                  <a:spLocks/>
                </p:cNvSpPr>
                <p:nvPr/>
              </p:nvSpPr>
              <p:spPr bwMode="auto">
                <a:xfrm>
                  <a:off x="2874" y="3252"/>
                  <a:ext cx="181" cy="301"/>
                </a:xfrm>
                <a:custGeom>
                  <a:avLst/>
                  <a:gdLst>
                    <a:gd name="T0" fmla="*/ 0 w 181"/>
                    <a:gd name="T1" fmla="*/ 0 h 301"/>
                    <a:gd name="T2" fmla="*/ 24 w 181"/>
                    <a:gd name="T3" fmla="*/ 24 h 301"/>
                    <a:gd name="T4" fmla="*/ 42 w 181"/>
                    <a:gd name="T5" fmla="*/ 30 h 301"/>
                    <a:gd name="T6" fmla="*/ 66 w 181"/>
                    <a:gd name="T7" fmla="*/ 36 h 301"/>
                    <a:gd name="T8" fmla="*/ 72 w 181"/>
                    <a:gd name="T9" fmla="*/ 54 h 301"/>
                    <a:gd name="T10" fmla="*/ 84 w 181"/>
                    <a:gd name="T11" fmla="*/ 72 h 301"/>
                    <a:gd name="T12" fmla="*/ 90 w 181"/>
                    <a:gd name="T13" fmla="*/ 90 h 301"/>
                    <a:gd name="T14" fmla="*/ 96 w 181"/>
                    <a:gd name="T15" fmla="*/ 108 h 301"/>
                    <a:gd name="T16" fmla="*/ 114 w 181"/>
                    <a:gd name="T17" fmla="*/ 126 h 301"/>
                    <a:gd name="T18" fmla="*/ 132 w 181"/>
                    <a:gd name="T19" fmla="*/ 144 h 301"/>
                    <a:gd name="T20" fmla="*/ 150 w 181"/>
                    <a:gd name="T21" fmla="*/ 150 h 301"/>
                    <a:gd name="T22" fmla="*/ 162 w 181"/>
                    <a:gd name="T23" fmla="*/ 168 h 301"/>
                    <a:gd name="T24" fmla="*/ 168 w 181"/>
                    <a:gd name="T25" fmla="*/ 186 h 301"/>
                    <a:gd name="T26" fmla="*/ 180 w 181"/>
                    <a:gd name="T27" fmla="*/ 204 h 301"/>
                    <a:gd name="T28" fmla="*/ 180 w 181"/>
                    <a:gd name="T29" fmla="*/ 222 h 301"/>
                    <a:gd name="T30" fmla="*/ 180 w 181"/>
                    <a:gd name="T31" fmla="*/ 240 h 301"/>
                    <a:gd name="T32" fmla="*/ 180 w 181"/>
                    <a:gd name="T33" fmla="*/ 264 h 301"/>
                    <a:gd name="T34" fmla="*/ 180 w 181"/>
                    <a:gd name="T35" fmla="*/ 282 h 301"/>
                    <a:gd name="T36" fmla="*/ 168 w 181"/>
                    <a:gd name="T37" fmla="*/ 300 h 301"/>
                    <a:gd name="T38" fmla="*/ 168 w 181"/>
                    <a:gd name="T39" fmla="*/ 294 h 3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1"/>
                    <a:gd name="T61" fmla="*/ 0 h 301"/>
                    <a:gd name="T62" fmla="*/ 181 w 181"/>
                    <a:gd name="T63" fmla="*/ 301 h 3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1" h="301">
                      <a:moveTo>
                        <a:pt x="0" y="0"/>
                      </a:moveTo>
                      <a:lnTo>
                        <a:pt x="24" y="24"/>
                      </a:lnTo>
                      <a:lnTo>
                        <a:pt x="42" y="30"/>
                      </a:lnTo>
                      <a:lnTo>
                        <a:pt x="66" y="36"/>
                      </a:lnTo>
                      <a:lnTo>
                        <a:pt x="72" y="54"/>
                      </a:lnTo>
                      <a:lnTo>
                        <a:pt x="84" y="72"/>
                      </a:lnTo>
                      <a:lnTo>
                        <a:pt x="90" y="90"/>
                      </a:lnTo>
                      <a:lnTo>
                        <a:pt x="96" y="108"/>
                      </a:lnTo>
                      <a:lnTo>
                        <a:pt x="114" y="126"/>
                      </a:lnTo>
                      <a:lnTo>
                        <a:pt x="132" y="144"/>
                      </a:lnTo>
                      <a:lnTo>
                        <a:pt x="150" y="150"/>
                      </a:lnTo>
                      <a:lnTo>
                        <a:pt x="162" y="168"/>
                      </a:lnTo>
                      <a:lnTo>
                        <a:pt x="168" y="186"/>
                      </a:lnTo>
                      <a:lnTo>
                        <a:pt x="180" y="204"/>
                      </a:lnTo>
                      <a:lnTo>
                        <a:pt x="180" y="222"/>
                      </a:lnTo>
                      <a:lnTo>
                        <a:pt x="180" y="240"/>
                      </a:lnTo>
                      <a:lnTo>
                        <a:pt x="180" y="264"/>
                      </a:lnTo>
                      <a:lnTo>
                        <a:pt x="180" y="282"/>
                      </a:lnTo>
                      <a:lnTo>
                        <a:pt x="168" y="300"/>
                      </a:lnTo>
                      <a:lnTo>
                        <a:pt x="168" y="294"/>
                      </a:lnTo>
                    </a:path>
                  </a:pathLst>
                </a:custGeom>
                <a:noFill/>
                <a:ln w="19050" cap="rnd">
                  <a:solidFill>
                    <a:schemeClr val="tx1"/>
                  </a:solidFill>
                  <a:round/>
                  <a:headEnd type="none" w="sm" len="sm"/>
                  <a:tailEnd type="none" w="sm" len="sm"/>
                </a:ln>
              </p:spPr>
              <p:txBody>
                <a:bodyPr/>
                <a:lstStyle/>
                <a:p>
                  <a:pPr eaLnBrk="0" hangingPunct="0"/>
                  <a:endParaRPr lang="en-US"/>
                </a:p>
              </p:txBody>
            </p:sp>
            <p:sp>
              <p:nvSpPr>
                <p:cNvPr id="21578" name="Freeform 145"/>
                <p:cNvSpPr>
                  <a:spLocks/>
                </p:cNvSpPr>
                <p:nvPr/>
              </p:nvSpPr>
              <p:spPr bwMode="auto">
                <a:xfrm>
                  <a:off x="2706" y="3162"/>
                  <a:ext cx="169" cy="223"/>
                </a:xfrm>
                <a:custGeom>
                  <a:avLst/>
                  <a:gdLst>
                    <a:gd name="T0" fmla="*/ 168 w 169"/>
                    <a:gd name="T1" fmla="*/ 0 h 223"/>
                    <a:gd name="T2" fmla="*/ 162 w 169"/>
                    <a:gd name="T3" fmla="*/ 30 h 223"/>
                    <a:gd name="T4" fmla="*/ 150 w 169"/>
                    <a:gd name="T5" fmla="*/ 48 h 223"/>
                    <a:gd name="T6" fmla="*/ 138 w 169"/>
                    <a:gd name="T7" fmla="*/ 66 h 223"/>
                    <a:gd name="T8" fmla="*/ 132 w 169"/>
                    <a:gd name="T9" fmla="*/ 84 h 223"/>
                    <a:gd name="T10" fmla="*/ 114 w 169"/>
                    <a:gd name="T11" fmla="*/ 96 h 223"/>
                    <a:gd name="T12" fmla="*/ 90 w 169"/>
                    <a:gd name="T13" fmla="*/ 108 h 223"/>
                    <a:gd name="T14" fmla="*/ 66 w 169"/>
                    <a:gd name="T15" fmla="*/ 120 h 223"/>
                    <a:gd name="T16" fmla="*/ 48 w 169"/>
                    <a:gd name="T17" fmla="*/ 132 h 223"/>
                    <a:gd name="T18" fmla="*/ 42 w 169"/>
                    <a:gd name="T19" fmla="*/ 150 h 223"/>
                    <a:gd name="T20" fmla="*/ 42 w 169"/>
                    <a:gd name="T21" fmla="*/ 168 h 223"/>
                    <a:gd name="T22" fmla="*/ 30 w 169"/>
                    <a:gd name="T23" fmla="*/ 186 h 223"/>
                    <a:gd name="T24" fmla="*/ 24 w 169"/>
                    <a:gd name="T25" fmla="*/ 204 h 223"/>
                    <a:gd name="T26" fmla="*/ 6 w 169"/>
                    <a:gd name="T27" fmla="*/ 222 h 223"/>
                    <a:gd name="T28" fmla="*/ 0 w 169"/>
                    <a:gd name="T29" fmla="*/ 216 h 223"/>
                    <a:gd name="T30" fmla="*/ 6 w 169"/>
                    <a:gd name="T31" fmla="*/ 216 h 2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23"/>
                    <a:gd name="T50" fmla="*/ 169 w 169"/>
                    <a:gd name="T51" fmla="*/ 223 h 2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23">
                      <a:moveTo>
                        <a:pt x="168" y="0"/>
                      </a:moveTo>
                      <a:lnTo>
                        <a:pt x="162" y="30"/>
                      </a:lnTo>
                      <a:lnTo>
                        <a:pt x="150" y="48"/>
                      </a:lnTo>
                      <a:lnTo>
                        <a:pt x="138" y="66"/>
                      </a:lnTo>
                      <a:lnTo>
                        <a:pt x="132" y="84"/>
                      </a:lnTo>
                      <a:lnTo>
                        <a:pt x="114" y="96"/>
                      </a:lnTo>
                      <a:lnTo>
                        <a:pt x="90" y="108"/>
                      </a:lnTo>
                      <a:lnTo>
                        <a:pt x="66" y="120"/>
                      </a:lnTo>
                      <a:lnTo>
                        <a:pt x="48" y="132"/>
                      </a:lnTo>
                      <a:lnTo>
                        <a:pt x="42" y="150"/>
                      </a:lnTo>
                      <a:lnTo>
                        <a:pt x="42" y="168"/>
                      </a:lnTo>
                      <a:lnTo>
                        <a:pt x="30" y="186"/>
                      </a:lnTo>
                      <a:lnTo>
                        <a:pt x="24" y="204"/>
                      </a:lnTo>
                      <a:lnTo>
                        <a:pt x="6" y="222"/>
                      </a:lnTo>
                      <a:lnTo>
                        <a:pt x="0" y="216"/>
                      </a:lnTo>
                      <a:lnTo>
                        <a:pt x="6" y="216"/>
                      </a:lnTo>
                    </a:path>
                  </a:pathLst>
                </a:custGeom>
                <a:noFill/>
                <a:ln w="19050" cap="rnd">
                  <a:solidFill>
                    <a:schemeClr val="tx1"/>
                  </a:solidFill>
                  <a:round/>
                  <a:headEnd type="none" w="sm" len="sm"/>
                  <a:tailEnd type="none" w="sm" len="sm"/>
                </a:ln>
              </p:spPr>
              <p:txBody>
                <a:bodyPr/>
                <a:lstStyle/>
                <a:p>
                  <a:pPr eaLnBrk="0" hangingPunct="0"/>
                  <a:endParaRPr lang="en-US"/>
                </a:p>
              </p:txBody>
            </p:sp>
          </p:grpSp>
        </p:grpSp>
        <p:grpSp>
          <p:nvGrpSpPr>
            <p:cNvPr id="21527" name="Group 146"/>
            <p:cNvGrpSpPr>
              <a:grpSpLocks/>
            </p:cNvGrpSpPr>
            <p:nvPr/>
          </p:nvGrpSpPr>
          <p:grpSpPr bwMode="auto">
            <a:xfrm>
              <a:off x="2757" y="2673"/>
              <a:ext cx="277" cy="2161"/>
              <a:chOff x="2349" y="2625"/>
              <a:chExt cx="549" cy="2161"/>
            </a:xfrm>
          </p:grpSpPr>
          <p:grpSp>
            <p:nvGrpSpPr>
              <p:cNvPr id="21528" name="Group 147"/>
              <p:cNvGrpSpPr>
                <a:grpSpLocks/>
              </p:cNvGrpSpPr>
              <p:nvPr/>
            </p:nvGrpSpPr>
            <p:grpSpPr bwMode="auto">
              <a:xfrm>
                <a:off x="2349" y="2625"/>
                <a:ext cx="549" cy="1525"/>
                <a:chOff x="2602" y="1462"/>
                <a:chExt cx="549" cy="1689"/>
              </a:xfrm>
            </p:grpSpPr>
            <p:grpSp>
              <p:nvGrpSpPr>
                <p:cNvPr id="21536" name="Group 148"/>
                <p:cNvGrpSpPr>
                  <a:grpSpLocks/>
                </p:cNvGrpSpPr>
                <p:nvPr/>
              </p:nvGrpSpPr>
              <p:grpSpPr bwMode="auto">
                <a:xfrm>
                  <a:off x="2814" y="1462"/>
                  <a:ext cx="136" cy="788"/>
                  <a:chOff x="2814" y="1462"/>
                  <a:chExt cx="136" cy="788"/>
                </a:xfrm>
              </p:grpSpPr>
              <p:sp>
                <p:nvSpPr>
                  <p:cNvPr id="21542" name="Freeform 149"/>
                  <p:cNvSpPr>
                    <a:spLocks/>
                  </p:cNvSpPr>
                  <p:nvPr/>
                </p:nvSpPr>
                <p:spPr bwMode="auto">
                  <a:xfrm>
                    <a:off x="2814" y="1462"/>
                    <a:ext cx="136" cy="788"/>
                  </a:xfrm>
                  <a:custGeom>
                    <a:avLst/>
                    <a:gdLst>
                      <a:gd name="T0" fmla="*/ 79 w 136"/>
                      <a:gd name="T1" fmla="*/ 705 h 788"/>
                      <a:gd name="T2" fmla="*/ 90 w 136"/>
                      <a:gd name="T3" fmla="*/ 689 h 788"/>
                      <a:gd name="T4" fmla="*/ 101 w 136"/>
                      <a:gd name="T5" fmla="*/ 664 h 788"/>
                      <a:gd name="T6" fmla="*/ 112 w 136"/>
                      <a:gd name="T7" fmla="*/ 640 h 788"/>
                      <a:gd name="T8" fmla="*/ 112 w 136"/>
                      <a:gd name="T9" fmla="*/ 607 h 788"/>
                      <a:gd name="T10" fmla="*/ 124 w 136"/>
                      <a:gd name="T11" fmla="*/ 574 h 788"/>
                      <a:gd name="T12" fmla="*/ 124 w 136"/>
                      <a:gd name="T13" fmla="*/ 566 h 788"/>
                      <a:gd name="T14" fmla="*/ 112 w 136"/>
                      <a:gd name="T15" fmla="*/ 550 h 788"/>
                      <a:gd name="T16" fmla="*/ 124 w 136"/>
                      <a:gd name="T17" fmla="*/ 533 h 788"/>
                      <a:gd name="T18" fmla="*/ 112 w 136"/>
                      <a:gd name="T19" fmla="*/ 500 h 788"/>
                      <a:gd name="T20" fmla="*/ 112 w 136"/>
                      <a:gd name="T21" fmla="*/ 476 h 788"/>
                      <a:gd name="T22" fmla="*/ 124 w 136"/>
                      <a:gd name="T23" fmla="*/ 459 h 788"/>
                      <a:gd name="T24" fmla="*/ 112 w 136"/>
                      <a:gd name="T25" fmla="*/ 427 h 788"/>
                      <a:gd name="T26" fmla="*/ 112 w 136"/>
                      <a:gd name="T27" fmla="*/ 410 h 788"/>
                      <a:gd name="T28" fmla="*/ 112 w 136"/>
                      <a:gd name="T29" fmla="*/ 402 h 788"/>
                      <a:gd name="T30" fmla="*/ 124 w 136"/>
                      <a:gd name="T31" fmla="*/ 369 h 788"/>
                      <a:gd name="T32" fmla="*/ 112 w 136"/>
                      <a:gd name="T33" fmla="*/ 336 h 788"/>
                      <a:gd name="T34" fmla="*/ 112 w 136"/>
                      <a:gd name="T35" fmla="*/ 304 h 788"/>
                      <a:gd name="T36" fmla="*/ 124 w 136"/>
                      <a:gd name="T37" fmla="*/ 279 h 788"/>
                      <a:gd name="T38" fmla="*/ 112 w 136"/>
                      <a:gd name="T39" fmla="*/ 263 h 788"/>
                      <a:gd name="T40" fmla="*/ 112 w 136"/>
                      <a:gd name="T41" fmla="*/ 230 h 788"/>
                      <a:gd name="T42" fmla="*/ 101 w 136"/>
                      <a:gd name="T43" fmla="*/ 197 h 788"/>
                      <a:gd name="T44" fmla="*/ 112 w 136"/>
                      <a:gd name="T45" fmla="*/ 173 h 788"/>
                      <a:gd name="T46" fmla="*/ 101 w 136"/>
                      <a:gd name="T47" fmla="*/ 148 h 788"/>
                      <a:gd name="T48" fmla="*/ 101 w 136"/>
                      <a:gd name="T49" fmla="*/ 115 h 788"/>
                      <a:gd name="T50" fmla="*/ 90 w 136"/>
                      <a:gd name="T51" fmla="*/ 91 h 788"/>
                      <a:gd name="T52" fmla="*/ 79 w 136"/>
                      <a:gd name="T53" fmla="*/ 50 h 788"/>
                      <a:gd name="T54" fmla="*/ 68 w 136"/>
                      <a:gd name="T55" fmla="*/ 17 h 788"/>
                      <a:gd name="T56" fmla="*/ 56 w 136"/>
                      <a:gd name="T57" fmla="*/ 17 h 788"/>
                      <a:gd name="T58" fmla="*/ 56 w 136"/>
                      <a:gd name="T59" fmla="*/ 41 h 788"/>
                      <a:gd name="T60" fmla="*/ 45 w 136"/>
                      <a:gd name="T61" fmla="*/ 74 h 788"/>
                      <a:gd name="T62" fmla="*/ 45 w 136"/>
                      <a:gd name="T63" fmla="*/ 91 h 788"/>
                      <a:gd name="T64" fmla="*/ 23 w 136"/>
                      <a:gd name="T65" fmla="*/ 99 h 788"/>
                      <a:gd name="T66" fmla="*/ 23 w 136"/>
                      <a:gd name="T67" fmla="*/ 123 h 788"/>
                      <a:gd name="T68" fmla="*/ 12 w 136"/>
                      <a:gd name="T69" fmla="*/ 132 h 788"/>
                      <a:gd name="T70" fmla="*/ 12 w 136"/>
                      <a:gd name="T71" fmla="*/ 148 h 788"/>
                      <a:gd name="T72" fmla="*/ 23 w 136"/>
                      <a:gd name="T73" fmla="*/ 173 h 788"/>
                      <a:gd name="T74" fmla="*/ 23 w 136"/>
                      <a:gd name="T75" fmla="*/ 197 h 788"/>
                      <a:gd name="T76" fmla="*/ 23 w 136"/>
                      <a:gd name="T77" fmla="*/ 222 h 788"/>
                      <a:gd name="T78" fmla="*/ 0 w 136"/>
                      <a:gd name="T79" fmla="*/ 255 h 788"/>
                      <a:gd name="T80" fmla="*/ 0 w 136"/>
                      <a:gd name="T81" fmla="*/ 279 h 788"/>
                      <a:gd name="T82" fmla="*/ 34 w 136"/>
                      <a:gd name="T83" fmla="*/ 287 h 788"/>
                      <a:gd name="T84" fmla="*/ 0 w 136"/>
                      <a:gd name="T85" fmla="*/ 312 h 788"/>
                      <a:gd name="T86" fmla="*/ 0 w 136"/>
                      <a:gd name="T87" fmla="*/ 353 h 788"/>
                      <a:gd name="T88" fmla="*/ 0 w 136"/>
                      <a:gd name="T89" fmla="*/ 377 h 788"/>
                      <a:gd name="T90" fmla="*/ 0 w 136"/>
                      <a:gd name="T91" fmla="*/ 410 h 788"/>
                      <a:gd name="T92" fmla="*/ 0 w 136"/>
                      <a:gd name="T93" fmla="*/ 451 h 788"/>
                      <a:gd name="T94" fmla="*/ 0 w 136"/>
                      <a:gd name="T95" fmla="*/ 459 h 788"/>
                      <a:gd name="T96" fmla="*/ 23 w 136"/>
                      <a:gd name="T97" fmla="*/ 476 h 788"/>
                      <a:gd name="T98" fmla="*/ 23 w 136"/>
                      <a:gd name="T99" fmla="*/ 484 h 788"/>
                      <a:gd name="T100" fmla="*/ 12 w 136"/>
                      <a:gd name="T101" fmla="*/ 533 h 788"/>
                      <a:gd name="T102" fmla="*/ 12 w 136"/>
                      <a:gd name="T103" fmla="*/ 541 h 788"/>
                      <a:gd name="T104" fmla="*/ 12 w 136"/>
                      <a:gd name="T105" fmla="*/ 574 h 788"/>
                      <a:gd name="T106" fmla="*/ 0 w 136"/>
                      <a:gd name="T107" fmla="*/ 615 h 788"/>
                      <a:gd name="T108" fmla="*/ 34 w 136"/>
                      <a:gd name="T109" fmla="*/ 640 h 788"/>
                      <a:gd name="T110" fmla="*/ 23 w 136"/>
                      <a:gd name="T111" fmla="*/ 681 h 788"/>
                      <a:gd name="T112" fmla="*/ 45 w 136"/>
                      <a:gd name="T113" fmla="*/ 681 h 788"/>
                      <a:gd name="T114" fmla="*/ 45 w 136"/>
                      <a:gd name="T115" fmla="*/ 714 h 788"/>
                      <a:gd name="T116" fmla="*/ 56 w 136"/>
                      <a:gd name="T117" fmla="*/ 787 h 7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
                      <a:gd name="T178" fmla="*/ 0 h 788"/>
                      <a:gd name="T179" fmla="*/ 136 w 136"/>
                      <a:gd name="T180" fmla="*/ 788 h 7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 h="788">
                        <a:moveTo>
                          <a:pt x="56" y="787"/>
                        </a:moveTo>
                        <a:lnTo>
                          <a:pt x="79" y="787"/>
                        </a:lnTo>
                        <a:lnTo>
                          <a:pt x="79" y="714"/>
                        </a:lnTo>
                        <a:lnTo>
                          <a:pt x="79" y="705"/>
                        </a:lnTo>
                        <a:lnTo>
                          <a:pt x="90" y="714"/>
                        </a:lnTo>
                        <a:lnTo>
                          <a:pt x="90" y="705"/>
                        </a:lnTo>
                        <a:lnTo>
                          <a:pt x="101" y="697"/>
                        </a:lnTo>
                        <a:lnTo>
                          <a:pt x="90" y="689"/>
                        </a:lnTo>
                        <a:lnTo>
                          <a:pt x="101" y="689"/>
                        </a:lnTo>
                        <a:lnTo>
                          <a:pt x="101" y="681"/>
                        </a:lnTo>
                        <a:lnTo>
                          <a:pt x="101" y="673"/>
                        </a:lnTo>
                        <a:lnTo>
                          <a:pt x="101" y="664"/>
                        </a:lnTo>
                        <a:lnTo>
                          <a:pt x="101" y="656"/>
                        </a:lnTo>
                        <a:lnTo>
                          <a:pt x="101" y="648"/>
                        </a:lnTo>
                        <a:lnTo>
                          <a:pt x="112" y="648"/>
                        </a:lnTo>
                        <a:lnTo>
                          <a:pt x="112" y="640"/>
                        </a:lnTo>
                        <a:lnTo>
                          <a:pt x="112" y="632"/>
                        </a:lnTo>
                        <a:lnTo>
                          <a:pt x="101" y="623"/>
                        </a:lnTo>
                        <a:lnTo>
                          <a:pt x="112" y="623"/>
                        </a:lnTo>
                        <a:lnTo>
                          <a:pt x="112" y="607"/>
                        </a:lnTo>
                        <a:lnTo>
                          <a:pt x="112" y="599"/>
                        </a:lnTo>
                        <a:lnTo>
                          <a:pt x="112" y="591"/>
                        </a:lnTo>
                        <a:lnTo>
                          <a:pt x="112" y="582"/>
                        </a:lnTo>
                        <a:lnTo>
                          <a:pt x="124" y="574"/>
                        </a:lnTo>
                        <a:lnTo>
                          <a:pt x="124" y="582"/>
                        </a:lnTo>
                        <a:lnTo>
                          <a:pt x="124" y="566"/>
                        </a:lnTo>
                        <a:lnTo>
                          <a:pt x="112" y="566"/>
                        </a:lnTo>
                        <a:lnTo>
                          <a:pt x="124" y="566"/>
                        </a:lnTo>
                        <a:lnTo>
                          <a:pt x="124" y="558"/>
                        </a:lnTo>
                        <a:lnTo>
                          <a:pt x="112" y="550"/>
                        </a:lnTo>
                        <a:lnTo>
                          <a:pt x="112" y="558"/>
                        </a:lnTo>
                        <a:lnTo>
                          <a:pt x="112" y="550"/>
                        </a:lnTo>
                        <a:lnTo>
                          <a:pt x="112" y="541"/>
                        </a:lnTo>
                        <a:lnTo>
                          <a:pt x="112" y="533"/>
                        </a:lnTo>
                        <a:lnTo>
                          <a:pt x="112" y="525"/>
                        </a:lnTo>
                        <a:lnTo>
                          <a:pt x="124" y="533"/>
                        </a:lnTo>
                        <a:lnTo>
                          <a:pt x="124" y="525"/>
                        </a:lnTo>
                        <a:lnTo>
                          <a:pt x="112" y="517"/>
                        </a:lnTo>
                        <a:lnTo>
                          <a:pt x="124" y="509"/>
                        </a:lnTo>
                        <a:lnTo>
                          <a:pt x="112" y="500"/>
                        </a:lnTo>
                        <a:lnTo>
                          <a:pt x="112" y="492"/>
                        </a:lnTo>
                        <a:lnTo>
                          <a:pt x="124" y="492"/>
                        </a:lnTo>
                        <a:lnTo>
                          <a:pt x="112" y="484"/>
                        </a:lnTo>
                        <a:lnTo>
                          <a:pt x="112" y="476"/>
                        </a:lnTo>
                        <a:lnTo>
                          <a:pt x="112" y="468"/>
                        </a:lnTo>
                        <a:lnTo>
                          <a:pt x="124" y="476"/>
                        </a:lnTo>
                        <a:lnTo>
                          <a:pt x="124" y="468"/>
                        </a:lnTo>
                        <a:lnTo>
                          <a:pt x="124" y="459"/>
                        </a:lnTo>
                        <a:lnTo>
                          <a:pt x="135" y="451"/>
                        </a:lnTo>
                        <a:lnTo>
                          <a:pt x="124" y="443"/>
                        </a:lnTo>
                        <a:lnTo>
                          <a:pt x="124" y="435"/>
                        </a:lnTo>
                        <a:lnTo>
                          <a:pt x="112" y="427"/>
                        </a:lnTo>
                        <a:lnTo>
                          <a:pt x="112" y="418"/>
                        </a:lnTo>
                        <a:lnTo>
                          <a:pt x="124" y="427"/>
                        </a:lnTo>
                        <a:lnTo>
                          <a:pt x="124" y="410"/>
                        </a:lnTo>
                        <a:lnTo>
                          <a:pt x="112" y="410"/>
                        </a:lnTo>
                        <a:lnTo>
                          <a:pt x="101" y="402"/>
                        </a:lnTo>
                        <a:lnTo>
                          <a:pt x="101" y="386"/>
                        </a:lnTo>
                        <a:lnTo>
                          <a:pt x="112" y="394"/>
                        </a:lnTo>
                        <a:lnTo>
                          <a:pt x="112" y="402"/>
                        </a:lnTo>
                        <a:lnTo>
                          <a:pt x="124" y="394"/>
                        </a:lnTo>
                        <a:lnTo>
                          <a:pt x="124" y="386"/>
                        </a:lnTo>
                        <a:lnTo>
                          <a:pt x="124" y="377"/>
                        </a:lnTo>
                        <a:lnTo>
                          <a:pt x="124" y="369"/>
                        </a:lnTo>
                        <a:lnTo>
                          <a:pt x="112" y="361"/>
                        </a:lnTo>
                        <a:lnTo>
                          <a:pt x="124" y="361"/>
                        </a:lnTo>
                        <a:lnTo>
                          <a:pt x="112" y="345"/>
                        </a:lnTo>
                        <a:lnTo>
                          <a:pt x="112" y="336"/>
                        </a:lnTo>
                        <a:lnTo>
                          <a:pt x="124" y="328"/>
                        </a:lnTo>
                        <a:lnTo>
                          <a:pt x="124" y="320"/>
                        </a:lnTo>
                        <a:lnTo>
                          <a:pt x="112" y="312"/>
                        </a:lnTo>
                        <a:lnTo>
                          <a:pt x="112" y="304"/>
                        </a:lnTo>
                        <a:lnTo>
                          <a:pt x="124" y="304"/>
                        </a:lnTo>
                        <a:lnTo>
                          <a:pt x="124" y="295"/>
                        </a:lnTo>
                        <a:lnTo>
                          <a:pt x="124" y="287"/>
                        </a:lnTo>
                        <a:lnTo>
                          <a:pt x="124" y="279"/>
                        </a:lnTo>
                        <a:lnTo>
                          <a:pt x="124" y="271"/>
                        </a:lnTo>
                        <a:lnTo>
                          <a:pt x="112" y="263"/>
                        </a:lnTo>
                        <a:lnTo>
                          <a:pt x="112" y="271"/>
                        </a:lnTo>
                        <a:lnTo>
                          <a:pt x="112" y="263"/>
                        </a:lnTo>
                        <a:lnTo>
                          <a:pt x="112" y="255"/>
                        </a:lnTo>
                        <a:lnTo>
                          <a:pt x="112" y="246"/>
                        </a:lnTo>
                        <a:lnTo>
                          <a:pt x="112" y="238"/>
                        </a:lnTo>
                        <a:lnTo>
                          <a:pt x="112" y="230"/>
                        </a:lnTo>
                        <a:lnTo>
                          <a:pt x="112" y="222"/>
                        </a:lnTo>
                        <a:lnTo>
                          <a:pt x="112" y="214"/>
                        </a:lnTo>
                        <a:lnTo>
                          <a:pt x="112" y="205"/>
                        </a:lnTo>
                        <a:lnTo>
                          <a:pt x="101" y="197"/>
                        </a:lnTo>
                        <a:lnTo>
                          <a:pt x="112" y="189"/>
                        </a:lnTo>
                        <a:lnTo>
                          <a:pt x="101" y="181"/>
                        </a:lnTo>
                        <a:lnTo>
                          <a:pt x="101" y="173"/>
                        </a:lnTo>
                        <a:lnTo>
                          <a:pt x="112" y="173"/>
                        </a:lnTo>
                        <a:lnTo>
                          <a:pt x="112" y="164"/>
                        </a:lnTo>
                        <a:lnTo>
                          <a:pt x="112" y="156"/>
                        </a:lnTo>
                        <a:lnTo>
                          <a:pt x="112" y="148"/>
                        </a:lnTo>
                        <a:lnTo>
                          <a:pt x="101" y="148"/>
                        </a:lnTo>
                        <a:lnTo>
                          <a:pt x="101" y="140"/>
                        </a:lnTo>
                        <a:lnTo>
                          <a:pt x="112" y="132"/>
                        </a:lnTo>
                        <a:lnTo>
                          <a:pt x="101" y="123"/>
                        </a:lnTo>
                        <a:lnTo>
                          <a:pt x="101" y="115"/>
                        </a:lnTo>
                        <a:lnTo>
                          <a:pt x="101" y="107"/>
                        </a:lnTo>
                        <a:lnTo>
                          <a:pt x="90" y="107"/>
                        </a:lnTo>
                        <a:lnTo>
                          <a:pt x="101" y="99"/>
                        </a:lnTo>
                        <a:lnTo>
                          <a:pt x="90" y="91"/>
                        </a:lnTo>
                        <a:lnTo>
                          <a:pt x="90" y="74"/>
                        </a:lnTo>
                        <a:lnTo>
                          <a:pt x="90" y="66"/>
                        </a:lnTo>
                        <a:lnTo>
                          <a:pt x="79" y="58"/>
                        </a:lnTo>
                        <a:lnTo>
                          <a:pt x="79" y="50"/>
                        </a:lnTo>
                        <a:lnTo>
                          <a:pt x="68" y="50"/>
                        </a:lnTo>
                        <a:lnTo>
                          <a:pt x="68" y="41"/>
                        </a:lnTo>
                        <a:lnTo>
                          <a:pt x="68" y="25"/>
                        </a:lnTo>
                        <a:lnTo>
                          <a:pt x="68" y="17"/>
                        </a:lnTo>
                        <a:lnTo>
                          <a:pt x="68" y="9"/>
                        </a:lnTo>
                        <a:lnTo>
                          <a:pt x="68" y="0"/>
                        </a:lnTo>
                        <a:lnTo>
                          <a:pt x="68" y="9"/>
                        </a:lnTo>
                        <a:lnTo>
                          <a:pt x="56" y="17"/>
                        </a:lnTo>
                        <a:lnTo>
                          <a:pt x="56" y="33"/>
                        </a:lnTo>
                        <a:lnTo>
                          <a:pt x="56" y="41"/>
                        </a:lnTo>
                        <a:lnTo>
                          <a:pt x="56" y="33"/>
                        </a:lnTo>
                        <a:lnTo>
                          <a:pt x="56" y="41"/>
                        </a:lnTo>
                        <a:lnTo>
                          <a:pt x="45" y="50"/>
                        </a:lnTo>
                        <a:lnTo>
                          <a:pt x="45" y="58"/>
                        </a:lnTo>
                        <a:lnTo>
                          <a:pt x="45" y="66"/>
                        </a:lnTo>
                        <a:lnTo>
                          <a:pt x="45" y="74"/>
                        </a:lnTo>
                        <a:lnTo>
                          <a:pt x="34" y="74"/>
                        </a:lnTo>
                        <a:lnTo>
                          <a:pt x="34" y="82"/>
                        </a:lnTo>
                        <a:lnTo>
                          <a:pt x="34" y="91"/>
                        </a:lnTo>
                        <a:lnTo>
                          <a:pt x="45" y="91"/>
                        </a:lnTo>
                        <a:lnTo>
                          <a:pt x="45" y="99"/>
                        </a:lnTo>
                        <a:lnTo>
                          <a:pt x="34" y="99"/>
                        </a:lnTo>
                        <a:lnTo>
                          <a:pt x="34" y="91"/>
                        </a:lnTo>
                        <a:lnTo>
                          <a:pt x="23" y="99"/>
                        </a:lnTo>
                        <a:lnTo>
                          <a:pt x="12" y="107"/>
                        </a:lnTo>
                        <a:lnTo>
                          <a:pt x="12" y="115"/>
                        </a:lnTo>
                        <a:lnTo>
                          <a:pt x="23" y="115"/>
                        </a:lnTo>
                        <a:lnTo>
                          <a:pt x="23" y="123"/>
                        </a:lnTo>
                        <a:lnTo>
                          <a:pt x="34" y="123"/>
                        </a:lnTo>
                        <a:lnTo>
                          <a:pt x="34" y="132"/>
                        </a:lnTo>
                        <a:lnTo>
                          <a:pt x="23" y="132"/>
                        </a:lnTo>
                        <a:lnTo>
                          <a:pt x="12" y="132"/>
                        </a:lnTo>
                        <a:lnTo>
                          <a:pt x="0" y="140"/>
                        </a:lnTo>
                        <a:lnTo>
                          <a:pt x="0" y="156"/>
                        </a:lnTo>
                        <a:lnTo>
                          <a:pt x="12" y="156"/>
                        </a:lnTo>
                        <a:lnTo>
                          <a:pt x="12" y="148"/>
                        </a:lnTo>
                        <a:lnTo>
                          <a:pt x="12" y="164"/>
                        </a:lnTo>
                        <a:lnTo>
                          <a:pt x="0" y="173"/>
                        </a:lnTo>
                        <a:lnTo>
                          <a:pt x="12" y="173"/>
                        </a:lnTo>
                        <a:lnTo>
                          <a:pt x="23" y="173"/>
                        </a:lnTo>
                        <a:lnTo>
                          <a:pt x="12" y="181"/>
                        </a:lnTo>
                        <a:lnTo>
                          <a:pt x="12" y="189"/>
                        </a:lnTo>
                        <a:lnTo>
                          <a:pt x="12" y="197"/>
                        </a:lnTo>
                        <a:lnTo>
                          <a:pt x="23" y="197"/>
                        </a:lnTo>
                        <a:lnTo>
                          <a:pt x="12" y="205"/>
                        </a:lnTo>
                        <a:lnTo>
                          <a:pt x="12" y="214"/>
                        </a:lnTo>
                        <a:lnTo>
                          <a:pt x="12" y="222"/>
                        </a:lnTo>
                        <a:lnTo>
                          <a:pt x="23" y="222"/>
                        </a:lnTo>
                        <a:lnTo>
                          <a:pt x="12" y="230"/>
                        </a:lnTo>
                        <a:lnTo>
                          <a:pt x="12" y="238"/>
                        </a:lnTo>
                        <a:lnTo>
                          <a:pt x="12" y="246"/>
                        </a:lnTo>
                        <a:lnTo>
                          <a:pt x="0" y="255"/>
                        </a:lnTo>
                        <a:lnTo>
                          <a:pt x="0" y="263"/>
                        </a:lnTo>
                        <a:lnTo>
                          <a:pt x="0" y="271"/>
                        </a:lnTo>
                        <a:lnTo>
                          <a:pt x="12" y="271"/>
                        </a:lnTo>
                        <a:lnTo>
                          <a:pt x="0" y="279"/>
                        </a:lnTo>
                        <a:lnTo>
                          <a:pt x="0" y="287"/>
                        </a:lnTo>
                        <a:lnTo>
                          <a:pt x="12" y="287"/>
                        </a:lnTo>
                        <a:lnTo>
                          <a:pt x="23" y="287"/>
                        </a:lnTo>
                        <a:lnTo>
                          <a:pt x="34" y="287"/>
                        </a:lnTo>
                        <a:lnTo>
                          <a:pt x="23" y="287"/>
                        </a:lnTo>
                        <a:lnTo>
                          <a:pt x="23" y="295"/>
                        </a:lnTo>
                        <a:lnTo>
                          <a:pt x="12" y="304"/>
                        </a:lnTo>
                        <a:lnTo>
                          <a:pt x="0" y="312"/>
                        </a:lnTo>
                        <a:lnTo>
                          <a:pt x="0" y="320"/>
                        </a:lnTo>
                        <a:lnTo>
                          <a:pt x="0" y="328"/>
                        </a:lnTo>
                        <a:lnTo>
                          <a:pt x="0" y="345"/>
                        </a:lnTo>
                        <a:lnTo>
                          <a:pt x="0" y="353"/>
                        </a:lnTo>
                        <a:lnTo>
                          <a:pt x="12" y="345"/>
                        </a:lnTo>
                        <a:lnTo>
                          <a:pt x="0" y="361"/>
                        </a:lnTo>
                        <a:lnTo>
                          <a:pt x="0" y="369"/>
                        </a:lnTo>
                        <a:lnTo>
                          <a:pt x="0" y="377"/>
                        </a:lnTo>
                        <a:lnTo>
                          <a:pt x="0" y="386"/>
                        </a:lnTo>
                        <a:lnTo>
                          <a:pt x="12" y="386"/>
                        </a:lnTo>
                        <a:lnTo>
                          <a:pt x="12" y="394"/>
                        </a:lnTo>
                        <a:lnTo>
                          <a:pt x="0" y="410"/>
                        </a:lnTo>
                        <a:lnTo>
                          <a:pt x="0" y="427"/>
                        </a:lnTo>
                        <a:lnTo>
                          <a:pt x="0" y="435"/>
                        </a:lnTo>
                        <a:lnTo>
                          <a:pt x="0" y="443"/>
                        </a:lnTo>
                        <a:lnTo>
                          <a:pt x="0" y="451"/>
                        </a:lnTo>
                        <a:lnTo>
                          <a:pt x="0" y="443"/>
                        </a:lnTo>
                        <a:lnTo>
                          <a:pt x="12" y="435"/>
                        </a:lnTo>
                        <a:lnTo>
                          <a:pt x="12" y="443"/>
                        </a:lnTo>
                        <a:lnTo>
                          <a:pt x="0" y="459"/>
                        </a:lnTo>
                        <a:lnTo>
                          <a:pt x="0" y="468"/>
                        </a:lnTo>
                        <a:lnTo>
                          <a:pt x="0" y="476"/>
                        </a:lnTo>
                        <a:lnTo>
                          <a:pt x="12" y="484"/>
                        </a:lnTo>
                        <a:lnTo>
                          <a:pt x="23" y="476"/>
                        </a:lnTo>
                        <a:lnTo>
                          <a:pt x="23" y="459"/>
                        </a:lnTo>
                        <a:lnTo>
                          <a:pt x="34" y="459"/>
                        </a:lnTo>
                        <a:lnTo>
                          <a:pt x="34" y="476"/>
                        </a:lnTo>
                        <a:lnTo>
                          <a:pt x="23" y="484"/>
                        </a:lnTo>
                        <a:lnTo>
                          <a:pt x="12" y="492"/>
                        </a:lnTo>
                        <a:lnTo>
                          <a:pt x="12" y="500"/>
                        </a:lnTo>
                        <a:lnTo>
                          <a:pt x="0" y="517"/>
                        </a:lnTo>
                        <a:lnTo>
                          <a:pt x="12" y="533"/>
                        </a:lnTo>
                        <a:lnTo>
                          <a:pt x="23" y="525"/>
                        </a:lnTo>
                        <a:lnTo>
                          <a:pt x="23" y="517"/>
                        </a:lnTo>
                        <a:lnTo>
                          <a:pt x="34" y="517"/>
                        </a:lnTo>
                        <a:lnTo>
                          <a:pt x="12" y="541"/>
                        </a:lnTo>
                        <a:lnTo>
                          <a:pt x="12" y="550"/>
                        </a:lnTo>
                        <a:lnTo>
                          <a:pt x="0" y="558"/>
                        </a:lnTo>
                        <a:lnTo>
                          <a:pt x="0" y="566"/>
                        </a:lnTo>
                        <a:lnTo>
                          <a:pt x="12" y="574"/>
                        </a:lnTo>
                        <a:lnTo>
                          <a:pt x="12" y="582"/>
                        </a:lnTo>
                        <a:lnTo>
                          <a:pt x="12" y="591"/>
                        </a:lnTo>
                        <a:lnTo>
                          <a:pt x="12" y="599"/>
                        </a:lnTo>
                        <a:lnTo>
                          <a:pt x="0" y="615"/>
                        </a:lnTo>
                        <a:lnTo>
                          <a:pt x="12" y="623"/>
                        </a:lnTo>
                        <a:lnTo>
                          <a:pt x="12" y="640"/>
                        </a:lnTo>
                        <a:lnTo>
                          <a:pt x="23" y="640"/>
                        </a:lnTo>
                        <a:lnTo>
                          <a:pt x="34" y="640"/>
                        </a:lnTo>
                        <a:lnTo>
                          <a:pt x="34" y="648"/>
                        </a:lnTo>
                        <a:lnTo>
                          <a:pt x="23" y="656"/>
                        </a:lnTo>
                        <a:lnTo>
                          <a:pt x="23" y="664"/>
                        </a:lnTo>
                        <a:lnTo>
                          <a:pt x="23" y="681"/>
                        </a:lnTo>
                        <a:lnTo>
                          <a:pt x="34" y="681"/>
                        </a:lnTo>
                        <a:lnTo>
                          <a:pt x="34" y="689"/>
                        </a:lnTo>
                        <a:lnTo>
                          <a:pt x="34" y="681"/>
                        </a:lnTo>
                        <a:lnTo>
                          <a:pt x="45" y="681"/>
                        </a:lnTo>
                        <a:lnTo>
                          <a:pt x="34" y="689"/>
                        </a:lnTo>
                        <a:lnTo>
                          <a:pt x="34" y="697"/>
                        </a:lnTo>
                        <a:lnTo>
                          <a:pt x="45" y="697"/>
                        </a:lnTo>
                        <a:lnTo>
                          <a:pt x="45" y="714"/>
                        </a:lnTo>
                        <a:lnTo>
                          <a:pt x="56" y="705"/>
                        </a:lnTo>
                        <a:lnTo>
                          <a:pt x="56" y="714"/>
                        </a:lnTo>
                        <a:lnTo>
                          <a:pt x="56" y="722"/>
                        </a:lnTo>
                        <a:lnTo>
                          <a:pt x="56" y="787"/>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43" name="Freeform 150"/>
                  <p:cNvSpPr>
                    <a:spLocks/>
                  </p:cNvSpPr>
                  <p:nvPr/>
                </p:nvSpPr>
                <p:spPr bwMode="auto">
                  <a:xfrm>
                    <a:off x="2814" y="1462"/>
                    <a:ext cx="136" cy="788"/>
                  </a:xfrm>
                  <a:custGeom>
                    <a:avLst/>
                    <a:gdLst>
                      <a:gd name="T0" fmla="*/ 79 w 136"/>
                      <a:gd name="T1" fmla="*/ 705 h 788"/>
                      <a:gd name="T2" fmla="*/ 90 w 136"/>
                      <a:gd name="T3" fmla="*/ 689 h 788"/>
                      <a:gd name="T4" fmla="*/ 101 w 136"/>
                      <a:gd name="T5" fmla="*/ 664 h 788"/>
                      <a:gd name="T6" fmla="*/ 112 w 136"/>
                      <a:gd name="T7" fmla="*/ 640 h 788"/>
                      <a:gd name="T8" fmla="*/ 112 w 136"/>
                      <a:gd name="T9" fmla="*/ 607 h 788"/>
                      <a:gd name="T10" fmla="*/ 124 w 136"/>
                      <a:gd name="T11" fmla="*/ 574 h 788"/>
                      <a:gd name="T12" fmla="*/ 124 w 136"/>
                      <a:gd name="T13" fmla="*/ 566 h 788"/>
                      <a:gd name="T14" fmla="*/ 112 w 136"/>
                      <a:gd name="T15" fmla="*/ 550 h 788"/>
                      <a:gd name="T16" fmla="*/ 124 w 136"/>
                      <a:gd name="T17" fmla="*/ 533 h 788"/>
                      <a:gd name="T18" fmla="*/ 112 w 136"/>
                      <a:gd name="T19" fmla="*/ 500 h 788"/>
                      <a:gd name="T20" fmla="*/ 112 w 136"/>
                      <a:gd name="T21" fmla="*/ 476 h 788"/>
                      <a:gd name="T22" fmla="*/ 124 w 136"/>
                      <a:gd name="T23" fmla="*/ 459 h 788"/>
                      <a:gd name="T24" fmla="*/ 112 w 136"/>
                      <a:gd name="T25" fmla="*/ 427 h 788"/>
                      <a:gd name="T26" fmla="*/ 112 w 136"/>
                      <a:gd name="T27" fmla="*/ 410 h 788"/>
                      <a:gd name="T28" fmla="*/ 112 w 136"/>
                      <a:gd name="T29" fmla="*/ 402 h 788"/>
                      <a:gd name="T30" fmla="*/ 124 w 136"/>
                      <a:gd name="T31" fmla="*/ 369 h 788"/>
                      <a:gd name="T32" fmla="*/ 112 w 136"/>
                      <a:gd name="T33" fmla="*/ 336 h 788"/>
                      <a:gd name="T34" fmla="*/ 112 w 136"/>
                      <a:gd name="T35" fmla="*/ 304 h 788"/>
                      <a:gd name="T36" fmla="*/ 124 w 136"/>
                      <a:gd name="T37" fmla="*/ 279 h 788"/>
                      <a:gd name="T38" fmla="*/ 112 w 136"/>
                      <a:gd name="T39" fmla="*/ 263 h 788"/>
                      <a:gd name="T40" fmla="*/ 112 w 136"/>
                      <a:gd name="T41" fmla="*/ 230 h 788"/>
                      <a:gd name="T42" fmla="*/ 101 w 136"/>
                      <a:gd name="T43" fmla="*/ 197 h 788"/>
                      <a:gd name="T44" fmla="*/ 112 w 136"/>
                      <a:gd name="T45" fmla="*/ 173 h 788"/>
                      <a:gd name="T46" fmla="*/ 101 w 136"/>
                      <a:gd name="T47" fmla="*/ 148 h 788"/>
                      <a:gd name="T48" fmla="*/ 101 w 136"/>
                      <a:gd name="T49" fmla="*/ 115 h 788"/>
                      <a:gd name="T50" fmla="*/ 90 w 136"/>
                      <a:gd name="T51" fmla="*/ 91 h 788"/>
                      <a:gd name="T52" fmla="*/ 79 w 136"/>
                      <a:gd name="T53" fmla="*/ 50 h 788"/>
                      <a:gd name="T54" fmla="*/ 68 w 136"/>
                      <a:gd name="T55" fmla="*/ 17 h 788"/>
                      <a:gd name="T56" fmla="*/ 56 w 136"/>
                      <a:gd name="T57" fmla="*/ 17 h 788"/>
                      <a:gd name="T58" fmla="*/ 56 w 136"/>
                      <a:gd name="T59" fmla="*/ 41 h 788"/>
                      <a:gd name="T60" fmla="*/ 45 w 136"/>
                      <a:gd name="T61" fmla="*/ 74 h 788"/>
                      <a:gd name="T62" fmla="*/ 45 w 136"/>
                      <a:gd name="T63" fmla="*/ 91 h 788"/>
                      <a:gd name="T64" fmla="*/ 23 w 136"/>
                      <a:gd name="T65" fmla="*/ 99 h 788"/>
                      <a:gd name="T66" fmla="*/ 23 w 136"/>
                      <a:gd name="T67" fmla="*/ 123 h 788"/>
                      <a:gd name="T68" fmla="*/ 12 w 136"/>
                      <a:gd name="T69" fmla="*/ 132 h 788"/>
                      <a:gd name="T70" fmla="*/ 12 w 136"/>
                      <a:gd name="T71" fmla="*/ 148 h 788"/>
                      <a:gd name="T72" fmla="*/ 23 w 136"/>
                      <a:gd name="T73" fmla="*/ 173 h 788"/>
                      <a:gd name="T74" fmla="*/ 23 w 136"/>
                      <a:gd name="T75" fmla="*/ 197 h 788"/>
                      <a:gd name="T76" fmla="*/ 23 w 136"/>
                      <a:gd name="T77" fmla="*/ 222 h 788"/>
                      <a:gd name="T78" fmla="*/ 0 w 136"/>
                      <a:gd name="T79" fmla="*/ 255 h 788"/>
                      <a:gd name="T80" fmla="*/ 0 w 136"/>
                      <a:gd name="T81" fmla="*/ 279 h 788"/>
                      <a:gd name="T82" fmla="*/ 34 w 136"/>
                      <a:gd name="T83" fmla="*/ 287 h 788"/>
                      <a:gd name="T84" fmla="*/ 0 w 136"/>
                      <a:gd name="T85" fmla="*/ 312 h 788"/>
                      <a:gd name="T86" fmla="*/ 0 w 136"/>
                      <a:gd name="T87" fmla="*/ 353 h 788"/>
                      <a:gd name="T88" fmla="*/ 0 w 136"/>
                      <a:gd name="T89" fmla="*/ 377 h 788"/>
                      <a:gd name="T90" fmla="*/ 0 w 136"/>
                      <a:gd name="T91" fmla="*/ 410 h 788"/>
                      <a:gd name="T92" fmla="*/ 0 w 136"/>
                      <a:gd name="T93" fmla="*/ 451 h 788"/>
                      <a:gd name="T94" fmla="*/ 0 w 136"/>
                      <a:gd name="T95" fmla="*/ 459 h 788"/>
                      <a:gd name="T96" fmla="*/ 23 w 136"/>
                      <a:gd name="T97" fmla="*/ 476 h 788"/>
                      <a:gd name="T98" fmla="*/ 23 w 136"/>
                      <a:gd name="T99" fmla="*/ 484 h 788"/>
                      <a:gd name="T100" fmla="*/ 12 w 136"/>
                      <a:gd name="T101" fmla="*/ 533 h 788"/>
                      <a:gd name="T102" fmla="*/ 12 w 136"/>
                      <a:gd name="T103" fmla="*/ 541 h 788"/>
                      <a:gd name="T104" fmla="*/ 12 w 136"/>
                      <a:gd name="T105" fmla="*/ 574 h 788"/>
                      <a:gd name="T106" fmla="*/ 0 w 136"/>
                      <a:gd name="T107" fmla="*/ 615 h 788"/>
                      <a:gd name="T108" fmla="*/ 34 w 136"/>
                      <a:gd name="T109" fmla="*/ 640 h 788"/>
                      <a:gd name="T110" fmla="*/ 23 w 136"/>
                      <a:gd name="T111" fmla="*/ 681 h 788"/>
                      <a:gd name="T112" fmla="*/ 45 w 136"/>
                      <a:gd name="T113" fmla="*/ 681 h 788"/>
                      <a:gd name="T114" fmla="*/ 45 w 136"/>
                      <a:gd name="T115" fmla="*/ 714 h 788"/>
                      <a:gd name="T116" fmla="*/ 56 w 136"/>
                      <a:gd name="T117" fmla="*/ 787 h 7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
                      <a:gd name="T178" fmla="*/ 0 h 788"/>
                      <a:gd name="T179" fmla="*/ 136 w 136"/>
                      <a:gd name="T180" fmla="*/ 788 h 7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 h="788">
                        <a:moveTo>
                          <a:pt x="56" y="787"/>
                        </a:moveTo>
                        <a:lnTo>
                          <a:pt x="79" y="787"/>
                        </a:lnTo>
                        <a:lnTo>
                          <a:pt x="79" y="714"/>
                        </a:lnTo>
                        <a:lnTo>
                          <a:pt x="79" y="705"/>
                        </a:lnTo>
                        <a:lnTo>
                          <a:pt x="90" y="714"/>
                        </a:lnTo>
                        <a:lnTo>
                          <a:pt x="90" y="705"/>
                        </a:lnTo>
                        <a:lnTo>
                          <a:pt x="101" y="697"/>
                        </a:lnTo>
                        <a:lnTo>
                          <a:pt x="90" y="689"/>
                        </a:lnTo>
                        <a:lnTo>
                          <a:pt x="101" y="689"/>
                        </a:lnTo>
                        <a:lnTo>
                          <a:pt x="101" y="681"/>
                        </a:lnTo>
                        <a:lnTo>
                          <a:pt x="101" y="673"/>
                        </a:lnTo>
                        <a:lnTo>
                          <a:pt x="101" y="664"/>
                        </a:lnTo>
                        <a:lnTo>
                          <a:pt x="101" y="656"/>
                        </a:lnTo>
                        <a:lnTo>
                          <a:pt x="101" y="648"/>
                        </a:lnTo>
                        <a:lnTo>
                          <a:pt x="112" y="648"/>
                        </a:lnTo>
                        <a:lnTo>
                          <a:pt x="112" y="640"/>
                        </a:lnTo>
                        <a:lnTo>
                          <a:pt x="112" y="632"/>
                        </a:lnTo>
                        <a:lnTo>
                          <a:pt x="101" y="623"/>
                        </a:lnTo>
                        <a:lnTo>
                          <a:pt x="112" y="623"/>
                        </a:lnTo>
                        <a:lnTo>
                          <a:pt x="112" y="607"/>
                        </a:lnTo>
                        <a:lnTo>
                          <a:pt x="112" y="599"/>
                        </a:lnTo>
                        <a:lnTo>
                          <a:pt x="112" y="591"/>
                        </a:lnTo>
                        <a:lnTo>
                          <a:pt x="112" y="582"/>
                        </a:lnTo>
                        <a:lnTo>
                          <a:pt x="124" y="574"/>
                        </a:lnTo>
                        <a:lnTo>
                          <a:pt x="124" y="582"/>
                        </a:lnTo>
                        <a:lnTo>
                          <a:pt x="124" y="566"/>
                        </a:lnTo>
                        <a:lnTo>
                          <a:pt x="112" y="566"/>
                        </a:lnTo>
                        <a:lnTo>
                          <a:pt x="124" y="566"/>
                        </a:lnTo>
                        <a:lnTo>
                          <a:pt x="124" y="558"/>
                        </a:lnTo>
                        <a:lnTo>
                          <a:pt x="112" y="550"/>
                        </a:lnTo>
                        <a:lnTo>
                          <a:pt x="112" y="558"/>
                        </a:lnTo>
                        <a:lnTo>
                          <a:pt x="112" y="550"/>
                        </a:lnTo>
                        <a:lnTo>
                          <a:pt x="112" y="541"/>
                        </a:lnTo>
                        <a:lnTo>
                          <a:pt x="112" y="533"/>
                        </a:lnTo>
                        <a:lnTo>
                          <a:pt x="112" y="525"/>
                        </a:lnTo>
                        <a:lnTo>
                          <a:pt x="124" y="533"/>
                        </a:lnTo>
                        <a:lnTo>
                          <a:pt x="124" y="525"/>
                        </a:lnTo>
                        <a:lnTo>
                          <a:pt x="112" y="517"/>
                        </a:lnTo>
                        <a:lnTo>
                          <a:pt x="124" y="509"/>
                        </a:lnTo>
                        <a:lnTo>
                          <a:pt x="112" y="500"/>
                        </a:lnTo>
                        <a:lnTo>
                          <a:pt x="112" y="492"/>
                        </a:lnTo>
                        <a:lnTo>
                          <a:pt x="124" y="492"/>
                        </a:lnTo>
                        <a:lnTo>
                          <a:pt x="112" y="484"/>
                        </a:lnTo>
                        <a:lnTo>
                          <a:pt x="112" y="476"/>
                        </a:lnTo>
                        <a:lnTo>
                          <a:pt x="112" y="468"/>
                        </a:lnTo>
                        <a:lnTo>
                          <a:pt x="124" y="476"/>
                        </a:lnTo>
                        <a:lnTo>
                          <a:pt x="124" y="468"/>
                        </a:lnTo>
                        <a:lnTo>
                          <a:pt x="124" y="459"/>
                        </a:lnTo>
                        <a:lnTo>
                          <a:pt x="135" y="451"/>
                        </a:lnTo>
                        <a:lnTo>
                          <a:pt x="124" y="443"/>
                        </a:lnTo>
                        <a:lnTo>
                          <a:pt x="124" y="435"/>
                        </a:lnTo>
                        <a:lnTo>
                          <a:pt x="112" y="427"/>
                        </a:lnTo>
                        <a:lnTo>
                          <a:pt x="112" y="418"/>
                        </a:lnTo>
                        <a:lnTo>
                          <a:pt x="124" y="427"/>
                        </a:lnTo>
                        <a:lnTo>
                          <a:pt x="124" y="410"/>
                        </a:lnTo>
                        <a:lnTo>
                          <a:pt x="112" y="410"/>
                        </a:lnTo>
                        <a:lnTo>
                          <a:pt x="101" y="402"/>
                        </a:lnTo>
                        <a:lnTo>
                          <a:pt x="101" y="386"/>
                        </a:lnTo>
                        <a:lnTo>
                          <a:pt x="112" y="394"/>
                        </a:lnTo>
                        <a:lnTo>
                          <a:pt x="112" y="402"/>
                        </a:lnTo>
                        <a:lnTo>
                          <a:pt x="124" y="394"/>
                        </a:lnTo>
                        <a:lnTo>
                          <a:pt x="124" y="386"/>
                        </a:lnTo>
                        <a:lnTo>
                          <a:pt x="124" y="377"/>
                        </a:lnTo>
                        <a:lnTo>
                          <a:pt x="124" y="369"/>
                        </a:lnTo>
                        <a:lnTo>
                          <a:pt x="112" y="361"/>
                        </a:lnTo>
                        <a:lnTo>
                          <a:pt x="124" y="361"/>
                        </a:lnTo>
                        <a:lnTo>
                          <a:pt x="112" y="345"/>
                        </a:lnTo>
                        <a:lnTo>
                          <a:pt x="112" y="336"/>
                        </a:lnTo>
                        <a:lnTo>
                          <a:pt x="124" y="328"/>
                        </a:lnTo>
                        <a:lnTo>
                          <a:pt x="124" y="320"/>
                        </a:lnTo>
                        <a:lnTo>
                          <a:pt x="112" y="312"/>
                        </a:lnTo>
                        <a:lnTo>
                          <a:pt x="112" y="304"/>
                        </a:lnTo>
                        <a:lnTo>
                          <a:pt x="124" y="304"/>
                        </a:lnTo>
                        <a:lnTo>
                          <a:pt x="124" y="295"/>
                        </a:lnTo>
                        <a:lnTo>
                          <a:pt x="124" y="287"/>
                        </a:lnTo>
                        <a:lnTo>
                          <a:pt x="124" y="279"/>
                        </a:lnTo>
                        <a:lnTo>
                          <a:pt x="124" y="271"/>
                        </a:lnTo>
                        <a:lnTo>
                          <a:pt x="112" y="263"/>
                        </a:lnTo>
                        <a:lnTo>
                          <a:pt x="112" y="271"/>
                        </a:lnTo>
                        <a:lnTo>
                          <a:pt x="112" y="263"/>
                        </a:lnTo>
                        <a:lnTo>
                          <a:pt x="112" y="255"/>
                        </a:lnTo>
                        <a:lnTo>
                          <a:pt x="112" y="246"/>
                        </a:lnTo>
                        <a:lnTo>
                          <a:pt x="112" y="238"/>
                        </a:lnTo>
                        <a:lnTo>
                          <a:pt x="112" y="230"/>
                        </a:lnTo>
                        <a:lnTo>
                          <a:pt x="112" y="222"/>
                        </a:lnTo>
                        <a:lnTo>
                          <a:pt x="112" y="214"/>
                        </a:lnTo>
                        <a:lnTo>
                          <a:pt x="112" y="205"/>
                        </a:lnTo>
                        <a:lnTo>
                          <a:pt x="101" y="197"/>
                        </a:lnTo>
                        <a:lnTo>
                          <a:pt x="112" y="189"/>
                        </a:lnTo>
                        <a:lnTo>
                          <a:pt x="101" y="181"/>
                        </a:lnTo>
                        <a:lnTo>
                          <a:pt x="101" y="173"/>
                        </a:lnTo>
                        <a:lnTo>
                          <a:pt x="112" y="173"/>
                        </a:lnTo>
                        <a:lnTo>
                          <a:pt x="112" y="164"/>
                        </a:lnTo>
                        <a:lnTo>
                          <a:pt x="112" y="156"/>
                        </a:lnTo>
                        <a:lnTo>
                          <a:pt x="112" y="148"/>
                        </a:lnTo>
                        <a:lnTo>
                          <a:pt x="101" y="148"/>
                        </a:lnTo>
                        <a:lnTo>
                          <a:pt x="101" y="140"/>
                        </a:lnTo>
                        <a:lnTo>
                          <a:pt x="112" y="132"/>
                        </a:lnTo>
                        <a:lnTo>
                          <a:pt x="101" y="123"/>
                        </a:lnTo>
                        <a:lnTo>
                          <a:pt x="101" y="115"/>
                        </a:lnTo>
                        <a:lnTo>
                          <a:pt x="101" y="107"/>
                        </a:lnTo>
                        <a:lnTo>
                          <a:pt x="90" y="107"/>
                        </a:lnTo>
                        <a:lnTo>
                          <a:pt x="101" y="99"/>
                        </a:lnTo>
                        <a:lnTo>
                          <a:pt x="90" y="91"/>
                        </a:lnTo>
                        <a:lnTo>
                          <a:pt x="90" y="74"/>
                        </a:lnTo>
                        <a:lnTo>
                          <a:pt x="90" y="66"/>
                        </a:lnTo>
                        <a:lnTo>
                          <a:pt x="79" y="58"/>
                        </a:lnTo>
                        <a:lnTo>
                          <a:pt x="79" y="50"/>
                        </a:lnTo>
                        <a:lnTo>
                          <a:pt x="68" y="50"/>
                        </a:lnTo>
                        <a:lnTo>
                          <a:pt x="68" y="41"/>
                        </a:lnTo>
                        <a:lnTo>
                          <a:pt x="68" y="25"/>
                        </a:lnTo>
                        <a:lnTo>
                          <a:pt x="68" y="17"/>
                        </a:lnTo>
                        <a:lnTo>
                          <a:pt x="68" y="9"/>
                        </a:lnTo>
                        <a:lnTo>
                          <a:pt x="68" y="0"/>
                        </a:lnTo>
                        <a:lnTo>
                          <a:pt x="68" y="9"/>
                        </a:lnTo>
                        <a:lnTo>
                          <a:pt x="56" y="17"/>
                        </a:lnTo>
                        <a:lnTo>
                          <a:pt x="56" y="33"/>
                        </a:lnTo>
                        <a:lnTo>
                          <a:pt x="56" y="41"/>
                        </a:lnTo>
                        <a:lnTo>
                          <a:pt x="56" y="33"/>
                        </a:lnTo>
                        <a:lnTo>
                          <a:pt x="56" y="41"/>
                        </a:lnTo>
                        <a:lnTo>
                          <a:pt x="45" y="50"/>
                        </a:lnTo>
                        <a:lnTo>
                          <a:pt x="45" y="58"/>
                        </a:lnTo>
                        <a:lnTo>
                          <a:pt x="45" y="66"/>
                        </a:lnTo>
                        <a:lnTo>
                          <a:pt x="45" y="74"/>
                        </a:lnTo>
                        <a:lnTo>
                          <a:pt x="34" y="74"/>
                        </a:lnTo>
                        <a:lnTo>
                          <a:pt x="34" y="82"/>
                        </a:lnTo>
                        <a:lnTo>
                          <a:pt x="34" y="91"/>
                        </a:lnTo>
                        <a:lnTo>
                          <a:pt x="45" y="91"/>
                        </a:lnTo>
                        <a:lnTo>
                          <a:pt x="45" y="99"/>
                        </a:lnTo>
                        <a:lnTo>
                          <a:pt x="34" y="99"/>
                        </a:lnTo>
                        <a:lnTo>
                          <a:pt x="34" y="91"/>
                        </a:lnTo>
                        <a:lnTo>
                          <a:pt x="23" y="99"/>
                        </a:lnTo>
                        <a:lnTo>
                          <a:pt x="12" y="107"/>
                        </a:lnTo>
                        <a:lnTo>
                          <a:pt x="12" y="115"/>
                        </a:lnTo>
                        <a:lnTo>
                          <a:pt x="23" y="115"/>
                        </a:lnTo>
                        <a:lnTo>
                          <a:pt x="23" y="123"/>
                        </a:lnTo>
                        <a:lnTo>
                          <a:pt x="34" y="123"/>
                        </a:lnTo>
                        <a:lnTo>
                          <a:pt x="34" y="132"/>
                        </a:lnTo>
                        <a:lnTo>
                          <a:pt x="23" y="132"/>
                        </a:lnTo>
                        <a:lnTo>
                          <a:pt x="12" y="132"/>
                        </a:lnTo>
                        <a:lnTo>
                          <a:pt x="0" y="140"/>
                        </a:lnTo>
                        <a:lnTo>
                          <a:pt x="0" y="156"/>
                        </a:lnTo>
                        <a:lnTo>
                          <a:pt x="12" y="156"/>
                        </a:lnTo>
                        <a:lnTo>
                          <a:pt x="12" y="148"/>
                        </a:lnTo>
                        <a:lnTo>
                          <a:pt x="12" y="164"/>
                        </a:lnTo>
                        <a:lnTo>
                          <a:pt x="0" y="173"/>
                        </a:lnTo>
                        <a:lnTo>
                          <a:pt x="12" y="173"/>
                        </a:lnTo>
                        <a:lnTo>
                          <a:pt x="23" y="173"/>
                        </a:lnTo>
                        <a:lnTo>
                          <a:pt x="12" y="181"/>
                        </a:lnTo>
                        <a:lnTo>
                          <a:pt x="12" y="189"/>
                        </a:lnTo>
                        <a:lnTo>
                          <a:pt x="12" y="197"/>
                        </a:lnTo>
                        <a:lnTo>
                          <a:pt x="23" y="197"/>
                        </a:lnTo>
                        <a:lnTo>
                          <a:pt x="12" y="205"/>
                        </a:lnTo>
                        <a:lnTo>
                          <a:pt x="12" y="214"/>
                        </a:lnTo>
                        <a:lnTo>
                          <a:pt x="12" y="222"/>
                        </a:lnTo>
                        <a:lnTo>
                          <a:pt x="23" y="222"/>
                        </a:lnTo>
                        <a:lnTo>
                          <a:pt x="12" y="230"/>
                        </a:lnTo>
                        <a:lnTo>
                          <a:pt x="12" y="238"/>
                        </a:lnTo>
                        <a:lnTo>
                          <a:pt x="12" y="246"/>
                        </a:lnTo>
                        <a:lnTo>
                          <a:pt x="0" y="255"/>
                        </a:lnTo>
                        <a:lnTo>
                          <a:pt x="0" y="263"/>
                        </a:lnTo>
                        <a:lnTo>
                          <a:pt x="0" y="271"/>
                        </a:lnTo>
                        <a:lnTo>
                          <a:pt x="12" y="271"/>
                        </a:lnTo>
                        <a:lnTo>
                          <a:pt x="0" y="279"/>
                        </a:lnTo>
                        <a:lnTo>
                          <a:pt x="0" y="287"/>
                        </a:lnTo>
                        <a:lnTo>
                          <a:pt x="12" y="287"/>
                        </a:lnTo>
                        <a:lnTo>
                          <a:pt x="23" y="287"/>
                        </a:lnTo>
                        <a:lnTo>
                          <a:pt x="34" y="287"/>
                        </a:lnTo>
                        <a:lnTo>
                          <a:pt x="23" y="287"/>
                        </a:lnTo>
                        <a:lnTo>
                          <a:pt x="23" y="295"/>
                        </a:lnTo>
                        <a:lnTo>
                          <a:pt x="12" y="304"/>
                        </a:lnTo>
                        <a:lnTo>
                          <a:pt x="0" y="312"/>
                        </a:lnTo>
                        <a:lnTo>
                          <a:pt x="0" y="320"/>
                        </a:lnTo>
                        <a:lnTo>
                          <a:pt x="0" y="328"/>
                        </a:lnTo>
                        <a:lnTo>
                          <a:pt x="0" y="345"/>
                        </a:lnTo>
                        <a:lnTo>
                          <a:pt x="0" y="353"/>
                        </a:lnTo>
                        <a:lnTo>
                          <a:pt x="12" y="345"/>
                        </a:lnTo>
                        <a:lnTo>
                          <a:pt x="0" y="361"/>
                        </a:lnTo>
                        <a:lnTo>
                          <a:pt x="0" y="369"/>
                        </a:lnTo>
                        <a:lnTo>
                          <a:pt x="0" y="377"/>
                        </a:lnTo>
                        <a:lnTo>
                          <a:pt x="0" y="386"/>
                        </a:lnTo>
                        <a:lnTo>
                          <a:pt x="12" y="386"/>
                        </a:lnTo>
                        <a:lnTo>
                          <a:pt x="12" y="394"/>
                        </a:lnTo>
                        <a:lnTo>
                          <a:pt x="0" y="410"/>
                        </a:lnTo>
                        <a:lnTo>
                          <a:pt x="0" y="427"/>
                        </a:lnTo>
                        <a:lnTo>
                          <a:pt x="0" y="435"/>
                        </a:lnTo>
                        <a:lnTo>
                          <a:pt x="0" y="443"/>
                        </a:lnTo>
                        <a:lnTo>
                          <a:pt x="0" y="451"/>
                        </a:lnTo>
                        <a:lnTo>
                          <a:pt x="0" y="443"/>
                        </a:lnTo>
                        <a:lnTo>
                          <a:pt x="12" y="435"/>
                        </a:lnTo>
                        <a:lnTo>
                          <a:pt x="12" y="443"/>
                        </a:lnTo>
                        <a:lnTo>
                          <a:pt x="0" y="459"/>
                        </a:lnTo>
                        <a:lnTo>
                          <a:pt x="0" y="468"/>
                        </a:lnTo>
                        <a:lnTo>
                          <a:pt x="0" y="476"/>
                        </a:lnTo>
                        <a:lnTo>
                          <a:pt x="12" y="484"/>
                        </a:lnTo>
                        <a:lnTo>
                          <a:pt x="23" y="476"/>
                        </a:lnTo>
                        <a:lnTo>
                          <a:pt x="23" y="459"/>
                        </a:lnTo>
                        <a:lnTo>
                          <a:pt x="34" y="459"/>
                        </a:lnTo>
                        <a:lnTo>
                          <a:pt x="34" y="476"/>
                        </a:lnTo>
                        <a:lnTo>
                          <a:pt x="23" y="484"/>
                        </a:lnTo>
                        <a:lnTo>
                          <a:pt x="12" y="492"/>
                        </a:lnTo>
                        <a:lnTo>
                          <a:pt x="12" y="500"/>
                        </a:lnTo>
                        <a:lnTo>
                          <a:pt x="0" y="517"/>
                        </a:lnTo>
                        <a:lnTo>
                          <a:pt x="12" y="533"/>
                        </a:lnTo>
                        <a:lnTo>
                          <a:pt x="23" y="525"/>
                        </a:lnTo>
                        <a:lnTo>
                          <a:pt x="23" y="517"/>
                        </a:lnTo>
                        <a:lnTo>
                          <a:pt x="34" y="517"/>
                        </a:lnTo>
                        <a:lnTo>
                          <a:pt x="12" y="541"/>
                        </a:lnTo>
                        <a:lnTo>
                          <a:pt x="12" y="550"/>
                        </a:lnTo>
                        <a:lnTo>
                          <a:pt x="0" y="558"/>
                        </a:lnTo>
                        <a:lnTo>
                          <a:pt x="0" y="566"/>
                        </a:lnTo>
                        <a:lnTo>
                          <a:pt x="12" y="574"/>
                        </a:lnTo>
                        <a:lnTo>
                          <a:pt x="12" y="582"/>
                        </a:lnTo>
                        <a:lnTo>
                          <a:pt x="12" y="591"/>
                        </a:lnTo>
                        <a:lnTo>
                          <a:pt x="12" y="599"/>
                        </a:lnTo>
                        <a:lnTo>
                          <a:pt x="0" y="615"/>
                        </a:lnTo>
                        <a:lnTo>
                          <a:pt x="12" y="623"/>
                        </a:lnTo>
                        <a:lnTo>
                          <a:pt x="12" y="640"/>
                        </a:lnTo>
                        <a:lnTo>
                          <a:pt x="23" y="640"/>
                        </a:lnTo>
                        <a:lnTo>
                          <a:pt x="34" y="640"/>
                        </a:lnTo>
                        <a:lnTo>
                          <a:pt x="34" y="648"/>
                        </a:lnTo>
                        <a:lnTo>
                          <a:pt x="23" y="656"/>
                        </a:lnTo>
                        <a:lnTo>
                          <a:pt x="23" y="664"/>
                        </a:lnTo>
                        <a:lnTo>
                          <a:pt x="23" y="681"/>
                        </a:lnTo>
                        <a:lnTo>
                          <a:pt x="34" y="681"/>
                        </a:lnTo>
                        <a:lnTo>
                          <a:pt x="34" y="689"/>
                        </a:lnTo>
                        <a:lnTo>
                          <a:pt x="34" y="681"/>
                        </a:lnTo>
                        <a:lnTo>
                          <a:pt x="45" y="681"/>
                        </a:lnTo>
                        <a:lnTo>
                          <a:pt x="34" y="689"/>
                        </a:lnTo>
                        <a:lnTo>
                          <a:pt x="34" y="697"/>
                        </a:lnTo>
                        <a:lnTo>
                          <a:pt x="45" y="697"/>
                        </a:lnTo>
                        <a:lnTo>
                          <a:pt x="45" y="714"/>
                        </a:lnTo>
                        <a:lnTo>
                          <a:pt x="56" y="705"/>
                        </a:lnTo>
                        <a:lnTo>
                          <a:pt x="56" y="714"/>
                        </a:lnTo>
                        <a:lnTo>
                          <a:pt x="56" y="722"/>
                        </a:lnTo>
                        <a:lnTo>
                          <a:pt x="56" y="787"/>
                        </a:lnTo>
                      </a:path>
                    </a:pathLst>
                  </a:custGeom>
                  <a:solidFill>
                    <a:srgbClr val="008000"/>
                  </a:solidFill>
                  <a:ln w="19050" cap="rnd">
                    <a:solidFill>
                      <a:schemeClr val="tx1"/>
                    </a:solidFill>
                    <a:round/>
                    <a:headEnd type="none" w="sm" len="sm"/>
                    <a:tailEnd type="none" w="sm" len="sm"/>
                  </a:ln>
                </p:spPr>
                <p:txBody>
                  <a:bodyPr/>
                  <a:lstStyle/>
                  <a:p>
                    <a:pPr eaLnBrk="0" hangingPunct="0"/>
                    <a:endParaRPr lang="en-US"/>
                  </a:p>
                </p:txBody>
              </p:sp>
              <p:sp>
                <p:nvSpPr>
                  <p:cNvPr id="21544" name="Freeform 151"/>
                  <p:cNvSpPr>
                    <a:spLocks/>
                  </p:cNvSpPr>
                  <p:nvPr/>
                </p:nvSpPr>
                <p:spPr bwMode="auto">
                  <a:xfrm>
                    <a:off x="2859" y="2143"/>
                    <a:ext cx="17" cy="17"/>
                  </a:xfrm>
                  <a:custGeom>
                    <a:avLst/>
                    <a:gdLst>
                      <a:gd name="T0" fmla="*/ 16 w 17"/>
                      <a:gd name="T1" fmla="*/ 0 h 17"/>
                      <a:gd name="T2" fmla="*/ 16 w 17"/>
                      <a:gd name="T3" fmla="*/ 16 h 17"/>
                      <a:gd name="T4" fmla="*/ 0 w 17"/>
                      <a:gd name="T5" fmla="*/ 16 h 17"/>
                      <a:gd name="T6" fmla="*/ 0 w 17"/>
                      <a:gd name="T7" fmla="*/ 8 h 17"/>
                      <a:gd name="T8" fmla="*/ 16 w 17"/>
                      <a:gd name="T9" fmla="*/ 8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16" y="16"/>
                        </a:lnTo>
                        <a:lnTo>
                          <a:pt x="0" y="16"/>
                        </a:lnTo>
                        <a:lnTo>
                          <a:pt x="0" y="8"/>
                        </a:lnTo>
                        <a:lnTo>
                          <a:pt x="16" y="8"/>
                        </a:lnTo>
                        <a:lnTo>
                          <a:pt x="16"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45" name="Freeform 152"/>
                  <p:cNvSpPr>
                    <a:spLocks/>
                  </p:cNvSpPr>
                  <p:nvPr/>
                </p:nvSpPr>
                <p:spPr bwMode="auto">
                  <a:xfrm>
                    <a:off x="2859" y="2126"/>
                    <a:ext cx="17" cy="17"/>
                  </a:xfrm>
                  <a:custGeom>
                    <a:avLst/>
                    <a:gdLst>
                      <a:gd name="T0" fmla="*/ 16 w 17"/>
                      <a:gd name="T1" fmla="*/ 16 h 17"/>
                      <a:gd name="T2" fmla="*/ 16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16"/>
                        </a:lnTo>
                        <a:lnTo>
                          <a:pt x="16" y="16"/>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46" name="Freeform 153"/>
                  <p:cNvSpPr>
                    <a:spLocks/>
                  </p:cNvSpPr>
                  <p:nvPr/>
                </p:nvSpPr>
                <p:spPr bwMode="auto">
                  <a:xfrm>
                    <a:off x="2893" y="2151"/>
                    <a:ext cx="17" cy="17"/>
                  </a:xfrm>
                  <a:custGeom>
                    <a:avLst/>
                    <a:gdLst>
                      <a:gd name="T0" fmla="*/ 0 w 17"/>
                      <a:gd name="T1" fmla="*/ 8 h 17"/>
                      <a:gd name="T2" fmla="*/ 16 w 17"/>
                      <a:gd name="T3" fmla="*/ 16 h 17"/>
                      <a:gd name="T4" fmla="*/ 16 w 17"/>
                      <a:gd name="T5" fmla="*/ 8 h 17"/>
                      <a:gd name="T6" fmla="*/ 16 w 17"/>
                      <a:gd name="T7" fmla="*/ 0 h 17"/>
                      <a:gd name="T8" fmla="*/ 0 w 17"/>
                      <a:gd name="T9" fmla="*/ 0 h 17"/>
                      <a:gd name="T10" fmla="*/ 0 w 17"/>
                      <a:gd name="T11" fmla="*/ 8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8"/>
                        </a:moveTo>
                        <a:lnTo>
                          <a:pt x="16" y="16"/>
                        </a:lnTo>
                        <a:lnTo>
                          <a:pt x="16" y="8"/>
                        </a:lnTo>
                        <a:lnTo>
                          <a:pt x="16" y="0"/>
                        </a:lnTo>
                        <a:lnTo>
                          <a:pt x="0" y="0"/>
                        </a:lnTo>
                        <a:lnTo>
                          <a:pt x="0" y="8"/>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47" name="Freeform 154"/>
                  <p:cNvSpPr>
                    <a:spLocks/>
                  </p:cNvSpPr>
                  <p:nvPr/>
                </p:nvSpPr>
                <p:spPr bwMode="auto">
                  <a:xfrm>
                    <a:off x="2893" y="2044"/>
                    <a:ext cx="17" cy="18"/>
                  </a:xfrm>
                  <a:custGeom>
                    <a:avLst/>
                    <a:gdLst>
                      <a:gd name="T0" fmla="*/ 0 w 17"/>
                      <a:gd name="T1" fmla="*/ 17 h 18"/>
                      <a:gd name="T2" fmla="*/ 16 w 17"/>
                      <a:gd name="T3" fmla="*/ 17 h 18"/>
                      <a:gd name="T4" fmla="*/ 16 w 17"/>
                      <a:gd name="T5" fmla="*/ 9 h 18"/>
                      <a:gd name="T6" fmla="*/ 16 w 17"/>
                      <a:gd name="T7" fmla="*/ 0 h 18"/>
                      <a:gd name="T8" fmla="*/ 0 w 17"/>
                      <a:gd name="T9" fmla="*/ 9 h 18"/>
                      <a:gd name="T10" fmla="*/ 0 w 17"/>
                      <a:gd name="T11" fmla="*/ 17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0" y="17"/>
                        </a:moveTo>
                        <a:lnTo>
                          <a:pt x="16" y="17"/>
                        </a:lnTo>
                        <a:lnTo>
                          <a:pt x="16" y="9"/>
                        </a:lnTo>
                        <a:lnTo>
                          <a:pt x="16" y="0"/>
                        </a:lnTo>
                        <a:lnTo>
                          <a:pt x="0" y="9"/>
                        </a:lnTo>
                        <a:lnTo>
                          <a:pt x="0" y="17"/>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48" name="Freeform 155"/>
                  <p:cNvSpPr>
                    <a:spLocks/>
                  </p:cNvSpPr>
                  <p:nvPr/>
                </p:nvSpPr>
                <p:spPr bwMode="auto">
                  <a:xfrm>
                    <a:off x="2870" y="2069"/>
                    <a:ext cx="1" cy="26"/>
                  </a:xfrm>
                  <a:custGeom>
                    <a:avLst/>
                    <a:gdLst>
                      <a:gd name="T0" fmla="*/ 0 w 1"/>
                      <a:gd name="T1" fmla="*/ 16 h 26"/>
                      <a:gd name="T2" fmla="*/ 0 w 1"/>
                      <a:gd name="T3" fmla="*/ 0 h 26"/>
                      <a:gd name="T4" fmla="*/ 0 w 1"/>
                      <a:gd name="T5" fmla="*/ 16 h 26"/>
                      <a:gd name="T6" fmla="*/ 0 w 1"/>
                      <a:gd name="T7" fmla="*/ 25 h 26"/>
                      <a:gd name="T8" fmla="*/ 0 w 1"/>
                      <a:gd name="T9" fmla="*/ 16 h 26"/>
                      <a:gd name="T10" fmla="*/ 0 60000 65536"/>
                      <a:gd name="T11" fmla="*/ 0 60000 65536"/>
                      <a:gd name="T12" fmla="*/ 0 60000 65536"/>
                      <a:gd name="T13" fmla="*/ 0 60000 65536"/>
                      <a:gd name="T14" fmla="*/ 0 60000 65536"/>
                      <a:gd name="T15" fmla="*/ 0 w 1"/>
                      <a:gd name="T16" fmla="*/ 0 h 26"/>
                      <a:gd name="T17" fmla="*/ 1 w 1"/>
                      <a:gd name="T18" fmla="*/ 26 h 26"/>
                    </a:gdLst>
                    <a:ahLst/>
                    <a:cxnLst>
                      <a:cxn ang="T10">
                        <a:pos x="T0" y="T1"/>
                      </a:cxn>
                      <a:cxn ang="T11">
                        <a:pos x="T2" y="T3"/>
                      </a:cxn>
                      <a:cxn ang="T12">
                        <a:pos x="T4" y="T5"/>
                      </a:cxn>
                      <a:cxn ang="T13">
                        <a:pos x="T6" y="T7"/>
                      </a:cxn>
                      <a:cxn ang="T14">
                        <a:pos x="T8" y="T9"/>
                      </a:cxn>
                    </a:cxnLst>
                    <a:rect l="T15" t="T16" r="T17" b="T18"/>
                    <a:pathLst>
                      <a:path w="1" h="26">
                        <a:moveTo>
                          <a:pt x="0" y="16"/>
                        </a:moveTo>
                        <a:lnTo>
                          <a:pt x="0" y="0"/>
                        </a:lnTo>
                        <a:lnTo>
                          <a:pt x="0" y="16"/>
                        </a:lnTo>
                        <a:lnTo>
                          <a:pt x="0" y="25"/>
                        </a:lnTo>
                        <a:lnTo>
                          <a:pt x="0" y="16"/>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49" name="Freeform 156"/>
                  <p:cNvSpPr>
                    <a:spLocks/>
                  </p:cNvSpPr>
                  <p:nvPr/>
                </p:nvSpPr>
                <p:spPr bwMode="auto">
                  <a:xfrm>
                    <a:off x="2848" y="2044"/>
                    <a:ext cx="17" cy="18"/>
                  </a:xfrm>
                  <a:custGeom>
                    <a:avLst/>
                    <a:gdLst>
                      <a:gd name="T0" fmla="*/ 16 w 17"/>
                      <a:gd name="T1" fmla="*/ 17 h 18"/>
                      <a:gd name="T2" fmla="*/ 16 w 17"/>
                      <a:gd name="T3" fmla="*/ 0 h 18"/>
                      <a:gd name="T4" fmla="*/ 0 w 17"/>
                      <a:gd name="T5" fmla="*/ 0 h 18"/>
                      <a:gd name="T6" fmla="*/ 0 w 17"/>
                      <a:gd name="T7" fmla="*/ 9 h 18"/>
                      <a:gd name="T8" fmla="*/ 16 w 17"/>
                      <a:gd name="T9" fmla="*/ 17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17"/>
                        </a:moveTo>
                        <a:lnTo>
                          <a:pt x="16" y="0"/>
                        </a:lnTo>
                        <a:lnTo>
                          <a:pt x="0" y="0"/>
                        </a:lnTo>
                        <a:lnTo>
                          <a:pt x="0" y="9"/>
                        </a:lnTo>
                        <a:lnTo>
                          <a:pt x="16" y="17"/>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50" name="Freeform 157"/>
                  <p:cNvSpPr>
                    <a:spLocks/>
                  </p:cNvSpPr>
                  <p:nvPr/>
                </p:nvSpPr>
                <p:spPr bwMode="auto">
                  <a:xfrm>
                    <a:off x="2859" y="2085"/>
                    <a:ext cx="1" cy="18"/>
                  </a:xfrm>
                  <a:custGeom>
                    <a:avLst/>
                    <a:gdLst>
                      <a:gd name="T0" fmla="*/ 0 w 1"/>
                      <a:gd name="T1" fmla="*/ 17 h 18"/>
                      <a:gd name="T2" fmla="*/ 0 w 1"/>
                      <a:gd name="T3" fmla="*/ 9 h 18"/>
                      <a:gd name="T4" fmla="*/ 0 w 1"/>
                      <a:gd name="T5" fmla="*/ 0 h 18"/>
                      <a:gd name="T6" fmla="*/ 0 w 1"/>
                      <a:gd name="T7" fmla="*/ 9 h 18"/>
                      <a:gd name="T8" fmla="*/ 0 w 1"/>
                      <a:gd name="T9" fmla="*/ 17 h 18"/>
                      <a:gd name="T10" fmla="*/ 0 60000 65536"/>
                      <a:gd name="T11" fmla="*/ 0 60000 65536"/>
                      <a:gd name="T12" fmla="*/ 0 60000 65536"/>
                      <a:gd name="T13" fmla="*/ 0 60000 65536"/>
                      <a:gd name="T14" fmla="*/ 0 60000 65536"/>
                      <a:gd name="T15" fmla="*/ 0 w 1"/>
                      <a:gd name="T16" fmla="*/ 0 h 18"/>
                      <a:gd name="T17" fmla="*/ 1 w 1"/>
                      <a:gd name="T18" fmla="*/ 18 h 18"/>
                    </a:gdLst>
                    <a:ahLst/>
                    <a:cxnLst>
                      <a:cxn ang="T10">
                        <a:pos x="T0" y="T1"/>
                      </a:cxn>
                      <a:cxn ang="T11">
                        <a:pos x="T2" y="T3"/>
                      </a:cxn>
                      <a:cxn ang="T12">
                        <a:pos x="T4" y="T5"/>
                      </a:cxn>
                      <a:cxn ang="T13">
                        <a:pos x="T6" y="T7"/>
                      </a:cxn>
                      <a:cxn ang="T14">
                        <a:pos x="T8" y="T9"/>
                      </a:cxn>
                    </a:cxnLst>
                    <a:rect l="T15" t="T16" r="T17" b="T18"/>
                    <a:pathLst>
                      <a:path w="1" h="18">
                        <a:moveTo>
                          <a:pt x="0" y="17"/>
                        </a:moveTo>
                        <a:lnTo>
                          <a:pt x="0" y="9"/>
                        </a:lnTo>
                        <a:lnTo>
                          <a:pt x="0" y="0"/>
                        </a:lnTo>
                        <a:lnTo>
                          <a:pt x="0" y="9"/>
                        </a:lnTo>
                        <a:lnTo>
                          <a:pt x="0" y="17"/>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51" name="Line 158"/>
                  <p:cNvSpPr>
                    <a:spLocks noChangeShapeType="1"/>
                  </p:cNvSpPr>
                  <p:nvPr/>
                </p:nvSpPr>
                <p:spPr bwMode="auto">
                  <a:xfrm flipV="1">
                    <a:off x="2893" y="2126"/>
                    <a:ext cx="11" cy="9"/>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21552" name="Freeform 159"/>
                  <p:cNvSpPr>
                    <a:spLocks/>
                  </p:cNvSpPr>
                  <p:nvPr/>
                </p:nvSpPr>
                <p:spPr bwMode="auto">
                  <a:xfrm>
                    <a:off x="2870" y="1962"/>
                    <a:ext cx="17" cy="26"/>
                  </a:xfrm>
                  <a:custGeom>
                    <a:avLst/>
                    <a:gdLst>
                      <a:gd name="T0" fmla="*/ 0 w 17"/>
                      <a:gd name="T1" fmla="*/ 9 h 26"/>
                      <a:gd name="T2" fmla="*/ 16 w 17"/>
                      <a:gd name="T3" fmla="*/ 0 h 26"/>
                      <a:gd name="T4" fmla="*/ 16 w 17"/>
                      <a:gd name="T5" fmla="*/ 25 h 26"/>
                      <a:gd name="T6" fmla="*/ 0 w 17"/>
                      <a:gd name="T7" fmla="*/ 17 h 26"/>
                      <a:gd name="T8" fmla="*/ 0 w 17"/>
                      <a:gd name="T9" fmla="*/ 25 h 26"/>
                      <a:gd name="T10" fmla="*/ 0 w 17"/>
                      <a:gd name="T11" fmla="*/ 9 h 26"/>
                      <a:gd name="T12" fmla="*/ 0 60000 65536"/>
                      <a:gd name="T13" fmla="*/ 0 60000 65536"/>
                      <a:gd name="T14" fmla="*/ 0 60000 65536"/>
                      <a:gd name="T15" fmla="*/ 0 60000 65536"/>
                      <a:gd name="T16" fmla="*/ 0 60000 65536"/>
                      <a:gd name="T17" fmla="*/ 0 60000 65536"/>
                      <a:gd name="T18" fmla="*/ 0 w 17"/>
                      <a:gd name="T19" fmla="*/ 0 h 26"/>
                      <a:gd name="T20" fmla="*/ 17 w 1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7" h="26">
                        <a:moveTo>
                          <a:pt x="0" y="9"/>
                        </a:moveTo>
                        <a:lnTo>
                          <a:pt x="16" y="0"/>
                        </a:lnTo>
                        <a:lnTo>
                          <a:pt x="16" y="25"/>
                        </a:lnTo>
                        <a:lnTo>
                          <a:pt x="0" y="17"/>
                        </a:lnTo>
                        <a:lnTo>
                          <a:pt x="0" y="25"/>
                        </a:lnTo>
                        <a:lnTo>
                          <a:pt x="0" y="9"/>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53" name="Freeform 160"/>
                  <p:cNvSpPr>
                    <a:spLocks/>
                  </p:cNvSpPr>
                  <p:nvPr/>
                </p:nvSpPr>
                <p:spPr bwMode="auto">
                  <a:xfrm>
                    <a:off x="2870" y="1930"/>
                    <a:ext cx="17" cy="17"/>
                  </a:xfrm>
                  <a:custGeom>
                    <a:avLst/>
                    <a:gdLst>
                      <a:gd name="T0" fmla="*/ 16 w 17"/>
                      <a:gd name="T1" fmla="*/ 0 h 17"/>
                      <a:gd name="T2" fmla="*/ 16 w 17"/>
                      <a:gd name="T3" fmla="*/ 16 h 17"/>
                      <a:gd name="T4" fmla="*/ 0 w 17"/>
                      <a:gd name="T5" fmla="*/ 16 h 17"/>
                      <a:gd name="T6" fmla="*/ 0 w 17"/>
                      <a:gd name="T7" fmla="*/ 8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8"/>
                        </a:lnTo>
                        <a:lnTo>
                          <a:pt x="16"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54" name="Freeform 161"/>
                  <p:cNvSpPr>
                    <a:spLocks/>
                  </p:cNvSpPr>
                  <p:nvPr/>
                </p:nvSpPr>
                <p:spPr bwMode="auto">
                  <a:xfrm>
                    <a:off x="2859" y="1954"/>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55" name="Freeform 162"/>
                  <p:cNvSpPr>
                    <a:spLocks/>
                  </p:cNvSpPr>
                  <p:nvPr/>
                </p:nvSpPr>
                <p:spPr bwMode="auto">
                  <a:xfrm>
                    <a:off x="2848" y="1889"/>
                    <a:ext cx="17" cy="25"/>
                  </a:xfrm>
                  <a:custGeom>
                    <a:avLst/>
                    <a:gdLst>
                      <a:gd name="T0" fmla="*/ 16 w 17"/>
                      <a:gd name="T1" fmla="*/ 8 h 25"/>
                      <a:gd name="T2" fmla="*/ 0 w 17"/>
                      <a:gd name="T3" fmla="*/ 8 h 25"/>
                      <a:gd name="T4" fmla="*/ 0 w 17"/>
                      <a:gd name="T5" fmla="*/ 24 h 25"/>
                      <a:gd name="T6" fmla="*/ 16 w 17"/>
                      <a:gd name="T7" fmla="*/ 24 h 25"/>
                      <a:gd name="T8" fmla="*/ 16 w 17"/>
                      <a:gd name="T9" fmla="*/ 16 h 25"/>
                      <a:gd name="T10" fmla="*/ 16 w 17"/>
                      <a:gd name="T11" fmla="*/ 8 h 25"/>
                      <a:gd name="T12" fmla="*/ 16 w 17"/>
                      <a:gd name="T13" fmla="*/ 0 h 25"/>
                      <a:gd name="T14" fmla="*/ 16 w 17"/>
                      <a:gd name="T15" fmla="*/ 8 h 25"/>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5"/>
                      <a:gd name="T26" fmla="*/ 17 w 1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5">
                        <a:moveTo>
                          <a:pt x="16" y="8"/>
                        </a:moveTo>
                        <a:lnTo>
                          <a:pt x="0" y="8"/>
                        </a:lnTo>
                        <a:lnTo>
                          <a:pt x="0" y="24"/>
                        </a:lnTo>
                        <a:lnTo>
                          <a:pt x="16" y="24"/>
                        </a:lnTo>
                        <a:lnTo>
                          <a:pt x="16" y="16"/>
                        </a:lnTo>
                        <a:lnTo>
                          <a:pt x="16" y="8"/>
                        </a:lnTo>
                        <a:lnTo>
                          <a:pt x="16" y="0"/>
                        </a:lnTo>
                        <a:lnTo>
                          <a:pt x="16" y="8"/>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56" name="Freeform 163"/>
                  <p:cNvSpPr>
                    <a:spLocks/>
                  </p:cNvSpPr>
                  <p:nvPr/>
                </p:nvSpPr>
                <p:spPr bwMode="auto">
                  <a:xfrm>
                    <a:off x="2870" y="1872"/>
                    <a:ext cx="1" cy="18"/>
                  </a:xfrm>
                  <a:custGeom>
                    <a:avLst/>
                    <a:gdLst>
                      <a:gd name="T0" fmla="*/ 0 w 1"/>
                      <a:gd name="T1" fmla="*/ 0 h 18"/>
                      <a:gd name="T2" fmla="*/ 0 w 1"/>
                      <a:gd name="T3" fmla="*/ 17 h 18"/>
                      <a:gd name="T4" fmla="*/ 0 w 1"/>
                      <a:gd name="T5" fmla="*/ 8 h 18"/>
                      <a:gd name="T6" fmla="*/ 0 w 1"/>
                      <a:gd name="T7" fmla="*/ 0 h 18"/>
                      <a:gd name="T8" fmla="*/ 0 60000 65536"/>
                      <a:gd name="T9" fmla="*/ 0 60000 65536"/>
                      <a:gd name="T10" fmla="*/ 0 60000 65536"/>
                      <a:gd name="T11" fmla="*/ 0 60000 65536"/>
                      <a:gd name="T12" fmla="*/ 0 w 1"/>
                      <a:gd name="T13" fmla="*/ 0 h 18"/>
                      <a:gd name="T14" fmla="*/ 1 w 1"/>
                      <a:gd name="T15" fmla="*/ 18 h 18"/>
                    </a:gdLst>
                    <a:ahLst/>
                    <a:cxnLst>
                      <a:cxn ang="T8">
                        <a:pos x="T0" y="T1"/>
                      </a:cxn>
                      <a:cxn ang="T9">
                        <a:pos x="T2" y="T3"/>
                      </a:cxn>
                      <a:cxn ang="T10">
                        <a:pos x="T4" y="T5"/>
                      </a:cxn>
                      <a:cxn ang="T11">
                        <a:pos x="T6" y="T7"/>
                      </a:cxn>
                    </a:cxnLst>
                    <a:rect l="T12" t="T13" r="T14" b="T15"/>
                    <a:pathLst>
                      <a:path w="1" h="18">
                        <a:moveTo>
                          <a:pt x="0" y="0"/>
                        </a:moveTo>
                        <a:lnTo>
                          <a:pt x="0" y="17"/>
                        </a:lnTo>
                        <a:lnTo>
                          <a:pt x="0" y="8"/>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57" name="Freeform 164"/>
                  <p:cNvSpPr>
                    <a:spLocks/>
                  </p:cNvSpPr>
                  <p:nvPr/>
                </p:nvSpPr>
                <p:spPr bwMode="auto">
                  <a:xfrm>
                    <a:off x="2904" y="1839"/>
                    <a:ext cx="17" cy="18"/>
                  </a:xfrm>
                  <a:custGeom>
                    <a:avLst/>
                    <a:gdLst>
                      <a:gd name="T0" fmla="*/ 0 w 17"/>
                      <a:gd name="T1" fmla="*/ 9 h 18"/>
                      <a:gd name="T2" fmla="*/ 16 w 17"/>
                      <a:gd name="T3" fmla="*/ 0 h 18"/>
                      <a:gd name="T4" fmla="*/ 16 w 17"/>
                      <a:gd name="T5" fmla="*/ 9 h 18"/>
                      <a:gd name="T6" fmla="*/ 0 w 17"/>
                      <a:gd name="T7" fmla="*/ 17 h 18"/>
                      <a:gd name="T8" fmla="*/ 0 w 17"/>
                      <a:gd name="T9" fmla="*/ 9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9"/>
                        </a:moveTo>
                        <a:lnTo>
                          <a:pt x="16" y="0"/>
                        </a:lnTo>
                        <a:lnTo>
                          <a:pt x="16" y="9"/>
                        </a:lnTo>
                        <a:lnTo>
                          <a:pt x="0" y="17"/>
                        </a:lnTo>
                        <a:lnTo>
                          <a:pt x="0" y="9"/>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58" name="Freeform 165"/>
                  <p:cNvSpPr>
                    <a:spLocks/>
                  </p:cNvSpPr>
                  <p:nvPr/>
                </p:nvSpPr>
                <p:spPr bwMode="auto">
                  <a:xfrm>
                    <a:off x="2893" y="1823"/>
                    <a:ext cx="17" cy="17"/>
                  </a:xfrm>
                  <a:custGeom>
                    <a:avLst/>
                    <a:gdLst>
                      <a:gd name="T0" fmla="*/ 0 w 17"/>
                      <a:gd name="T1" fmla="*/ 0 h 17"/>
                      <a:gd name="T2" fmla="*/ 16 w 17"/>
                      <a:gd name="T3" fmla="*/ 0 h 17"/>
                      <a:gd name="T4" fmla="*/ 16 w 17"/>
                      <a:gd name="T5" fmla="*/ 8 h 17"/>
                      <a:gd name="T6" fmla="*/ 0 w 17"/>
                      <a:gd name="T7" fmla="*/ 16 h 17"/>
                      <a:gd name="T8" fmla="*/ 0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0"/>
                        </a:lnTo>
                        <a:lnTo>
                          <a:pt x="16" y="8"/>
                        </a:lnTo>
                        <a:lnTo>
                          <a:pt x="0" y="16"/>
                        </a:lnTo>
                        <a:lnTo>
                          <a:pt x="0" y="8"/>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59" name="Freeform 166"/>
                  <p:cNvSpPr>
                    <a:spLocks/>
                  </p:cNvSpPr>
                  <p:nvPr/>
                </p:nvSpPr>
                <p:spPr bwMode="auto">
                  <a:xfrm>
                    <a:off x="2837" y="1823"/>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60" name="Freeform 167"/>
                  <p:cNvSpPr>
                    <a:spLocks/>
                  </p:cNvSpPr>
                  <p:nvPr/>
                </p:nvSpPr>
                <p:spPr bwMode="auto">
                  <a:xfrm>
                    <a:off x="2837" y="1807"/>
                    <a:ext cx="17" cy="25"/>
                  </a:xfrm>
                  <a:custGeom>
                    <a:avLst/>
                    <a:gdLst>
                      <a:gd name="T0" fmla="*/ 0 w 17"/>
                      <a:gd name="T1" fmla="*/ 0 h 25"/>
                      <a:gd name="T2" fmla="*/ 0 w 17"/>
                      <a:gd name="T3" fmla="*/ 16 h 25"/>
                      <a:gd name="T4" fmla="*/ 16 w 17"/>
                      <a:gd name="T5" fmla="*/ 24 h 25"/>
                      <a:gd name="T6" fmla="*/ 16 w 17"/>
                      <a:gd name="T7" fmla="*/ 8 h 25"/>
                      <a:gd name="T8" fmla="*/ 0 w 17"/>
                      <a:gd name="T9" fmla="*/ 0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0"/>
                        </a:moveTo>
                        <a:lnTo>
                          <a:pt x="0" y="16"/>
                        </a:lnTo>
                        <a:lnTo>
                          <a:pt x="16" y="24"/>
                        </a:lnTo>
                        <a:lnTo>
                          <a:pt x="16" y="8"/>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61" name="Freeform 168"/>
                  <p:cNvSpPr>
                    <a:spLocks/>
                  </p:cNvSpPr>
                  <p:nvPr/>
                </p:nvSpPr>
                <p:spPr bwMode="auto">
                  <a:xfrm>
                    <a:off x="2882" y="1741"/>
                    <a:ext cx="17" cy="34"/>
                  </a:xfrm>
                  <a:custGeom>
                    <a:avLst/>
                    <a:gdLst>
                      <a:gd name="T0" fmla="*/ 0 w 17"/>
                      <a:gd name="T1" fmla="*/ 8 h 34"/>
                      <a:gd name="T2" fmla="*/ 0 w 17"/>
                      <a:gd name="T3" fmla="*/ 33 h 34"/>
                      <a:gd name="T4" fmla="*/ 16 w 17"/>
                      <a:gd name="T5" fmla="*/ 33 h 34"/>
                      <a:gd name="T6" fmla="*/ 16 w 17"/>
                      <a:gd name="T7" fmla="*/ 25 h 34"/>
                      <a:gd name="T8" fmla="*/ 16 w 17"/>
                      <a:gd name="T9" fmla="*/ 0 h 34"/>
                      <a:gd name="T10" fmla="*/ 0 w 17"/>
                      <a:gd name="T11" fmla="*/ 8 h 34"/>
                      <a:gd name="T12" fmla="*/ 0 60000 65536"/>
                      <a:gd name="T13" fmla="*/ 0 60000 65536"/>
                      <a:gd name="T14" fmla="*/ 0 60000 65536"/>
                      <a:gd name="T15" fmla="*/ 0 60000 65536"/>
                      <a:gd name="T16" fmla="*/ 0 60000 65536"/>
                      <a:gd name="T17" fmla="*/ 0 60000 65536"/>
                      <a:gd name="T18" fmla="*/ 0 w 17"/>
                      <a:gd name="T19" fmla="*/ 0 h 34"/>
                      <a:gd name="T20" fmla="*/ 17 w 17"/>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7" h="34">
                        <a:moveTo>
                          <a:pt x="0" y="8"/>
                        </a:moveTo>
                        <a:lnTo>
                          <a:pt x="0" y="33"/>
                        </a:lnTo>
                        <a:lnTo>
                          <a:pt x="16" y="33"/>
                        </a:lnTo>
                        <a:lnTo>
                          <a:pt x="16" y="25"/>
                        </a:lnTo>
                        <a:lnTo>
                          <a:pt x="16" y="0"/>
                        </a:lnTo>
                        <a:lnTo>
                          <a:pt x="0" y="8"/>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62" name="Freeform 169"/>
                  <p:cNvSpPr>
                    <a:spLocks/>
                  </p:cNvSpPr>
                  <p:nvPr/>
                </p:nvSpPr>
                <p:spPr bwMode="auto">
                  <a:xfrm>
                    <a:off x="2882" y="1626"/>
                    <a:ext cx="1" cy="34"/>
                  </a:xfrm>
                  <a:custGeom>
                    <a:avLst/>
                    <a:gdLst>
                      <a:gd name="T0" fmla="*/ 0 w 1"/>
                      <a:gd name="T1" fmla="*/ 0 h 34"/>
                      <a:gd name="T2" fmla="*/ 0 w 1"/>
                      <a:gd name="T3" fmla="*/ 33 h 34"/>
                      <a:gd name="T4" fmla="*/ 0 w 1"/>
                      <a:gd name="T5" fmla="*/ 25 h 34"/>
                      <a:gd name="T6" fmla="*/ 0 w 1"/>
                      <a:gd name="T7" fmla="*/ 17 h 34"/>
                      <a:gd name="T8" fmla="*/ 0 w 1"/>
                      <a:gd name="T9" fmla="*/ 0 h 34"/>
                      <a:gd name="T10" fmla="*/ 0 60000 65536"/>
                      <a:gd name="T11" fmla="*/ 0 60000 65536"/>
                      <a:gd name="T12" fmla="*/ 0 60000 65536"/>
                      <a:gd name="T13" fmla="*/ 0 60000 65536"/>
                      <a:gd name="T14" fmla="*/ 0 60000 65536"/>
                      <a:gd name="T15" fmla="*/ 0 w 1"/>
                      <a:gd name="T16" fmla="*/ 0 h 34"/>
                      <a:gd name="T17" fmla="*/ 1 w 1"/>
                      <a:gd name="T18" fmla="*/ 34 h 34"/>
                    </a:gdLst>
                    <a:ahLst/>
                    <a:cxnLst>
                      <a:cxn ang="T10">
                        <a:pos x="T0" y="T1"/>
                      </a:cxn>
                      <a:cxn ang="T11">
                        <a:pos x="T2" y="T3"/>
                      </a:cxn>
                      <a:cxn ang="T12">
                        <a:pos x="T4" y="T5"/>
                      </a:cxn>
                      <a:cxn ang="T13">
                        <a:pos x="T6" y="T7"/>
                      </a:cxn>
                      <a:cxn ang="T14">
                        <a:pos x="T8" y="T9"/>
                      </a:cxn>
                    </a:cxnLst>
                    <a:rect l="T15" t="T16" r="T17" b="T18"/>
                    <a:pathLst>
                      <a:path w="1" h="34">
                        <a:moveTo>
                          <a:pt x="0" y="0"/>
                        </a:moveTo>
                        <a:lnTo>
                          <a:pt x="0" y="33"/>
                        </a:lnTo>
                        <a:lnTo>
                          <a:pt x="0" y="25"/>
                        </a:lnTo>
                        <a:lnTo>
                          <a:pt x="0" y="17"/>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63" name="Freeform 170"/>
                  <p:cNvSpPr>
                    <a:spLocks/>
                  </p:cNvSpPr>
                  <p:nvPr/>
                </p:nvSpPr>
                <p:spPr bwMode="auto">
                  <a:xfrm>
                    <a:off x="2893" y="1602"/>
                    <a:ext cx="17" cy="25"/>
                  </a:xfrm>
                  <a:custGeom>
                    <a:avLst/>
                    <a:gdLst>
                      <a:gd name="T0" fmla="*/ 0 w 17"/>
                      <a:gd name="T1" fmla="*/ 0 h 25"/>
                      <a:gd name="T2" fmla="*/ 16 w 17"/>
                      <a:gd name="T3" fmla="*/ 8 h 25"/>
                      <a:gd name="T4" fmla="*/ 0 w 17"/>
                      <a:gd name="T5" fmla="*/ 24 h 25"/>
                      <a:gd name="T6" fmla="*/ 0 w 17"/>
                      <a:gd name="T7" fmla="*/ 0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0" y="0"/>
                        </a:moveTo>
                        <a:lnTo>
                          <a:pt x="16" y="8"/>
                        </a:lnTo>
                        <a:lnTo>
                          <a:pt x="0" y="24"/>
                        </a:lnTo>
                        <a:lnTo>
                          <a:pt x="0"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64" name="Freeform 171"/>
                  <p:cNvSpPr>
                    <a:spLocks/>
                  </p:cNvSpPr>
                  <p:nvPr/>
                </p:nvSpPr>
                <p:spPr bwMode="auto">
                  <a:xfrm>
                    <a:off x="2859" y="1635"/>
                    <a:ext cx="17" cy="25"/>
                  </a:xfrm>
                  <a:custGeom>
                    <a:avLst/>
                    <a:gdLst>
                      <a:gd name="T0" fmla="*/ 16 w 17"/>
                      <a:gd name="T1" fmla="*/ 0 h 25"/>
                      <a:gd name="T2" fmla="*/ 16 w 17"/>
                      <a:gd name="T3" fmla="*/ 24 h 25"/>
                      <a:gd name="T4" fmla="*/ 0 w 17"/>
                      <a:gd name="T5" fmla="*/ 24 h 25"/>
                      <a:gd name="T6" fmla="*/ 16 w 17"/>
                      <a:gd name="T7" fmla="*/ 0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6" y="0"/>
                        </a:moveTo>
                        <a:lnTo>
                          <a:pt x="16" y="24"/>
                        </a:lnTo>
                        <a:lnTo>
                          <a:pt x="0" y="24"/>
                        </a:lnTo>
                        <a:lnTo>
                          <a:pt x="16"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65" name="Line 172"/>
                  <p:cNvSpPr>
                    <a:spLocks noChangeShapeType="1"/>
                  </p:cNvSpPr>
                  <p:nvPr/>
                </p:nvSpPr>
                <p:spPr bwMode="auto">
                  <a:xfrm>
                    <a:off x="2870" y="1602"/>
                    <a:ext cx="0" cy="16"/>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21566" name="Freeform 173"/>
                  <p:cNvSpPr>
                    <a:spLocks/>
                  </p:cNvSpPr>
                  <p:nvPr/>
                </p:nvSpPr>
                <p:spPr bwMode="auto">
                  <a:xfrm>
                    <a:off x="2859" y="1602"/>
                    <a:ext cx="17" cy="25"/>
                  </a:xfrm>
                  <a:custGeom>
                    <a:avLst/>
                    <a:gdLst>
                      <a:gd name="T0" fmla="*/ 0 w 17"/>
                      <a:gd name="T1" fmla="*/ 8 h 25"/>
                      <a:gd name="T2" fmla="*/ 0 w 17"/>
                      <a:gd name="T3" fmla="*/ 0 h 25"/>
                      <a:gd name="T4" fmla="*/ 16 w 17"/>
                      <a:gd name="T5" fmla="*/ 16 h 25"/>
                      <a:gd name="T6" fmla="*/ 0 w 17"/>
                      <a:gd name="T7" fmla="*/ 24 h 25"/>
                      <a:gd name="T8" fmla="*/ 0 w 17"/>
                      <a:gd name="T9" fmla="*/ 8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8"/>
                        </a:moveTo>
                        <a:lnTo>
                          <a:pt x="0" y="0"/>
                        </a:lnTo>
                        <a:lnTo>
                          <a:pt x="16" y="16"/>
                        </a:lnTo>
                        <a:lnTo>
                          <a:pt x="0" y="24"/>
                        </a:lnTo>
                        <a:lnTo>
                          <a:pt x="0" y="8"/>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67" name="Freeform 174"/>
                  <p:cNvSpPr>
                    <a:spLocks/>
                  </p:cNvSpPr>
                  <p:nvPr/>
                </p:nvSpPr>
                <p:spPr bwMode="auto">
                  <a:xfrm>
                    <a:off x="2859" y="1553"/>
                    <a:ext cx="17" cy="17"/>
                  </a:xfrm>
                  <a:custGeom>
                    <a:avLst/>
                    <a:gdLst>
                      <a:gd name="T0" fmla="*/ 16 w 17"/>
                      <a:gd name="T1" fmla="*/ 0 h 17"/>
                      <a:gd name="T2" fmla="*/ 0 w 17"/>
                      <a:gd name="T3" fmla="*/ 8 h 17"/>
                      <a:gd name="T4" fmla="*/ 16 w 17"/>
                      <a:gd name="T5" fmla="*/ 16 h 17"/>
                      <a:gd name="T6" fmla="*/ 16 w 17"/>
                      <a:gd name="T7" fmla="*/ 8 h 17"/>
                      <a:gd name="T8" fmla="*/ 16 w 17"/>
                      <a:gd name="T9" fmla="*/ 16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8"/>
                        </a:lnTo>
                        <a:lnTo>
                          <a:pt x="16" y="16"/>
                        </a:lnTo>
                        <a:lnTo>
                          <a:pt x="16" y="8"/>
                        </a:lnTo>
                        <a:lnTo>
                          <a:pt x="16" y="16"/>
                        </a:lnTo>
                        <a:lnTo>
                          <a:pt x="16"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68" name="Freeform 175"/>
                  <p:cNvSpPr>
                    <a:spLocks/>
                  </p:cNvSpPr>
                  <p:nvPr/>
                </p:nvSpPr>
                <p:spPr bwMode="auto">
                  <a:xfrm>
                    <a:off x="2882" y="1544"/>
                    <a:ext cx="17" cy="18"/>
                  </a:xfrm>
                  <a:custGeom>
                    <a:avLst/>
                    <a:gdLst>
                      <a:gd name="T0" fmla="*/ 0 w 17"/>
                      <a:gd name="T1" fmla="*/ 9 h 18"/>
                      <a:gd name="T2" fmla="*/ 16 w 17"/>
                      <a:gd name="T3" fmla="*/ 0 h 18"/>
                      <a:gd name="T4" fmla="*/ 16 w 17"/>
                      <a:gd name="T5" fmla="*/ 17 h 18"/>
                      <a:gd name="T6" fmla="*/ 0 w 17"/>
                      <a:gd name="T7" fmla="*/ 9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9"/>
                        </a:moveTo>
                        <a:lnTo>
                          <a:pt x="16" y="0"/>
                        </a:lnTo>
                        <a:lnTo>
                          <a:pt x="16" y="17"/>
                        </a:lnTo>
                        <a:lnTo>
                          <a:pt x="0" y="9"/>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69" name="Freeform 176"/>
                  <p:cNvSpPr>
                    <a:spLocks/>
                  </p:cNvSpPr>
                  <p:nvPr/>
                </p:nvSpPr>
                <p:spPr bwMode="auto">
                  <a:xfrm>
                    <a:off x="2904" y="1602"/>
                    <a:ext cx="17" cy="17"/>
                  </a:xfrm>
                  <a:custGeom>
                    <a:avLst/>
                    <a:gdLst>
                      <a:gd name="T0" fmla="*/ 16 w 17"/>
                      <a:gd name="T1" fmla="*/ 0 h 17"/>
                      <a:gd name="T2" fmla="*/ 0 w 17"/>
                      <a:gd name="T3" fmla="*/ 0 h 17"/>
                      <a:gd name="T4" fmla="*/ 16 w 17"/>
                      <a:gd name="T5" fmla="*/ 16 h 17"/>
                      <a:gd name="T6" fmla="*/ 16 w 17"/>
                      <a:gd name="T7" fmla="*/ 8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16" y="16"/>
                        </a:lnTo>
                        <a:lnTo>
                          <a:pt x="16" y="8"/>
                        </a:lnTo>
                        <a:lnTo>
                          <a:pt x="16" y="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70" name="Freeform 177"/>
                  <p:cNvSpPr>
                    <a:spLocks/>
                  </p:cNvSpPr>
                  <p:nvPr/>
                </p:nvSpPr>
                <p:spPr bwMode="auto">
                  <a:xfrm>
                    <a:off x="2904" y="1692"/>
                    <a:ext cx="17" cy="17"/>
                  </a:xfrm>
                  <a:custGeom>
                    <a:avLst/>
                    <a:gdLst>
                      <a:gd name="T0" fmla="*/ 0 w 17"/>
                      <a:gd name="T1" fmla="*/ 16 h 17"/>
                      <a:gd name="T2" fmla="*/ 0 w 17"/>
                      <a:gd name="T3" fmla="*/ 0 h 17"/>
                      <a:gd name="T4" fmla="*/ 16 w 17"/>
                      <a:gd name="T5" fmla="*/ 0 h 17"/>
                      <a:gd name="T6" fmla="*/ 16 w 17"/>
                      <a:gd name="T7" fmla="*/ 8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8"/>
                        </a:lnTo>
                        <a:lnTo>
                          <a:pt x="0" y="16"/>
                        </a:lnTo>
                      </a:path>
                    </a:pathLst>
                  </a:custGeom>
                  <a:solidFill>
                    <a:srgbClr val="008000"/>
                  </a:solidFill>
                  <a:ln w="19050" cap="rnd">
                    <a:solidFill>
                      <a:schemeClr val="tx1"/>
                    </a:solidFill>
                    <a:round/>
                    <a:headEnd/>
                    <a:tailEnd/>
                  </a:ln>
                </p:spPr>
                <p:txBody>
                  <a:bodyPr/>
                  <a:lstStyle/>
                  <a:p>
                    <a:pPr eaLnBrk="0" hangingPunct="0"/>
                    <a:endParaRPr lang="en-US"/>
                  </a:p>
                </p:txBody>
              </p:sp>
            </p:grpSp>
            <p:sp>
              <p:nvSpPr>
                <p:cNvPr id="21537" name="Line 178"/>
                <p:cNvSpPr>
                  <a:spLocks noChangeShapeType="1"/>
                </p:cNvSpPr>
                <p:nvPr/>
              </p:nvSpPr>
              <p:spPr bwMode="auto">
                <a:xfrm flipV="1">
                  <a:off x="2881" y="2192"/>
                  <a:ext cx="0" cy="959"/>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21538" name="Freeform 179"/>
                <p:cNvSpPr>
                  <a:spLocks/>
                </p:cNvSpPr>
                <p:nvPr/>
              </p:nvSpPr>
              <p:spPr bwMode="auto">
                <a:xfrm>
                  <a:off x="2882" y="2266"/>
                  <a:ext cx="269" cy="812"/>
                </a:xfrm>
                <a:custGeom>
                  <a:avLst/>
                  <a:gdLst>
                    <a:gd name="T0" fmla="*/ 179 w 269"/>
                    <a:gd name="T1" fmla="*/ 410 h 812"/>
                    <a:gd name="T2" fmla="*/ 156 w 269"/>
                    <a:gd name="T3" fmla="*/ 483 h 812"/>
                    <a:gd name="T4" fmla="*/ 134 w 269"/>
                    <a:gd name="T5" fmla="*/ 549 h 812"/>
                    <a:gd name="T6" fmla="*/ 112 w 269"/>
                    <a:gd name="T7" fmla="*/ 615 h 812"/>
                    <a:gd name="T8" fmla="*/ 89 w 269"/>
                    <a:gd name="T9" fmla="*/ 672 h 812"/>
                    <a:gd name="T10" fmla="*/ 67 w 269"/>
                    <a:gd name="T11" fmla="*/ 721 h 812"/>
                    <a:gd name="T12" fmla="*/ 44 w 269"/>
                    <a:gd name="T13" fmla="*/ 754 h 812"/>
                    <a:gd name="T14" fmla="*/ 33 w 269"/>
                    <a:gd name="T15" fmla="*/ 787 h 812"/>
                    <a:gd name="T16" fmla="*/ 22 w 269"/>
                    <a:gd name="T17" fmla="*/ 803 h 812"/>
                    <a:gd name="T18" fmla="*/ 11 w 269"/>
                    <a:gd name="T19" fmla="*/ 811 h 812"/>
                    <a:gd name="T20" fmla="*/ 0 w 269"/>
                    <a:gd name="T21" fmla="*/ 803 h 812"/>
                    <a:gd name="T22" fmla="*/ 0 w 269"/>
                    <a:gd name="T23" fmla="*/ 778 h 812"/>
                    <a:gd name="T24" fmla="*/ 11 w 269"/>
                    <a:gd name="T25" fmla="*/ 754 h 812"/>
                    <a:gd name="T26" fmla="*/ 11 w 269"/>
                    <a:gd name="T27" fmla="*/ 713 h 812"/>
                    <a:gd name="T28" fmla="*/ 22 w 269"/>
                    <a:gd name="T29" fmla="*/ 655 h 812"/>
                    <a:gd name="T30" fmla="*/ 44 w 269"/>
                    <a:gd name="T31" fmla="*/ 598 h 812"/>
                    <a:gd name="T32" fmla="*/ 56 w 269"/>
                    <a:gd name="T33" fmla="*/ 533 h 812"/>
                    <a:gd name="T34" fmla="*/ 78 w 269"/>
                    <a:gd name="T35" fmla="*/ 467 h 812"/>
                    <a:gd name="T36" fmla="*/ 100 w 269"/>
                    <a:gd name="T37" fmla="*/ 401 h 812"/>
                    <a:gd name="T38" fmla="*/ 123 w 269"/>
                    <a:gd name="T39" fmla="*/ 328 h 812"/>
                    <a:gd name="T40" fmla="*/ 145 w 269"/>
                    <a:gd name="T41" fmla="*/ 262 h 812"/>
                    <a:gd name="T42" fmla="*/ 168 w 269"/>
                    <a:gd name="T43" fmla="*/ 196 h 812"/>
                    <a:gd name="T44" fmla="*/ 190 w 269"/>
                    <a:gd name="T45" fmla="*/ 139 h 812"/>
                    <a:gd name="T46" fmla="*/ 212 w 269"/>
                    <a:gd name="T47" fmla="*/ 90 h 812"/>
                    <a:gd name="T48" fmla="*/ 235 w 269"/>
                    <a:gd name="T49" fmla="*/ 49 h 812"/>
                    <a:gd name="T50" fmla="*/ 246 w 269"/>
                    <a:gd name="T51" fmla="*/ 24 h 812"/>
                    <a:gd name="T52" fmla="*/ 257 w 269"/>
                    <a:gd name="T53" fmla="*/ 8 h 812"/>
                    <a:gd name="T54" fmla="*/ 268 w 269"/>
                    <a:gd name="T55" fmla="*/ 0 h 812"/>
                    <a:gd name="T56" fmla="*/ 268 w 269"/>
                    <a:gd name="T57" fmla="*/ 8 h 812"/>
                    <a:gd name="T58" fmla="*/ 268 w 269"/>
                    <a:gd name="T59" fmla="*/ 24 h 812"/>
                    <a:gd name="T60" fmla="*/ 268 w 269"/>
                    <a:gd name="T61" fmla="*/ 57 h 812"/>
                    <a:gd name="T62" fmla="*/ 257 w 269"/>
                    <a:gd name="T63" fmla="*/ 98 h 812"/>
                    <a:gd name="T64" fmla="*/ 246 w 269"/>
                    <a:gd name="T65" fmla="*/ 147 h 812"/>
                    <a:gd name="T66" fmla="*/ 235 w 269"/>
                    <a:gd name="T67" fmla="*/ 205 h 812"/>
                    <a:gd name="T68" fmla="*/ 212 w 269"/>
                    <a:gd name="T69" fmla="*/ 270 h 812"/>
                    <a:gd name="T70" fmla="*/ 201 w 269"/>
                    <a:gd name="T71" fmla="*/ 344 h 812"/>
                    <a:gd name="T72" fmla="*/ 179 w 269"/>
                    <a:gd name="T73" fmla="*/ 410 h 8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812"/>
                    <a:gd name="T113" fmla="*/ 269 w 269"/>
                    <a:gd name="T114" fmla="*/ 812 h 8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812">
                      <a:moveTo>
                        <a:pt x="179" y="410"/>
                      </a:moveTo>
                      <a:lnTo>
                        <a:pt x="156" y="483"/>
                      </a:lnTo>
                      <a:lnTo>
                        <a:pt x="134" y="549"/>
                      </a:lnTo>
                      <a:lnTo>
                        <a:pt x="112" y="615"/>
                      </a:lnTo>
                      <a:lnTo>
                        <a:pt x="89" y="672"/>
                      </a:lnTo>
                      <a:lnTo>
                        <a:pt x="67" y="721"/>
                      </a:lnTo>
                      <a:lnTo>
                        <a:pt x="44" y="754"/>
                      </a:lnTo>
                      <a:lnTo>
                        <a:pt x="33" y="787"/>
                      </a:lnTo>
                      <a:lnTo>
                        <a:pt x="22" y="803"/>
                      </a:lnTo>
                      <a:lnTo>
                        <a:pt x="11" y="811"/>
                      </a:lnTo>
                      <a:lnTo>
                        <a:pt x="0" y="803"/>
                      </a:lnTo>
                      <a:lnTo>
                        <a:pt x="0" y="778"/>
                      </a:lnTo>
                      <a:lnTo>
                        <a:pt x="11" y="754"/>
                      </a:lnTo>
                      <a:lnTo>
                        <a:pt x="11" y="713"/>
                      </a:lnTo>
                      <a:lnTo>
                        <a:pt x="22" y="655"/>
                      </a:lnTo>
                      <a:lnTo>
                        <a:pt x="44" y="598"/>
                      </a:lnTo>
                      <a:lnTo>
                        <a:pt x="56" y="533"/>
                      </a:lnTo>
                      <a:lnTo>
                        <a:pt x="78" y="467"/>
                      </a:lnTo>
                      <a:lnTo>
                        <a:pt x="100" y="401"/>
                      </a:lnTo>
                      <a:lnTo>
                        <a:pt x="123" y="328"/>
                      </a:lnTo>
                      <a:lnTo>
                        <a:pt x="145" y="262"/>
                      </a:lnTo>
                      <a:lnTo>
                        <a:pt x="168" y="196"/>
                      </a:lnTo>
                      <a:lnTo>
                        <a:pt x="190" y="139"/>
                      </a:lnTo>
                      <a:lnTo>
                        <a:pt x="212" y="90"/>
                      </a:lnTo>
                      <a:lnTo>
                        <a:pt x="235" y="49"/>
                      </a:lnTo>
                      <a:lnTo>
                        <a:pt x="246" y="24"/>
                      </a:lnTo>
                      <a:lnTo>
                        <a:pt x="257" y="8"/>
                      </a:lnTo>
                      <a:lnTo>
                        <a:pt x="268" y="0"/>
                      </a:lnTo>
                      <a:lnTo>
                        <a:pt x="268" y="8"/>
                      </a:lnTo>
                      <a:lnTo>
                        <a:pt x="268" y="24"/>
                      </a:lnTo>
                      <a:lnTo>
                        <a:pt x="268" y="57"/>
                      </a:lnTo>
                      <a:lnTo>
                        <a:pt x="257" y="98"/>
                      </a:lnTo>
                      <a:lnTo>
                        <a:pt x="246" y="147"/>
                      </a:lnTo>
                      <a:lnTo>
                        <a:pt x="235" y="205"/>
                      </a:lnTo>
                      <a:lnTo>
                        <a:pt x="212" y="270"/>
                      </a:lnTo>
                      <a:lnTo>
                        <a:pt x="201" y="344"/>
                      </a:lnTo>
                      <a:lnTo>
                        <a:pt x="179" y="410"/>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39" name="Freeform 180"/>
                <p:cNvSpPr>
                  <a:spLocks/>
                </p:cNvSpPr>
                <p:nvPr/>
              </p:nvSpPr>
              <p:spPr bwMode="auto">
                <a:xfrm>
                  <a:off x="2882" y="2266"/>
                  <a:ext cx="269" cy="812"/>
                </a:xfrm>
                <a:custGeom>
                  <a:avLst/>
                  <a:gdLst>
                    <a:gd name="T0" fmla="*/ 179 w 269"/>
                    <a:gd name="T1" fmla="*/ 410 h 812"/>
                    <a:gd name="T2" fmla="*/ 156 w 269"/>
                    <a:gd name="T3" fmla="*/ 483 h 812"/>
                    <a:gd name="T4" fmla="*/ 134 w 269"/>
                    <a:gd name="T5" fmla="*/ 549 h 812"/>
                    <a:gd name="T6" fmla="*/ 112 w 269"/>
                    <a:gd name="T7" fmla="*/ 615 h 812"/>
                    <a:gd name="T8" fmla="*/ 89 w 269"/>
                    <a:gd name="T9" fmla="*/ 672 h 812"/>
                    <a:gd name="T10" fmla="*/ 67 w 269"/>
                    <a:gd name="T11" fmla="*/ 721 h 812"/>
                    <a:gd name="T12" fmla="*/ 44 w 269"/>
                    <a:gd name="T13" fmla="*/ 754 h 812"/>
                    <a:gd name="T14" fmla="*/ 33 w 269"/>
                    <a:gd name="T15" fmla="*/ 787 h 812"/>
                    <a:gd name="T16" fmla="*/ 22 w 269"/>
                    <a:gd name="T17" fmla="*/ 803 h 812"/>
                    <a:gd name="T18" fmla="*/ 11 w 269"/>
                    <a:gd name="T19" fmla="*/ 811 h 812"/>
                    <a:gd name="T20" fmla="*/ 0 w 269"/>
                    <a:gd name="T21" fmla="*/ 803 h 812"/>
                    <a:gd name="T22" fmla="*/ 0 w 269"/>
                    <a:gd name="T23" fmla="*/ 778 h 812"/>
                    <a:gd name="T24" fmla="*/ 11 w 269"/>
                    <a:gd name="T25" fmla="*/ 754 h 812"/>
                    <a:gd name="T26" fmla="*/ 11 w 269"/>
                    <a:gd name="T27" fmla="*/ 713 h 812"/>
                    <a:gd name="T28" fmla="*/ 22 w 269"/>
                    <a:gd name="T29" fmla="*/ 655 h 812"/>
                    <a:gd name="T30" fmla="*/ 44 w 269"/>
                    <a:gd name="T31" fmla="*/ 598 h 812"/>
                    <a:gd name="T32" fmla="*/ 56 w 269"/>
                    <a:gd name="T33" fmla="*/ 533 h 812"/>
                    <a:gd name="T34" fmla="*/ 78 w 269"/>
                    <a:gd name="T35" fmla="*/ 467 h 812"/>
                    <a:gd name="T36" fmla="*/ 100 w 269"/>
                    <a:gd name="T37" fmla="*/ 401 h 812"/>
                    <a:gd name="T38" fmla="*/ 123 w 269"/>
                    <a:gd name="T39" fmla="*/ 328 h 812"/>
                    <a:gd name="T40" fmla="*/ 145 w 269"/>
                    <a:gd name="T41" fmla="*/ 262 h 812"/>
                    <a:gd name="T42" fmla="*/ 168 w 269"/>
                    <a:gd name="T43" fmla="*/ 196 h 812"/>
                    <a:gd name="T44" fmla="*/ 190 w 269"/>
                    <a:gd name="T45" fmla="*/ 139 h 812"/>
                    <a:gd name="T46" fmla="*/ 212 w 269"/>
                    <a:gd name="T47" fmla="*/ 90 h 812"/>
                    <a:gd name="T48" fmla="*/ 235 w 269"/>
                    <a:gd name="T49" fmla="*/ 49 h 812"/>
                    <a:gd name="T50" fmla="*/ 246 w 269"/>
                    <a:gd name="T51" fmla="*/ 24 h 812"/>
                    <a:gd name="T52" fmla="*/ 257 w 269"/>
                    <a:gd name="T53" fmla="*/ 8 h 812"/>
                    <a:gd name="T54" fmla="*/ 268 w 269"/>
                    <a:gd name="T55" fmla="*/ 0 h 812"/>
                    <a:gd name="T56" fmla="*/ 268 w 269"/>
                    <a:gd name="T57" fmla="*/ 8 h 812"/>
                    <a:gd name="T58" fmla="*/ 268 w 269"/>
                    <a:gd name="T59" fmla="*/ 24 h 812"/>
                    <a:gd name="T60" fmla="*/ 268 w 269"/>
                    <a:gd name="T61" fmla="*/ 57 h 812"/>
                    <a:gd name="T62" fmla="*/ 257 w 269"/>
                    <a:gd name="T63" fmla="*/ 98 h 812"/>
                    <a:gd name="T64" fmla="*/ 246 w 269"/>
                    <a:gd name="T65" fmla="*/ 147 h 812"/>
                    <a:gd name="T66" fmla="*/ 235 w 269"/>
                    <a:gd name="T67" fmla="*/ 205 h 812"/>
                    <a:gd name="T68" fmla="*/ 212 w 269"/>
                    <a:gd name="T69" fmla="*/ 270 h 812"/>
                    <a:gd name="T70" fmla="*/ 201 w 269"/>
                    <a:gd name="T71" fmla="*/ 344 h 812"/>
                    <a:gd name="T72" fmla="*/ 179 w 269"/>
                    <a:gd name="T73" fmla="*/ 410 h 8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812"/>
                    <a:gd name="T113" fmla="*/ 269 w 269"/>
                    <a:gd name="T114" fmla="*/ 812 h 8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812">
                      <a:moveTo>
                        <a:pt x="179" y="410"/>
                      </a:moveTo>
                      <a:lnTo>
                        <a:pt x="156" y="483"/>
                      </a:lnTo>
                      <a:lnTo>
                        <a:pt x="134" y="549"/>
                      </a:lnTo>
                      <a:lnTo>
                        <a:pt x="112" y="615"/>
                      </a:lnTo>
                      <a:lnTo>
                        <a:pt x="89" y="672"/>
                      </a:lnTo>
                      <a:lnTo>
                        <a:pt x="67" y="721"/>
                      </a:lnTo>
                      <a:lnTo>
                        <a:pt x="44" y="754"/>
                      </a:lnTo>
                      <a:lnTo>
                        <a:pt x="33" y="787"/>
                      </a:lnTo>
                      <a:lnTo>
                        <a:pt x="22" y="803"/>
                      </a:lnTo>
                      <a:lnTo>
                        <a:pt x="11" y="811"/>
                      </a:lnTo>
                      <a:lnTo>
                        <a:pt x="0" y="803"/>
                      </a:lnTo>
                      <a:lnTo>
                        <a:pt x="0" y="778"/>
                      </a:lnTo>
                      <a:lnTo>
                        <a:pt x="11" y="754"/>
                      </a:lnTo>
                      <a:lnTo>
                        <a:pt x="11" y="713"/>
                      </a:lnTo>
                      <a:lnTo>
                        <a:pt x="22" y="655"/>
                      </a:lnTo>
                      <a:lnTo>
                        <a:pt x="44" y="598"/>
                      </a:lnTo>
                      <a:lnTo>
                        <a:pt x="56" y="533"/>
                      </a:lnTo>
                      <a:lnTo>
                        <a:pt x="78" y="467"/>
                      </a:lnTo>
                      <a:lnTo>
                        <a:pt x="100" y="401"/>
                      </a:lnTo>
                      <a:lnTo>
                        <a:pt x="123" y="328"/>
                      </a:lnTo>
                      <a:lnTo>
                        <a:pt x="145" y="262"/>
                      </a:lnTo>
                      <a:lnTo>
                        <a:pt x="168" y="196"/>
                      </a:lnTo>
                      <a:lnTo>
                        <a:pt x="190" y="139"/>
                      </a:lnTo>
                      <a:lnTo>
                        <a:pt x="212" y="90"/>
                      </a:lnTo>
                      <a:lnTo>
                        <a:pt x="235" y="49"/>
                      </a:lnTo>
                      <a:lnTo>
                        <a:pt x="246" y="24"/>
                      </a:lnTo>
                      <a:lnTo>
                        <a:pt x="257" y="8"/>
                      </a:lnTo>
                      <a:lnTo>
                        <a:pt x="268" y="0"/>
                      </a:lnTo>
                      <a:lnTo>
                        <a:pt x="268" y="8"/>
                      </a:lnTo>
                      <a:lnTo>
                        <a:pt x="268" y="24"/>
                      </a:lnTo>
                      <a:lnTo>
                        <a:pt x="268" y="57"/>
                      </a:lnTo>
                      <a:lnTo>
                        <a:pt x="257" y="98"/>
                      </a:lnTo>
                      <a:lnTo>
                        <a:pt x="246" y="147"/>
                      </a:lnTo>
                      <a:lnTo>
                        <a:pt x="235" y="205"/>
                      </a:lnTo>
                      <a:lnTo>
                        <a:pt x="212" y="270"/>
                      </a:lnTo>
                      <a:lnTo>
                        <a:pt x="201" y="344"/>
                      </a:lnTo>
                      <a:lnTo>
                        <a:pt x="179" y="410"/>
                      </a:lnTo>
                    </a:path>
                  </a:pathLst>
                </a:custGeom>
                <a:solidFill>
                  <a:srgbClr val="008000"/>
                </a:solidFill>
                <a:ln w="19050" cap="rnd">
                  <a:solidFill>
                    <a:schemeClr val="tx1"/>
                  </a:solidFill>
                  <a:round/>
                  <a:headEnd type="none" w="sm" len="sm"/>
                  <a:tailEnd type="none" w="sm" len="sm"/>
                </a:ln>
              </p:spPr>
              <p:txBody>
                <a:bodyPr/>
                <a:lstStyle/>
                <a:p>
                  <a:pPr eaLnBrk="0" hangingPunct="0"/>
                  <a:endParaRPr lang="en-US"/>
                </a:p>
              </p:txBody>
            </p:sp>
            <p:sp>
              <p:nvSpPr>
                <p:cNvPr id="21540" name="Freeform 181"/>
                <p:cNvSpPr>
                  <a:spLocks/>
                </p:cNvSpPr>
                <p:nvPr/>
              </p:nvSpPr>
              <p:spPr bwMode="auto">
                <a:xfrm>
                  <a:off x="2602" y="2143"/>
                  <a:ext cx="269" cy="812"/>
                </a:xfrm>
                <a:custGeom>
                  <a:avLst/>
                  <a:gdLst>
                    <a:gd name="T0" fmla="*/ 179 w 269"/>
                    <a:gd name="T1" fmla="*/ 401 h 812"/>
                    <a:gd name="T2" fmla="*/ 201 w 269"/>
                    <a:gd name="T3" fmla="*/ 467 h 812"/>
                    <a:gd name="T4" fmla="*/ 212 w 269"/>
                    <a:gd name="T5" fmla="*/ 533 h 812"/>
                    <a:gd name="T6" fmla="*/ 235 w 269"/>
                    <a:gd name="T7" fmla="*/ 598 h 812"/>
                    <a:gd name="T8" fmla="*/ 246 w 269"/>
                    <a:gd name="T9" fmla="*/ 656 h 812"/>
                    <a:gd name="T10" fmla="*/ 257 w 269"/>
                    <a:gd name="T11" fmla="*/ 713 h 812"/>
                    <a:gd name="T12" fmla="*/ 268 w 269"/>
                    <a:gd name="T13" fmla="*/ 754 h 812"/>
                    <a:gd name="T14" fmla="*/ 268 w 269"/>
                    <a:gd name="T15" fmla="*/ 778 h 812"/>
                    <a:gd name="T16" fmla="*/ 268 w 269"/>
                    <a:gd name="T17" fmla="*/ 803 h 812"/>
                    <a:gd name="T18" fmla="*/ 268 w 269"/>
                    <a:gd name="T19" fmla="*/ 811 h 812"/>
                    <a:gd name="T20" fmla="*/ 257 w 269"/>
                    <a:gd name="T21" fmla="*/ 803 h 812"/>
                    <a:gd name="T22" fmla="*/ 246 w 269"/>
                    <a:gd name="T23" fmla="*/ 787 h 812"/>
                    <a:gd name="T24" fmla="*/ 235 w 269"/>
                    <a:gd name="T25" fmla="*/ 754 h 812"/>
                    <a:gd name="T26" fmla="*/ 212 w 269"/>
                    <a:gd name="T27" fmla="*/ 721 h 812"/>
                    <a:gd name="T28" fmla="*/ 190 w 269"/>
                    <a:gd name="T29" fmla="*/ 672 h 812"/>
                    <a:gd name="T30" fmla="*/ 168 w 269"/>
                    <a:gd name="T31" fmla="*/ 615 h 812"/>
                    <a:gd name="T32" fmla="*/ 145 w 269"/>
                    <a:gd name="T33" fmla="*/ 549 h 812"/>
                    <a:gd name="T34" fmla="*/ 123 w 269"/>
                    <a:gd name="T35" fmla="*/ 483 h 812"/>
                    <a:gd name="T36" fmla="*/ 100 w 269"/>
                    <a:gd name="T37" fmla="*/ 410 h 812"/>
                    <a:gd name="T38" fmla="*/ 78 w 269"/>
                    <a:gd name="T39" fmla="*/ 344 h 812"/>
                    <a:gd name="T40" fmla="*/ 56 w 269"/>
                    <a:gd name="T41" fmla="*/ 270 h 812"/>
                    <a:gd name="T42" fmla="*/ 44 w 269"/>
                    <a:gd name="T43" fmla="*/ 205 h 812"/>
                    <a:gd name="T44" fmla="*/ 22 w 269"/>
                    <a:gd name="T45" fmla="*/ 147 h 812"/>
                    <a:gd name="T46" fmla="*/ 11 w 269"/>
                    <a:gd name="T47" fmla="*/ 98 h 812"/>
                    <a:gd name="T48" fmla="*/ 11 w 269"/>
                    <a:gd name="T49" fmla="*/ 57 h 812"/>
                    <a:gd name="T50" fmla="*/ 0 w 269"/>
                    <a:gd name="T51" fmla="*/ 24 h 812"/>
                    <a:gd name="T52" fmla="*/ 0 w 269"/>
                    <a:gd name="T53" fmla="*/ 8 h 812"/>
                    <a:gd name="T54" fmla="*/ 11 w 269"/>
                    <a:gd name="T55" fmla="*/ 0 h 812"/>
                    <a:gd name="T56" fmla="*/ 22 w 269"/>
                    <a:gd name="T57" fmla="*/ 8 h 812"/>
                    <a:gd name="T58" fmla="*/ 33 w 269"/>
                    <a:gd name="T59" fmla="*/ 24 h 812"/>
                    <a:gd name="T60" fmla="*/ 44 w 269"/>
                    <a:gd name="T61" fmla="*/ 49 h 812"/>
                    <a:gd name="T62" fmla="*/ 67 w 269"/>
                    <a:gd name="T63" fmla="*/ 90 h 812"/>
                    <a:gd name="T64" fmla="*/ 89 w 269"/>
                    <a:gd name="T65" fmla="*/ 139 h 812"/>
                    <a:gd name="T66" fmla="*/ 112 w 269"/>
                    <a:gd name="T67" fmla="*/ 196 h 812"/>
                    <a:gd name="T68" fmla="*/ 134 w 269"/>
                    <a:gd name="T69" fmla="*/ 262 h 812"/>
                    <a:gd name="T70" fmla="*/ 156 w 269"/>
                    <a:gd name="T71" fmla="*/ 328 h 812"/>
                    <a:gd name="T72" fmla="*/ 179 w 269"/>
                    <a:gd name="T73" fmla="*/ 401 h 8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812"/>
                    <a:gd name="T113" fmla="*/ 269 w 269"/>
                    <a:gd name="T114" fmla="*/ 812 h 8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812">
                      <a:moveTo>
                        <a:pt x="179" y="401"/>
                      </a:moveTo>
                      <a:lnTo>
                        <a:pt x="201" y="467"/>
                      </a:lnTo>
                      <a:lnTo>
                        <a:pt x="212" y="533"/>
                      </a:lnTo>
                      <a:lnTo>
                        <a:pt x="235" y="598"/>
                      </a:lnTo>
                      <a:lnTo>
                        <a:pt x="246" y="656"/>
                      </a:lnTo>
                      <a:lnTo>
                        <a:pt x="257" y="713"/>
                      </a:lnTo>
                      <a:lnTo>
                        <a:pt x="268" y="754"/>
                      </a:lnTo>
                      <a:lnTo>
                        <a:pt x="268" y="778"/>
                      </a:lnTo>
                      <a:lnTo>
                        <a:pt x="268" y="803"/>
                      </a:lnTo>
                      <a:lnTo>
                        <a:pt x="268" y="811"/>
                      </a:lnTo>
                      <a:lnTo>
                        <a:pt x="257" y="803"/>
                      </a:lnTo>
                      <a:lnTo>
                        <a:pt x="246" y="787"/>
                      </a:lnTo>
                      <a:lnTo>
                        <a:pt x="235" y="754"/>
                      </a:lnTo>
                      <a:lnTo>
                        <a:pt x="212" y="721"/>
                      </a:lnTo>
                      <a:lnTo>
                        <a:pt x="190" y="672"/>
                      </a:lnTo>
                      <a:lnTo>
                        <a:pt x="168" y="615"/>
                      </a:lnTo>
                      <a:lnTo>
                        <a:pt x="145" y="549"/>
                      </a:lnTo>
                      <a:lnTo>
                        <a:pt x="123" y="483"/>
                      </a:lnTo>
                      <a:lnTo>
                        <a:pt x="100" y="410"/>
                      </a:lnTo>
                      <a:lnTo>
                        <a:pt x="78" y="344"/>
                      </a:lnTo>
                      <a:lnTo>
                        <a:pt x="56" y="270"/>
                      </a:lnTo>
                      <a:lnTo>
                        <a:pt x="44" y="205"/>
                      </a:lnTo>
                      <a:lnTo>
                        <a:pt x="22" y="147"/>
                      </a:lnTo>
                      <a:lnTo>
                        <a:pt x="11" y="98"/>
                      </a:lnTo>
                      <a:lnTo>
                        <a:pt x="11" y="57"/>
                      </a:lnTo>
                      <a:lnTo>
                        <a:pt x="0" y="24"/>
                      </a:lnTo>
                      <a:lnTo>
                        <a:pt x="0" y="8"/>
                      </a:lnTo>
                      <a:lnTo>
                        <a:pt x="11" y="0"/>
                      </a:lnTo>
                      <a:lnTo>
                        <a:pt x="22" y="8"/>
                      </a:lnTo>
                      <a:lnTo>
                        <a:pt x="33" y="24"/>
                      </a:lnTo>
                      <a:lnTo>
                        <a:pt x="44" y="49"/>
                      </a:lnTo>
                      <a:lnTo>
                        <a:pt x="67" y="90"/>
                      </a:lnTo>
                      <a:lnTo>
                        <a:pt x="89" y="139"/>
                      </a:lnTo>
                      <a:lnTo>
                        <a:pt x="112" y="196"/>
                      </a:lnTo>
                      <a:lnTo>
                        <a:pt x="134" y="262"/>
                      </a:lnTo>
                      <a:lnTo>
                        <a:pt x="156" y="328"/>
                      </a:lnTo>
                      <a:lnTo>
                        <a:pt x="179" y="401"/>
                      </a:lnTo>
                    </a:path>
                  </a:pathLst>
                </a:custGeom>
                <a:solidFill>
                  <a:srgbClr val="008000"/>
                </a:solidFill>
                <a:ln w="19050" cap="rnd">
                  <a:solidFill>
                    <a:schemeClr val="tx1"/>
                  </a:solidFill>
                  <a:round/>
                  <a:headEnd/>
                  <a:tailEnd/>
                </a:ln>
              </p:spPr>
              <p:txBody>
                <a:bodyPr/>
                <a:lstStyle/>
                <a:p>
                  <a:pPr eaLnBrk="0" hangingPunct="0"/>
                  <a:endParaRPr lang="en-US"/>
                </a:p>
              </p:txBody>
            </p:sp>
            <p:sp>
              <p:nvSpPr>
                <p:cNvPr id="21541" name="Freeform 182"/>
                <p:cNvSpPr>
                  <a:spLocks/>
                </p:cNvSpPr>
                <p:nvPr/>
              </p:nvSpPr>
              <p:spPr bwMode="auto">
                <a:xfrm>
                  <a:off x="2602" y="2143"/>
                  <a:ext cx="269" cy="812"/>
                </a:xfrm>
                <a:custGeom>
                  <a:avLst/>
                  <a:gdLst>
                    <a:gd name="T0" fmla="*/ 179 w 269"/>
                    <a:gd name="T1" fmla="*/ 401 h 812"/>
                    <a:gd name="T2" fmla="*/ 201 w 269"/>
                    <a:gd name="T3" fmla="*/ 467 h 812"/>
                    <a:gd name="T4" fmla="*/ 212 w 269"/>
                    <a:gd name="T5" fmla="*/ 533 h 812"/>
                    <a:gd name="T6" fmla="*/ 235 w 269"/>
                    <a:gd name="T7" fmla="*/ 598 h 812"/>
                    <a:gd name="T8" fmla="*/ 246 w 269"/>
                    <a:gd name="T9" fmla="*/ 656 h 812"/>
                    <a:gd name="T10" fmla="*/ 257 w 269"/>
                    <a:gd name="T11" fmla="*/ 713 h 812"/>
                    <a:gd name="T12" fmla="*/ 268 w 269"/>
                    <a:gd name="T13" fmla="*/ 754 h 812"/>
                    <a:gd name="T14" fmla="*/ 268 w 269"/>
                    <a:gd name="T15" fmla="*/ 778 h 812"/>
                    <a:gd name="T16" fmla="*/ 268 w 269"/>
                    <a:gd name="T17" fmla="*/ 803 h 812"/>
                    <a:gd name="T18" fmla="*/ 268 w 269"/>
                    <a:gd name="T19" fmla="*/ 811 h 812"/>
                    <a:gd name="T20" fmla="*/ 257 w 269"/>
                    <a:gd name="T21" fmla="*/ 803 h 812"/>
                    <a:gd name="T22" fmla="*/ 246 w 269"/>
                    <a:gd name="T23" fmla="*/ 787 h 812"/>
                    <a:gd name="T24" fmla="*/ 235 w 269"/>
                    <a:gd name="T25" fmla="*/ 754 h 812"/>
                    <a:gd name="T26" fmla="*/ 212 w 269"/>
                    <a:gd name="T27" fmla="*/ 721 h 812"/>
                    <a:gd name="T28" fmla="*/ 190 w 269"/>
                    <a:gd name="T29" fmla="*/ 672 h 812"/>
                    <a:gd name="T30" fmla="*/ 168 w 269"/>
                    <a:gd name="T31" fmla="*/ 615 h 812"/>
                    <a:gd name="T32" fmla="*/ 145 w 269"/>
                    <a:gd name="T33" fmla="*/ 549 h 812"/>
                    <a:gd name="T34" fmla="*/ 123 w 269"/>
                    <a:gd name="T35" fmla="*/ 483 h 812"/>
                    <a:gd name="T36" fmla="*/ 100 w 269"/>
                    <a:gd name="T37" fmla="*/ 410 h 812"/>
                    <a:gd name="T38" fmla="*/ 78 w 269"/>
                    <a:gd name="T39" fmla="*/ 344 h 812"/>
                    <a:gd name="T40" fmla="*/ 56 w 269"/>
                    <a:gd name="T41" fmla="*/ 270 h 812"/>
                    <a:gd name="T42" fmla="*/ 44 w 269"/>
                    <a:gd name="T43" fmla="*/ 205 h 812"/>
                    <a:gd name="T44" fmla="*/ 22 w 269"/>
                    <a:gd name="T45" fmla="*/ 147 h 812"/>
                    <a:gd name="T46" fmla="*/ 11 w 269"/>
                    <a:gd name="T47" fmla="*/ 98 h 812"/>
                    <a:gd name="T48" fmla="*/ 11 w 269"/>
                    <a:gd name="T49" fmla="*/ 57 h 812"/>
                    <a:gd name="T50" fmla="*/ 0 w 269"/>
                    <a:gd name="T51" fmla="*/ 24 h 812"/>
                    <a:gd name="T52" fmla="*/ 0 w 269"/>
                    <a:gd name="T53" fmla="*/ 8 h 812"/>
                    <a:gd name="T54" fmla="*/ 11 w 269"/>
                    <a:gd name="T55" fmla="*/ 0 h 812"/>
                    <a:gd name="T56" fmla="*/ 22 w 269"/>
                    <a:gd name="T57" fmla="*/ 8 h 812"/>
                    <a:gd name="T58" fmla="*/ 33 w 269"/>
                    <a:gd name="T59" fmla="*/ 24 h 812"/>
                    <a:gd name="T60" fmla="*/ 44 w 269"/>
                    <a:gd name="T61" fmla="*/ 49 h 812"/>
                    <a:gd name="T62" fmla="*/ 67 w 269"/>
                    <a:gd name="T63" fmla="*/ 90 h 812"/>
                    <a:gd name="T64" fmla="*/ 89 w 269"/>
                    <a:gd name="T65" fmla="*/ 139 h 812"/>
                    <a:gd name="T66" fmla="*/ 112 w 269"/>
                    <a:gd name="T67" fmla="*/ 196 h 812"/>
                    <a:gd name="T68" fmla="*/ 134 w 269"/>
                    <a:gd name="T69" fmla="*/ 262 h 812"/>
                    <a:gd name="T70" fmla="*/ 156 w 269"/>
                    <a:gd name="T71" fmla="*/ 328 h 812"/>
                    <a:gd name="T72" fmla="*/ 179 w 269"/>
                    <a:gd name="T73" fmla="*/ 401 h 8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812"/>
                    <a:gd name="T113" fmla="*/ 269 w 269"/>
                    <a:gd name="T114" fmla="*/ 812 h 8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812">
                      <a:moveTo>
                        <a:pt x="179" y="401"/>
                      </a:moveTo>
                      <a:lnTo>
                        <a:pt x="201" y="467"/>
                      </a:lnTo>
                      <a:lnTo>
                        <a:pt x="212" y="533"/>
                      </a:lnTo>
                      <a:lnTo>
                        <a:pt x="235" y="598"/>
                      </a:lnTo>
                      <a:lnTo>
                        <a:pt x="246" y="656"/>
                      </a:lnTo>
                      <a:lnTo>
                        <a:pt x="257" y="713"/>
                      </a:lnTo>
                      <a:lnTo>
                        <a:pt x="268" y="754"/>
                      </a:lnTo>
                      <a:lnTo>
                        <a:pt x="268" y="778"/>
                      </a:lnTo>
                      <a:lnTo>
                        <a:pt x="268" y="803"/>
                      </a:lnTo>
                      <a:lnTo>
                        <a:pt x="268" y="811"/>
                      </a:lnTo>
                      <a:lnTo>
                        <a:pt x="257" y="803"/>
                      </a:lnTo>
                      <a:lnTo>
                        <a:pt x="246" y="787"/>
                      </a:lnTo>
                      <a:lnTo>
                        <a:pt x="235" y="754"/>
                      </a:lnTo>
                      <a:lnTo>
                        <a:pt x="212" y="721"/>
                      </a:lnTo>
                      <a:lnTo>
                        <a:pt x="190" y="672"/>
                      </a:lnTo>
                      <a:lnTo>
                        <a:pt x="168" y="615"/>
                      </a:lnTo>
                      <a:lnTo>
                        <a:pt x="145" y="549"/>
                      </a:lnTo>
                      <a:lnTo>
                        <a:pt x="123" y="483"/>
                      </a:lnTo>
                      <a:lnTo>
                        <a:pt x="100" y="410"/>
                      </a:lnTo>
                      <a:lnTo>
                        <a:pt x="78" y="344"/>
                      </a:lnTo>
                      <a:lnTo>
                        <a:pt x="56" y="270"/>
                      </a:lnTo>
                      <a:lnTo>
                        <a:pt x="44" y="205"/>
                      </a:lnTo>
                      <a:lnTo>
                        <a:pt x="22" y="147"/>
                      </a:lnTo>
                      <a:lnTo>
                        <a:pt x="11" y="98"/>
                      </a:lnTo>
                      <a:lnTo>
                        <a:pt x="11" y="57"/>
                      </a:lnTo>
                      <a:lnTo>
                        <a:pt x="0" y="24"/>
                      </a:lnTo>
                      <a:lnTo>
                        <a:pt x="0" y="8"/>
                      </a:lnTo>
                      <a:lnTo>
                        <a:pt x="11" y="0"/>
                      </a:lnTo>
                      <a:lnTo>
                        <a:pt x="22" y="8"/>
                      </a:lnTo>
                      <a:lnTo>
                        <a:pt x="33" y="24"/>
                      </a:lnTo>
                      <a:lnTo>
                        <a:pt x="44" y="49"/>
                      </a:lnTo>
                      <a:lnTo>
                        <a:pt x="67" y="90"/>
                      </a:lnTo>
                      <a:lnTo>
                        <a:pt x="89" y="139"/>
                      </a:lnTo>
                      <a:lnTo>
                        <a:pt x="112" y="196"/>
                      </a:lnTo>
                      <a:lnTo>
                        <a:pt x="134" y="262"/>
                      </a:lnTo>
                      <a:lnTo>
                        <a:pt x="156" y="328"/>
                      </a:lnTo>
                      <a:lnTo>
                        <a:pt x="179" y="401"/>
                      </a:lnTo>
                    </a:path>
                  </a:pathLst>
                </a:custGeom>
                <a:solidFill>
                  <a:srgbClr val="008000"/>
                </a:solidFill>
                <a:ln w="19050" cap="rnd">
                  <a:solidFill>
                    <a:schemeClr val="tx1"/>
                  </a:solidFill>
                  <a:round/>
                  <a:headEnd type="none" w="sm" len="sm"/>
                  <a:tailEnd type="none" w="sm" len="sm"/>
                </a:ln>
              </p:spPr>
              <p:txBody>
                <a:bodyPr/>
                <a:lstStyle/>
                <a:p>
                  <a:pPr eaLnBrk="0" hangingPunct="0"/>
                  <a:endParaRPr lang="en-US"/>
                </a:p>
              </p:txBody>
            </p:sp>
          </p:grpSp>
          <p:grpSp>
            <p:nvGrpSpPr>
              <p:cNvPr id="21529" name="Group 183"/>
              <p:cNvGrpSpPr>
                <a:grpSpLocks/>
              </p:cNvGrpSpPr>
              <p:nvPr/>
            </p:nvGrpSpPr>
            <p:grpSpPr bwMode="auto">
              <a:xfrm>
                <a:off x="2411" y="4149"/>
                <a:ext cx="391" cy="637"/>
                <a:chOff x="2664" y="3150"/>
                <a:chExt cx="391" cy="637"/>
              </a:xfrm>
            </p:grpSpPr>
            <p:sp>
              <p:nvSpPr>
                <p:cNvPr id="21530" name="Freeform 184"/>
                <p:cNvSpPr>
                  <a:spLocks/>
                </p:cNvSpPr>
                <p:nvPr/>
              </p:nvSpPr>
              <p:spPr bwMode="auto">
                <a:xfrm>
                  <a:off x="2730" y="3150"/>
                  <a:ext cx="145" cy="625"/>
                </a:xfrm>
                <a:custGeom>
                  <a:avLst/>
                  <a:gdLst>
                    <a:gd name="T0" fmla="*/ 144 w 145"/>
                    <a:gd name="T1" fmla="*/ 0 h 625"/>
                    <a:gd name="T2" fmla="*/ 144 w 145"/>
                    <a:gd name="T3" fmla="*/ 17 h 625"/>
                    <a:gd name="T4" fmla="*/ 144 w 145"/>
                    <a:gd name="T5" fmla="*/ 30 h 625"/>
                    <a:gd name="T6" fmla="*/ 144 w 145"/>
                    <a:gd name="T7" fmla="*/ 43 h 625"/>
                    <a:gd name="T8" fmla="*/ 141 w 145"/>
                    <a:gd name="T9" fmla="*/ 55 h 625"/>
                    <a:gd name="T10" fmla="*/ 133 w 145"/>
                    <a:gd name="T11" fmla="*/ 68 h 625"/>
                    <a:gd name="T12" fmla="*/ 130 w 145"/>
                    <a:gd name="T13" fmla="*/ 86 h 625"/>
                    <a:gd name="T14" fmla="*/ 127 w 145"/>
                    <a:gd name="T15" fmla="*/ 103 h 625"/>
                    <a:gd name="T16" fmla="*/ 124 w 145"/>
                    <a:gd name="T17" fmla="*/ 116 h 625"/>
                    <a:gd name="T18" fmla="*/ 124 w 145"/>
                    <a:gd name="T19" fmla="*/ 133 h 625"/>
                    <a:gd name="T20" fmla="*/ 124 w 145"/>
                    <a:gd name="T21" fmla="*/ 146 h 625"/>
                    <a:gd name="T22" fmla="*/ 124 w 145"/>
                    <a:gd name="T23" fmla="*/ 163 h 625"/>
                    <a:gd name="T24" fmla="*/ 122 w 145"/>
                    <a:gd name="T25" fmla="*/ 176 h 625"/>
                    <a:gd name="T26" fmla="*/ 122 w 145"/>
                    <a:gd name="T27" fmla="*/ 193 h 625"/>
                    <a:gd name="T28" fmla="*/ 116 w 145"/>
                    <a:gd name="T29" fmla="*/ 206 h 625"/>
                    <a:gd name="T30" fmla="*/ 114 w 145"/>
                    <a:gd name="T31" fmla="*/ 223 h 625"/>
                    <a:gd name="T32" fmla="*/ 111 w 145"/>
                    <a:gd name="T33" fmla="*/ 236 h 625"/>
                    <a:gd name="T34" fmla="*/ 108 w 145"/>
                    <a:gd name="T35" fmla="*/ 253 h 625"/>
                    <a:gd name="T36" fmla="*/ 103 w 145"/>
                    <a:gd name="T37" fmla="*/ 271 h 625"/>
                    <a:gd name="T38" fmla="*/ 100 w 145"/>
                    <a:gd name="T39" fmla="*/ 284 h 625"/>
                    <a:gd name="T40" fmla="*/ 97 w 145"/>
                    <a:gd name="T41" fmla="*/ 296 h 625"/>
                    <a:gd name="T42" fmla="*/ 95 w 145"/>
                    <a:gd name="T43" fmla="*/ 309 h 625"/>
                    <a:gd name="T44" fmla="*/ 89 w 145"/>
                    <a:gd name="T45" fmla="*/ 327 h 625"/>
                    <a:gd name="T46" fmla="*/ 81 w 145"/>
                    <a:gd name="T47" fmla="*/ 339 h 625"/>
                    <a:gd name="T48" fmla="*/ 70 w 145"/>
                    <a:gd name="T49" fmla="*/ 357 h 625"/>
                    <a:gd name="T50" fmla="*/ 62 w 145"/>
                    <a:gd name="T51" fmla="*/ 365 h 625"/>
                    <a:gd name="T52" fmla="*/ 54 w 145"/>
                    <a:gd name="T53" fmla="*/ 374 h 625"/>
                    <a:gd name="T54" fmla="*/ 46 w 145"/>
                    <a:gd name="T55" fmla="*/ 387 h 625"/>
                    <a:gd name="T56" fmla="*/ 35 w 145"/>
                    <a:gd name="T57" fmla="*/ 400 h 625"/>
                    <a:gd name="T58" fmla="*/ 27 w 145"/>
                    <a:gd name="T59" fmla="*/ 417 h 625"/>
                    <a:gd name="T60" fmla="*/ 24 w 145"/>
                    <a:gd name="T61" fmla="*/ 434 h 625"/>
                    <a:gd name="T62" fmla="*/ 24 w 145"/>
                    <a:gd name="T63" fmla="*/ 447 h 625"/>
                    <a:gd name="T64" fmla="*/ 19 w 145"/>
                    <a:gd name="T65" fmla="*/ 464 h 625"/>
                    <a:gd name="T66" fmla="*/ 16 w 145"/>
                    <a:gd name="T67" fmla="*/ 481 h 625"/>
                    <a:gd name="T68" fmla="*/ 16 w 145"/>
                    <a:gd name="T69" fmla="*/ 494 h 625"/>
                    <a:gd name="T70" fmla="*/ 16 w 145"/>
                    <a:gd name="T71" fmla="*/ 507 h 625"/>
                    <a:gd name="T72" fmla="*/ 16 w 145"/>
                    <a:gd name="T73" fmla="*/ 542 h 625"/>
                    <a:gd name="T74" fmla="*/ 13 w 145"/>
                    <a:gd name="T75" fmla="*/ 559 h 625"/>
                    <a:gd name="T76" fmla="*/ 13 w 145"/>
                    <a:gd name="T77" fmla="*/ 572 h 625"/>
                    <a:gd name="T78" fmla="*/ 10 w 145"/>
                    <a:gd name="T79" fmla="*/ 585 h 625"/>
                    <a:gd name="T80" fmla="*/ 8 w 145"/>
                    <a:gd name="T81" fmla="*/ 598 h 625"/>
                    <a:gd name="T82" fmla="*/ 2 w 145"/>
                    <a:gd name="T83" fmla="*/ 611 h 625"/>
                    <a:gd name="T84" fmla="*/ 2 w 145"/>
                    <a:gd name="T85" fmla="*/ 624 h 625"/>
                    <a:gd name="T86" fmla="*/ 0 w 145"/>
                    <a:gd name="T87" fmla="*/ 615 h 6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
                    <a:gd name="T133" fmla="*/ 0 h 625"/>
                    <a:gd name="T134" fmla="*/ 145 w 145"/>
                    <a:gd name="T135" fmla="*/ 625 h 6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 h="625">
                      <a:moveTo>
                        <a:pt x="144" y="0"/>
                      </a:moveTo>
                      <a:lnTo>
                        <a:pt x="144" y="17"/>
                      </a:lnTo>
                      <a:lnTo>
                        <a:pt x="144" y="30"/>
                      </a:lnTo>
                      <a:lnTo>
                        <a:pt x="144" y="43"/>
                      </a:lnTo>
                      <a:lnTo>
                        <a:pt x="141" y="55"/>
                      </a:lnTo>
                      <a:lnTo>
                        <a:pt x="133" y="68"/>
                      </a:lnTo>
                      <a:lnTo>
                        <a:pt x="130" y="86"/>
                      </a:lnTo>
                      <a:lnTo>
                        <a:pt x="127" y="103"/>
                      </a:lnTo>
                      <a:lnTo>
                        <a:pt x="124" y="116"/>
                      </a:lnTo>
                      <a:lnTo>
                        <a:pt x="124" y="133"/>
                      </a:lnTo>
                      <a:lnTo>
                        <a:pt x="124" y="146"/>
                      </a:lnTo>
                      <a:lnTo>
                        <a:pt x="124" y="163"/>
                      </a:lnTo>
                      <a:lnTo>
                        <a:pt x="122" y="176"/>
                      </a:lnTo>
                      <a:lnTo>
                        <a:pt x="122" y="193"/>
                      </a:lnTo>
                      <a:lnTo>
                        <a:pt x="116" y="206"/>
                      </a:lnTo>
                      <a:lnTo>
                        <a:pt x="114" y="223"/>
                      </a:lnTo>
                      <a:lnTo>
                        <a:pt x="111" y="236"/>
                      </a:lnTo>
                      <a:lnTo>
                        <a:pt x="108" y="253"/>
                      </a:lnTo>
                      <a:lnTo>
                        <a:pt x="103" y="271"/>
                      </a:lnTo>
                      <a:lnTo>
                        <a:pt x="100" y="284"/>
                      </a:lnTo>
                      <a:lnTo>
                        <a:pt x="97" y="296"/>
                      </a:lnTo>
                      <a:lnTo>
                        <a:pt x="95" y="309"/>
                      </a:lnTo>
                      <a:lnTo>
                        <a:pt x="89" y="327"/>
                      </a:lnTo>
                      <a:lnTo>
                        <a:pt x="81" y="339"/>
                      </a:lnTo>
                      <a:lnTo>
                        <a:pt x="70" y="357"/>
                      </a:lnTo>
                      <a:lnTo>
                        <a:pt x="62" y="365"/>
                      </a:lnTo>
                      <a:lnTo>
                        <a:pt x="54" y="374"/>
                      </a:lnTo>
                      <a:lnTo>
                        <a:pt x="46" y="387"/>
                      </a:lnTo>
                      <a:lnTo>
                        <a:pt x="35" y="400"/>
                      </a:lnTo>
                      <a:lnTo>
                        <a:pt x="27" y="417"/>
                      </a:lnTo>
                      <a:lnTo>
                        <a:pt x="24" y="434"/>
                      </a:lnTo>
                      <a:lnTo>
                        <a:pt x="24" y="447"/>
                      </a:lnTo>
                      <a:lnTo>
                        <a:pt x="19" y="464"/>
                      </a:lnTo>
                      <a:lnTo>
                        <a:pt x="16" y="481"/>
                      </a:lnTo>
                      <a:lnTo>
                        <a:pt x="16" y="494"/>
                      </a:lnTo>
                      <a:lnTo>
                        <a:pt x="16" y="507"/>
                      </a:lnTo>
                      <a:lnTo>
                        <a:pt x="16" y="542"/>
                      </a:lnTo>
                      <a:lnTo>
                        <a:pt x="13" y="559"/>
                      </a:lnTo>
                      <a:lnTo>
                        <a:pt x="13" y="572"/>
                      </a:lnTo>
                      <a:lnTo>
                        <a:pt x="10" y="585"/>
                      </a:lnTo>
                      <a:lnTo>
                        <a:pt x="8" y="598"/>
                      </a:lnTo>
                      <a:lnTo>
                        <a:pt x="2" y="611"/>
                      </a:lnTo>
                      <a:lnTo>
                        <a:pt x="2" y="624"/>
                      </a:lnTo>
                      <a:lnTo>
                        <a:pt x="0" y="615"/>
                      </a:lnTo>
                    </a:path>
                  </a:pathLst>
                </a:custGeom>
                <a:noFill/>
                <a:ln w="19050" cap="rnd">
                  <a:solidFill>
                    <a:schemeClr val="tx1"/>
                  </a:solidFill>
                  <a:round/>
                  <a:headEnd type="none" w="sm" len="sm"/>
                  <a:tailEnd type="none" w="sm" len="sm"/>
                </a:ln>
              </p:spPr>
              <p:txBody>
                <a:bodyPr/>
                <a:lstStyle/>
                <a:p>
                  <a:pPr eaLnBrk="0" hangingPunct="0"/>
                  <a:endParaRPr lang="en-US"/>
                </a:p>
              </p:txBody>
            </p:sp>
            <p:sp>
              <p:nvSpPr>
                <p:cNvPr id="21531" name="Freeform 185"/>
                <p:cNvSpPr>
                  <a:spLocks/>
                </p:cNvSpPr>
                <p:nvPr/>
              </p:nvSpPr>
              <p:spPr bwMode="auto">
                <a:xfrm>
                  <a:off x="2874" y="3216"/>
                  <a:ext cx="181" cy="541"/>
                </a:xfrm>
                <a:custGeom>
                  <a:avLst/>
                  <a:gdLst>
                    <a:gd name="T0" fmla="*/ 0 w 181"/>
                    <a:gd name="T1" fmla="*/ 0 h 541"/>
                    <a:gd name="T2" fmla="*/ 0 w 181"/>
                    <a:gd name="T3" fmla="*/ 28 h 541"/>
                    <a:gd name="T4" fmla="*/ 2 w 181"/>
                    <a:gd name="T5" fmla="*/ 39 h 541"/>
                    <a:gd name="T6" fmla="*/ 4 w 181"/>
                    <a:gd name="T7" fmla="*/ 54 h 541"/>
                    <a:gd name="T8" fmla="*/ 4 w 181"/>
                    <a:gd name="T9" fmla="*/ 65 h 541"/>
                    <a:gd name="T10" fmla="*/ 9 w 181"/>
                    <a:gd name="T11" fmla="*/ 79 h 541"/>
                    <a:gd name="T12" fmla="*/ 12 w 181"/>
                    <a:gd name="T13" fmla="*/ 90 h 541"/>
                    <a:gd name="T14" fmla="*/ 17 w 181"/>
                    <a:gd name="T15" fmla="*/ 115 h 541"/>
                    <a:gd name="T16" fmla="*/ 22 w 181"/>
                    <a:gd name="T17" fmla="*/ 126 h 541"/>
                    <a:gd name="T18" fmla="*/ 24 w 181"/>
                    <a:gd name="T19" fmla="*/ 137 h 541"/>
                    <a:gd name="T20" fmla="*/ 27 w 181"/>
                    <a:gd name="T21" fmla="*/ 159 h 541"/>
                    <a:gd name="T22" fmla="*/ 34 w 181"/>
                    <a:gd name="T23" fmla="*/ 188 h 541"/>
                    <a:gd name="T24" fmla="*/ 41 w 181"/>
                    <a:gd name="T25" fmla="*/ 195 h 541"/>
                    <a:gd name="T26" fmla="*/ 49 w 181"/>
                    <a:gd name="T27" fmla="*/ 210 h 541"/>
                    <a:gd name="T28" fmla="*/ 64 w 181"/>
                    <a:gd name="T29" fmla="*/ 217 h 541"/>
                    <a:gd name="T30" fmla="*/ 78 w 181"/>
                    <a:gd name="T31" fmla="*/ 224 h 541"/>
                    <a:gd name="T32" fmla="*/ 98 w 181"/>
                    <a:gd name="T33" fmla="*/ 231 h 541"/>
                    <a:gd name="T34" fmla="*/ 108 w 181"/>
                    <a:gd name="T35" fmla="*/ 246 h 541"/>
                    <a:gd name="T36" fmla="*/ 123 w 181"/>
                    <a:gd name="T37" fmla="*/ 253 h 541"/>
                    <a:gd name="T38" fmla="*/ 125 w 181"/>
                    <a:gd name="T39" fmla="*/ 264 h 541"/>
                    <a:gd name="T40" fmla="*/ 125 w 181"/>
                    <a:gd name="T41" fmla="*/ 293 h 541"/>
                    <a:gd name="T42" fmla="*/ 125 w 181"/>
                    <a:gd name="T43" fmla="*/ 322 h 541"/>
                    <a:gd name="T44" fmla="*/ 125 w 181"/>
                    <a:gd name="T45" fmla="*/ 344 h 541"/>
                    <a:gd name="T46" fmla="*/ 125 w 181"/>
                    <a:gd name="T47" fmla="*/ 355 h 541"/>
                    <a:gd name="T48" fmla="*/ 125 w 181"/>
                    <a:gd name="T49" fmla="*/ 369 h 541"/>
                    <a:gd name="T50" fmla="*/ 128 w 181"/>
                    <a:gd name="T51" fmla="*/ 391 h 541"/>
                    <a:gd name="T52" fmla="*/ 130 w 181"/>
                    <a:gd name="T53" fmla="*/ 413 h 541"/>
                    <a:gd name="T54" fmla="*/ 133 w 181"/>
                    <a:gd name="T55" fmla="*/ 424 h 541"/>
                    <a:gd name="T56" fmla="*/ 135 w 181"/>
                    <a:gd name="T57" fmla="*/ 434 h 541"/>
                    <a:gd name="T58" fmla="*/ 143 w 181"/>
                    <a:gd name="T59" fmla="*/ 463 h 541"/>
                    <a:gd name="T60" fmla="*/ 145 w 181"/>
                    <a:gd name="T61" fmla="*/ 492 h 541"/>
                    <a:gd name="T62" fmla="*/ 150 w 181"/>
                    <a:gd name="T63" fmla="*/ 514 h 541"/>
                    <a:gd name="T64" fmla="*/ 157 w 181"/>
                    <a:gd name="T65" fmla="*/ 525 h 541"/>
                    <a:gd name="T66" fmla="*/ 172 w 181"/>
                    <a:gd name="T67" fmla="*/ 532 h 541"/>
                    <a:gd name="T68" fmla="*/ 180 w 181"/>
                    <a:gd name="T69" fmla="*/ 540 h 541"/>
                    <a:gd name="T70" fmla="*/ 175 w 181"/>
                    <a:gd name="T71" fmla="*/ 514 h 5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1"/>
                    <a:gd name="T109" fmla="*/ 0 h 541"/>
                    <a:gd name="T110" fmla="*/ 181 w 181"/>
                    <a:gd name="T111" fmla="*/ 541 h 5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1" h="541">
                      <a:moveTo>
                        <a:pt x="0" y="0"/>
                      </a:moveTo>
                      <a:lnTo>
                        <a:pt x="0" y="28"/>
                      </a:lnTo>
                      <a:lnTo>
                        <a:pt x="2" y="39"/>
                      </a:lnTo>
                      <a:lnTo>
                        <a:pt x="4" y="54"/>
                      </a:lnTo>
                      <a:lnTo>
                        <a:pt x="4" y="65"/>
                      </a:lnTo>
                      <a:lnTo>
                        <a:pt x="9" y="79"/>
                      </a:lnTo>
                      <a:lnTo>
                        <a:pt x="12" y="90"/>
                      </a:lnTo>
                      <a:lnTo>
                        <a:pt x="17" y="115"/>
                      </a:lnTo>
                      <a:lnTo>
                        <a:pt x="22" y="126"/>
                      </a:lnTo>
                      <a:lnTo>
                        <a:pt x="24" y="137"/>
                      </a:lnTo>
                      <a:lnTo>
                        <a:pt x="27" y="159"/>
                      </a:lnTo>
                      <a:lnTo>
                        <a:pt x="34" y="188"/>
                      </a:lnTo>
                      <a:lnTo>
                        <a:pt x="41" y="195"/>
                      </a:lnTo>
                      <a:lnTo>
                        <a:pt x="49" y="210"/>
                      </a:lnTo>
                      <a:lnTo>
                        <a:pt x="64" y="217"/>
                      </a:lnTo>
                      <a:lnTo>
                        <a:pt x="78" y="224"/>
                      </a:lnTo>
                      <a:lnTo>
                        <a:pt x="98" y="231"/>
                      </a:lnTo>
                      <a:lnTo>
                        <a:pt x="108" y="246"/>
                      </a:lnTo>
                      <a:lnTo>
                        <a:pt x="123" y="253"/>
                      </a:lnTo>
                      <a:lnTo>
                        <a:pt x="125" y="264"/>
                      </a:lnTo>
                      <a:lnTo>
                        <a:pt x="125" y="293"/>
                      </a:lnTo>
                      <a:lnTo>
                        <a:pt x="125" y="322"/>
                      </a:lnTo>
                      <a:lnTo>
                        <a:pt x="125" y="344"/>
                      </a:lnTo>
                      <a:lnTo>
                        <a:pt x="125" y="355"/>
                      </a:lnTo>
                      <a:lnTo>
                        <a:pt x="125" y="369"/>
                      </a:lnTo>
                      <a:lnTo>
                        <a:pt x="128" y="391"/>
                      </a:lnTo>
                      <a:lnTo>
                        <a:pt x="130" y="413"/>
                      </a:lnTo>
                      <a:lnTo>
                        <a:pt x="133" y="424"/>
                      </a:lnTo>
                      <a:lnTo>
                        <a:pt x="135" y="434"/>
                      </a:lnTo>
                      <a:lnTo>
                        <a:pt x="143" y="463"/>
                      </a:lnTo>
                      <a:lnTo>
                        <a:pt x="145" y="492"/>
                      </a:lnTo>
                      <a:lnTo>
                        <a:pt x="150" y="514"/>
                      </a:lnTo>
                      <a:lnTo>
                        <a:pt x="157" y="525"/>
                      </a:lnTo>
                      <a:lnTo>
                        <a:pt x="172" y="532"/>
                      </a:lnTo>
                      <a:lnTo>
                        <a:pt x="180" y="540"/>
                      </a:lnTo>
                      <a:lnTo>
                        <a:pt x="175" y="514"/>
                      </a:lnTo>
                    </a:path>
                  </a:pathLst>
                </a:custGeom>
                <a:noFill/>
                <a:ln w="19050" cap="rnd">
                  <a:solidFill>
                    <a:schemeClr val="tx1"/>
                  </a:solidFill>
                  <a:round/>
                  <a:headEnd type="none" w="sm" len="sm"/>
                  <a:tailEnd type="none" w="sm" len="sm"/>
                </a:ln>
              </p:spPr>
              <p:txBody>
                <a:bodyPr/>
                <a:lstStyle/>
                <a:p>
                  <a:pPr eaLnBrk="0" hangingPunct="0"/>
                  <a:endParaRPr lang="en-US"/>
                </a:p>
              </p:txBody>
            </p:sp>
            <p:sp>
              <p:nvSpPr>
                <p:cNvPr id="21532" name="Freeform 186"/>
                <p:cNvSpPr>
                  <a:spLocks/>
                </p:cNvSpPr>
                <p:nvPr/>
              </p:nvSpPr>
              <p:spPr bwMode="auto">
                <a:xfrm>
                  <a:off x="2856" y="3426"/>
                  <a:ext cx="73" cy="361"/>
                </a:xfrm>
                <a:custGeom>
                  <a:avLst/>
                  <a:gdLst>
                    <a:gd name="T0" fmla="*/ 66 w 73"/>
                    <a:gd name="T1" fmla="*/ 0 h 361"/>
                    <a:gd name="T2" fmla="*/ 72 w 73"/>
                    <a:gd name="T3" fmla="*/ 24 h 361"/>
                    <a:gd name="T4" fmla="*/ 72 w 73"/>
                    <a:gd name="T5" fmla="*/ 48 h 361"/>
                    <a:gd name="T6" fmla="*/ 72 w 73"/>
                    <a:gd name="T7" fmla="*/ 96 h 361"/>
                    <a:gd name="T8" fmla="*/ 72 w 73"/>
                    <a:gd name="T9" fmla="*/ 132 h 361"/>
                    <a:gd name="T10" fmla="*/ 72 w 73"/>
                    <a:gd name="T11" fmla="*/ 168 h 361"/>
                    <a:gd name="T12" fmla="*/ 72 w 73"/>
                    <a:gd name="T13" fmla="*/ 186 h 361"/>
                    <a:gd name="T14" fmla="*/ 66 w 73"/>
                    <a:gd name="T15" fmla="*/ 204 h 361"/>
                    <a:gd name="T16" fmla="*/ 54 w 73"/>
                    <a:gd name="T17" fmla="*/ 222 h 361"/>
                    <a:gd name="T18" fmla="*/ 30 w 73"/>
                    <a:gd name="T19" fmla="*/ 228 h 361"/>
                    <a:gd name="T20" fmla="*/ 18 w 73"/>
                    <a:gd name="T21" fmla="*/ 252 h 361"/>
                    <a:gd name="T22" fmla="*/ 18 w 73"/>
                    <a:gd name="T23" fmla="*/ 270 h 361"/>
                    <a:gd name="T24" fmla="*/ 12 w 73"/>
                    <a:gd name="T25" fmla="*/ 288 h 361"/>
                    <a:gd name="T26" fmla="*/ 12 w 73"/>
                    <a:gd name="T27" fmla="*/ 306 h 361"/>
                    <a:gd name="T28" fmla="*/ 12 w 73"/>
                    <a:gd name="T29" fmla="*/ 324 h 361"/>
                    <a:gd name="T30" fmla="*/ 12 w 73"/>
                    <a:gd name="T31" fmla="*/ 342 h 361"/>
                    <a:gd name="T32" fmla="*/ 6 w 73"/>
                    <a:gd name="T33" fmla="*/ 360 h 361"/>
                    <a:gd name="T34" fmla="*/ 0 w 73"/>
                    <a:gd name="T35" fmla="*/ 354 h 361"/>
                    <a:gd name="T36" fmla="*/ 0 w 73"/>
                    <a:gd name="T37" fmla="*/ 348 h 3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361"/>
                    <a:gd name="T59" fmla="*/ 73 w 73"/>
                    <a:gd name="T60" fmla="*/ 361 h 3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361">
                      <a:moveTo>
                        <a:pt x="66" y="0"/>
                      </a:moveTo>
                      <a:lnTo>
                        <a:pt x="72" y="24"/>
                      </a:lnTo>
                      <a:lnTo>
                        <a:pt x="72" y="48"/>
                      </a:lnTo>
                      <a:lnTo>
                        <a:pt x="72" y="96"/>
                      </a:lnTo>
                      <a:lnTo>
                        <a:pt x="72" y="132"/>
                      </a:lnTo>
                      <a:lnTo>
                        <a:pt x="72" y="168"/>
                      </a:lnTo>
                      <a:lnTo>
                        <a:pt x="72" y="186"/>
                      </a:lnTo>
                      <a:lnTo>
                        <a:pt x="66" y="204"/>
                      </a:lnTo>
                      <a:lnTo>
                        <a:pt x="54" y="222"/>
                      </a:lnTo>
                      <a:lnTo>
                        <a:pt x="30" y="228"/>
                      </a:lnTo>
                      <a:lnTo>
                        <a:pt x="18" y="252"/>
                      </a:lnTo>
                      <a:lnTo>
                        <a:pt x="18" y="270"/>
                      </a:lnTo>
                      <a:lnTo>
                        <a:pt x="12" y="288"/>
                      </a:lnTo>
                      <a:lnTo>
                        <a:pt x="12" y="306"/>
                      </a:lnTo>
                      <a:lnTo>
                        <a:pt x="12" y="324"/>
                      </a:lnTo>
                      <a:lnTo>
                        <a:pt x="12" y="342"/>
                      </a:lnTo>
                      <a:lnTo>
                        <a:pt x="6" y="360"/>
                      </a:lnTo>
                      <a:lnTo>
                        <a:pt x="0" y="354"/>
                      </a:lnTo>
                      <a:lnTo>
                        <a:pt x="0" y="348"/>
                      </a:lnTo>
                    </a:path>
                  </a:pathLst>
                </a:custGeom>
                <a:noFill/>
                <a:ln w="19050" cap="rnd">
                  <a:solidFill>
                    <a:schemeClr val="tx1"/>
                  </a:solidFill>
                  <a:round/>
                  <a:headEnd type="none" w="sm" len="sm"/>
                  <a:tailEnd type="none" w="sm" len="sm"/>
                </a:ln>
              </p:spPr>
              <p:txBody>
                <a:bodyPr/>
                <a:lstStyle/>
                <a:p>
                  <a:pPr eaLnBrk="0" hangingPunct="0"/>
                  <a:endParaRPr lang="en-US"/>
                </a:p>
              </p:txBody>
            </p:sp>
            <p:sp>
              <p:nvSpPr>
                <p:cNvPr id="21533" name="Freeform 187"/>
                <p:cNvSpPr>
                  <a:spLocks/>
                </p:cNvSpPr>
                <p:nvPr/>
              </p:nvSpPr>
              <p:spPr bwMode="auto">
                <a:xfrm>
                  <a:off x="2664" y="3402"/>
                  <a:ext cx="181" cy="175"/>
                </a:xfrm>
                <a:custGeom>
                  <a:avLst/>
                  <a:gdLst>
                    <a:gd name="T0" fmla="*/ 180 w 181"/>
                    <a:gd name="T1" fmla="*/ 0 h 175"/>
                    <a:gd name="T2" fmla="*/ 156 w 181"/>
                    <a:gd name="T3" fmla="*/ 6 h 175"/>
                    <a:gd name="T4" fmla="*/ 138 w 181"/>
                    <a:gd name="T5" fmla="*/ 18 h 175"/>
                    <a:gd name="T6" fmla="*/ 120 w 181"/>
                    <a:gd name="T7" fmla="*/ 30 h 175"/>
                    <a:gd name="T8" fmla="*/ 96 w 181"/>
                    <a:gd name="T9" fmla="*/ 36 h 175"/>
                    <a:gd name="T10" fmla="*/ 72 w 181"/>
                    <a:gd name="T11" fmla="*/ 42 h 175"/>
                    <a:gd name="T12" fmla="*/ 54 w 181"/>
                    <a:gd name="T13" fmla="*/ 54 h 175"/>
                    <a:gd name="T14" fmla="*/ 36 w 181"/>
                    <a:gd name="T15" fmla="*/ 60 h 175"/>
                    <a:gd name="T16" fmla="*/ 24 w 181"/>
                    <a:gd name="T17" fmla="*/ 78 h 175"/>
                    <a:gd name="T18" fmla="*/ 18 w 181"/>
                    <a:gd name="T19" fmla="*/ 96 h 175"/>
                    <a:gd name="T20" fmla="*/ 12 w 181"/>
                    <a:gd name="T21" fmla="*/ 114 h 175"/>
                    <a:gd name="T22" fmla="*/ 0 w 181"/>
                    <a:gd name="T23" fmla="*/ 132 h 175"/>
                    <a:gd name="T24" fmla="*/ 0 w 181"/>
                    <a:gd name="T25" fmla="*/ 150 h 175"/>
                    <a:gd name="T26" fmla="*/ 0 w 181"/>
                    <a:gd name="T27" fmla="*/ 168 h 175"/>
                    <a:gd name="T28" fmla="*/ 0 w 181"/>
                    <a:gd name="T29" fmla="*/ 174 h 1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1"/>
                    <a:gd name="T46" fmla="*/ 0 h 175"/>
                    <a:gd name="T47" fmla="*/ 181 w 181"/>
                    <a:gd name="T48" fmla="*/ 175 h 1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1" h="175">
                      <a:moveTo>
                        <a:pt x="180" y="0"/>
                      </a:moveTo>
                      <a:lnTo>
                        <a:pt x="156" y="6"/>
                      </a:lnTo>
                      <a:lnTo>
                        <a:pt x="138" y="18"/>
                      </a:lnTo>
                      <a:lnTo>
                        <a:pt x="120" y="30"/>
                      </a:lnTo>
                      <a:lnTo>
                        <a:pt x="96" y="36"/>
                      </a:lnTo>
                      <a:lnTo>
                        <a:pt x="72" y="42"/>
                      </a:lnTo>
                      <a:lnTo>
                        <a:pt x="54" y="54"/>
                      </a:lnTo>
                      <a:lnTo>
                        <a:pt x="36" y="60"/>
                      </a:lnTo>
                      <a:lnTo>
                        <a:pt x="24" y="78"/>
                      </a:lnTo>
                      <a:lnTo>
                        <a:pt x="18" y="96"/>
                      </a:lnTo>
                      <a:lnTo>
                        <a:pt x="12" y="114"/>
                      </a:lnTo>
                      <a:lnTo>
                        <a:pt x="0" y="132"/>
                      </a:lnTo>
                      <a:lnTo>
                        <a:pt x="0" y="150"/>
                      </a:lnTo>
                      <a:lnTo>
                        <a:pt x="0" y="168"/>
                      </a:lnTo>
                      <a:lnTo>
                        <a:pt x="0" y="174"/>
                      </a:lnTo>
                    </a:path>
                  </a:pathLst>
                </a:custGeom>
                <a:noFill/>
                <a:ln w="19050" cap="rnd">
                  <a:solidFill>
                    <a:schemeClr val="tx1"/>
                  </a:solidFill>
                  <a:round/>
                  <a:headEnd type="none" w="sm" len="sm"/>
                  <a:tailEnd type="none" w="sm" len="sm"/>
                </a:ln>
              </p:spPr>
              <p:txBody>
                <a:bodyPr/>
                <a:lstStyle/>
                <a:p>
                  <a:pPr eaLnBrk="0" hangingPunct="0"/>
                  <a:endParaRPr lang="en-US"/>
                </a:p>
              </p:txBody>
            </p:sp>
            <p:sp>
              <p:nvSpPr>
                <p:cNvPr id="21534" name="Freeform 188"/>
                <p:cNvSpPr>
                  <a:spLocks/>
                </p:cNvSpPr>
                <p:nvPr/>
              </p:nvSpPr>
              <p:spPr bwMode="auto">
                <a:xfrm>
                  <a:off x="2874" y="3252"/>
                  <a:ext cx="181" cy="301"/>
                </a:xfrm>
                <a:custGeom>
                  <a:avLst/>
                  <a:gdLst>
                    <a:gd name="T0" fmla="*/ 0 w 181"/>
                    <a:gd name="T1" fmla="*/ 0 h 301"/>
                    <a:gd name="T2" fmla="*/ 24 w 181"/>
                    <a:gd name="T3" fmla="*/ 24 h 301"/>
                    <a:gd name="T4" fmla="*/ 42 w 181"/>
                    <a:gd name="T5" fmla="*/ 30 h 301"/>
                    <a:gd name="T6" fmla="*/ 66 w 181"/>
                    <a:gd name="T7" fmla="*/ 36 h 301"/>
                    <a:gd name="T8" fmla="*/ 72 w 181"/>
                    <a:gd name="T9" fmla="*/ 54 h 301"/>
                    <a:gd name="T10" fmla="*/ 84 w 181"/>
                    <a:gd name="T11" fmla="*/ 72 h 301"/>
                    <a:gd name="T12" fmla="*/ 90 w 181"/>
                    <a:gd name="T13" fmla="*/ 90 h 301"/>
                    <a:gd name="T14" fmla="*/ 96 w 181"/>
                    <a:gd name="T15" fmla="*/ 108 h 301"/>
                    <a:gd name="T16" fmla="*/ 114 w 181"/>
                    <a:gd name="T17" fmla="*/ 126 h 301"/>
                    <a:gd name="T18" fmla="*/ 132 w 181"/>
                    <a:gd name="T19" fmla="*/ 144 h 301"/>
                    <a:gd name="T20" fmla="*/ 150 w 181"/>
                    <a:gd name="T21" fmla="*/ 150 h 301"/>
                    <a:gd name="T22" fmla="*/ 162 w 181"/>
                    <a:gd name="T23" fmla="*/ 168 h 301"/>
                    <a:gd name="T24" fmla="*/ 168 w 181"/>
                    <a:gd name="T25" fmla="*/ 186 h 301"/>
                    <a:gd name="T26" fmla="*/ 180 w 181"/>
                    <a:gd name="T27" fmla="*/ 204 h 301"/>
                    <a:gd name="T28" fmla="*/ 180 w 181"/>
                    <a:gd name="T29" fmla="*/ 222 h 301"/>
                    <a:gd name="T30" fmla="*/ 180 w 181"/>
                    <a:gd name="T31" fmla="*/ 240 h 301"/>
                    <a:gd name="T32" fmla="*/ 180 w 181"/>
                    <a:gd name="T33" fmla="*/ 264 h 301"/>
                    <a:gd name="T34" fmla="*/ 180 w 181"/>
                    <a:gd name="T35" fmla="*/ 282 h 301"/>
                    <a:gd name="T36" fmla="*/ 168 w 181"/>
                    <a:gd name="T37" fmla="*/ 300 h 301"/>
                    <a:gd name="T38" fmla="*/ 168 w 181"/>
                    <a:gd name="T39" fmla="*/ 294 h 3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1"/>
                    <a:gd name="T61" fmla="*/ 0 h 301"/>
                    <a:gd name="T62" fmla="*/ 181 w 181"/>
                    <a:gd name="T63" fmla="*/ 301 h 3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1" h="301">
                      <a:moveTo>
                        <a:pt x="0" y="0"/>
                      </a:moveTo>
                      <a:lnTo>
                        <a:pt x="24" y="24"/>
                      </a:lnTo>
                      <a:lnTo>
                        <a:pt x="42" y="30"/>
                      </a:lnTo>
                      <a:lnTo>
                        <a:pt x="66" y="36"/>
                      </a:lnTo>
                      <a:lnTo>
                        <a:pt x="72" y="54"/>
                      </a:lnTo>
                      <a:lnTo>
                        <a:pt x="84" y="72"/>
                      </a:lnTo>
                      <a:lnTo>
                        <a:pt x="90" y="90"/>
                      </a:lnTo>
                      <a:lnTo>
                        <a:pt x="96" y="108"/>
                      </a:lnTo>
                      <a:lnTo>
                        <a:pt x="114" y="126"/>
                      </a:lnTo>
                      <a:lnTo>
                        <a:pt x="132" y="144"/>
                      </a:lnTo>
                      <a:lnTo>
                        <a:pt x="150" y="150"/>
                      </a:lnTo>
                      <a:lnTo>
                        <a:pt x="162" y="168"/>
                      </a:lnTo>
                      <a:lnTo>
                        <a:pt x="168" y="186"/>
                      </a:lnTo>
                      <a:lnTo>
                        <a:pt x="180" y="204"/>
                      </a:lnTo>
                      <a:lnTo>
                        <a:pt x="180" y="222"/>
                      </a:lnTo>
                      <a:lnTo>
                        <a:pt x="180" y="240"/>
                      </a:lnTo>
                      <a:lnTo>
                        <a:pt x="180" y="264"/>
                      </a:lnTo>
                      <a:lnTo>
                        <a:pt x="180" y="282"/>
                      </a:lnTo>
                      <a:lnTo>
                        <a:pt x="168" y="300"/>
                      </a:lnTo>
                      <a:lnTo>
                        <a:pt x="168" y="294"/>
                      </a:lnTo>
                    </a:path>
                  </a:pathLst>
                </a:custGeom>
                <a:noFill/>
                <a:ln w="19050" cap="rnd">
                  <a:solidFill>
                    <a:schemeClr val="tx1"/>
                  </a:solidFill>
                  <a:round/>
                  <a:headEnd type="none" w="sm" len="sm"/>
                  <a:tailEnd type="none" w="sm" len="sm"/>
                </a:ln>
              </p:spPr>
              <p:txBody>
                <a:bodyPr/>
                <a:lstStyle/>
                <a:p>
                  <a:pPr eaLnBrk="0" hangingPunct="0"/>
                  <a:endParaRPr lang="en-US"/>
                </a:p>
              </p:txBody>
            </p:sp>
            <p:sp>
              <p:nvSpPr>
                <p:cNvPr id="21535" name="Freeform 189"/>
                <p:cNvSpPr>
                  <a:spLocks/>
                </p:cNvSpPr>
                <p:nvPr/>
              </p:nvSpPr>
              <p:spPr bwMode="auto">
                <a:xfrm>
                  <a:off x="2706" y="3162"/>
                  <a:ext cx="169" cy="223"/>
                </a:xfrm>
                <a:custGeom>
                  <a:avLst/>
                  <a:gdLst>
                    <a:gd name="T0" fmla="*/ 168 w 169"/>
                    <a:gd name="T1" fmla="*/ 0 h 223"/>
                    <a:gd name="T2" fmla="*/ 162 w 169"/>
                    <a:gd name="T3" fmla="*/ 30 h 223"/>
                    <a:gd name="T4" fmla="*/ 150 w 169"/>
                    <a:gd name="T5" fmla="*/ 48 h 223"/>
                    <a:gd name="T6" fmla="*/ 138 w 169"/>
                    <a:gd name="T7" fmla="*/ 66 h 223"/>
                    <a:gd name="T8" fmla="*/ 132 w 169"/>
                    <a:gd name="T9" fmla="*/ 84 h 223"/>
                    <a:gd name="T10" fmla="*/ 114 w 169"/>
                    <a:gd name="T11" fmla="*/ 96 h 223"/>
                    <a:gd name="T12" fmla="*/ 90 w 169"/>
                    <a:gd name="T13" fmla="*/ 108 h 223"/>
                    <a:gd name="T14" fmla="*/ 66 w 169"/>
                    <a:gd name="T15" fmla="*/ 120 h 223"/>
                    <a:gd name="T16" fmla="*/ 48 w 169"/>
                    <a:gd name="T17" fmla="*/ 132 h 223"/>
                    <a:gd name="T18" fmla="*/ 42 w 169"/>
                    <a:gd name="T19" fmla="*/ 150 h 223"/>
                    <a:gd name="T20" fmla="*/ 42 w 169"/>
                    <a:gd name="T21" fmla="*/ 168 h 223"/>
                    <a:gd name="T22" fmla="*/ 30 w 169"/>
                    <a:gd name="T23" fmla="*/ 186 h 223"/>
                    <a:gd name="T24" fmla="*/ 24 w 169"/>
                    <a:gd name="T25" fmla="*/ 204 h 223"/>
                    <a:gd name="T26" fmla="*/ 6 w 169"/>
                    <a:gd name="T27" fmla="*/ 222 h 223"/>
                    <a:gd name="T28" fmla="*/ 0 w 169"/>
                    <a:gd name="T29" fmla="*/ 216 h 223"/>
                    <a:gd name="T30" fmla="*/ 6 w 169"/>
                    <a:gd name="T31" fmla="*/ 216 h 2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23"/>
                    <a:gd name="T50" fmla="*/ 169 w 169"/>
                    <a:gd name="T51" fmla="*/ 223 h 2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23">
                      <a:moveTo>
                        <a:pt x="168" y="0"/>
                      </a:moveTo>
                      <a:lnTo>
                        <a:pt x="162" y="30"/>
                      </a:lnTo>
                      <a:lnTo>
                        <a:pt x="150" y="48"/>
                      </a:lnTo>
                      <a:lnTo>
                        <a:pt x="138" y="66"/>
                      </a:lnTo>
                      <a:lnTo>
                        <a:pt x="132" y="84"/>
                      </a:lnTo>
                      <a:lnTo>
                        <a:pt x="114" y="96"/>
                      </a:lnTo>
                      <a:lnTo>
                        <a:pt x="90" y="108"/>
                      </a:lnTo>
                      <a:lnTo>
                        <a:pt x="66" y="120"/>
                      </a:lnTo>
                      <a:lnTo>
                        <a:pt x="48" y="132"/>
                      </a:lnTo>
                      <a:lnTo>
                        <a:pt x="42" y="150"/>
                      </a:lnTo>
                      <a:lnTo>
                        <a:pt x="42" y="168"/>
                      </a:lnTo>
                      <a:lnTo>
                        <a:pt x="30" y="186"/>
                      </a:lnTo>
                      <a:lnTo>
                        <a:pt x="24" y="204"/>
                      </a:lnTo>
                      <a:lnTo>
                        <a:pt x="6" y="222"/>
                      </a:lnTo>
                      <a:lnTo>
                        <a:pt x="0" y="216"/>
                      </a:lnTo>
                      <a:lnTo>
                        <a:pt x="6" y="216"/>
                      </a:lnTo>
                    </a:path>
                  </a:pathLst>
                </a:custGeom>
                <a:noFill/>
                <a:ln w="19050" cap="rnd">
                  <a:solidFill>
                    <a:schemeClr val="tx1"/>
                  </a:solidFill>
                  <a:round/>
                  <a:headEnd type="none" w="sm" len="sm"/>
                  <a:tailEnd type="none" w="sm" len="sm"/>
                </a:ln>
              </p:spPr>
              <p:txBody>
                <a:bodyPr/>
                <a:lstStyle/>
                <a:p>
                  <a:pPr eaLnBrk="0" hangingPunct="0"/>
                  <a:endParaRPr lang="en-US"/>
                </a:p>
              </p:txBody>
            </p:sp>
          </p:grpSp>
        </p:grpSp>
      </p:grpSp>
      <p:sp>
        <p:nvSpPr>
          <p:cNvPr id="21514" name="Line 190"/>
          <p:cNvSpPr>
            <a:spLocks noChangeShapeType="1"/>
          </p:cNvSpPr>
          <p:nvPr/>
        </p:nvSpPr>
        <p:spPr bwMode="auto">
          <a:xfrm flipH="1">
            <a:off x="2895600" y="4191000"/>
            <a:ext cx="1447800" cy="0"/>
          </a:xfrm>
          <a:prstGeom prst="line">
            <a:avLst/>
          </a:prstGeom>
          <a:noFill/>
          <a:ln w="38100">
            <a:solidFill>
              <a:srgbClr val="FF3300"/>
            </a:solidFill>
            <a:round/>
            <a:headEnd/>
            <a:tailEnd type="triangle" w="med" len="med"/>
          </a:ln>
        </p:spPr>
        <p:txBody>
          <a:bodyPr wrap="none" anchor="ctr"/>
          <a:lstStyle/>
          <a:p>
            <a:endParaRPr lang="en-US"/>
          </a:p>
        </p:txBody>
      </p:sp>
      <p:sp>
        <p:nvSpPr>
          <p:cNvPr id="21515" name="Arc 191"/>
          <p:cNvSpPr>
            <a:spLocks/>
          </p:cNvSpPr>
          <p:nvPr/>
        </p:nvSpPr>
        <p:spPr bwMode="auto">
          <a:xfrm flipH="1">
            <a:off x="3657600" y="4267200"/>
            <a:ext cx="760413" cy="990600"/>
          </a:xfrm>
          <a:custGeom>
            <a:avLst/>
            <a:gdLst>
              <a:gd name="T0" fmla="*/ 0 w 21230"/>
              <a:gd name="T1" fmla="*/ 0 h 21600"/>
              <a:gd name="T2" fmla="*/ 2147483647 w 21230"/>
              <a:gd name="T3" fmla="*/ 2147483647 h 21600"/>
              <a:gd name="T4" fmla="*/ 0 w 21230"/>
              <a:gd name="T5" fmla="*/ 2147483647 h 21600"/>
              <a:gd name="T6" fmla="*/ 0 60000 65536"/>
              <a:gd name="T7" fmla="*/ 0 60000 65536"/>
              <a:gd name="T8" fmla="*/ 0 60000 65536"/>
              <a:gd name="T9" fmla="*/ 0 w 21230"/>
              <a:gd name="T10" fmla="*/ 0 h 21600"/>
              <a:gd name="T11" fmla="*/ 21230 w 21230"/>
              <a:gd name="T12" fmla="*/ 21600 h 21600"/>
            </a:gdLst>
            <a:ahLst/>
            <a:cxnLst>
              <a:cxn ang="T6">
                <a:pos x="T0" y="T1"/>
              </a:cxn>
              <a:cxn ang="T7">
                <a:pos x="T2" y="T3"/>
              </a:cxn>
              <a:cxn ang="T8">
                <a:pos x="T4" y="T5"/>
              </a:cxn>
            </a:cxnLst>
            <a:rect l="T9" t="T10" r="T11" b="T12"/>
            <a:pathLst>
              <a:path w="21230" h="21600" fill="none" extrusionOk="0">
                <a:moveTo>
                  <a:pt x="-1" y="0"/>
                </a:moveTo>
                <a:cubicBezTo>
                  <a:pt x="10394" y="0"/>
                  <a:pt x="19314" y="7403"/>
                  <a:pt x="21230" y="17619"/>
                </a:cubicBezTo>
              </a:path>
              <a:path w="21230" h="21600" stroke="0" extrusionOk="0">
                <a:moveTo>
                  <a:pt x="-1" y="0"/>
                </a:moveTo>
                <a:cubicBezTo>
                  <a:pt x="10394" y="0"/>
                  <a:pt x="19314" y="7403"/>
                  <a:pt x="21230" y="17619"/>
                </a:cubicBezTo>
                <a:lnTo>
                  <a:pt x="0" y="21600"/>
                </a:lnTo>
                <a:close/>
              </a:path>
            </a:pathLst>
          </a:custGeom>
          <a:noFill/>
          <a:ln w="38100">
            <a:solidFill>
              <a:srgbClr val="FFFF00"/>
            </a:solidFill>
            <a:round/>
            <a:headEnd/>
            <a:tailEnd type="triangle" w="med" len="med"/>
          </a:ln>
        </p:spPr>
        <p:txBody>
          <a:bodyPr wrap="none" anchor="ctr"/>
          <a:lstStyle/>
          <a:p>
            <a:pPr eaLnBrk="0" hangingPunct="0"/>
            <a:endParaRPr lang="en-US"/>
          </a:p>
        </p:txBody>
      </p:sp>
      <p:sp>
        <p:nvSpPr>
          <p:cNvPr id="21516" name="Arc 192"/>
          <p:cNvSpPr>
            <a:spLocks/>
          </p:cNvSpPr>
          <p:nvPr/>
        </p:nvSpPr>
        <p:spPr bwMode="auto">
          <a:xfrm>
            <a:off x="5638800" y="2290763"/>
            <a:ext cx="914400" cy="1214437"/>
          </a:xfrm>
          <a:custGeom>
            <a:avLst/>
            <a:gdLst>
              <a:gd name="T0" fmla="*/ 2147483647 w 21600"/>
              <a:gd name="T1" fmla="*/ 0 h 21503"/>
              <a:gd name="T2" fmla="*/ 2147483647 w 21600"/>
              <a:gd name="T3" fmla="*/ 2147483647 h 21503"/>
              <a:gd name="T4" fmla="*/ 0 w 21600"/>
              <a:gd name="T5" fmla="*/ 2147483647 h 21503"/>
              <a:gd name="T6" fmla="*/ 0 60000 65536"/>
              <a:gd name="T7" fmla="*/ 0 60000 65536"/>
              <a:gd name="T8" fmla="*/ 0 60000 65536"/>
              <a:gd name="T9" fmla="*/ 0 w 21600"/>
              <a:gd name="T10" fmla="*/ 0 h 21503"/>
              <a:gd name="T11" fmla="*/ 21600 w 21600"/>
              <a:gd name="T12" fmla="*/ 21503 h 21503"/>
            </a:gdLst>
            <a:ahLst/>
            <a:cxnLst>
              <a:cxn ang="T6">
                <a:pos x="T0" y="T1"/>
              </a:cxn>
              <a:cxn ang="T7">
                <a:pos x="T2" y="T3"/>
              </a:cxn>
              <a:cxn ang="T8">
                <a:pos x="T4" y="T5"/>
              </a:cxn>
            </a:cxnLst>
            <a:rect l="T9" t="T10" r="T11" b="T12"/>
            <a:pathLst>
              <a:path w="21600" h="21503" fill="none" extrusionOk="0">
                <a:moveTo>
                  <a:pt x="2041" y="-1"/>
                </a:moveTo>
                <a:cubicBezTo>
                  <a:pt x="13129" y="1052"/>
                  <a:pt x="21600" y="10364"/>
                  <a:pt x="21600" y="21503"/>
                </a:cubicBezTo>
              </a:path>
              <a:path w="21600" h="21503" stroke="0" extrusionOk="0">
                <a:moveTo>
                  <a:pt x="2041" y="-1"/>
                </a:moveTo>
                <a:cubicBezTo>
                  <a:pt x="13129" y="1052"/>
                  <a:pt x="21600" y="10364"/>
                  <a:pt x="21600" y="21503"/>
                </a:cubicBezTo>
                <a:lnTo>
                  <a:pt x="0" y="21503"/>
                </a:lnTo>
                <a:close/>
              </a:path>
            </a:pathLst>
          </a:custGeom>
          <a:noFill/>
          <a:ln w="38100">
            <a:solidFill>
              <a:srgbClr val="00FF00"/>
            </a:solidFill>
            <a:round/>
            <a:headEnd type="triangle" w="med" len="med"/>
            <a:tailEnd/>
          </a:ln>
        </p:spPr>
        <p:txBody>
          <a:bodyPr wrap="none" anchor="ctr"/>
          <a:lstStyle/>
          <a:p>
            <a:pPr eaLnBrk="0" hangingPunct="0"/>
            <a:endParaRPr lang="en-US"/>
          </a:p>
        </p:txBody>
      </p:sp>
      <p:sp>
        <p:nvSpPr>
          <p:cNvPr id="21517" name="Line 193"/>
          <p:cNvSpPr>
            <a:spLocks noChangeShapeType="1"/>
          </p:cNvSpPr>
          <p:nvPr/>
        </p:nvSpPr>
        <p:spPr bwMode="auto">
          <a:xfrm flipV="1">
            <a:off x="6553200" y="3505200"/>
            <a:ext cx="0" cy="1600200"/>
          </a:xfrm>
          <a:prstGeom prst="line">
            <a:avLst/>
          </a:prstGeom>
          <a:noFill/>
          <a:ln w="38100">
            <a:solidFill>
              <a:srgbClr val="00FF00"/>
            </a:solidFill>
            <a:round/>
            <a:headEnd type="triangle" w="med" len="med"/>
            <a:tailEnd/>
          </a:ln>
        </p:spPr>
        <p:txBody>
          <a:bodyPr wrap="none" anchor="ctr"/>
          <a:lstStyle/>
          <a:p>
            <a:endParaRPr lang="en-US"/>
          </a:p>
        </p:txBody>
      </p:sp>
      <p:sp>
        <p:nvSpPr>
          <p:cNvPr id="566466" name="Text Box 194"/>
          <p:cNvSpPr txBox="1">
            <a:spLocks noChangeArrowheads="1"/>
          </p:cNvSpPr>
          <p:nvPr/>
        </p:nvSpPr>
        <p:spPr bwMode="auto">
          <a:xfrm>
            <a:off x="1295400" y="487363"/>
            <a:ext cx="1828800" cy="579437"/>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spcBef>
                <a:spcPct val="50000"/>
              </a:spcBef>
              <a:defRPr/>
            </a:pPr>
            <a:r>
              <a:rPr lang="en-US" sz="3200" b="1">
                <a:solidFill>
                  <a:srgbClr val="FFFF00"/>
                </a:solidFill>
                <a:latin typeface="Tahoma" pitchFamily="34" charset="0"/>
              </a:rPr>
              <a:t>Climate</a:t>
            </a:r>
            <a:endParaRPr lang="en-US" sz="3200">
              <a:latin typeface="Tahoma" pitchFamily="34" charset="0"/>
            </a:endParaRPr>
          </a:p>
        </p:txBody>
      </p:sp>
      <p:sp>
        <p:nvSpPr>
          <p:cNvPr id="566467" name="Text Box 195"/>
          <p:cNvSpPr txBox="1">
            <a:spLocks noChangeArrowheads="1"/>
          </p:cNvSpPr>
          <p:nvPr/>
        </p:nvSpPr>
        <p:spPr bwMode="auto">
          <a:xfrm>
            <a:off x="4191000" y="533400"/>
            <a:ext cx="1447800" cy="579438"/>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spcBef>
                <a:spcPct val="50000"/>
              </a:spcBef>
              <a:defRPr/>
            </a:pPr>
            <a:r>
              <a:rPr lang="en-US" sz="3200" b="1">
                <a:solidFill>
                  <a:srgbClr val="FFFF00"/>
                </a:solidFill>
                <a:latin typeface="Tahoma" pitchFamily="34" charset="0"/>
              </a:rPr>
              <a:t>Soils</a:t>
            </a:r>
          </a:p>
        </p:txBody>
      </p:sp>
      <p:sp>
        <p:nvSpPr>
          <p:cNvPr id="21520" name="Line 196"/>
          <p:cNvSpPr>
            <a:spLocks noChangeShapeType="1"/>
          </p:cNvSpPr>
          <p:nvPr/>
        </p:nvSpPr>
        <p:spPr bwMode="auto">
          <a:xfrm>
            <a:off x="3124200" y="1066800"/>
            <a:ext cx="1295400" cy="914400"/>
          </a:xfrm>
          <a:prstGeom prst="line">
            <a:avLst/>
          </a:prstGeom>
          <a:noFill/>
          <a:ln w="38100">
            <a:solidFill>
              <a:srgbClr val="FFFF00"/>
            </a:solidFill>
            <a:round/>
            <a:headEnd/>
            <a:tailEnd type="triangle" w="med" len="med"/>
          </a:ln>
        </p:spPr>
        <p:txBody>
          <a:bodyPr wrap="none" anchor="ctr"/>
          <a:lstStyle/>
          <a:p>
            <a:endParaRPr lang="en-US"/>
          </a:p>
        </p:txBody>
      </p:sp>
      <p:sp>
        <p:nvSpPr>
          <p:cNvPr id="21521" name="Line 197"/>
          <p:cNvSpPr>
            <a:spLocks noChangeShapeType="1"/>
          </p:cNvSpPr>
          <p:nvPr/>
        </p:nvSpPr>
        <p:spPr bwMode="auto">
          <a:xfrm flipH="1">
            <a:off x="5257800" y="1066800"/>
            <a:ext cx="685800" cy="990600"/>
          </a:xfrm>
          <a:prstGeom prst="line">
            <a:avLst/>
          </a:prstGeom>
          <a:noFill/>
          <a:ln w="38100">
            <a:solidFill>
              <a:srgbClr val="FFFF00"/>
            </a:solidFill>
            <a:round/>
            <a:headEnd/>
            <a:tailEnd type="triangle" w="med" len="med"/>
          </a:ln>
        </p:spPr>
        <p:txBody>
          <a:bodyPr wrap="none" anchor="ctr"/>
          <a:lstStyle/>
          <a:p>
            <a:endParaRPr lang="en-US"/>
          </a:p>
        </p:txBody>
      </p:sp>
      <p:sp>
        <p:nvSpPr>
          <p:cNvPr id="21522" name="Line 198"/>
          <p:cNvSpPr>
            <a:spLocks noChangeShapeType="1"/>
          </p:cNvSpPr>
          <p:nvPr/>
        </p:nvSpPr>
        <p:spPr bwMode="auto">
          <a:xfrm flipH="1">
            <a:off x="4800600" y="1143000"/>
            <a:ext cx="0" cy="914400"/>
          </a:xfrm>
          <a:prstGeom prst="line">
            <a:avLst/>
          </a:prstGeom>
          <a:noFill/>
          <a:ln w="38100">
            <a:solidFill>
              <a:srgbClr val="FFFF00"/>
            </a:solidFill>
            <a:round/>
            <a:headEnd/>
            <a:tailEnd type="triangle" w="med" len="med"/>
          </a:ln>
        </p:spPr>
        <p:txBody>
          <a:bodyPr wrap="none" anchor="ctr"/>
          <a:lstStyle/>
          <a:p>
            <a:endParaRPr lang="en-US"/>
          </a:p>
        </p:txBody>
      </p:sp>
      <p:sp>
        <p:nvSpPr>
          <p:cNvPr id="566471" name="Text Box 199"/>
          <p:cNvSpPr txBox="1">
            <a:spLocks noChangeArrowheads="1"/>
          </p:cNvSpPr>
          <p:nvPr/>
        </p:nvSpPr>
        <p:spPr bwMode="auto">
          <a:xfrm>
            <a:off x="5867400" y="563563"/>
            <a:ext cx="2590800" cy="519112"/>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spcBef>
                <a:spcPct val="50000"/>
              </a:spcBef>
              <a:defRPr/>
            </a:pPr>
            <a:r>
              <a:rPr lang="en-US" b="1">
                <a:solidFill>
                  <a:srgbClr val="FFFF00"/>
                </a:solidFill>
                <a:latin typeface="Tahoma" pitchFamily="34" charset="0"/>
              </a:rPr>
              <a:t>Management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5501</TotalTime>
  <Words>1418</Words>
  <Application>Microsoft Office PowerPoint</Application>
  <PresentationFormat>On-screen Show (4:3)</PresentationFormat>
  <Paragraphs>330</Paragraphs>
  <Slides>37</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Default Design</vt:lpstr>
      <vt:lpstr>Document</vt:lpstr>
      <vt:lpstr>Greenhouse Gases: Soil Science, Terrestrial Sequestration, and Agricultural Offsets</vt:lpstr>
      <vt:lpstr>Slide 2</vt:lpstr>
      <vt:lpstr>Mitigation</vt:lpstr>
      <vt:lpstr>Slide 4</vt:lpstr>
      <vt:lpstr>Slide 5</vt:lpstr>
      <vt:lpstr>Slide 6</vt:lpstr>
      <vt:lpstr>Agriculture</vt:lpstr>
      <vt:lpstr>Global mitigation potential in agriculture</vt:lpstr>
      <vt:lpstr>Slide 9</vt:lpstr>
      <vt:lpstr>Many opportunities for GHG mitigation!</vt:lpstr>
      <vt:lpstr>Many opportunities for GHG mitigation!</vt:lpstr>
      <vt:lpstr>Slide 12</vt:lpstr>
      <vt:lpstr>Slide 13</vt:lpstr>
      <vt:lpstr>Slide 14</vt:lpstr>
      <vt:lpstr>Slide 15</vt:lpstr>
      <vt:lpstr>How long? How deep?  How much?</vt:lpstr>
      <vt:lpstr>Slide 17</vt:lpstr>
      <vt:lpstr>Slide 18</vt:lpstr>
      <vt:lpstr>Ag and forestry have the potential to offset 10 - 25 percent of total annual U.S. GHG emissions</vt:lpstr>
      <vt:lpstr>Slide 20</vt:lpstr>
      <vt:lpstr>Reduction Opportunities</vt:lpstr>
      <vt:lpstr>Types of Agricultural &amp; Forestry           GHG Offset Transactions</vt:lpstr>
      <vt:lpstr>Offsets Are Critical for Cap &amp; Trade</vt:lpstr>
      <vt:lpstr>Slide 24</vt:lpstr>
      <vt:lpstr>Examples of feasibility and pilot projects on soil carbon sequestration</vt:lpstr>
      <vt:lpstr>Carbon as a Revenue Crop</vt:lpstr>
      <vt:lpstr>Primary Challenges</vt:lpstr>
      <vt:lpstr>Measurement, Monitoring and Verification</vt:lpstr>
      <vt:lpstr>Primary Challenges</vt:lpstr>
      <vt:lpstr>Production Costs</vt:lpstr>
      <vt:lpstr>Primary Challenges</vt:lpstr>
      <vt:lpstr>Policy</vt:lpstr>
      <vt:lpstr>Waxman-Markey Bill</vt:lpstr>
      <vt:lpstr>Peterson Amendments</vt:lpstr>
      <vt:lpstr>Conclusions:  Mitigation</vt:lpstr>
      <vt:lpstr>Slide 36</vt:lpstr>
      <vt:lpstr>Slide 37</vt:lpstr>
    </vt:vector>
  </TitlesOfParts>
  <Company>Kansas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tconrad</dc:creator>
  <cp:lastModifiedBy>Chuck Rice</cp:lastModifiedBy>
  <cp:revision>270</cp:revision>
  <cp:lastPrinted>1999-08-13T20:46:12Z</cp:lastPrinted>
  <dcterms:created xsi:type="dcterms:W3CDTF">1999-08-13T14:38:13Z</dcterms:created>
  <dcterms:modified xsi:type="dcterms:W3CDTF">2010-01-08T14:06:03Z</dcterms:modified>
</cp:coreProperties>
</file>