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6" r:id="rId3"/>
    <p:sldId id="291" r:id="rId4"/>
    <p:sldId id="285" r:id="rId5"/>
    <p:sldId id="261" r:id="rId6"/>
    <p:sldId id="286" r:id="rId7"/>
    <p:sldId id="284" r:id="rId8"/>
    <p:sldId id="296" r:id="rId9"/>
    <p:sldId id="282" r:id="rId10"/>
    <p:sldId id="283" r:id="rId11"/>
    <p:sldId id="292" r:id="rId12"/>
    <p:sldId id="258" r:id="rId13"/>
    <p:sldId id="259" r:id="rId14"/>
    <p:sldId id="293" r:id="rId15"/>
    <p:sldId id="294" r:id="rId16"/>
    <p:sldId id="295" r:id="rId17"/>
    <p:sldId id="260" r:id="rId18"/>
    <p:sldId id="262" r:id="rId19"/>
    <p:sldId id="263" r:id="rId20"/>
    <p:sldId id="264" r:id="rId21"/>
    <p:sldId id="265" r:id="rId22"/>
    <p:sldId id="287" r:id="rId23"/>
    <p:sldId id="289" r:id="rId24"/>
    <p:sldId id="290" r:id="rId25"/>
    <p:sldId id="266" r:id="rId26"/>
    <p:sldId id="280" r:id="rId27"/>
    <p:sldId id="268" r:id="rId28"/>
    <p:sldId id="269" r:id="rId29"/>
    <p:sldId id="270" r:id="rId30"/>
    <p:sldId id="271" r:id="rId31"/>
    <p:sldId id="272" r:id="rId32"/>
    <p:sldId id="273" r:id="rId33"/>
    <p:sldId id="274" r:id="rId34"/>
    <p:sldId id="275" r:id="rId35"/>
    <p:sldId id="276" r:id="rId36"/>
    <p:sldId id="277" r:id="rId37"/>
    <p:sldId id="279" r:id="rId38"/>
    <p:sldId id="28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1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CE047-1B75-4A8D-9DC9-F20205B3458A}" type="datetimeFigureOut">
              <a:rPr lang="en-US" smtClean="0"/>
              <a:pPr/>
              <a:t>1/3/2010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68FF2-A4A8-4D2A-B0B9-A689B21E9F1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328F72-04CF-4355-AE0C-AE3DEC034ED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815F6E-0120-4F87-BBDB-6A8410D51B61}"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815F6E-0120-4F87-BBDB-6A8410D51B61}"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F719BA-B663-494D-B171-D452CA1668AA}" type="slidenum">
              <a:rPr lang="en-US"/>
              <a:pPr fontAlgn="base">
                <a:spcBef>
                  <a:spcPct val="0"/>
                </a:spcBef>
                <a:spcAft>
                  <a:spcPct val="0"/>
                </a:spcAft>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77DF5-3456-4619-9979-1D3A7BBEE573}" type="slidenum">
              <a:rPr lang="en-US" smtClean="0"/>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77DF5-3456-4619-9979-1D3A7BBEE573}" type="slidenum">
              <a:rPr lang="en-US" smtClean="0"/>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7DB731-9E77-46CB-8772-15CAA1833E1D}" type="slidenum">
              <a:rPr lang="en-US" smtClean="0"/>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77DF5-3456-4619-9979-1D3A7BBEE573}"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6DEE3B-6037-45FF-9909-63974108D96E}" type="slidenum">
              <a:rPr lang="en-US"/>
              <a:pPr fontAlgn="base">
                <a:spcBef>
                  <a:spcPct val="0"/>
                </a:spcBef>
                <a:spcAft>
                  <a:spcPct val="0"/>
                </a:spcAft>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A103C3-1154-4D7E-8632-3AE402D8DFB1}" type="slidenum">
              <a:rPr lang="en-US"/>
              <a:pPr fontAlgn="base">
                <a:spcBef>
                  <a:spcPct val="0"/>
                </a:spcBef>
                <a:spcAft>
                  <a:spcPct val="0"/>
                </a:spcAft>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CA9563-4FC8-4308-8D7B-C09980EB179A}"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AE3C0B-11C0-4FB2-B977-2C995F06475B}"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75D515-C6B5-499D-BA21-B3CBC572F302}" type="slidenum">
              <a:rPr lang="en-US"/>
              <a:pPr fontAlgn="base">
                <a:spcBef>
                  <a:spcPct val="0"/>
                </a:spcBef>
                <a:spcAft>
                  <a:spcPct val="0"/>
                </a:spcAft>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D369B3-BA63-440B-9AAA-19DE6D0CB5DD}"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77DF5-3456-4619-9979-1D3A7BBEE573}"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77DF5-3456-4619-9979-1D3A7BBEE573}"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77DF5-3456-4619-9979-1D3A7BBEE573}"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7DB731-9E77-46CB-8772-15CAA1833E1D}"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77DF5-3456-4619-9979-1D3A7BBEE573}"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77DF5-3456-4619-9979-1D3A7BBEE573}" type="slidenum">
              <a:rPr lang="en-US" smtClean="0"/>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77DF5-3456-4619-9979-1D3A7BBEE573}" type="slidenum">
              <a:rPr lang="en-US" smtClean="0"/>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77DF5-3456-4619-9979-1D3A7BBEE573}"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AE3C0B-11C0-4FB2-B977-2C995F06475B}" type="slidenum">
              <a:rPr lang="en-US" smtClean="0"/>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77DF5-3456-4619-9979-1D3A7BBEE573}" type="slidenum">
              <a:rPr lang="en-US" smtClean="0"/>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77DF5-3456-4619-9979-1D3A7BBEE573}" type="slidenum">
              <a:rPr lang="en-US" smtClean="0"/>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77DF5-3456-4619-9979-1D3A7BBEE573}" type="slidenum">
              <a:rPr lang="en-US" smtClean="0"/>
              <a:pPr/>
              <a:t>37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D81B33-B883-4F56-958F-D72DF31CA07F}" type="slidenum">
              <a:rPr lang="en-US" smtClean="0"/>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D81B33-B883-4F56-958F-D72DF31CA07F}"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D81B33-B883-4F56-958F-D72DF31CA07F}"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685800" y="4343400"/>
            <a:ext cx="5486400" cy="4114800"/>
          </a:xfrm>
          <a:noFill/>
          <a:ln/>
        </p:spPr>
        <p:txBody>
          <a:bodyPr/>
          <a:lstStyle/>
          <a:p>
            <a:endParaRPr lang="en-US" dirty="0" smtClean="0">
              <a:latin typeface="Verdana" pitchFamily="34" charset="0"/>
              <a:ea typeface="ヒラギノ角ゴ Pro W3"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AE3C0B-11C0-4FB2-B977-2C995F06475B}"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27A836-201B-4E60-80B2-8B6D7F3B415E}"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77DF5-3456-4619-9979-1D3A7BBEE573}"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42040F-1C4F-46C3-A9B8-37E50CB6DBB7}" type="datetimeFigureOut">
              <a:rPr lang="en-US" smtClean="0"/>
              <a:pPr/>
              <a:t>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20A7B-008F-45D9-9549-FA4B95A25EA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42040F-1C4F-46C3-A9B8-37E50CB6DBB7}" type="datetimeFigureOut">
              <a:rPr lang="en-US" smtClean="0"/>
              <a:pPr/>
              <a:t>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20A7B-008F-45D9-9549-FA4B95A25EA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42040F-1C4F-46C3-A9B8-37E50CB6DBB7}" type="datetimeFigureOut">
              <a:rPr lang="en-US" smtClean="0"/>
              <a:pPr/>
              <a:t>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20A7B-008F-45D9-9549-FA4B95A25EA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42040F-1C4F-46C3-A9B8-37E50CB6DBB7}" type="datetimeFigureOut">
              <a:rPr lang="en-US" smtClean="0"/>
              <a:pPr/>
              <a:t>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20A7B-008F-45D9-9549-FA4B95A25EA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42040F-1C4F-46C3-A9B8-37E50CB6DBB7}" type="datetimeFigureOut">
              <a:rPr lang="en-US" smtClean="0"/>
              <a:pPr/>
              <a:t>1/3/2010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420A7B-008F-45D9-9549-FA4B95A25EA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42040F-1C4F-46C3-A9B8-37E50CB6DBB7}" type="datetimeFigureOut">
              <a:rPr lang="en-US" smtClean="0"/>
              <a:pPr/>
              <a:t>1/3/2010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20A7B-008F-45D9-9549-FA4B95A25EA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42040F-1C4F-46C3-A9B8-37E50CB6DBB7}" type="datetimeFigureOut">
              <a:rPr lang="en-US" smtClean="0"/>
              <a:pPr/>
              <a:t>1/3/2010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420A7B-008F-45D9-9549-FA4B95A25EA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42040F-1C4F-46C3-A9B8-37E50CB6DBB7}" type="datetimeFigureOut">
              <a:rPr lang="en-US" smtClean="0"/>
              <a:pPr/>
              <a:t>1/3/2010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420A7B-008F-45D9-9549-FA4B95A25EA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2040F-1C4F-46C3-A9B8-37E50CB6DBB7}" type="datetimeFigureOut">
              <a:rPr lang="en-US" smtClean="0"/>
              <a:pPr/>
              <a:t>1/3/2010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420A7B-008F-45D9-9549-FA4B95A25EA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2040F-1C4F-46C3-A9B8-37E50CB6DBB7}" type="datetimeFigureOut">
              <a:rPr lang="en-US" smtClean="0"/>
              <a:pPr/>
              <a:t>1/3/2010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20A7B-008F-45D9-9549-FA4B95A25EA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2040F-1C4F-46C3-A9B8-37E50CB6DBB7}" type="datetimeFigureOut">
              <a:rPr lang="en-US" smtClean="0"/>
              <a:pPr/>
              <a:t>1/3/2010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420A7B-008F-45D9-9549-FA4B95A25EA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2040F-1C4F-46C3-A9B8-37E50CB6DBB7}" type="datetimeFigureOut">
              <a:rPr lang="en-US" smtClean="0"/>
              <a:pPr/>
              <a:t>1/3/2010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20A7B-008F-45D9-9549-FA4B95A25EA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epa.gov/fedrgstr/EPA-WATER/2008/July/Day-25/w16626.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epa.gov/climatechange/emissions/ghgrulemaking.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etl.doe.gov/technologies/carbon_seq/core_rd/storage.html" TargetMode="External"/><Relationship Id="rId2" Type="http://schemas.openxmlformats.org/officeDocument/2006/relationships/hyperlink" Target="http://www.co2crc.com.au/images/imagelibrary/gen_diag/spm1_media.jpg"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ites.google.com/site/noco2wasteindarke/home/slideshow_1156718_ddn063009carbon222.jpg?attredirects=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ites.google.com/site/noco2wasteindarke/home/dsc_0097.jpg?attredirects=0" TargetMode="Externa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ewenergyfinance.com/markets/carbon-markets/eu-emissions-trading-scheme/" TargetMode="External"/><Relationship Id="rId7" Type="http://schemas.openxmlformats.org/officeDocument/2006/relationships/hyperlink" Target="http://www.newenergyfinance.com/markets/carbon-markets/voluntary-marke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newenergyfinance.com/markets/carbon-markets/australia/" TargetMode="External"/><Relationship Id="rId5" Type="http://schemas.openxmlformats.org/officeDocument/2006/relationships/hyperlink" Target="http://www.newenergyfinance.com/markets/carbon-markets/north-america/" TargetMode="External"/><Relationship Id="rId4" Type="http://schemas.openxmlformats.org/officeDocument/2006/relationships/hyperlink" Target="http://www.newenergyfinance.com/markets/carbon-markets/globa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6800"/>
            <a:ext cx="9144000" cy="2209799"/>
          </a:xfrm>
        </p:spPr>
        <p:txBody>
          <a:bodyPr>
            <a:normAutofit fontScale="90000"/>
          </a:bodyPr>
          <a:lstStyle/>
          <a:p>
            <a:r>
              <a:rPr lang="en-US" b="1" dirty="0" smtClean="0"/>
              <a:t/>
            </a:r>
            <a:br>
              <a:rPr lang="en-US" b="1" dirty="0" smtClean="0"/>
            </a:br>
            <a:r>
              <a:rPr lang="en-US" sz="3600" b="1" dirty="0" smtClean="0"/>
              <a:t>Carbon Sequestration Policy, Business Development, and Regulatory Issues </a:t>
            </a:r>
            <a:br>
              <a:rPr lang="en-US" sz="3600" b="1" dirty="0" smtClean="0"/>
            </a:br>
            <a:endParaRPr lang="en-US" sz="3600" b="1" dirty="0"/>
          </a:p>
        </p:txBody>
      </p:sp>
      <p:sp>
        <p:nvSpPr>
          <p:cNvPr id="3" name="Subtitle 2"/>
          <p:cNvSpPr>
            <a:spLocks noGrp="1"/>
          </p:cNvSpPr>
          <p:nvPr>
            <p:ph type="subTitle" idx="1"/>
          </p:nvPr>
        </p:nvSpPr>
        <p:spPr>
          <a:xfrm>
            <a:off x="381000" y="3200400"/>
            <a:ext cx="8382000" cy="2514600"/>
          </a:xfrm>
        </p:spPr>
        <p:txBody>
          <a:bodyPr>
            <a:normAutofit fontScale="92500" lnSpcReduction="10000"/>
          </a:bodyPr>
          <a:lstStyle/>
          <a:p>
            <a:r>
              <a:rPr lang="en-US" sz="2200" b="1" dirty="0" smtClean="0">
                <a:solidFill>
                  <a:schemeClr val="tx1"/>
                </a:solidFill>
              </a:rPr>
              <a:t>Michael E. Moore</a:t>
            </a:r>
          </a:p>
          <a:p>
            <a:r>
              <a:rPr lang="en-US" sz="2200" dirty="0" smtClean="0">
                <a:solidFill>
                  <a:schemeClr val="tx1"/>
                </a:solidFill>
              </a:rPr>
              <a:t>VP CCS Business Development and External Affairs</a:t>
            </a:r>
          </a:p>
          <a:p>
            <a:r>
              <a:rPr lang="en-US" sz="2200" dirty="0" smtClean="0">
                <a:solidFill>
                  <a:schemeClr val="tx1"/>
                </a:solidFill>
              </a:rPr>
              <a:t>Blue Source, LLC</a:t>
            </a:r>
          </a:p>
          <a:p>
            <a:endParaRPr lang="en-US" sz="2200" dirty="0" smtClean="0">
              <a:solidFill>
                <a:schemeClr val="tx1"/>
              </a:solidFill>
            </a:endParaRPr>
          </a:p>
          <a:p>
            <a:r>
              <a:rPr lang="en-US" sz="2200" dirty="0" smtClean="0">
                <a:solidFill>
                  <a:schemeClr val="tx1"/>
                </a:solidFill>
              </a:rPr>
              <a:t>Executive Director</a:t>
            </a:r>
          </a:p>
          <a:p>
            <a:r>
              <a:rPr lang="en-US" sz="2200" dirty="0" smtClean="0">
                <a:solidFill>
                  <a:schemeClr val="tx1"/>
                </a:solidFill>
              </a:rPr>
              <a:t>North American Carbon Capture Storage Association</a:t>
            </a:r>
          </a:p>
          <a:p>
            <a:r>
              <a:rPr lang="en-US" sz="2200" b="1" dirty="0" smtClean="0"/>
              <a:t>January 7, 2010</a:t>
            </a:r>
            <a:endParaRPr lang="en-US" dirty="0">
              <a:solidFill>
                <a:schemeClr val="tx1"/>
              </a:solidFill>
            </a:endParaRPr>
          </a:p>
        </p:txBody>
      </p:sp>
      <p:pic>
        <p:nvPicPr>
          <p:cNvPr id="4" name="Picture 3" descr="blue logo AM.png"/>
          <p:cNvPicPr>
            <a:picLocks noChangeAspect="1"/>
          </p:cNvPicPr>
          <p:nvPr/>
        </p:nvPicPr>
        <p:blipFill>
          <a:blip r:embed="rId3" cstate="print"/>
          <a:stretch>
            <a:fillRect/>
          </a:stretch>
        </p:blipFill>
        <p:spPr>
          <a:xfrm>
            <a:off x="152400" y="5943600"/>
            <a:ext cx="2590800" cy="609599"/>
          </a:xfrm>
          <a:prstGeom prst="rect">
            <a:avLst/>
          </a:prstGeom>
        </p:spPr>
      </p:pic>
      <p:pic>
        <p:nvPicPr>
          <p:cNvPr id="5" name="Picture 4" descr="naccsa.jpg"/>
          <p:cNvPicPr>
            <a:picLocks noChangeAspect="1"/>
          </p:cNvPicPr>
          <p:nvPr/>
        </p:nvPicPr>
        <p:blipFill>
          <a:blip r:embed="rId4" cstate="print"/>
          <a:stretch>
            <a:fillRect/>
          </a:stretch>
        </p:blipFill>
        <p:spPr>
          <a:xfrm>
            <a:off x="6477000" y="6096000"/>
            <a:ext cx="2486025" cy="533400"/>
          </a:xfrm>
          <a:prstGeom prst="rect">
            <a:avLst/>
          </a:prstGeom>
        </p:spPr>
      </p:pic>
      <p:sp>
        <p:nvSpPr>
          <p:cNvPr id="6" name="Rectangle 5"/>
          <p:cNvSpPr/>
          <p:nvPr/>
        </p:nvSpPr>
        <p:spPr>
          <a:xfrm>
            <a:off x="1371600" y="762000"/>
            <a:ext cx="6463564" cy="707886"/>
          </a:xfrm>
          <a:prstGeom prst="rect">
            <a:avLst/>
          </a:prstGeom>
        </p:spPr>
        <p:txBody>
          <a:bodyPr wrap="none">
            <a:spAutoFit/>
          </a:bodyPr>
          <a:lstStyle/>
          <a:p>
            <a:r>
              <a:rPr lang="en-US" sz="4000" b="1" dirty="0" smtClean="0"/>
              <a:t>KSU Winter Intersession 2010</a:t>
            </a:r>
            <a:endParaRPr lang="en-US" sz="4000" b="1" dirty="0"/>
          </a:p>
        </p:txBody>
      </p:sp>
      <p:sp>
        <p:nvSpPr>
          <p:cNvPr id="7" name="Slide Number Placeholder 6"/>
          <p:cNvSpPr>
            <a:spLocks noGrp="1"/>
          </p:cNvSpPr>
          <p:nvPr>
            <p:ph type="sldNum" sz="quarter" idx="12"/>
          </p:nvPr>
        </p:nvSpPr>
        <p:spPr/>
        <p:txBody>
          <a:bodyPr/>
          <a:lstStyle/>
          <a:p>
            <a:fld id="{0653E1EA-9C9E-4055-B963-92EC5EC26ECA}"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4000" b="1" dirty="0" smtClean="0"/>
              <a:t>EPA</a:t>
            </a:r>
            <a:endParaRPr lang="en-US" sz="4000" b="1" dirty="0"/>
          </a:p>
        </p:txBody>
      </p:sp>
      <p:sp>
        <p:nvSpPr>
          <p:cNvPr id="3" name="Content Placeholder 2"/>
          <p:cNvSpPr>
            <a:spLocks noGrp="1"/>
          </p:cNvSpPr>
          <p:nvPr>
            <p:ph idx="1"/>
          </p:nvPr>
        </p:nvSpPr>
        <p:spPr>
          <a:xfrm>
            <a:off x="457200" y="685800"/>
            <a:ext cx="8229600" cy="6172200"/>
          </a:xfrm>
        </p:spPr>
        <p:txBody>
          <a:bodyPr>
            <a:noAutofit/>
          </a:bodyPr>
          <a:lstStyle/>
          <a:p>
            <a:r>
              <a:rPr lang="en-US" sz="1400" b="1" dirty="0" smtClean="0"/>
              <a:t>UIC Codes/Geologic Sequestration Well Protocols-</a:t>
            </a:r>
            <a:r>
              <a:rPr lang="sv-SE" sz="1200" dirty="0" smtClean="0"/>
              <a:t> Docket ID No. EPA-HQ-OW-2008- 0390-</a:t>
            </a:r>
            <a:r>
              <a:rPr lang="en-US" sz="1200" dirty="0" smtClean="0"/>
              <a:t> Proposed rule: 40 CFR Parts 144 and 146 Federal Requirements Under the Underground Injection Control (UIC) Program for Carbon Dioxide (CO2) Geologic Sequestration (GS) Wells </a:t>
            </a:r>
          </a:p>
          <a:p>
            <a:r>
              <a:rPr lang="en-US" sz="1200" dirty="0" smtClean="0"/>
              <a:t>EPA proposes adding Class VI, MSG proposes Class IIb and Class VII</a:t>
            </a:r>
          </a:p>
          <a:p>
            <a:r>
              <a:rPr lang="en-US" sz="1200" dirty="0" smtClean="0"/>
              <a:t>Public comment period ended December 24, 2008</a:t>
            </a:r>
          </a:p>
          <a:p>
            <a:r>
              <a:rPr lang="en-US" sz="1200" dirty="0" smtClean="0"/>
              <a:t>Expect out sometime end 2010 or early 2011</a:t>
            </a:r>
          </a:p>
          <a:p>
            <a:r>
              <a:rPr lang="en-US" sz="1200" dirty="0" smtClean="0">
                <a:hlinkClick r:id="rId3"/>
              </a:rPr>
              <a:t>http://www.epa.gov/fedrgstr/EPA-WATER/2008/July/Day-25/w16626.htm</a:t>
            </a:r>
            <a:endParaRPr lang="en-US" sz="1200" dirty="0" smtClean="0"/>
          </a:p>
          <a:p>
            <a:pPr>
              <a:buNone/>
            </a:pPr>
            <a:r>
              <a:rPr lang="en-US" sz="1200" b="1" dirty="0" smtClean="0"/>
              <a:t>     </a:t>
            </a:r>
          </a:p>
          <a:p>
            <a:r>
              <a:rPr lang="en-US" sz="1400" b="1" dirty="0" smtClean="0"/>
              <a:t>Mandatory GHG Reporting- </a:t>
            </a:r>
            <a:r>
              <a:rPr lang="en-US" sz="1200" dirty="0" smtClean="0"/>
              <a:t>Docket ID No. EPA-HQ-OAR-2008-0508 FY2008 Consolidated Appropriations Act (H.R. 2764; Public Law 110–161), EPA has proposed a rule that requires mandatory reporting of greenhouse gas (GHG) emissions from large sources(&gt;25,000tns) in the United States. </a:t>
            </a:r>
          </a:p>
          <a:p>
            <a:r>
              <a:rPr lang="en-US" sz="1200" dirty="0" smtClean="0"/>
              <a:t>Public comment period ended June 9, 2009</a:t>
            </a:r>
          </a:p>
          <a:p>
            <a:r>
              <a:rPr lang="en-US" sz="1200" dirty="0" smtClean="0"/>
              <a:t>In effect Jan 1, 2010, first reporting due 2011</a:t>
            </a:r>
          </a:p>
          <a:p>
            <a:r>
              <a:rPr lang="en-US" sz="1200" dirty="0" smtClean="0"/>
              <a:t>Industry data collection under the draft rule would begin in January 2010, with the first reports due to EPA in March 2011.</a:t>
            </a:r>
          </a:p>
          <a:p>
            <a:r>
              <a:rPr lang="en-US" sz="1200" dirty="0" smtClean="0">
                <a:hlinkClick r:id="rId4"/>
              </a:rPr>
              <a:t>http://www.epa.gov/climatechange/emissions/ghgrulemaking.html</a:t>
            </a:r>
            <a:endParaRPr lang="en-US" sz="1200" dirty="0" smtClean="0"/>
          </a:p>
          <a:p>
            <a:endParaRPr lang="en-US" sz="1200" dirty="0" smtClean="0"/>
          </a:p>
          <a:p>
            <a:r>
              <a:rPr lang="en-US" sz="1400" b="1" dirty="0" smtClean="0"/>
              <a:t>Endangerment Finding</a:t>
            </a:r>
            <a:r>
              <a:rPr lang="en-US" sz="1200" dirty="0" smtClean="0"/>
              <a:t>-issued under Section 202(a)(1) of the Clean Air Act, </a:t>
            </a:r>
            <a:r>
              <a:rPr lang="en-US" sz="1200" b="1" dirty="0" smtClean="0"/>
              <a:t> OMB approved Dec. 7</a:t>
            </a:r>
          </a:p>
          <a:p>
            <a:r>
              <a:rPr lang="en-US" sz="1200" dirty="0" smtClean="0"/>
              <a:t>Given that similar endangerment findings serve as the bases for other programs under the Clean Air Act, it is anticipated that, unless Congress acts, EPA will also begin to regulate GHGs from stationary sources and set ambient air quality.  The endangerment determination may include an assessment of current and future risks rather than being limited to proof of actual harm. </a:t>
            </a:r>
          </a:p>
          <a:p>
            <a:r>
              <a:rPr lang="en-US" sz="1200" dirty="0" smtClean="0"/>
              <a:t>EPA cannot control how a federal court would rule in the event of a citizen’s suit to force regulation of all sources that emit GHGs in excess of the statutory thresholds. </a:t>
            </a:r>
          </a:p>
          <a:p>
            <a:r>
              <a:rPr lang="en-US" sz="1200" b="1" i="1" dirty="0" smtClean="0">
                <a:solidFill>
                  <a:srgbClr val="FF0000"/>
                </a:solidFill>
              </a:rPr>
              <a:t>On May 12, EPA Administrator Lisa Jackson told the U.S. Senate Environment and Public Works  committee: "It is true that if the endangerment finding is finalized, EPA would have the authority to regulate green-house-gas emissions and...we would be judicious, we would be deliberative, we would follow the science, we would follow the law."</a:t>
            </a:r>
          </a:p>
          <a:p>
            <a:endParaRPr lang="en-US" sz="1200" i="1" dirty="0">
              <a:solidFill>
                <a:srgbClr val="FF0000"/>
              </a:solidFill>
            </a:endParaRPr>
          </a:p>
        </p:txBody>
      </p:sp>
      <p:sp>
        <p:nvSpPr>
          <p:cNvPr id="5" name="Slide Number Placeholder 4"/>
          <p:cNvSpPr>
            <a:spLocks noGrp="1"/>
          </p:cNvSpPr>
          <p:nvPr>
            <p:ph type="sldNum" sz="quarter" idx="12"/>
          </p:nvPr>
        </p:nvSpPr>
        <p:spPr/>
        <p:txBody>
          <a:bodyPr/>
          <a:lstStyle/>
          <a:p>
            <a:fld id="{191FA540-61C0-4F54-814B-3AF08E067251}"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EPA</a:t>
            </a:r>
            <a:endParaRPr lang="en-US" sz="4000" b="1" dirty="0"/>
          </a:p>
        </p:txBody>
      </p:sp>
      <p:sp>
        <p:nvSpPr>
          <p:cNvPr id="3" name="Content Placeholder 2"/>
          <p:cNvSpPr>
            <a:spLocks noGrp="1"/>
          </p:cNvSpPr>
          <p:nvPr>
            <p:ph idx="1"/>
          </p:nvPr>
        </p:nvSpPr>
        <p:spPr/>
        <p:txBody>
          <a:bodyPr>
            <a:normAutofit fontScale="85000" lnSpcReduction="10000"/>
          </a:bodyPr>
          <a:lstStyle/>
          <a:p>
            <a:r>
              <a:rPr lang="en-US" dirty="0" smtClean="0"/>
              <a:t>Endangerment finding gives the EPA authority to regulate greenhouse gasses/CO</a:t>
            </a:r>
            <a:r>
              <a:rPr lang="en-US" baseline="-25000" dirty="0" smtClean="0"/>
              <a:t>2</a:t>
            </a:r>
            <a:r>
              <a:rPr lang="en-US" dirty="0" smtClean="0"/>
              <a:t> under the Clean </a:t>
            </a:r>
            <a:r>
              <a:rPr lang="en-US" dirty="0" smtClean="0"/>
              <a:t>Air Act</a:t>
            </a:r>
            <a:endParaRPr lang="en-US" dirty="0" smtClean="0"/>
          </a:p>
          <a:p>
            <a:r>
              <a:rPr lang="en-US" dirty="0" smtClean="0"/>
              <a:t>Fuel switching may be triggered pushing coal </a:t>
            </a:r>
            <a:r>
              <a:rPr lang="en-US" dirty="0" smtClean="0"/>
              <a:t>gasification </a:t>
            </a:r>
            <a:r>
              <a:rPr lang="en-US" dirty="0" smtClean="0"/>
              <a:t>(IGCC) over to natural gas for gas turbine generation</a:t>
            </a:r>
          </a:p>
          <a:p>
            <a:r>
              <a:rPr lang="en-US" dirty="0" smtClean="0"/>
              <a:t>EPA pushes Kentucky regulators in determining permit applications from the Cash Creek IGCC plant in Kentucky to consider if natural gas would not be “BACT” or best available control technology for generating electricity at this project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Two Markets for Same Molecule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Commodity CO</a:t>
            </a:r>
            <a:r>
              <a:rPr lang="en-US" b="1" baseline="-25000" dirty="0" smtClean="0"/>
              <a:t>2</a:t>
            </a:r>
            <a:r>
              <a:rPr lang="en-US" b="1" dirty="0" smtClean="0"/>
              <a:t> for use in enhanced oil recovery (EOR) in the US where available (~89 bln bbls)</a:t>
            </a:r>
          </a:p>
          <a:p>
            <a:pPr>
              <a:buNone/>
            </a:pPr>
            <a:r>
              <a:rPr lang="en-US" b="1" dirty="0" smtClean="0"/>
              <a:t>    Alternative commodity uses developing</a:t>
            </a:r>
          </a:p>
          <a:p>
            <a:endParaRPr lang="en-US" b="1" dirty="0" smtClean="0"/>
          </a:p>
          <a:p>
            <a:pPr>
              <a:buNone/>
            </a:pPr>
            <a:r>
              <a:rPr lang="en-US" b="1" dirty="0" smtClean="0"/>
              <a:t>   Stored CO</a:t>
            </a:r>
            <a:r>
              <a:rPr lang="en-US" b="1" baseline="-25000" dirty="0" smtClean="0"/>
              <a:t>2</a:t>
            </a:r>
            <a:r>
              <a:rPr lang="en-US" b="1" dirty="0" smtClean="0"/>
              <a:t> for compliance and resulting tradable offsets or credits</a:t>
            </a:r>
          </a:p>
          <a:p>
            <a:pPr>
              <a:buNone/>
            </a:pPr>
            <a:endParaRPr lang="en-US" b="1" dirty="0" smtClean="0"/>
          </a:p>
          <a:p>
            <a:pPr>
              <a:buNone/>
            </a:pPr>
            <a:r>
              <a:rPr lang="en-US" b="1" dirty="0" smtClean="0"/>
              <a:t>   Carbon Capture Storage (CCS) could readily utilize values from both markets</a:t>
            </a:r>
            <a:endParaRPr lang="en-US" b="1" i="1" dirty="0" smtClean="0">
              <a:solidFill>
                <a:srgbClr val="CC0000"/>
              </a:solidFill>
            </a:endParaRP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r>
              <a:rPr lang="en-US" sz="4000" b="1" dirty="0" smtClean="0"/>
              <a:t>Commodity CO</a:t>
            </a:r>
            <a:r>
              <a:rPr lang="en-US" sz="4000" b="1" baseline="-25000" dirty="0" smtClean="0"/>
              <a:t>2</a:t>
            </a:r>
            <a:r>
              <a:rPr lang="en-US" sz="4000" b="1" dirty="0" smtClean="0"/>
              <a:t> </a:t>
            </a:r>
            <a:br>
              <a:rPr lang="en-US" sz="4000" b="1" dirty="0" smtClean="0"/>
            </a:br>
            <a:r>
              <a:rPr lang="en-US" sz="4000" b="1" dirty="0" smtClean="0"/>
              <a:t>Markets and Infrastructure for CO</a:t>
            </a:r>
            <a:r>
              <a:rPr lang="en-US" sz="4000" b="1" baseline="-25000" dirty="0" smtClean="0"/>
              <a:t>2</a:t>
            </a:r>
            <a:r>
              <a:rPr lang="en-US" sz="4000" b="1" dirty="0" smtClean="0"/>
              <a:t>-EOR-Sequestration</a:t>
            </a:r>
            <a:endParaRPr lang="en-US" sz="4000" b="1" baseline="-25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4000" b="1" dirty="0" smtClean="0"/>
              <a:t>Geologic Sequestration </a:t>
            </a:r>
            <a:r>
              <a:rPr lang="en-US" sz="1600" b="1" dirty="0" smtClean="0">
                <a:hlinkClick r:id="rId2"/>
              </a:rPr>
              <a:t>http://www.co2crc.com.au/images/imagelibrary/gen_diag/spm1_media.jpg</a:t>
            </a:r>
            <a:r>
              <a:rPr lang="en-US" sz="1600" b="1" dirty="0" smtClean="0"/>
              <a:t> </a:t>
            </a:r>
            <a:r>
              <a:rPr lang="en-US" sz="1600" dirty="0" smtClean="0">
                <a:hlinkClick r:id="rId3"/>
              </a:rPr>
              <a:t>http://www.netl.doe.gov/technologies/carbon_seq/core_rd/storage.html</a:t>
            </a:r>
            <a:r>
              <a:rPr lang="en-US" sz="1600" dirty="0" smtClean="0"/>
              <a:t/>
            </a:r>
            <a:br>
              <a:rPr lang="en-US" sz="1600" dirty="0" smtClean="0"/>
            </a:br>
            <a:endParaRPr lang="en-US" sz="1600" dirty="0"/>
          </a:p>
        </p:txBody>
      </p:sp>
      <p:pic>
        <p:nvPicPr>
          <p:cNvPr id="18434" name="Picture 2" descr="http://www.co2crc.com.au/images/imagelibrary/gen_diag/spm1_media.jpg"/>
          <p:cNvPicPr>
            <a:picLocks noChangeAspect="1" noChangeArrowheads="1"/>
          </p:cNvPicPr>
          <p:nvPr/>
        </p:nvPicPr>
        <p:blipFill>
          <a:blip r:embed="rId4" cstate="print"/>
          <a:srcRect/>
          <a:stretch>
            <a:fillRect/>
          </a:stretch>
        </p:blipFill>
        <p:spPr bwMode="auto">
          <a:xfrm>
            <a:off x="762000" y="1219200"/>
            <a:ext cx="7696200" cy="53721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DF8092B0-7635-4A2B-B8C9-1F30C9A52C03}" type="slidenum">
              <a:rPr lang="en-US"/>
              <a:pPr/>
              <a:t>15</a:t>
            </a:fld>
            <a:endParaRPr lang="en-US" dirty="0"/>
          </a:p>
        </p:txBody>
      </p:sp>
      <p:sp>
        <p:nvSpPr>
          <p:cNvPr id="41986" name="Rectangle 2"/>
          <p:cNvSpPr>
            <a:spLocks noRot="1" noChangeArrowheads="1"/>
          </p:cNvSpPr>
          <p:nvPr/>
        </p:nvSpPr>
        <p:spPr bwMode="auto">
          <a:xfrm>
            <a:off x="301625" y="57150"/>
            <a:ext cx="8510588" cy="1325563"/>
          </a:xfrm>
          <a:prstGeom prst="rect">
            <a:avLst/>
          </a:prstGeom>
          <a:noFill/>
          <a:ln w="9525">
            <a:noFill/>
            <a:miter lim="800000"/>
            <a:headEnd/>
            <a:tailEnd/>
          </a:ln>
          <a:effectLst/>
        </p:spPr>
        <p:txBody>
          <a:bodyPr anchor="ctr"/>
          <a:lstStyle/>
          <a:p>
            <a:pPr algn="ctr"/>
            <a:r>
              <a:rPr lang="en-US" sz="4000" b="1" dirty="0"/>
              <a:t>CO</a:t>
            </a:r>
            <a:r>
              <a:rPr lang="en-US" sz="4000" b="1" baseline="-25000" dirty="0"/>
              <a:t>2</a:t>
            </a:r>
            <a:r>
              <a:rPr lang="en-US" sz="4000" b="1" dirty="0">
                <a:solidFill>
                  <a:srgbClr val="000000"/>
                </a:solidFill>
              </a:rPr>
              <a:t>-Enhanced Oil </a:t>
            </a:r>
            <a:r>
              <a:rPr lang="en-US" sz="4000" b="1" dirty="0" smtClean="0">
                <a:solidFill>
                  <a:srgbClr val="000000"/>
                </a:solidFill>
              </a:rPr>
              <a:t>Recovery </a:t>
            </a:r>
            <a:r>
              <a:rPr lang="en-US" sz="4000" b="1" dirty="0">
                <a:solidFill>
                  <a:srgbClr val="000000"/>
                </a:solidFill>
              </a:rPr>
              <a:t>(EOR)</a:t>
            </a:r>
          </a:p>
        </p:txBody>
      </p:sp>
      <p:pic>
        <p:nvPicPr>
          <p:cNvPr id="41987" name="Picture 3"/>
          <p:cNvPicPr>
            <a:picLocks noChangeAspect="1" noChangeArrowheads="1"/>
          </p:cNvPicPr>
          <p:nvPr/>
        </p:nvPicPr>
        <p:blipFill>
          <a:blip r:embed="rId3" cstate="print"/>
          <a:srcRect/>
          <a:stretch>
            <a:fillRect/>
          </a:stretch>
        </p:blipFill>
        <p:spPr bwMode="auto">
          <a:xfrm>
            <a:off x="914400" y="1352550"/>
            <a:ext cx="6781800" cy="5280025"/>
          </a:xfrm>
          <a:prstGeom prst="rect">
            <a:avLst/>
          </a:prstGeom>
          <a:noFill/>
          <a:ln w="9525">
            <a:noFill/>
            <a:miter lim="800000"/>
            <a:headEnd/>
            <a:tailEnd/>
          </a:ln>
          <a:effectLst/>
        </p:spPr>
      </p:pic>
      <p:sp>
        <p:nvSpPr>
          <p:cNvPr id="41988" name="Text Box 4"/>
          <p:cNvSpPr txBox="1">
            <a:spLocks noChangeArrowheads="1"/>
          </p:cNvSpPr>
          <p:nvPr/>
        </p:nvSpPr>
        <p:spPr bwMode="auto">
          <a:xfrm>
            <a:off x="7696200" y="5943600"/>
            <a:ext cx="1447800" cy="458788"/>
          </a:xfrm>
          <a:prstGeom prst="rect">
            <a:avLst/>
          </a:prstGeom>
          <a:noFill/>
          <a:ln w="9525">
            <a:noFill/>
            <a:miter lim="800000"/>
            <a:headEnd/>
            <a:tailEnd/>
          </a:ln>
          <a:effectLst/>
        </p:spPr>
        <p:txBody>
          <a:bodyPr>
            <a:spAutoFit/>
          </a:bodyPr>
          <a:lstStyle/>
          <a:p>
            <a:pPr eaLnBrk="0" hangingPunct="0"/>
            <a:r>
              <a:rPr lang="en-US" sz="800" dirty="0"/>
              <a:t>Graphic courtesy of USDOE National Energy Technology Laboratory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31FD699-88DD-4D6F-9536-534A3E75EFC4}" type="slidenum">
              <a:rPr lang="en-US"/>
              <a:pPr/>
              <a:t>16</a:t>
            </a:fld>
            <a:endParaRPr lang="en-US" dirty="0"/>
          </a:p>
        </p:txBody>
      </p:sp>
      <p:sp>
        <p:nvSpPr>
          <p:cNvPr id="31746" name="Rectangle 2"/>
          <p:cNvSpPr>
            <a:spLocks noGrp="1" noChangeArrowheads="1"/>
          </p:cNvSpPr>
          <p:nvPr>
            <p:ph type="title"/>
          </p:nvPr>
        </p:nvSpPr>
        <p:spPr>
          <a:xfrm>
            <a:off x="304800" y="228600"/>
            <a:ext cx="8610600" cy="990600"/>
          </a:xfrm>
        </p:spPr>
        <p:txBody>
          <a:bodyPr/>
          <a:lstStyle/>
          <a:p>
            <a:r>
              <a:rPr lang="en-US" sz="4000" b="1" dirty="0"/>
              <a:t>DOE-ARI US Oil Basin Assessments</a:t>
            </a:r>
          </a:p>
        </p:txBody>
      </p:sp>
      <p:pic>
        <p:nvPicPr>
          <p:cNvPr id="31747" name="Picture 3" descr="ARI basin studies"/>
          <p:cNvPicPr>
            <a:picLocks noChangeAspect="1" noChangeArrowheads="1"/>
          </p:cNvPicPr>
          <p:nvPr/>
        </p:nvPicPr>
        <p:blipFill>
          <a:blip r:embed="rId3" cstate="print"/>
          <a:srcRect/>
          <a:stretch>
            <a:fillRect/>
          </a:stretch>
        </p:blipFill>
        <p:spPr bwMode="auto">
          <a:xfrm>
            <a:off x="1143000" y="1371600"/>
            <a:ext cx="6818313" cy="45862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fontAlgn="auto">
              <a:spcAft>
                <a:spcPts val="0"/>
              </a:spcAft>
              <a:defRPr/>
            </a:pPr>
            <a:r>
              <a:rPr lang="en-US" sz="4000" b="1" dirty="0" smtClean="0"/>
              <a:t>Recent US Commodity CO</a:t>
            </a:r>
            <a:r>
              <a:rPr lang="en-US" sz="4000" b="1" baseline="-25000" dirty="0" smtClean="0"/>
              <a:t>2</a:t>
            </a:r>
            <a:r>
              <a:rPr lang="en-US" sz="4000" b="1" dirty="0" smtClean="0"/>
              <a:t> Assessment</a:t>
            </a:r>
            <a:br>
              <a:rPr lang="en-US" sz="4000" b="1" dirty="0" smtClean="0"/>
            </a:br>
            <a:r>
              <a:rPr lang="en-US" sz="1600" b="1" dirty="0" smtClean="0"/>
              <a:t>WTI Curve:  November 13, Barclays Daily Commodity Report</a:t>
            </a:r>
            <a:endParaRPr lang="en-US" sz="1600" b="1" dirty="0"/>
          </a:p>
        </p:txBody>
      </p:sp>
      <p:sp>
        <p:nvSpPr>
          <p:cNvPr id="17411" name="TextBox 4"/>
          <p:cNvSpPr txBox="1">
            <a:spLocks noChangeArrowheads="1"/>
          </p:cNvSpPr>
          <p:nvPr/>
        </p:nvSpPr>
        <p:spPr bwMode="auto">
          <a:xfrm>
            <a:off x="609600" y="3733800"/>
            <a:ext cx="8153400" cy="2585323"/>
          </a:xfrm>
          <a:prstGeom prst="rect">
            <a:avLst/>
          </a:prstGeom>
          <a:noFill/>
          <a:ln w="9525">
            <a:noFill/>
            <a:miter lim="800000"/>
            <a:headEnd/>
            <a:tailEnd/>
          </a:ln>
        </p:spPr>
        <p:txBody>
          <a:bodyPr>
            <a:spAutoFit/>
          </a:bodyPr>
          <a:lstStyle/>
          <a:p>
            <a:r>
              <a:rPr lang="en-US" b="1" dirty="0" smtClean="0">
                <a:latin typeface="Calibri" pitchFamily="34" charset="0"/>
                <a:ea typeface="ＭＳ Ｐゴシック"/>
                <a:cs typeface="Arial" pitchFamily="34" charset="0"/>
              </a:rPr>
              <a:t>10 year mid      WTI/Brent Oil price ~$88./bbl.  Value of CO</a:t>
            </a:r>
            <a:r>
              <a:rPr lang="en-US" b="1" baseline="-25000" dirty="0" smtClean="0">
                <a:latin typeface="Calibri" pitchFamily="34" charset="0"/>
                <a:ea typeface="ＭＳ Ｐゴシック"/>
                <a:cs typeface="Arial" pitchFamily="34" charset="0"/>
              </a:rPr>
              <a:t>2</a:t>
            </a:r>
            <a:r>
              <a:rPr lang="en-US" b="1" dirty="0" smtClean="0">
                <a:latin typeface="Calibri" pitchFamily="34" charset="0"/>
                <a:ea typeface="ＭＳ Ｐゴシック"/>
                <a:cs typeface="Arial" pitchFamily="34" charset="0"/>
              </a:rPr>
              <a:t> created by oil price.</a:t>
            </a:r>
          </a:p>
          <a:p>
            <a:r>
              <a:rPr lang="en-US" b="1" dirty="0" smtClean="0">
                <a:latin typeface="Calibri" pitchFamily="34" charset="0"/>
                <a:ea typeface="ＭＳ Ｐゴシック"/>
                <a:cs typeface="Arial" pitchFamily="34" charset="0"/>
              </a:rPr>
              <a:t>Permian Basin rule of thumb: 1000 cubic ft of CO</a:t>
            </a:r>
            <a:r>
              <a:rPr lang="en-US" b="1" baseline="-25000" dirty="0" smtClean="0">
                <a:latin typeface="Calibri" pitchFamily="34" charset="0"/>
                <a:ea typeface="ＭＳ Ｐゴシック"/>
                <a:cs typeface="Arial" pitchFamily="34" charset="0"/>
              </a:rPr>
              <a:t>2 </a:t>
            </a:r>
            <a:r>
              <a:rPr lang="en-US" b="1" dirty="0" smtClean="0">
                <a:latin typeface="Calibri" pitchFamily="34" charset="0"/>
                <a:ea typeface="ＭＳ Ｐゴシック"/>
                <a:cs typeface="Arial" pitchFamily="34" charset="0"/>
              </a:rPr>
              <a:t>is valued as 2.0% of bbl of oil value delivered to well head  ~34.14/tn    ~1.76/mcf</a:t>
            </a:r>
          </a:p>
          <a:p>
            <a:endParaRPr lang="en-US" b="1" dirty="0" smtClean="0">
              <a:latin typeface="Calibri" pitchFamily="34" charset="0"/>
              <a:ea typeface="ＭＳ Ｐゴシック"/>
              <a:cs typeface="Arial" pitchFamily="34" charset="0"/>
            </a:endParaRPr>
          </a:p>
          <a:p>
            <a:r>
              <a:rPr lang="en-US" b="1" i="1" dirty="0" smtClean="0">
                <a:solidFill>
                  <a:srgbClr val="C00000"/>
                </a:solidFill>
                <a:latin typeface="Calibri" pitchFamily="34" charset="0"/>
                <a:ea typeface="ＭＳ Ｐゴシック"/>
                <a:cs typeface="Arial" pitchFamily="34" charset="0"/>
              </a:rPr>
              <a:t>Note:  This is an implied value  the crude oil quality, field characteristics, CO</a:t>
            </a:r>
            <a:r>
              <a:rPr lang="en-US" b="1" i="1" baseline="-25000" dirty="0" smtClean="0">
                <a:solidFill>
                  <a:srgbClr val="C00000"/>
                </a:solidFill>
                <a:latin typeface="Calibri" pitchFamily="34" charset="0"/>
                <a:ea typeface="ＭＳ Ｐゴシック"/>
                <a:cs typeface="Arial" pitchFamily="34" charset="0"/>
              </a:rPr>
              <a:t>2</a:t>
            </a:r>
            <a:r>
              <a:rPr lang="en-US" b="1" i="1" dirty="0" smtClean="0">
                <a:solidFill>
                  <a:srgbClr val="C00000"/>
                </a:solidFill>
                <a:latin typeface="Calibri" pitchFamily="34" charset="0"/>
                <a:ea typeface="ＭＳ Ｐゴシック"/>
                <a:cs typeface="Arial" pitchFamily="34" charset="0"/>
              </a:rPr>
              <a:t> utilization/bbl and distance to/from markets will influence ultimate commodity CO</a:t>
            </a:r>
            <a:r>
              <a:rPr lang="en-US" b="1" i="1" baseline="-25000" dirty="0" smtClean="0">
                <a:solidFill>
                  <a:srgbClr val="C00000"/>
                </a:solidFill>
                <a:latin typeface="Calibri" pitchFamily="34" charset="0"/>
                <a:ea typeface="ＭＳ Ｐゴシック"/>
                <a:cs typeface="Arial" pitchFamily="34" charset="0"/>
              </a:rPr>
              <a:t>2</a:t>
            </a:r>
            <a:r>
              <a:rPr lang="en-US" b="1" i="1" dirty="0" smtClean="0">
                <a:solidFill>
                  <a:srgbClr val="C00000"/>
                </a:solidFill>
                <a:latin typeface="Calibri" pitchFamily="34" charset="0"/>
                <a:ea typeface="ＭＳ Ｐゴシック"/>
                <a:cs typeface="Arial" pitchFamily="34" charset="0"/>
              </a:rPr>
              <a:t> value/price</a:t>
            </a:r>
          </a:p>
          <a:p>
            <a:endParaRPr lang="en-US" dirty="0" smtClean="0">
              <a:latin typeface="Calibri" pitchFamily="34" charset="0"/>
              <a:ea typeface="ＭＳ Ｐゴシック"/>
              <a:cs typeface="Arial" pitchFamily="34" charset="0"/>
            </a:endParaRPr>
          </a:p>
          <a:p>
            <a:r>
              <a:rPr lang="en-US" b="1" dirty="0" smtClean="0">
                <a:latin typeface="Calibri" pitchFamily="34" charset="0"/>
                <a:ea typeface="ＭＳ Ｐゴシック"/>
                <a:cs typeface="Arial" pitchFamily="34" charset="0"/>
              </a:rPr>
              <a:t>Example: Kansas crude oil basket runs ~ $5 to 10.00/bbl discount to WTI</a:t>
            </a:r>
            <a:endParaRPr lang="en-US" b="1" dirty="0">
              <a:latin typeface="Calibri" pitchFamily="34" charset="0"/>
              <a:ea typeface="ＭＳ Ｐゴシック"/>
              <a:cs typeface="Arial" pitchFamily="34" charset="0"/>
            </a:endParaRPr>
          </a:p>
        </p:txBody>
      </p:sp>
      <p:sp>
        <p:nvSpPr>
          <p:cNvPr id="7" name="5-Point Star 6"/>
          <p:cNvSpPr/>
          <p:nvPr/>
        </p:nvSpPr>
        <p:spPr>
          <a:xfrm>
            <a:off x="1828800" y="3810000"/>
            <a:ext cx="3048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crude curve 11-13-09 PM.png"/>
          <p:cNvPicPr>
            <a:picLocks noChangeAspect="1"/>
          </p:cNvPicPr>
          <p:nvPr/>
        </p:nvPicPr>
        <p:blipFill>
          <a:blip r:embed="rId3" cstate="print"/>
          <a:stretch>
            <a:fillRect/>
          </a:stretch>
        </p:blipFill>
        <p:spPr>
          <a:xfrm>
            <a:off x="1752600" y="990600"/>
            <a:ext cx="5486400" cy="2743200"/>
          </a:xfrm>
          <a:prstGeom prst="rect">
            <a:avLst/>
          </a:prstGeom>
        </p:spPr>
      </p:pic>
      <p:sp>
        <p:nvSpPr>
          <p:cNvPr id="11" name="5-Point Star 10"/>
          <p:cNvSpPr/>
          <p:nvPr/>
        </p:nvSpPr>
        <p:spPr>
          <a:xfrm>
            <a:off x="4267200" y="1905000"/>
            <a:ext cx="3048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a:t>
            </a:r>
            <a:r>
              <a:rPr lang="en-US" sz="4000" b="1" baseline="-25000" dirty="0" smtClean="0"/>
              <a:t>2</a:t>
            </a:r>
            <a:r>
              <a:rPr lang="en-US" sz="4000" b="1" dirty="0" smtClean="0"/>
              <a:t> Pricing Considerations-EOR</a:t>
            </a:r>
            <a:endParaRPr lang="en-US" sz="4000" b="1" dirty="0"/>
          </a:p>
        </p:txBody>
      </p:sp>
      <p:sp>
        <p:nvSpPr>
          <p:cNvPr id="3" name="Content Placeholder 2"/>
          <p:cNvSpPr>
            <a:spLocks noGrp="1"/>
          </p:cNvSpPr>
          <p:nvPr>
            <p:ph idx="1"/>
          </p:nvPr>
        </p:nvSpPr>
        <p:spPr/>
        <p:txBody>
          <a:bodyPr>
            <a:normAutofit fontScale="92500" lnSpcReduction="20000"/>
          </a:bodyPr>
          <a:lstStyle/>
          <a:p>
            <a:r>
              <a:rPr lang="en-US" dirty="0" smtClean="0"/>
              <a:t>Quality of produced crude oil</a:t>
            </a:r>
          </a:p>
          <a:p>
            <a:r>
              <a:rPr lang="en-US" dirty="0" smtClean="0"/>
              <a:t>Local transportation/storage costs/access</a:t>
            </a:r>
          </a:p>
          <a:p>
            <a:r>
              <a:rPr lang="en-US" dirty="0" smtClean="0"/>
              <a:t>Regional oil market demand/pricing</a:t>
            </a:r>
          </a:p>
          <a:p>
            <a:r>
              <a:rPr lang="en-US" dirty="0" smtClean="0"/>
              <a:t>Local/distant refinery requirements</a:t>
            </a:r>
          </a:p>
          <a:p>
            <a:r>
              <a:rPr lang="en-US" dirty="0"/>
              <a:t>C</a:t>
            </a:r>
            <a:r>
              <a:rPr lang="en-US" dirty="0" smtClean="0"/>
              <a:t>ompetitive alternatives-Canadian syncrude</a:t>
            </a:r>
            <a:r>
              <a:rPr lang="en-US" dirty="0"/>
              <a:t> </a:t>
            </a:r>
            <a:r>
              <a:rPr lang="en-US" dirty="0" smtClean="0"/>
              <a:t>avails in midwest markets</a:t>
            </a:r>
          </a:p>
          <a:p>
            <a:r>
              <a:rPr lang="en-US" dirty="0" smtClean="0"/>
              <a:t>Utilization factor</a:t>
            </a:r>
          </a:p>
          <a:p>
            <a:r>
              <a:rPr lang="en-US" dirty="0" smtClean="0"/>
              <a:t>Operators margins</a:t>
            </a:r>
          </a:p>
          <a:p>
            <a:r>
              <a:rPr lang="en-US" dirty="0" smtClean="0"/>
              <a:t>Up front cost considerations-discount on first years-premium on back years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smtClean="0"/>
              <a:t>Commodity CO</a:t>
            </a:r>
            <a:r>
              <a:rPr lang="en-US" sz="4000" b="1" baseline="-25000" dirty="0" smtClean="0"/>
              <a:t>2</a:t>
            </a:r>
            <a:r>
              <a:rPr lang="en-US" sz="4000" b="1" dirty="0" smtClean="0"/>
              <a:t> Valuation Issues</a:t>
            </a:r>
            <a:endParaRPr lang="en-US" sz="4000" b="1" dirty="0"/>
          </a:p>
        </p:txBody>
      </p:sp>
      <p:sp>
        <p:nvSpPr>
          <p:cNvPr id="6" name="Content Placeholder 5"/>
          <p:cNvSpPr>
            <a:spLocks noGrp="1"/>
          </p:cNvSpPr>
          <p:nvPr>
            <p:ph idx="1"/>
          </p:nvPr>
        </p:nvSpPr>
        <p:spPr/>
        <p:txBody>
          <a:bodyPr/>
          <a:lstStyle/>
          <a:p>
            <a:r>
              <a:rPr lang="en-US" dirty="0" smtClean="0"/>
              <a:t>Quality i.e. too much H</a:t>
            </a:r>
            <a:r>
              <a:rPr lang="en-US" baseline="-25000" dirty="0" smtClean="0"/>
              <a:t>2</a:t>
            </a:r>
            <a:r>
              <a:rPr lang="en-US" dirty="0" smtClean="0"/>
              <a:t>S could change permitting, oversight and public acceptance</a:t>
            </a:r>
          </a:p>
          <a:p>
            <a:r>
              <a:rPr lang="en-US" dirty="0" smtClean="0"/>
              <a:t>Regional volumes-too much/not enough</a:t>
            </a:r>
          </a:p>
          <a:p>
            <a:r>
              <a:rPr lang="en-US" dirty="0" smtClean="0"/>
              <a:t>Funding-cost per barrel produced too high</a:t>
            </a:r>
          </a:p>
          <a:p>
            <a:r>
              <a:rPr lang="en-US" dirty="0" smtClean="0"/>
              <a:t>Recognition of concurrent oil production and storage</a:t>
            </a:r>
          </a:p>
          <a:p>
            <a:r>
              <a:rPr lang="en-US" dirty="0" smtClean="0"/>
              <a:t>Who holds ultimate carbon compliance responsibility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Session 4b – Carbon Sequestration Policy, Business Development, and Regulatory Issues</a:t>
            </a:r>
          </a:p>
        </p:txBody>
      </p:sp>
      <p:sp>
        <p:nvSpPr>
          <p:cNvPr id="3" name="Subtitle 2"/>
          <p:cNvSpPr>
            <a:spLocks noGrp="1"/>
          </p:cNvSpPr>
          <p:nvPr>
            <p:ph type="subTitle" idx="1"/>
          </p:nvPr>
        </p:nvSpPr>
        <p:spPr/>
        <p:txBody>
          <a:bodyPr/>
          <a:lstStyle/>
          <a:p>
            <a:r>
              <a:rPr lang="en-US" dirty="0" smtClean="0"/>
              <a:t>Start 1:50-2:40 Thursday</a:t>
            </a:r>
          </a:p>
          <a:p>
            <a:r>
              <a:rPr lang="en-US" dirty="0" smtClean="0"/>
              <a:t>40 minutes 10 QA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Current CO</a:t>
            </a:r>
            <a:r>
              <a:rPr lang="en-US" sz="4000" b="1" baseline="-25000" dirty="0" smtClean="0"/>
              <a:t>2</a:t>
            </a:r>
            <a:r>
              <a:rPr lang="en-US" sz="4000" b="1" dirty="0" smtClean="0"/>
              <a:t> Pipeline Network</a:t>
            </a:r>
            <a:endParaRPr lang="en-US" sz="4000" b="1" dirty="0"/>
          </a:p>
        </p:txBody>
      </p:sp>
      <p:pic>
        <p:nvPicPr>
          <p:cNvPr id="4" name="Content Placeholder 3" descr="us co2 map e1"/>
          <p:cNvPicPr>
            <a:picLocks noGrp="1" noChangeAspect="1" noChangeArrowheads="1"/>
          </p:cNvPicPr>
          <p:nvPr>
            <p:ph idx="1"/>
          </p:nvPr>
        </p:nvPicPr>
        <p:blipFill>
          <a:blip r:embed="rId3" cstate="print"/>
          <a:srcRect/>
          <a:stretch>
            <a:fillRect/>
          </a:stretch>
        </p:blipFill>
        <p:spPr bwMode="auto">
          <a:xfrm>
            <a:off x="659368" y="1600200"/>
            <a:ext cx="7825263" cy="45259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653E1EA-9C9E-4055-B963-92EC5EC26ECA}"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Expected CO</a:t>
            </a:r>
            <a:r>
              <a:rPr lang="en-US" b="1" baseline="-25000" dirty="0" smtClean="0"/>
              <a:t>2</a:t>
            </a:r>
            <a:r>
              <a:rPr lang="en-US" b="1" dirty="0" smtClean="0"/>
              <a:t> Supplies and Opportunity</a:t>
            </a:r>
            <a:endParaRPr lang="en-US" b="1" dirty="0"/>
          </a:p>
        </p:txBody>
      </p:sp>
      <p:pic>
        <p:nvPicPr>
          <p:cNvPr id="4" name="Content Placeholder 3" descr="Denbury 11-12-09PM.png"/>
          <p:cNvPicPr>
            <a:picLocks noGrp="1" noChangeAspect="1"/>
          </p:cNvPicPr>
          <p:nvPr>
            <p:ph idx="1"/>
          </p:nvPr>
        </p:nvPicPr>
        <p:blipFill>
          <a:blip r:embed="rId3" cstate="print"/>
          <a:stretch>
            <a:fillRect/>
          </a:stretch>
        </p:blipFill>
        <p:spPr>
          <a:xfrm>
            <a:off x="609600" y="1371600"/>
            <a:ext cx="7772400" cy="5105399"/>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480,000 Miles of Natural Gas and HL Pipelines</a:t>
            </a:r>
            <a:endParaRPr lang="en-US" b="1" dirty="0"/>
          </a:p>
        </p:txBody>
      </p:sp>
      <p:pic>
        <p:nvPicPr>
          <p:cNvPr id="11267" name="Content Placeholder 4" descr="dooley pipeline map.png"/>
          <p:cNvPicPr>
            <a:picLocks noGrp="1" noChangeAspect="1"/>
          </p:cNvPicPr>
          <p:nvPr>
            <p:ph sz="half" idx="1"/>
          </p:nvPr>
        </p:nvPicPr>
        <p:blipFill>
          <a:blip r:embed="rId3" cstate="print"/>
          <a:srcRect/>
          <a:stretch>
            <a:fillRect/>
          </a:stretch>
        </p:blipFill>
        <p:spPr>
          <a:xfrm>
            <a:off x="685800" y="1600200"/>
            <a:ext cx="7848600" cy="4953000"/>
          </a:xfrm>
        </p:spPr>
      </p:pic>
      <p:sp>
        <p:nvSpPr>
          <p:cNvPr id="4" name="Slide Number Placeholder 3"/>
          <p:cNvSpPr>
            <a:spLocks noGrp="1"/>
          </p:cNvSpPr>
          <p:nvPr>
            <p:ph type="sldNum" sz="quarter" idx="12"/>
          </p:nvPr>
        </p:nvSpPr>
        <p:spPr/>
        <p:txBody>
          <a:bodyPr/>
          <a:lstStyle/>
          <a:p>
            <a:fld id="{0653E1EA-9C9E-4055-B963-92EC5EC26ECA}"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4000" b="1" dirty="0" smtClean="0"/>
              <a:t>INGAA High EOR CO</a:t>
            </a:r>
            <a:r>
              <a:rPr lang="en-US" sz="4000" b="1" baseline="-25000" dirty="0" smtClean="0"/>
              <a:t>2</a:t>
            </a:r>
            <a:r>
              <a:rPr lang="en-US" sz="4000" b="1" dirty="0" smtClean="0"/>
              <a:t> Pipelines</a:t>
            </a:r>
            <a:br>
              <a:rPr lang="en-US" sz="4000" b="1" dirty="0" smtClean="0"/>
            </a:br>
            <a:r>
              <a:rPr lang="en-US" sz="1600" b="1" dirty="0" smtClean="0"/>
              <a:t>CARBON SEQUESTRATION &amp; STORAGE: DEVELOPING A TRANSPORTATIONINFRASTRUCTURE</a:t>
            </a:r>
            <a:br>
              <a:rPr lang="en-US" sz="1600" b="1" dirty="0" smtClean="0"/>
            </a:br>
            <a:r>
              <a:rPr lang="en-US" sz="1600" dirty="0" smtClean="0"/>
              <a:t>Prepared for The INGAA Foundation, Inc. by:ICF International  Feb 2009</a:t>
            </a:r>
            <a:endParaRPr lang="en-US" sz="1600" b="1" dirty="0"/>
          </a:p>
        </p:txBody>
      </p:sp>
      <p:pic>
        <p:nvPicPr>
          <p:cNvPr id="12291" name="Content Placeholder 4" descr="INGAA co2 pipes.png"/>
          <p:cNvPicPr>
            <a:picLocks noGrp="1" noChangeAspect="1"/>
          </p:cNvPicPr>
          <p:nvPr>
            <p:ph idx="1"/>
          </p:nvPr>
        </p:nvPicPr>
        <p:blipFill>
          <a:blip r:embed="rId3" cstate="print"/>
          <a:srcRect/>
          <a:stretch>
            <a:fillRect/>
          </a:stretch>
        </p:blipFill>
        <p:spPr>
          <a:xfrm>
            <a:off x="990600" y="1447800"/>
            <a:ext cx="7467600" cy="4343400"/>
          </a:xfrm>
        </p:spPr>
      </p:pic>
      <p:sp>
        <p:nvSpPr>
          <p:cNvPr id="4" name="Slide Number Placeholder 3"/>
          <p:cNvSpPr>
            <a:spLocks noGrp="1"/>
          </p:cNvSpPr>
          <p:nvPr>
            <p:ph type="sldNum" sz="quarter" idx="12"/>
          </p:nvPr>
        </p:nvSpPr>
        <p:spPr/>
        <p:txBody>
          <a:bodyPr/>
          <a:lstStyle/>
          <a:p>
            <a:fld id="{0653E1EA-9C9E-4055-B963-92EC5EC26ECA}"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638"/>
            <a:ext cx="8991600" cy="868362"/>
          </a:xfrm>
        </p:spPr>
        <p:txBody>
          <a:bodyPr/>
          <a:lstStyle/>
          <a:p>
            <a:pPr>
              <a:buFont typeface="Wingdings" pitchFamily="2" charset="2"/>
              <a:buNone/>
            </a:pPr>
            <a:r>
              <a:rPr lang="en-US" sz="4000" b="1" dirty="0"/>
              <a:t>~400 Lower 48 Gas Storage Facilities</a:t>
            </a:r>
          </a:p>
        </p:txBody>
      </p:sp>
      <p:pic>
        <p:nvPicPr>
          <p:cNvPr id="49158" name="Picture 6" descr="eia gas storage facilities"/>
          <p:cNvPicPr>
            <a:picLocks noChangeAspect="1" noChangeArrowheads="1"/>
          </p:cNvPicPr>
          <p:nvPr/>
        </p:nvPicPr>
        <p:blipFill>
          <a:blip r:embed="rId3" cstate="print"/>
          <a:srcRect/>
          <a:stretch>
            <a:fillRect/>
          </a:stretch>
        </p:blipFill>
        <p:spPr bwMode="auto">
          <a:xfrm>
            <a:off x="685800" y="1371600"/>
            <a:ext cx="7620000" cy="4876800"/>
          </a:xfrm>
          <a:prstGeom prst="rect">
            <a:avLst/>
          </a:prstGeom>
          <a:noFill/>
        </p:spPr>
      </p:pic>
      <p:sp>
        <p:nvSpPr>
          <p:cNvPr id="4" name="Slide Number Placeholder 3"/>
          <p:cNvSpPr>
            <a:spLocks noGrp="1"/>
          </p:cNvSpPr>
          <p:nvPr>
            <p:ph type="sldNum" sz="quarter" idx="12"/>
          </p:nvPr>
        </p:nvSpPr>
        <p:spPr/>
        <p:txBody>
          <a:bodyPr/>
          <a:lstStyle/>
          <a:p>
            <a:fld id="{0653E1EA-9C9E-4055-B963-92EC5EC26ECA}"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normAutofit fontScale="90000"/>
          </a:bodyPr>
          <a:lstStyle/>
          <a:p>
            <a:r>
              <a:rPr lang="en-US" b="1" dirty="0" smtClean="0"/>
              <a:t>States with Geologic Storage Legislation and Regulation</a:t>
            </a:r>
            <a:endParaRPr lang="en-US" dirty="0" smtClean="0"/>
          </a:p>
        </p:txBody>
      </p:sp>
      <p:sp>
        <p:nvSpPr>
          <p:cNvPr id="5" name="Content Placeholder 4"/>
          <p:cNvSpPr>
            <a:spLocks noGrp="1"/>
          </p:cNvSpPr>
          <p:nvPr>
            <p:ph sz="half" idx="1"/>
          </p:nvPr>
        </p:nvSpPr>
        <p:spPr/>
        <p:txBody>
          <a:bodyPr rtlCol="0">
            <a:normAutofit fontScale="92500" lnSpcReduction="10000"/>
          </a:bodyPr>
          <a:lstStyle/>
          <a:p>
            <a:pPr fontAlgn="auto">
              <a:spcAft>
                <a:spcPts val="0"/>
              </a:spcAft>
              <a:defRPr/>
            </a:pPr>
            <a:r>
              <a:rPr lang="en-US" dirty="0" smtClean="0"/>
              <a:t>Texas </a:t>
            </a:r>
          </a:p>
          <a:p>
            <a:pPr fontAlgn="auto">
              <a:spcAft>
                <a:spcPts val="0"/>
              </a:spcAft>
              <a:defRPr/>
            </a:pPr>
            <a:r>
              <a:rPr lang="en-US" dirty="0" smtClean="0"/>
              <a:t>Wyoming</a:t>
            </a:r>
          </a:p>
          <a:p>
            <a:pPr fontAlgn="auto">
              <a:spcAft>
                <a:spcPts val="0"/>
              </a:spcAft>
              <a:defRPr/>
            </a:pPr>
            <a:r>
              <a:rPr lang="en-US" dirty="0" smtClean="0"/>
              <a:t>Kansas </a:t>
            </a:r>
          </a:p>
          <a:p>
            <a:pPr fontAlgn="auto">
              <a:spcAft>
                <a:spcPts val="0"/>
              </a:spcAft>
              <a:defRPr/>
            </a:pPr>
            <a:r>
              <a:rPr lang="en-US" dirty="0" smtClean="0"/>
              <a:t>New Mexico</a:t>
            </a:r>
          </a:p>
          <a:p>
            <a:pPr fontAlgn="auto">
              <a:spcAft>
                <a:spcPts val="0"/>
              </a:spcAft>
              <a:defRPr/>
            </a:pPr>
            <a:r>
              <a:rPr lang="en-US" dirty="0" smtClean="0"/>
              <a:t>Oklahoma</a:t>
            </a:r>
          </a:p>
          <a:p>
            <a:pPr fontAlgn="auto">
              <a:spcAft>
                <a:spcPts val="0"/>
              </a:spcAft>
              <a:defRPr/>
            </a:pPr>
            <a:r>
              <a:rPr lang="en-US" dirty="0" smtClean="0"/>
              <a:t>Montana</a:t>
            </a:r>
          </a:p>
          <a:p>
            <a:pPr fontAlgn="auto">
              <a:spcAft>
                <a:spcPts val="0"/>
              </a:spcAft>
              <a:defRPr/>
            </a:pPr>
            <a:r>
              <a:rPr lang="en-US" dirty="0" smtClean="0"/>
              <a:t>Pennsylvania</a:t>
            </a:r>
          </a:p>
          <a:p>
            <a:pPr fontAlgn="auto">
              <a:spcAft>
                <a:spcPts val="0"/>
              </a:spcAft>
              <a:defRPr/>
            </a:pPr>
            <a:r>
              <a:rPr lang="en-US" dirty="0" smtClean="0"/>
              <a:t>Indiana</a:t>
            </a:r>
          </a:p>
          <a:p>
            <a:pPr fontAlgn="auto">
              <a:spcAft>
                <a:spcPts val="0"/>
              </a:spcAft>
              <a:defRPr/>
            </a:pPr>
            <a:r>
              <a:rPr lang="en-US" dirty="0" smtClean="0"/>
              <a:t>Kentucky</a:t>
            </a:r>
          </a:p>
          <a:p>
            <a:pPr fontAlgn="auto">
              <a:spcAft>
                <a:spcPts val="0"/>
              </a:spcAft>
              <a:defRPr/>
            </a:pPr>
            <a:r>
              <a:rPr lang="en-US" dirty="0" smtClean="0"/>
              <a:t>New York </a:t>
            </a:r>
          </a:p>
          <a:p>
            <a:pPr fontAlgn="auto">
              <a:spcAft>
                <a:spcPts val="0"/>
              </a:spcAft>
              <a:defRPr/>
            </a:pPr>
            <a:endParaRPr lang="en-US" dirty="0"/>
          </a:p>
        </p:txBody>
      </p:sp>
      <p:sp>
        <p:nvSpPr>
          <p:cNvPr id="6" name="Content Placeholder 5"/>
          <p:cNvSpPr>
            <a:spLocks noGrp="1"/>
          </p:cNvSpPr>
          <p:nvPr>
            <p:ph sz="half" idx="2"/>
          </p:nvPr>
        </p:nvSpPr>
        <p:spPr/>
        <p:txBody>
          <a:bodyPr rtlCol="0">
            <a:normAutofit fontScale="92500" lnSpcReduction="10000"/>
          </a:bodyPr>
          <a:lstStyle/>
          <a:p>
            <a:pPr fontAlgn="auto">
              <a:spcAft>
                <a:spcPts val="0"/>
              </a:spcAft>
              <a:defRPr/>
            </a:pPr>
            <a:r>
              <a:rPr lang="en-US" dirty="0" smtClean="0"/>
              <a:t>Washington</a:t>
            </a:r>
          </a:p>
          <a:p>
            <a:pPr fontAlgn="auto">
              <a:spcAft>
                <a:spcPts val="0"/>
              </a:spcAft>
              <a:defRPr/>
            </a:pPr>
            <a:r>
              <a:rPr lang="en-US" dirty="0" smtClean="0"/>
              <a:t>Louisiana</a:t>
            </a:r>
          </a:p>
          <a:p>
            <a:pPr fontAlgn="auto">
              <a:spcAft>
                <a:spcPts val="0"/>
              </a:spcAft>
              <a:defRPr/>
            </a:pPr>
            <a:r>
              <a:rPr lang="en-US" dirty="0" smtClean="0"/>
              <a:t>Michigan</a:t>
            </a:r>
          </a:p>
          <a:p>
            <a:pPr fontAlgn="auto">
              <a:spcAft>
                <a:spcPts val="0"/>
              </a:spcAft>
              <a:defRPr/>
            </a:pPr>
            <a:r>
              <a:rPr lang="en-US" dirty="0" smtClean="0"/>
              <a:t>Mississippi</a:t>
            </a:r>
          </a:p>
          <a:p>
            <a:pPr fontAlgn="auto">
              <a:spcAft>
                <a:spcPts val="0"/>
              </a:spcAft>
              <a:defRPr/>
            </a:pPr>
            <a:r>
              <a:rPr lang="en-US" dirty="0" smtClean="0"/>
              <a:t>North Dakota</a:t>
            </a:r>
          </a:p>
          <a:p>
            <a:pPr fontAlgn="auto">
              <a:spcAft>
                <a:spcPts val="0"/>
              </a:spcAft>
              <a:defRPr/>
            </a:pPr>
            <a:r>
              <a:rPr lang="en-US" dirty="0" smtClean="0"/>
              <a:t>South Dakota</a:t>
            </a:r>
          </a:p>
          <a:p>
            <a:pPr fontAlgn="auto">
              <a:spcAft>
                <a:spcPts val="0"/>
              </a:spcAft>
              <a:defRPr/>
            </a:pPr>
            <a:r>
              <a:rPr lang="en-US" dirty="0" smtClean="0"/>
              <a:t>West Virginia</a:t>
            </a:r>
          </a:p>
          <a:p>
            <a:pPr fontAlgn="auto">
              <a:spcAft>
                <a:spcPts val="0"/>
              </a:spcAft>
              <a:defRPr/>
            </a:pPr>
            <a:r>
              <a:rPr lang="en-US" dirty="0" smtClean="0"/>
              <a:t>Illinois</a:t>
            </a:r>
          </a:p>
          <a:p>
            <a:pPr fontAlgn="auto">
              <a:spcAft>
                <a:spcPts val="0"/>
              </a:spcAft>
              <a:buFont typeface="Arial" pitchFamily="34" charset="0"/>
              <a:buNone/>
              <a:defRPr/>
            </a:pPr>
            <a:endParaRPr lang="en-US" dirty="0"/>
          </a:p>
        </p:txBody>
      </p:sp>
      <p:sp>
        <p:nvSpPr>
          <p:cNvPr id="7" name="Slide Number Placeholder 6"/>
          <p:cNvSpPr>
            <a:spLocks noGrp="1"/>
          </p:cNvSpPr>
          <p:nvPr>
            <p:ph type="sldNum" sz="quarter" idx="12"/>
          </p:nvPr>
        </p:nvSpPr>
        <p:spPr/>
        <p:txBody>
          <a:bodyPr/>
          <a:lstStyle/>
          <a:p>
            <a:fld id="{0653E1EA-9C9E-4055-B963-92EC5EC26ECA}"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Public Acceptance is Crucial </a:t>
            </a:r>
            <a:r>
              <a:rPr lang="en-US" sz="2000" b="1" dirty="0" smtClean="0"/>
              <a:t>http://sites.google.com/site/noco2wasteindarke/ </a:t>
            </a:r>
            <a:endParaRPr lang="en-US" sz="2000" b="1" dirty="0"/>
          </a:p>
        </p:txBody>
      </p:sp>
      <p:pic>
        <p:nvPicPr>
          <p:cNvPr id="9218" name="Picture 2" descr="http://sites.google.com/site/noco2wasteindarke/_/rsrc/1250900426297/home/slideshow_1156718_ddn063009carbon222.jpg">
            <a:hlinkClick r:id="rId3"/>
          </p:cNvPr>
          <p:cNvPicPr>
            <a:picLocks noChangeAspect="1" noChangeArrowheads="1"/>
          </p:cNvPicPr>
          <p:nvPr/>
        </p:nvPicPr>
        <p:blipFill>
          <a:blip r:embed="rId4" cstate="print"/>
          <a:srcRect/>
          <a:stretch>
            <a:fillRect/>
          </a:stretch>
        </p:blipFill>
        <p:spPr bwMode="auto">
          <a:xfrm>
            <a:off x="304800" y="1828800"/>
            <a:ext cx="2857500" cy="4286250"/>
          </a:xfrm>
          <a:prstGeom prst="rect">
            <a:avLst/>
          </a:prstGeom>
          <a:noFill/>
        </p:spPr>
      </p:pic>
      <p:pic>
        <p:nvPicPr>
          <p:cNvPr id="9220" name="Picture 4" descr="http://sites.google.com/site/noco2wasteindarke/_/rsrc/1247021531752/home/dsc_0097.jpg?height=342&amp;width=420">
            <a:hlinkClick r:id="rId5"/>
          </p:cNvPr>
          <p:cNvPicPr>
            <a:picLocks noChangeAspect="1" noChangeArrowheads="1"/>
          </p:cNvPicPr>
          <p:nvPr/>
        </p:nvPicPr>
        <p:blipFill>
          <a:blip r:embed="rId6" cstate="print"/>
          <a:srcRect/>
          <a:stretch>
            <a:fillRect/>
          </a:stretch>
        </p:blipFill>
        <p:spPr bwMode="auto">
          <a:xfrm>
            <a:off x="3581400" y="1752600"/>
            <a:ext cx="4876800" cy="4419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smtClean="0"/>
              <a:t>Carbon Markets</a:t>
            </a:r>
            <a:br>
              <a:rPr lang="en-US" sz="4000" b="1" dirty="0" smtClean="0"/>
            </a:br>
            <a:r>
              <a:rPr lang="en-US" sz="4000" b="1" dirty="0" smtClean="0"/>
              <a:t>Global Credits and Offsets</a:t>
            </a:r>
            <a:endParaRPr lang="en-US" sz="4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CFTC’s Commissioner Chilton</a:t>
            </a:r>
            <a:r>
              <a:rPr lang="en-US" dirty="0" smtClean="0"/>
              <a:t/>
            </a:r>
            <a:br>
              <a:rPr lang="en-US" dirty="0" smtClean="0"/>
            </a:br>
            <a:r>
              <a:rPr lang="en-US" sz="1300" dirty="0" smtClean="0"/>
              <a:t>http://www.cftc.gov/newsroom/MediaAdvisory/2009/mediaadvisory061109.html</a:t>
            </a:r>
            <a:endParaRPr lang="en-US" sz="1300"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Commissioner Bart Chilton of the Commodity Futures Trading Commission (CFTC) told an audience here that Green CAT Markets (cap and trade) that are currently trading on a voluntary basis in Chicago and New York could become the largest of all commodity markets.</a:t>
            </a:r>
          </a:p>
          <a:p>
            <a:pPr>
              <a:buNone/>
            </a:pPr>
            <a:endParaRPr lang="en-US" dirty="0" smtClean="0"/>
          </a:p>
          <a:p>
            <a:r>
              <a:rPr lang="en-US" dirty="0" smtClean="0"/>
              <a:t>“Globally, these environmental markets have already grown on average 329 percent per year since 2002”, Chilton said.</a:t>
            </a:r>
          </a:p>
          <a:p>
            <a:pPr>
              <a:buNone/>
            </a:pPr>
            <a:endParaRPr lang="en-US" dirty="0" smtClean="0"/>
          </a:p>
          <a:p>
            <a:r>
              <a:rPr lang="en-US" dirty="0" smtClean="0"/>
              <a:t>With the passage of legislation, such as H.R. 2454 introduced by Representatives Henry Waxman (D-CA) and Edward Markey (D-MA), Chilton estimates "Green CAT Markets could become $2 trillion endeavors in five years.“</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Carbon Markets</a:t>
            </a:r>
            <a:br>
              <a:rPr lang="en-US" b="1" dirty="0" smtClean="0"/>
            </a:br>
            <a:r>
              <a:rPr lang="en-US" sz="1600" b="1" dirty="0" smtClean="0"/>
              <a:t>http://carbon.newenergyfinance.com/?gclid=CJ2dyNOqjJ4CFQ4hDQodUDx6pw</a:t>
            </a:r>
            <a:endParaRPr lang="en-US" sz="1600" b="1" dirty="0"/>
          </a:p>
        </p:txBody>
      </p:sp>
      <p:sp>
        <p:nvSpPr>
          <p:cNvPr id="3" name="Rectangle 2"/>
          <p:cNvSpPr/>
          <p:nvPr/>
        </p:nvSpPr>
        <p:spPr>
          <a:xfrm>
            <a:off x="381000" y="1676400"/>
            <a:ext cx="8458200" cy="4524315"/>
          </a:xfrm>
          <a:prstGeom prst="rect">
            <a:avLst/>
          </a:prstGeom>
        </p:spPr>
        <p:txBody>
          <a:bodyPr wrap="square">
            <a:spAutoFit/>
          </a:bodyPr>
          <a:lstStyle/>
          <a:p>
            <a:r>
              <a:rPr lang="en-US" sz="3200" b="1" dirty="0" smtClean="0">
                <a:hlinkClick r:id="rId3"/>
              </a:rPr>
              <a:t>EU Emissions Trading Scheme</a:t>
            </a:r>
            <a:r>
              <a:rPr lang="en-US" sz="3200" b="1" dirty="0" smtClean="0"/>
              <a:t> </a:t>
            </a:r>
            <a:r>
              <a:rPr lang="en-US" sz="3200" dirty="0" smtClean="0"/>
              <a:t>(EUAs) </a:t>
            </a:r>
          </a:p>
          <a:p>
            <a:r>
              <a:rPr lang="en-US" sz="3200" b="1" dirty="0" smtClean="0">
                <a:hlinkClick r:id="rId4"/>
              </a:rPr>
              <a:t>Kyoto Protocol and its successor</a:t>
            </a:r>
            <a:r>
              <a:rPr lang="en-US" sz="3200" dirty="0" smtClean="0"/>
              <a:t> (CERs, ERUs, AAUs) </a:t>
            </a:r>
          </a:p>
          <a:p>
            <a:r>
              <a:rPr lang="en-US" sz="3200" b="1" dirty="0" smtClean="0">
                <a:hlinkClick r:id="rId5"/>
              </a:rPr>
              <a:t>North America</a:t>
            </a:r>
            <a:r>
              <a:rPr lang="en-US" sz="3200" dirty="0" smtClean="0"/>
              <a:t> (RGGI allowances, prospective federal allowances, Canadian allowances) </a:t>
            </a:r>
          </a:p>
          <a:p>
            <a:r>
              <a:rPr lang="en-US" sz="3200" b="1" dirty="0" smtClean="0">
                <a:hlinkClick r:id="rId6"/>
              </a:rPr>
              <a:t>Australia</a:t>
            </a:r>
            <a:r>
              <a:rPr lang="en-US" sz="3200" b="1" dirty="0" smtClean="0"/>
              <a:t> </a:t>
            </a:r>
            <a:r>
              <a:rPr lang="en-US" sz="3200" dirty="0" smtClean="0"/>
              <a:t>(CPRS allowances)</a:t>
            </a:r>
          </a:p>
          <a:p>
            <a:r>
              <a:rPr lang="en-US" sz="3200" dirty="0" smtClean="0"/>
              <a:t> </a:t>
            </a:r>
          </a:p>
          <a:p>
            <a:r>
              <a:rPr lang="en-US" sz="3200" b="1" dirty="0" smtClean="0">
                <a:hlinkClick r:id="rId7"/>
              </a:rPr>
              <a:t>Voluntary Market</a:t>
            </a:r>
            <a:r>
              <a:rPr lang="en-US" sz="3200" b="1" dirty="0" smtClean="0"/>
              <a:t> </a:t>
            </a:r>
            <a:r>
              <a:rPr lang="en-US" sz="3200" dirty="0" smtClean="0"/>
              <a:t>(VCS, GS CER, CAR, ACR, CCX, WCI, MGGA, EPA Climate Leaders) </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Policy and Regulatory</a:t>
            </a:r>
            <a:endParaRPr lang="en-US" sz="4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a:bodyPr>
          <a:lstStyle/>
          <a:p>
            <a:r>
              <a:rPr lang="en-US" sz="4000" b="1" dirty="0" smtClean="0"/>
              <a:t>Carbon Market Assessment</a:t>
            </a:r>
            <a:endParaRPr lang="en-US" sz="4000" b="1" dirty="0"/>
          </a:p>
        </p:txBody>
      </p:sp>
      <p:sp>
        <p:nvSpPr>
          <p:cNvPr id="11" name="Content Placeholder 10"/>
          <p:cNvSpPr>
            <a:spLocks noGrp="1"/>
          </p:cNvSpPr>
          <p:nvPr>
            <p:ph sz="half" idx="2"/>
          </p:nvPr>
        </p:nvSpPr>
        <p:spPr>
          <a:xfrm>
            <a:off x="4648200" y="3200400"/>
            <a:ext cx="4343400" cy="2895600"/>
          </a:xfrm>
        </p:spPr>
        <p:txBody>
          <a:bodyPr>
            <a:normAutofit lnSpcReduction="10000"/>
          </a:bodyPr>
          <a:lstStyle/>
          <a:p>
            <a:pPr>
              <a:buNone/>
            </a:pPr>
            <a:r>
              <a:rPr lang="en-US" sz="2400" b="1" dirty="0" smtClean="0"/>
              <a:t>US Voluntary Market:</a:t>
            </a:r>
          </a:p>
          <a:p>
            <a:pPr>
              <a:buNone/>
            </a:pPr>
            <a:endParaRPr lang="en-US" sz="2400" b="1" dirty="0" smtClean="0"/>
          </a:p>
        </p:txBody>
      </p:sp>
      <p:pic>
        <p:nvPicPr>
          <p:cNvPr id="6" name="Picture 5" descr="CCX 8-12-095 PM.png"/>
          <p:cNvPicPr>
            <a:picLocks noChangeAspect="1"/>
          </p:cNvPicPr>
          <p:nvPr/>
        </p:nvPicPr>
        <p:blipFill>
          <a:blip r:embed="rId3" cstate="print"/>
          <a:stretch>
            <a:fillRect/>
          </a:stretch>
        </p:blipFill>
        <p:spPr>
          <a:xfrm>
            <a:off x="5410200" y="1524000"/>
            <a:ext cx="3276600" cy="1447800"/>
          </a:xfrm>
          <a:prstGeom prst="rect">
            <a:avLst/>
          </a:prstGeom>
        </p:spPr>
      </p:pic>
      <p:pic>
        <p:nvPicPr>
          <p:cNvPr id="7" name="Picture 6" descr="RGGI last auction june41 PM.png"/>
          <p:cNvPicPr>
            <a:picLocks noChangeAspect="1"/>
          </p:cNvPicPr>
          <p:nvPr/>
        </p:nvPicPr>
        <p:blipFill>
          <a:blip r:embed="rId4" cstate="print"/>
          <a:stretch>
            <a:fillRect/>
          </a:stretch>
        </p:blipFill>
        <p:spPr>
          <a:xfrm>
            <a:off x="228600" y="1295400"/>
            <a:ext cx="4267200" cy="2057400"/>
          </a:xfrm>
          <a:prstGeom prst="rect">
            <a:avLst/>
          </a:prstGeom>
        </p:spPr>
      </p:pic>
      <p:sp>
        <p:nvSpPr>
          <p:cNvPr id="8" name="Content Placeholder 7"/>
          <p:cNvSpPr>
            <a:spLocks noGrp="1"/>
          </p:cNvSpPr>
          <p:nvPr>
            <p:ph sz="half" idx="1"/>
          </p:nvPr>
        </p:nvSpPr>
        <p:spPr>
          <a:xfrm>
            <a:off x="304800" y="762000"/>
            <a:ext cx="4038600" cy="685800"/>
          </a:xfrm>
        </p:spPr>
        <p:txBody>
          <a:bodyPr>
            <a:normAutofit lnSpcReduction="10000"/>
          </a:bodyPr>
          <a:lstStyle/>
          <a:p>
            <a:pPr>
              <a:buNone/>
            </a:pPr>
            <a:r>
              <a:rPr lang="en-US" sz="2600" b="1" dirty="0" smtClean="0"/>
              <a:t>RGGI Auction Results</a:t>
            </a:r>
          </a:p>
          <a:p>
            <a:pPr>
              <a:buNone/>
            </a:pPr>
            <a:r>
              <a:rPr lang="en-US" sz="1400" dirty="0" smtClean="0"/>
              <a:t> http://www.rggi.org/co2-auctions/results</a:t>
            </a:r>
            <a:endParaRPr lang="en-US" sz="1400" dirty="0"/>
          </a:p>
        </p:txBody>
      </p:sp>
      <p:sp>
        <p:nvSpPr>
          <p:cNvPr id="12" name="TextBox 11"/>
          <p:cNvSpPr txBox="1"/>
          <p:nvPr/>
        </p:nvSpPr>
        <p:spPr>
          <a:xfrm>
            <a:off x="5334000" y="762000"/>
            <a:ext cx="3479414" cy="646331"/>
          </a:xfrm>
          <a:prstGeom prst="rect">
            <a:avLst/>
          </a:prstGeom>
          <a:noFill/>
        </p:spPr>
        <p:txBody>
          <a:bodyPr wrap="none" rtlCol="0">
            <a:spAutoFit/>
          </a:bodyPr>
          <a:lstStyle/>
          <a:p>
            <a:r>
              <a:rPr lang="en-US" sz="2400" b="1" dirty="0" smtClean="0"/>
              <a:t>Chicago Climate Exchange</a:t>
            </a:r>
          </a:p>
          <a:p>
            <a:r>
              <a:rPr lang="en-US" sz="1200" dirty="0" smtClean="0"/>
              <a:t>http://www.chicagoclimatex.com/</a:t>
            </a:r>
            <a:endParaRPr lang="en-US" sz="1200" dirty="0"/>
          </a:p>
        </p:txBody>
      </p:sp>
      <p:sp>
        <p:nvSpPr>
          <p:cNvPr id="14" name="TextBox 13"/>
          <p:cNvSpPr txBox="1"/>
          <p:nvPr/>
        </p:nvSpPr>
        <p:spPr>
          <a:xfrm>
            <a:off x="304800" y="3352800"/>
            <a:ext cx="3712876" cy="461665"/>
          </a:xfrm>
          <a:prstGeom prst="rect">
            <a:avLst/>
          </a:prstGeom>
          <a:noFill/>
        </p:spPr>
        <p:txBody>
          <a:bodyPr wrap="none" rtlCol="0">
            <a:spAutoFit/>
          </a:bodyPr>
          <a:lstStyle/>
          <a:p>
            <a:r>
              <a:rPr lang="en-US" sz="2400" b="1" dirty="0" smtClean="0"/>
              <a:t>European Climate Exchange</a:t>
            </a:r>
          </a:p>
        </p:txBody>
      </p:sp>
      <p:pic>
        <p:nvPicPr>
          <p:cNvPr id="10" name="Picture 9" descr="EXC 111-13-09.png"/>
          <p:cNvPicPr>
            <a:picLocks noChangeAspect="1"/>
          </p:cNvPicPr>
          <p:nvPr/>
        </p:nvPicPr>
        <p:blipFill>
          <a:blip r:embed="rId5" cstate="print"/>
          <a:stretch>
            <a:fillRect/>
          </a:stretch>
        </p:blipFill>
        <p:spPr>
          <a:xfrm>
            <a:off x="381000" y="3733800"/>
            <a:ext cx="3438095" cy="2809524"/>
          </a:xfrm>
          <a:prstGeom prst="rect">
            <a:avLst/>
          </a:prstGeom>
        </p:spPr>
      </p:pic>
      <p:pic>
        <p:nvPicPr>
          <p:cNvPr id="13" name="Picture 12" descr="offsets 11-15-09.png"/>
          <p:cNvPicPr>
            <a:picLocks noChangeAspect="1"/>
          </p:cNvPicPr>
          <p:nvPr/>
        </p:nvPicPr>
        <p:blipFill>
          <a:blip r:embed="rId6" cstate="print"/>
          <a:stretch>
            <a:fillRect/>
          </a:stretch>
        </p:blipFill>
        <p:spPr>
          <a:xfrm>
            <a:off x="4191000" y="3657600"/>
            <a:ext cx="4953000" cy="28194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Carbon Market Values &amp; Volumes</a:t>
            </a:r>
            <a:br>
              <a:rPr lang="en-US" sz="4000" b="1" dirty="0" smtClean="0"/>
            </a:br>
            <a:r>
              <a:rPr lang="en-US" sz="1200" b="1" dirty="0" smtClean="0"/>
              <a:t>Source: http://www.commodities-now.com/news/environmental-markets/938-global-carbon-market-shrinks-in-q3.html</a:t>
            </a:r>
            <a:endParaRPr lang="en-US" sz="1200" b="1" dirty="0"/>
          </a:p>
        </p:txBody>
      </p:sp>
      <p:sp>
        <p:nvSpPr>
          <p:cNvPr id="3" name="Content Placeholder 2"/>
          <p:cNvSpPr>
            <a:spLocks noGrp="1"/>
          </p:cNvSpPr>
          <p:nvPr>
            <p:ph idx="1"/>
          </p:nvPr>
        </p:nvSpPr>
        <p:spPr>
          <a:xfrm>
            <a:off x="609600" y="1905000"/>
            <a:ext cx="8229600" cy="3810000"/>
          </a:xfrm>
        </p:spPr>
        <p:txBody>
          <a:bodyPr>
            <a:normAutofit/>
          </a:bodyPr>
          <a:lstStyle/>
          <a:p>
            <a:r>
              <a:rPr lang="en-US" dirty="0" smtClean="0"/>
              <a:t>2009 Global carbon market value ~$122 bln</a:t>
            </a:r>
          </a:p>
          <a:p>
            <a:r>
              <a:rPr lang="en-US" dirty="0" smtClean="0"/>
              <a:t>2008 Global carbon market value ~$119 bln</a:t>
            </a:r>
          </a:p>
          <a:p>
            <a:r>
              <a:rPr lang="en-US" dirty="0" smtClean="0"/>
              <a:t>2007 Global carbon market value ~$  65 bln</a:t>
            </a:r>
          </a:p>
          <a:p>
            <a:endParaRPr lang="en-US" dirty="0" smtClean="0"/>
          </a:p>
          <a:p>
            <a:r>
              <a:rPr lang="en-US" dirty="0" smtClean="0"/>
              <a:t>2009 global carbon volume ~7.588 bln tonnes</a:t>
            </a:r>
          </a:p>
          <a:p>
            <a:r>
              <a:rPr lang="en-US" dirty="0" smtClean="0"/>
              <a:t>2009 volumes increased 103% over 2008</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Estimated Size of Global Carbon Markets</a:t>
            </a:r>
            <a:endParaRPr lang="en-US" sz="4000" b="1" dirty="0"/>
          </a:p>
        </p:txBody>
      </p:sp>
      <p:pic>
        <p:nvPicPr>
          <p:cNvPr id="14338" name="Picture 2" descr="http://www.thebreakthrough.org/blog/Projection_Carbon_Market_Breakthrough_2009.JPG"/>
          <p:cNvPicPr>
            <a:picLocks noChangeAspect="1" noChangeArrowheads="1"/>
          </p:cNvPicPr>
          <p:nvPr/>
        </p:nvPicPr>
        <p:blipFill>
          <a:blip r:embed="rId3" cstate="print"/>
          <a:srcRect/>
          <a:stretch>
            <a:fillRect/>
          </a:stretch>
        </p:blipFill>
        <p:spPr bwMode="auto">
          <a:xfrm>
            <a:off x="1143000" y="1600200"/>
            <a:ext cx="6781800" cy="39624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Expected Size of Global Carbon Market</a:t>
            </a:r>
            <a:endParaRPr lang="en-US" sz="4000" b="1" dirty="0"/>
          </a:p>
        </p:txBody>
      </p:sp>
      <p:pic>
        <p:nvPicPr>
          <p:cNvPr id="4" name="Picture 3" descr="new carbon finance 09aa.JPG"/>
          <p:cNvPicPr>
            <a:picLocks noChangeAspect="1"/>
          </p:cNvPicPr>
          <p:nvPr/>
        </p:nvPicPr>
        <p:blipFill>
          <a:blip r:embed="rId3" cstate="print"/>
          <a:stretch>
            <a:fillRect/>
          </a:stretch>
        </p:blipFill>
        <p:spPr>
          <a:xfrm>
            <a:off x="1066801" y="1447800"/>
            <a:ext cx="7239000" cy="457199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Expected Global Carbon Price by 2020</a:t>
            </a:r>
            <a:endParaRPr lang="en-US" b="1" dirty="0"/>
          </a:p>
        </p:txBody>
      </p:sp>
      <p:pic>
        <p:nvPicPr>
          <p:cNvPr id="4" name="Picture 4" descr="carbon_Page_53"/>
          <p:cNvPicPr>
            <a:picLocks noGrp="1" noChangeAspect="1" noChangeArrowheads="1"/>
          </p:cNvPicPr>
          <p:nvPr>
            <p:ph idx="1"/>
          </p:nvPr>
        </p:nvPicPr>
        <p:blipFill>
          <a:blip r:embed="rId3" cstate="print"/>
          <a:srcRect/>
          <a:stretch>
            <a:fillRect/>
          </a:stretch>
        </p:blipFill>
        <p:spPr bwMode="auto">
          <a:xfrm>
            <a:off x="304800" y="1295400"/>
            <a:ext cx="8534400" cy="5181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000" b="1" dirty="0" smtClean="0"/>
              <a:t>Expected CO</a:t>
            </a:r>
            <a:r>
              <a:rPr lang="en-US" sz="4000" b="1" baseline="-25000" dirty="0" smtClean="0"/>
              <a:t>2 </a:t>
            </a:r>
            <a:r>
              <a:rPr lang="en-US" sz="4000" b="1" dirty="0" smtClean="0"/>
              <a:t>Price End of First Yr US Cap &amp; Trade Compliance</a:t>
            </a:r>
            <a:endParaRPr lang="en-US" sz="4000" b="1" dirty="0"/>
          </a:p>
        </p:txBody>
      </p:sp>
      <p:pic>
        <p:nvPicPr>
          <p:cNvPr id="4" name="Picture 4" descr="carbon_Page_37"/>
          <p:cNvPicPr>
            <a:picLocks noGrp="1" noChangeAspect="1" noChangeArrowheads="1"/>
          </p:cNvPicPr>
          <p:nvPr>
            <p:ph idx="1"/>
          </p:nvPr>
        </p:nvPicPr>
        <p:blipFill>
          <a:blip r:embed="rId3" cstate="print"/>
          <a:srcRect/>
          <a:stretch>
            <a:fillRect/>
          </a:stretch>
        </p:blipFill>
        <p:spPr bwMode="auto">
          <a:xfrm>
            <a:off x="381000" y="1371600"/>
            <a:ext cx="8305800" cy="51054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Potential Size of Offsets per HR 2454</a:t>
            </a:r>
            <a:r>
              <a:rPr lang="en-US" dirty="0" smtClean="0"/>
              <a:t/>
            </a:r>
            <a:br>
              <a:rPr lang="en-US" dirty="0" smtClean="0"/>
            </a:br>
            <a:r>
              <a:rPr lang="en-US" sz="1300" dirty="0" smtClean="0"/>
              <a:t>Source: http://www.thebreakthrough.org/blog/Projection_Offset_Market_Breakthrough_2009.JPG</a:t>
            </a:r>
            <a:endParaRPr lang="en-US" sz="1300" dirty="0"/>
          </a:p>
        </p:txBody>
      </p:sp>
      <p:pic>
        <p:nvPicPr>
          <p:cNvPr id="2050" name="Picture 2" descr="http://www.thebreakthrough.org/blog/Projection_Offset_Market_Breakthrough_2009.JPG"/>
          <p:cNvPicPr>
            <a:picLocks noChangeAspect="1" noChangeArrowheads="1"/>
          </p:cNvPicPr>
          <p:nvPr/>
        </p:nvPicPr>
        <p:blipFill>
          <a:blip r:embed="rId3" cstate="print"/>
          <a:srcRect/>
          <a:stretch>
            <a:fillRect/>
          </a:stretch>
        </p:blipFill>
        <p:spPr bwMode="auto">
          <a:xfrm>
            <a:off x="1066800" y="1600200"/>
            <a:ext cx="6934200" cy="40386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Issues of Confidence in Carbon Markets</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The recent announcements of “carousel” fraud in the European Union’s $90 billion emissions trading scheme has prompted the European Commission to propose a temporary solution later this month to stop tax fraud in the European carbon emissions market, reports Reuters.</a:t>
            </a:r>
          </a:p>
          <a:p>
            <a:r>
              <a:rPr lang="en-US" dirty="0" smtClean="0"/>
              <a:t>However, experts are warning that a patchwork of unilateral actions by member states like the UK and France to prevent carousel fraud in spot trading of EU carbon permits could push the suspected activity into neighboring states, according to Reuters.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b="1" dirty="0" smtClean="0"/>
              <a:t>Contact Information</a:t>
            </a:r>
            <a:endParaRPr lang="en-US" sz="4000" dirty="0"/>
          </a:p>
        </p:txBody>
      </p:sp>
      <p:sp>
        <p:nvSpPr>
          <p:cNvPr id="3" name="Content Placeholder 2"/>
          <p:cNvSpPr>
            <a:spLocks noGrp="1"/>
          </p:cNvSpPr>
          <p:nvPr>
            <p:ph idx="1"/>
          </p:nvPr>
        </p:nvSpPr>
        <p:spPr>
          <a:xfrm>
            <a:off x="457200" y="1143000"/>
            <a:ext cx="8229600" cy="4724399"/>
          </a:xfrm>
        </p:spPr>
        <p:txBody>
          <a:bodyPr>
            <a:normAutofit fontScale="85000" lnSpcReduction="20000"/>
          </a:bodyPr>
          <a:lstStyle/>
          <a:p>
            <a:pPr>
              <a:spcAft>
                <a:spcPct val="70000"/>
              </a:spcAft>
              <a:buNone/>
            </a:pPr>
            <a:r>
              <a:rPr lang="en-US" sz="2400" b="1" dirty="0" smtClean="0"/>
              <a:t>Michael E. Moore</a:t>
            </a:r>
            <a:endParaRPr lang="en-US" sz="2400" dirty="0" smtClean="0"/>
          </a:p>
          <a:p>
            <a:r>
              <a:rPr lang="en-US" sz="2000" b="1" dirty="0" smtClean="0"/>
              <a:t>VP External Affairs and Business Development CCS   </a:t>
            </a:r>
          </a:p>
          <a:p>
            <a:r>
              <a:rPr lang="en-US" sz="2000" b="1" dirty="0" smtClean="0"/>
              <a:t>Blue Source LLC</a:t>
            </a:r>
          </a:p>
          <a:p>
            <a:endParaRPr lang="en-US" sz="2000" dirty="0" smtClean="0"/>
          </a:p>
          <a:p>
            <a:r>
              <a:rPr lang="en-US" sz="2000" b="1" dirty="0" smtClean="0"/>
              <a:t>Executive Director  </a:t>
            </a:r>
          </a:p>
          <a:p>
            <a:r>
              <a:rPr lang="en-US" sz="2000" b="1" dirty="0" smtClean="0"/>
              <a:t>North American Carbon Capture Storage Association</a:t>
            </a:r>
          </a:p>
          <a:p>
            <a:r>
              <a:rPr lang="en-US" sz="2000" b="1" dirty="0" smtClean="0"/>
              <a:t>WWW.NACCSA.Org</a:t>
            </a:r>
          </a:p>
          <a:p>
            <a:endParaRPr lang="en-US" sz="2000" dirty="0" smtClean="0"/>
          </a:p>
          <a:p>
            <a:r>
              <a:rPr lang="en-US" sz="2000" b="1" dirty="0" smtClean="0"/>
              <a:t>VP  and Founding member Board of Directors</a:t>
            </a:r>
          </a:p>
          <a:p>
            <a:r>
              <a:rPr lang="en-US" sz="2000" b="1" dirty="0" smtClean="0"/>
              <a:t>Texas Carbon Capture Storage Association</a:t>
            </a:r>
          </a:p>
          <a:p>
            <a:r>
              <a:rPr lang="en-US" sz="2000" b="1" dirty="0" smtClean="0"/>
              <a:t>WWW.TXCCSA.Org</a:t>
            </a:r>
          </a:p>
          <a:p>
            <a:pPr lvl="2">
              <a:lnSpc>
                <a:spcPct val="70000"/>
              </a:lnSpc>
            </a:pPr>
            <a:endParaRPr lang="en-US" sz="2000" dirty="0" smtClean="0"/>
          </a:p>
          <a:p>
            <a:pPr>
              <a:spcAft>
                <a:spcPct val="70000"/>
              </a:spcAft>
            </a:pPr>
            <a:r>
              <a:rPr lang="en-US" sz="2000" dirty="0" smtClean="0"/>
              <a:t>mmoore@bluesource.com</a:t>
            </a:r>
          </a:p>
          <a:p>
            <a:pPr>
              <a:spcAft>
                <a:spcPct val="70000"/>
              </a:spcAft>
            </a:pPr>
            <a:r>
              <a:rPr lang="en-US" sz="2000" dirty="0" smtClean="0"/>
              <a:t>Tel:  281-668-8475</a:t>
            </a:r>
          </a:p>
          <a:p>
            <a:pPr>
              <a:spcAft>
                <a:spcPct val="70000"/>
              </a:spcAft>
            </a:pPr>
            <a:r>
              <a:rPr lang="en-US" sz="2000" dirty="0" smtClean="0"/>
              <a:t>www.bluesource.com</a:t>
            </a:r>
          </a:p>
          <a:p>
            <a:endParaRPr lang="en-US" dirty="0"/>
          </a:p>
        </p:txBody>
      </p:sp>
      <p:pic>
        <p:nvPicPr>
          <p:cNvPr id="4" name="Picture 3" descr="naccsa.jpg"/>
          <p:cNvPicPr>
            <a:picLocks noChangeAspect="1"/>
          </p:cNvPicPr>
          <p:nvPr/>
        </p:nvPicPr>
        <p:blipFill>
          <a:blip r:embed="rId3" cstate="print"/>
          <a:stretch>
            <a:fillRect/>
          </a:stretch>
        </p:blipFill>
        <p:spPr>
          <a:xfrm>
            <a:off x="6477000" y="6096000"/>
            <a:ext cx="2486025" cy="533400"/>
          </a:xfrm>
          <a:prstGeom prst="rect">
            <a:avLst/>
          </a:prstGeom>
        </p:spPr>
      </p:pic>
      <p:pic>
        <p:nvPicPr>
          <p:cNvPr id="5" name="Picture 4" descr="blue logo AM.png"/>
          <p:cNvPicPr>
            <a:picLocks noChangeAspect="1"/>
          </p:cNvPicPr>
          <p:nvPr/>
        </p:nvPicPr>
        <p:blipFill>
          <a:blip r:embed="rId4" cstate="print"/>
          <a:stretch>
            <a:fillRect/>
          </a:stretch>
        </p:blipFill>
        <p:spPr>
          <a:xfrm>
            <a:off x="152400" y="5943600"/>
            <a:ext cx="2590800" cy="609599"/>
          </a:xfrm>
          <a:prstGeom prst="rect">
            <a:avLst/>
          </a:prstGeom>
        </p:spPr>
      </p:pic>
      <p:sp>
        <p:nvSpPr>
          <p:cNvPr id="6" name="Slide Number Placeholder 5"/>
          <p:cNvSpPr>
            <a:spLocks noGrp="1"/>
          </p:cNvSpPr>
          <p:nvPr>
            <p:ph type="sldNum" sz="quarter" idx="12"/>
          </p:nvPr>
        </p:nvSpPr>
        <p:spPr/>
        <p:txBody>
          <a:bodyPr/>
          <a:lstStyle/>
          <a:p>
            <a:fld id="{0653E1EA-9C9E-4055-B963-92EC5EC26ECA}" type="slidenum">
              <a:rPr lang="en-US" smtClean="0"/>
              <a:pPr/>
              <a:t>38</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smtClean="0"/>
              <a:t>H.R. 2454, The American Clean Energy and Security Act of 2009</a:t>
            </a:r>
            <a:endParaRPr lang="en-US" dirty="0"/>
          </a:p>
        </p:txBody>
      </p:sp>
      <p:sp>
        <p:nvSpPr>
          <p:cNvPr id="3" name="Content Placeholder 2"/>
          <p:cNvSpPr>
            <a:spLocks noGrp="1"/>
          </p:cNvSpPr>
          <p:nvPr>
            <p:ph idx="1"/>
          </p:nvPr>
        </p:nvSpPr>
        <p:spPr>
          <a:xfrm>
            <a:off x="457200" y="1447800"/>
            <a:ext cx="8229600" cy="4800600"/>
          </a:xfrm>
        </p:spPr>
        <p:txBody>
          <a:bodyPr>
            <a:normAutofit fontScale="62500" lnSpcReduction="20000"/>
          </a:bodyPr>
          <a:lstStyle/>
          <a:p>
            <a:r>
              <a:rPr lang="en-US" dirty="0" smtClean="0"/>
              <a:t>Provide substantial support for early movers in carbon capture and storage</a:t>
            </a:r>
          </a:p>
          <a:p>
            <a:r>
              <a:rPr lang="en-US" dirty="0" smtClean="0"/>
              <a:t>Bonus allowance for early movers could be as high as $100/ton</a:t>
            </a:r>
          </a:p>
          <a:p>
            <a:r>
              <a:rPr lang="en-US" dirty="0" smtClean="0"/>
              <a:t>Recognizes the use of geologic sequestration (Section 813)</a:t>
            </a:r>
          </a:p>
          <a:p>
            <a:r>
              <a:rPr lang="en-US" dirty="0" smtClean="0"/>
              <a:t>Primary sequestration mediums are saline formations , depleted oil and gas fields and deep coal seams (June 5</a:t>
            </a:r>
            <a:r>
              <a:rPr lang="en-US" baseline="30000" dirty="0" smtClean="0"/>
              <a:t>th</a:t>
            </a:r>
            <a:r>
              <a:rPr lang="en-US" dirty="0" smtClean="0"/>
              <a:t> Committee Report)</a:t>
            </a:r>
          </a:p>
          <a:p>
            <a:r>
              <a:rPr lang="en-US" dirty="0" smtClean="0"/>
              <a:t>EPA sets up Task force to study legal framework within six months of enactment and due within 18 months to Congress of enactment could be interpreted as also including BAU Class II EOR wells.</a:t>
            </a:r>
          </a:p>
          <a:p>
            <a:r>
              <a:rPr lang="en-US" dirty="0" smtClean="0"/>
              <a:t>EPA tasked with establishing itself (1 yr report to Congress), the geologic sequestration regulations (2 yrs), Safe Drinking Water regulations (3 yrs) and requirements for geologic sequestration both subsurface and atmospheric reporting (4 yrs)</a:t>
            </a:r>
            <a:endParaRPr lang="en-US" b="1" i="1" dirty="0" smtClean="0"/>
          </a:p>
          <a:p>
            <a:r>
              <a:rPr lang="en-US" dirty="0" smtClean="0"/>
              <a:t>Using Enhanced hydrocarbon recovery results in reduced bonus allowance values at the EPA Administrator’s </a:t>
            </a:r>
            <a:r>
              <a:rPr lang="en-US" dirty="0" smtClean="0"/>
              <a:t>discretion</a:t>
            </a:r>
          </a:p>
          <a:p>
            <a:r>
              <a:rPr lang="en-US" dirty="0" smtClean="0"/>
              <a:t>17% reduction </a:t>
            </a:r>
            <a:r>
              <a:rPr lang="en-US" dirty="0" smtClean="0"/>
              <a:t>of 2005 CO</a:t>
            </a:r>
            <a:r>
              <a:rPr lang="en-US" baseline="-25000" dirty="0" smtClean="0"/>
              <a:t>2 </a:t>
            </a:r>
            <a:r>
              <a:rPr lang="en-US" dirty="0" smtClean="0"/>
              <a:t>levels by </a:t>
            </a:r>
            <a:r>
              <a:rPr lang="en-US" dirty="0" smtClean="0"/>
              <a:t>2020</a:t>
            </a:r>
            <a:endParaRPr lang="en-US" dirty="0"/>
          </a:p>
        </p:txBody>
      </p:sp>
      <p:sp>
        <p:nvSpPr>
          <p:cNvPr id="5" name="Slide Number Placeholder 4"/>
          <p:cNvSpPr>
            <a:spLocks noGrp="1"/>
          </p:cNvSpPr>
          <p:nvPr>
            <p:ph type="sldNum" sz="quarter" idx="12"/>
          </p:nvPr>
        </p:nvSpPr>
        <p:spPr/>
        <p:txBody>
          <a:bodyPr/>
          <a:lstStyle/>
          <a:p>
            <a:fld id="{191FA540-61C0-4F54-814B-3AF08E067251}"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Interesting Finding on Oil</a:t>
            </a:r>
            <a:br>
              <a:rPr lang="en-US" sz="4000" b="1" dirty="0" smtClean="0"/>
            </a:br>
            <a:r>
              <a:rPr lang="en-US" sz="2700" dirty="0" smtClean="0"/>
              <a:t>In WM but not in Boxer-Kerry</a:t>
            </a:r>
            <a:endParaRPr lang="en-US" sz="2700" dirty="0"/>
          </a:p>
        </p:txBody>
      </p:sp>
      <p:sp>
        <p:nvSpPr>
          <p:cNvPr id="3" name="Content Placeholder 2"/>
          <p:cNvSpPr>
            <a:spLocks noGrp="1"/>
          </p:cNvSpPr>
          <p:nvPr>
            <p:ph idx="1"/>
          </p:nvPr>
        </p:nvSpPr>
        <p:spPr/>
        <p:txBody>
          <a:bodyPr>
            <a:normAutofit fontScale="85000" lnSpcReduction="10000"/>
          </a:bodyPr>
          <a:lstStyle/>
          <a:p>
            <a:r>
              <a:rPr lang="en-US" b="1" i="1" dirty="0" smtClean="0"/>
              <a:t>SEC. 127. OPEN FUEL STANDARD.</a:t>
            </a:r>
            <a:endParaRPr lang="en-US" dirty="0" smtClean="0"/>
          </a:p>
          <a:p>
            <a:r>
              <a:rPr lang="en-US" b="1" dirty="0" smtClean="0"/>
              <a:t>17 </a:t>
            </a:r>
            <a:r>
              <a:rPr lang="en-US" b="1" i="1" dirty="0" smtClean="0"/>
              <a:t>(a) FINDINGS</a:t>
            </a:r>
            <a:r>
              <a:rPr lang="en-US" b="1" i="1" dirty="0" smtClean="0">
                <a:solidFill>
                  <a:srgbClr val="FF0000"/>
                </a:solidFill>
              </a:rPr>
              <a:t>.—  “The Congress finds that—(1) the status of oil as a strategic commodity,</a:t>
            </a:r>
            <a:r>
              <a:rPr lang="en-US" b="1" dirty="0" smtClean="0">
                <a:solidFill>
                  <a:srgbClr val="FF0000"/>
                </a:solidFill>
              </a:rPr>
              <a:t> </a:t>
            </a:r>
            <a:r>
              <a:rPr lang="en-US" b="1" i="1" dirty="0" smtClean="0"/>
              <a:t>which derives from its domination of the transportation sector, </a:t>
            </a:r>
            <a:r>
              <a:rPr lang="en-US" b="1" i="1" dirty="0" smtClean="0">
                <a:solidFill>
                  <a:srgbClr val="FF0000"/>
                </a:solidFill>
              </a:rPr>
              <a:t>presents a clear and present danger to the United States”</a:t>
            </a:r>
            <a:r>
              <a:rPr lang="en-US" b="1" i="1" dirty="0" smtClean="0"/>
              <a:t>;</a:t>
            </a:r>
            <a:endParaRPr lang="en-US" i="1" dirty="0"/>
          </a:p>
          <a:p>
            <a:r>
              <a:rPr lang="en-US" sz="2000" i="1" dirty="0" smtClean="0"/>
              <a:t>Final version language on page 120.  Language found on page 117  of June 19</a:t>
            </a:r>
            <a:r>
              <a:rPr lang="en-US" sz="2000" i="1" baseline="30000" dirty="0" smtClean="0"/>
              <a:t>th</a:t>
            </a:r>
            <a:r>
              <a:rPr lang="en-US" sz="2000" i="1" dirty="0" smtClean="0"/>
              <a:t> HR 2454  this language also found on page 115 of the “Amendment in the Nature of a Substitute” 946 page version of HR 2454  not in the May 21, 932 page version but also on page 33 in the Committee report June 5</a:t>
            </a:r>
            <a:r>
              <a:rPr lang="en-US" sz="2000" i="1" baseline="30000" dirty="0" smtClean="0"/>
              <a:t>th</a:t>
            </a:r>
            <a:r>
              <a:rPr lang="en-US" sz="2000" i="1" dirty="0" smtClean="0"/>
              <a:t>.</a:t>
            </a:r>
          </a:p>
          <a:p>
            <a:r>
              <a:rPr lang="en-US" sz="2000" i="1" dirty="0" smtClean="0"/>
              <a:t>Note: “Clear and  present danger” was used by Ronald Reagan in Policy  Memorandum No.3 “Foreign Policy and National Security” to convey his feelings about the threat from Russia and its nuclear weapons. Fall of 1979 while running for President.  Effectively set the stage for the “Star Wars” initiative </a:t>
            </a:r>
            <a:endParaRPr lang="en-US" sz="2000" i="1" dirty="0"/>
          </a:p>
        </p:txBody>
      </p:sp>
      <p:sp>
        <p:nvSpPr>
          <p:cNvPr id="5" name="Slide Number Placeholder 4"/>
          <p:cNvSpPr>
            <a:spLocks noGrp="1"/>
          </p:cNvSpPr>
          <p:nvPr>
            <p:ph type="sldNum" sz="quarter" idx="12"/>
          </p:nvPr>
        </p:nvSpPr>
        <p:spPr/>
        <p:txBody>
          <a:bodyPr/>
          <a:lstStyle/>
          <a:p>
            <a:fld id="{191FA540-61C0-4F54-814B-3AF08E067251}"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Senate’s “American Clean Energy Leadership Act of 2009” S. 1462</a:t>
            </a:r>
            <a:endParaRPr lang="en-US" b="1" dirty="0"/>
          </a:p>
        </p:txBody>
      </p:sp>
      <p:sp>
        <p:nvSpPr>
          <p:cNvPr id="3" name="Content Placeholder 2"/>
          <p:cNvSpPr>
            <a:spLocks noGrp="1"/>
          </p:cNvSpPr>
          <p:nvPr>
            <p:ph idx="1"/>
          </p:nvPr>
        </p:nvSpPr>
        <p:spPr>
          <a:xfrm>
            <a:off x="457200" y="1143000"/>
            <a:ext cx="8229600" cy="5486400"/>
          </a:xfrm>
        </p:spPr>
        <p:txBody>
          <a:bodyPr>
            <a:normAutofit fontScale="55000" lnSpcReduction="20000"/>
          </a:bodyPr>
          <a:lstStyle/>
          <a:p>
            <a:r>
              <a:rPr lang="en-US" dirty="0" smtClean="0"/>
              <a:t>Accelerate the introduction of new clean energy technologies in the United States, creating new jobs and helping businesses grow through clean energy project financing, a renewable electricity standard, and a robust and secure national electricity transmission highway</a:t>
            </a:r>
          </a:p>
          <a:p>
            <a:r>
              <a:rPr lang="en-US" dirty="0" smtClean="0"/>
              <a:t>Increase energy efficiency in buildings, major equipment, and appliances, saving consumers and businesses billions of dollars on their energy bills</a:t>
            </a:r>
          </a:p>
          <a:p>
            <a:r>
              <a:rPr lang="en-US" dirty="0" smtClean="0"/>
              <a:t>Enhance America’s energy independence by increasing clean energy supplies and energy security, including new access to over 20 trillion cubic feet of clean natural gas resources</a:t>
            </a:r>
          </a:p>
          <a:p>
            <a:r>
              <a:rPr lang="en-US" dirty="0" smtClean="0"/>
              <a:t>Strengthen America as the world leader in energy innovation, by doubling our national investment in energy research and technology</a:t>
            </a:r>
          </a:p>
          <a:p>
            <a:r>
              <a:rPr lang="en-US" dirty="0" smtClean="0"/>
              <a:t>Build a new energy workforce for the future</a:t>
            </a:r>
          </a:p>
          <a:p>
            <a:r>
              <a:rPr lang="en-US" dirty="0" smtClean="0"/>
              <a:t>Protect consumers by making energy markets more transparent and fair, and by providing new tools to fight market manipulation;</a:t>
            </a:r>
          </a:p>
          <a:p>
            <a:r>
              <a:rPr lang="en-US" dirty="0" smtClean="0"/>
              <a:t>Tackle future energy and climate challenges with smarter, more integrated planning</a:t>
            </a:r>
            <a:r>
              <a:rPr lang="en-US" dirty="0" smtClean="0"/>
              <a:t>.</a:t>
            </a:r>
          </a:p>
          <a:p>
            <a:r>
              <a:rPr lang="en-US" dirty="0" smtClean="0"/>
              <a:t>20% reduction of 2005 CO</a:t>
            </a:r>
            <a:r>
              <a:rPr lang="en-US" baseline="-25000" dirty="0" smtClean="0"/>
              <a:t>2 </a:t>
            </a:r>
            <a:r>
              <a:rPr lang="en-US" dirty="0" smtClean="0"/>
              <a:t>levels by 2020</a:t>
            </a:r>
            <a:endParaRPr lang="en-US" dirty="0" smtClean="0"/>
          </a:p>
          <a:p>
            <a:r>
              <a:rPr lang="en-US" b="1" i="1" dirty="0" smtClean="0">
                <a:solidFill>
                  <a:srgbClr val="FF0000"/>
                </a:solidFill>
              </a:rPr>
              <a:t>Promoting the development of domestic sources of oil and natural gas</a:t>
            </a:r>
          </a:p>
          <a:p>
            <a:r>
              <a:rPr lang="en-US" b="1" i="1" dirty="0" smtClean="0">
                <a:solidFill>
                  <a:srgbClr val="FF0000"/>
                </a:solidFill>
              </a:rPr>
              <a:t>Demonstrating the large-scale geologic storage of industrial sources of carbon dioxide;</a:t>
            </a:r>
          </a:p>
        </p:txBody>
      </p:sp>
      <p:sp>
        <p:nvSpPr>
          <p:cNvPr id="4" name="Slide Number Placeholder 3"/>
          <p:cNvSpPr>
            <a:spLocks noGrp="1"/>
          </p:cNvSpPr>
          <p:nvPr>
            <p:ph type="sldNum" sz="quarter" idx="12"/>
          </p:nvPr>
        </p:nvSpPr>
        <p:spPr/>
        <p:txBody>
          <a:bodyPr/>
          <a:lstStyle/>
          <a:p>
            <a:fld id="{0653E1EA-9C9E-4055-B963-92EC5EC26ECA}"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Senator Cantwell’s </a:t>
            </a:r>
            <a:br>
              <a:rPr lang="en-US" b="1" dirty="0" smtClean="0"/>
            </a:br>
            <a:r>
              <a:rPr lang="en-US" b="1" dirty="0" smtClean="0"/>
              <a:t>“CLEAR Cap and Refund Act”</a:t>
            </a:r>
            <a:endParaRPr lang="en-US" b="1" dirty="0"/>
          </a:p>
        </p:txBody>
      </p:sp>
      <p:sp>
        <p:nvSpPr>
          <p:cNvPr id="3" name="Content Placeholder 2"/>
          <p:cNvSpPr>
            <a:spLocks noGrp="1"/>
          </p:cNvSpPr>
          <p:nvPr>
            <p:ph idx="1"/>
          </p:nvPr>
        </p:nvSpPr>
        <p:spPr>
          <a:xfrm>
            <a:off x="457200" y="1600200"/>
            <a:ext cx="8229600" cy="5029200"/>
          </a:xfrm>
        </p:spPr>
        <p:txBody>
          <a:bodyPr>
            <a:normAutofit fontScale="55000" lnSpcReduction="20000"/>
          </a:bodyPr>
          <a:lstStyle/>
          <a:p>
            <a:r>
              <a:rPr lang="en-US" dirty="0" smtClean="0"/>
              <a:t>Unlike the Waxman Markey bill, this legislation envisions: 100% auction of "carbon shares"; reduced trading with trading limited to energy producers; a price collar $7-12 with escalator; no offsets; emission cap limited to only CO</a:t>
            </a:r>
            <a:r>
              <a:rPr lang="en-US" baseline="-25000" dirty="0" smtClean="0"/>
              <a:t>2</a:t>
            </a:r>
            <a:r>
              <a:rPr lang="en-US" dirty="0" smtClean="0"/>
              <a:t> (not other GHGs); and program run by DOE.  A "carbon share" is the right to sell or otherwise place into commerce in the United States 1 ton of fossil carbon.  Thus, unlike the "allowance" approach of Waxman Markey, which focuses on industrial emissions, the Cantwell bill addresses carbon when it is introduced upstream in fossil fuels (and fossil fuel products) in commerce at the wellhead, mine mouth, or point of entry.</a:t>
            </a:r>
          </a:p>
          <a:p>
            <a:pPr>
              <a:buNone/>
            </a:pPr>
            <a:endParaRPr lang="en-US" dirty="0" smtClean="0"/>
          </a:p>
          <a:p>
            <a:r>
              <a:rPr lang="en-US" dirty="0" smtClean="0"/>
              <a:t>For CCS purposes, the bill grants operators of CCS facilities surplus "carbon shares" in a quantity that corresponds to the quantity of fossil carbon permanently sequestered.  (A similar incentive is provided for the beneficial reuse of CO</a:t>
            </a:r>
            <a:r>
              <a:rPr lang="en-US" baseline="-25000" dirty="0" smtClean="0"/>
              <a:t>2</a:t>
            </a:r>
            <a:r>
              <a:rPr lang="en-US" dirty="0" smtClean="0"/>
              <a:t>.)  The "carbon shares" could be used by the facility or sold in the market.  Background materials accompanying the draft legislation describe these bonus "carbon shares" as a "strong, positive incentive for fossil fuel power plants to reduce their net carbon dioxide emissions through permanent sequestration </a:t>
            </a:r>
            <a:r>
              <a:rPr lang="en-US" dirty="0" smtClean="0"/>
              <a:t>....”</a:t>
            </a:r>
          </a:p>
          <a:p>
            <a:r>
              <a:rPr lang="en-US" dirty="0" smtClean="0"/>
              <a:t>75% of auction revenues go back to public</a:t>
            </a:r>
            <a:endParaRPr lang="en-US" dirty="0" smtClean="0"/>
          </a:p>
          <a:p>
            <a:pPr>
              <a:buNone/>
            </a:pPr>
            <a:endParaRPr lang="en-US" dirty="0" smtClean="0"/>
          </a:p>
          <a:p>
            <a:r>
              <a:rPr lang="en-US" dirty="0" smtClean="0"/>
              <a:t>The bill does not define "sequestration" and is silent on issues such as permitting and long-term stewardship.</a:t>
            </a:r>
            <a:endParaRPr lang="en-US" dirty="0"/>
          </a:p>
        </p:txBody>
      </p:sp>
      <p:sp>
        <p:nvSpPr>
          <p:cNvPr id="4" name="Slide Number Placeholder 3"/>
          <p:cNvSpPr>
            <a:spLocks noGrp="1"/>
          </p:cNvSpPr>
          <p:nvPr>
            <p:ph type="sldNum" sz="quarter" idx="12"/>
          </p:nvPr>
        </p:nvSpPr>
        <p:spPr/>
        <p:txBody>
          <a:bodyPr/>
          <a:lstStyle/>
          <a:p>
            <a:fld id="{0653E1EA-9C9E-4055-B963-92EC5EC26ECA}"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Senator’s Kerry, Lieberman &amp; Graham Compromise Bill</a:t>
            </a:r>
            <a:endParaRPr lang="en-US" b="1" dirty="0"/>
          </a:p>
        </p:txBody>
      </p:sp>
      <p:sp>
        <p:nvSpPr>
          <p:cNvPr id="3" name="Content Placeholder 2"/>
          <p:cNvSpPr>
            <a:spLocks noGrp="1"/>
          </p:cNvSpPr>
          <p:nvPr>
            <p:ph idx="1"/>
          </p:nvPr>
        </p:nvSpPr>
        <p:spPr/>
        <p:txBody>
          <a:bodyPr/>
          <a:lstStyle/>
          <a:p>
            <a:r>
              <a:rPr lang="en-US" dirty="0" smtClean="0"/>
              <a:t>Cap and Trade</a:t>
            </a:r>
          </a:p>
          <a:p>
            <a:r>
              <a:rPr lang="en-US" dirty="0" smtClean="0"/>
              <a:t>Expanded offshore leasing for oil and gas production</a:t>
            </a:r>
          </a:p>
          <a:p>
            <a:r>
              <a:rPr lang="en-US" dirty="0" smtClean="0"/>
              <a:t>More carbon capture &amp; storage and “clean coal” support</a:t>
            </a:r>
          </a:p>
          <a:p>
            <a:r>
              <a:rPr lang="en-US" dirty="0" smtClean="0"/>
              <a:t>More loans and incentives for nuclear power</a:t>
            </a:r>
          </a:p>
          <a:p>
            <a:r>
              <a:rPr lang="en-US" dirty="0" smtClean="0"/>
              <a:t>17% CO</a:t>
            </a:r>
            <a:r>
              <a:rPr lang="en-US" baseline="-25000" dirty="0" smtClean="0"/>
              <a:t>2</a:t>
            </a:r>
            <a:r>
              <a:rPr lang="en-US" dirty="0" smtClean="0"/>
              <a:t> emissions cut by 2020</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04800" y="0"/>
            <a:ext cx="8305800" cy="1295400"/>
          </a:xfrm>
        </p:spPr>
        <p:txBody>
          <a:bodyPr anchor="b"/>
          <a:lstStyle/>
          <a:p>
            <a:r>
              <a:rPr lang="en-US" sz="4000" b="1" dirty="0" smtClean="0"/>
              <a:t>Federal CCS Funding Opportunities</a:t>
            </a:r>
            <a:r>
              <a:rPr lang="en-US" sz="3200" dirty="0" smtClean="0">
                <a:solidFill>
                  <a:srgbClr val="00B050"/>
                </a:solidFill>
              </a:rPr>
              <a:t/>
            </a:r>
            <a:br>
              <a:rPr lang="en-US" sz="3200" dirty="0" smtClean="0">
                <a:solidFill>
                  <a:srgbClr val="00B050"/>
                </a:solidFill>
              </a:rPr>
            </a:br>
            <a:r>
              <a:rPr lang="en-US" sz="900" dirty="0" smtClean="0">
                <a:solidFill>
                  <a:schemeClr val="tx1"/>
                </a:solidFill>
              </a:rPr>
              <a:t>U.S. Department of Energy-National Energy Technology Laboratory Recovery Act: Carbon Capture and Sequestration from Industrial Sources and Innovative Concepts for Beneficial CO2 Use Funding Opportunity Number: DE-FOA-0000015 Announcement Type: Initial CFDA Number: 81.089 Fossil Energy Research and Development.</a:t>
            </a:r>
            <a:br>
              <a:rPr lang="en-US" sz="900" dirty="0" smtClean="0">
                <a:solidFill>
                  <a:schemeClr val="tx1"/>
                </a:solidFill>
              </a:rPr>
            </a:br>
            <a:r>
              <a:rPr lang="en-US" sz="900" dirty="0" smtClean="0">
                <a:solidFill>
                  <a:schemeClr val="tx1"/>
                </a:solidFill>
              </a:rPr>
              <a:t>Announcement June 8, 2009 application due August 7, 2009</a:t>
            </a:r>
            <a:endParaRPr lang="en-US" sz="3200" dirty="0">
              <a:solidFill>
                <a:schemeClr val="tx1"/>
              </a:solidFill>
            </a:endParaRPr>
          </a:p>
        </p:txBody>
      </p:sp>
      <p:sp>
        <p:nvSpPr>
          <p:cNvPr id="16387" name="Rectangle 3"/>
          <p:cNvSpPr>
            <a:spLocks noGrp="1" noChangeArrowheads="1"/>
          </p:cNvSpPr>
          <p:nvPr>
            <p:ph sz="half" idx="1"/>
          </p:nvPr>
        </p:nvSpPr>
        <p:spPr/>
        <p:txBody>
          <a:bodyPr>
            <a:normAutofit/>
          </a:bodyPr>
          <a:lstStyle/>
          <a:p>
            <a:pPr>
              <a:lnSpc>
                <a:spcPct val="80000"/>
              </a:lnSpc>
              <a:buFont typeface="Times" pitchFamily="18" charset="0"/>
              <a:buNone/>
            </a:pPr>
            <a:endParaRPr lang="en-US" sz="1700" dirty="0" smtClean="0"/>
          </a:p>
          <a:p>
            <a:pPr lvl="1">
              <a:buClr>
                <a:srgbClr val="0E04D6"/>
              </a:buClr>
            </a:pPr>
            <a:endParaRPr lang="en-US" sz="2600" dirty="0" smtClean="0">
              <a:cs typeface="Times New Roman" pitchFamily="18" charset="0"/>
            </a:endParaRPr>
          </a:p>
          <a:p>
            <a:pPr lvl="1">
              <a:buClr>
                <a:srgbClr val="0E04D6"/>
              </a:buClr>
            </a:pPr>
            <a:endParaRPr lang="en-US" sz="2600" dirty="0" smtClean="0">
              <a:cs typeface="Times New Roman" pitchFamily="18" charset="0"/>
            </a:endParaRPr>
          </a:p>
        </p:txBody>
      </p:sp>
      <p:sp>
        <p:nvSpPr>
          <p:cNvPr id="14" name="Content Placeholder 13"/>
          <p:cNvSpPr>
            <a:spLocks noGrp="1"/>
          </p:cNvSpPr>
          <p:nvPr>
            <p:ph sz="half" idx="2"/>
          </p:nvPr>
        </p:nvSpPr>
        <p:spPr>
          <a:xfrm>
            <a:off x="381000" y="1219200"/>
            <a:ext cx="8001000" cy="5410200"/>
          </a:xfrm>
        </p:spPr>
        <p:txBody>
          <a:bodyPr>
            <a:normAutofit/>
          </a:bodyPr>
          <a:lstStyle/>
          <a:p>
            <a:r>
              <a:rPr lang="en-US" sz="1800" b="1" dirty="0" smtClean="0"/>
              <a:t>$1,321,765,000.00 Available</a:t>
            </a:r>
          </a:p>
          <a:p>
            <a:r>
              <a:rPr lang="en-US" sz="1800" dirty="0" smtClean="0"/>
              <a:t>Carbon Capture Storage from Industrial Sources-can be with/from steel, aluminum, cement, manufacturing, muni-waste, petcoke fuel source.  Exclusions on power plants with energy output over 50% and fuel is over 55% coal. Efficiency in capture technology min 10% CO</a:t>
            </a:r>
            <a:r>
              <a:rPr lang="en-US" sz="1800" baseline="-25000" dirty="0" smtClean="0"/>
              <a:t>2</a:t>
            </a:r>
            <a:r>
              <a:rPr lang="en-US" sz="1800" dirty="0" smtClean="0"/>
              <a:t> content with 75% capture of emitted CO</a:t>
            </a:r>
            <a:r>
              <a:rPr lang="en-US" sz="1800" baseline="-25000" dirty="0" smtClean="0"/>
              <a:t>2</a:t>
            </a:r>
            <a:r>
              <a:rPr lang="en-US" sz="1800" dirty="0" smtClean="0"/>
              <a:t> stream storage, 1 million tons/year in CO2-EOR-EGR, basalt, stacked and ECBM, required site characterizations and MVA as program components</a:t>
            </a:r>
          </a:p>
          <a:p>
            <a:pPr>
              <a:buNone/>
            </a:pPr>
            <a:endParaRPr lang="en-US" sz="1800" dirty="0" smtClean="0"/>
          </a:p>
          <a:p>
            <a:r>
              <a:rPr lang="en-US" sz="1800" dirty="0" smtClean="0"/>
              <a:t>Phase I: concept and planning. Seven months. 10-12 awards, $500K to $3 million. DOE 80% cost share</a:t>
            </a:r>
          </a:p>
          <a:p>
            <a:pPr>
              <a:buNone/>
            </a:pPr>
            <a:endParaRPr lang="en-US" sz="1800" dirty="0" smtClean="0"/>
          </a:p>
          <a:p>
            <a:r>
              <a:rPr lang="en-US" sz="1800" dirty="0" smtClean="0"/>
              <a:t>Phase II: Design, Construction and Operations. 60 months. 4-6 awards must be in Phase I to qualify. $50 to $400 million award size. DOE targets 50% but cannot exceed 80% cost share.</a:t>
            </a:r>
          </a:p>
          <a:p>
            <a:pPr>
              <a:buNone/>
            </a:pPr>
            <a:endParaRPr lang="en-US" sz="1800" dirty="0" smtClean="0"/>
          </a:p>
          <a:p>
            <a:r>
              <a:rPr lang="en-US" sz="1800" dirty="0" smtClean="0"/>
              <a:t>No min-max on awards and qualifications open-financial ability in Phase II.  Applications  in by August 7, 2009</a:t>
            </a:r>
          </a:p>
          <a:p>
            <a:pPr>
              <a:buNone/>
            </a:pPr>
            <a:endParaRPr lang="en-US" dirty="0"/>
          </a:p>
        </p:txBody>
      </p:sp>
      <p:sp>
        <p:nvSpPr>
          <p:cNvPr id="16388" name="Rectangle 5"/>
          <p:cNvSpPr>
            <a:spLocks noChangeArrowheads="1"/>
          </p:cNvSpPr>
          <p:nvPr/>
        </p:nvSpPr>
        <p:spPr bwMode="auto">
          <a:xfrm>
            <a:off x="228600" y="1295400"/>
            <a:ext cx="8610600" cy="5297056"/>
          </a:xfrm>
          <a:prstGeom prst="rect">
            <a:avLst/>
          </a:prstGeom>
          <a:noFill/>
          <a:ln w="9525">
            <a:noFill/>
            <a:miter lim="800000"/>
            <a:headEnd/>
            <a:tailEnd/>
          </a:ln>
        </p:spPr>
        <p:txBody>
          <a:bodyPr/>
          <a:lstStyle/>
          <a:p>
            <a:pPr marL="230188" indent="-230188">
              <a:buClr>
                <a:srgbClr val="0082C3"/>
              </a:buClr>
              <a:buSzPct val="130000"/>
              <a:buFont typeface="Times" pitchFamily="18" charset="0"/>
              <a:buChar char="•"/>
            </a:pPr>
            <a:endParaRPr lang="en-US" dirty="0">
              <a:latin typeface="Verdana" pitchFamily="34" charset="0"/>
            </a:endParaRPr>
          </a:p>
        </p:txBody>
      </p:sp>
      <p:sp>
        <p:nvSpPr>
          <p:cNvPr id="6" name="Rectangle 3"/>
          <p:cNvSpPr txBox="1">
            <a:spLocks noChangeArrowheads="1"/>
          </p:cNvSpPr>
          <p:nvPr/>
        </p:nvSpPr>
        <p:spPr bwMode="auto">
          <a:xfrm>
            <a:off x="44450" y="1524000"/>
            <a:ext cx="9144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84212" marR="0" lvl="1" indent="-342900" algn="l" defTabSz="914400" rtl="0" eaLnBrk="0" fontAlgn="base" latinLnBrk="0" hangingPunct="0">
              <a:lnSpc>
                <a:spcPct val="80000"/>
              </a:lnSpc>
              <a:spcBef>
                <a:spcPct val="20000"/>
              </a:spcBef>
              <a:spcAft>
                <a:spcPct val="0"/>
              </a:spcAft>
              <a:buClr>
                <a:srgbClr val="0E04D6"/>
              </a:buClr>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endParaRPr>
          </a:p>
        </p:txBody>
      </p:sp>
      <p:sp>
        <p:nvSpPr>
          <p:cNvPr id="8" name="Rectangle 3"/>
          <p:cNvSpPr txBox="1">
            <a:spLocks noChangeArrowheads="1"/>
          </p:cNvSpPr>
          <p:nvPr/>
        </p:nvSpPr>
        <p:spPr bwMode="auto">
          <a:xfrm>
            <a:off x="0" y="1447800"/>
            <a:ext cx="8763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0"/>
              </a:spcBef>
              <a:spcAft>
                <a:spcPct val="0"/>
              </a:spcAft>
              <a:buClr>
                <a:srgbClr val="0E04D6"/>
              </a:buClr>
              <a:buSzPct val="130000"/>
              <a:buFont typeface="Times" pitchFamily="18" charset="0"/>
              <a:buChar char="•"/>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10" name="Slide Number Placeholder 9"/>
          <p:cNvSpPr>
            <a:spLocks noGrp="1"/>
          </p:cNvSpPr>
          <p:nvPr>
            <p:ph type="sldNum" sz="quarter" idx="12"/>
          </p:nvPr>
        </p:nvSpPr>
        <p:spPr/>
        <p:txBody>
          <a:bodyPr/>
          <a:lstStyle/>
          <a:p>
            <a:fld id="{191FA540-61C0-4F54-814B-3AF08E067251}"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2286</Words>
  <Application>Microsoft Office PowerPoint</Application>
  <PresentationFormat>On-screen Show (4:3)</PresentationFormat>
  <Paragraphs>240</Paragraphs>
  <Slides>38</Slides>
  <Notes>33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 Carbon Sequestration Policy, Business Development, and Regulatory Issues  </vt:lpstr>
      <vt:lpstr>Session 4b – Carbon Sequestration Policy, Business Development, and Regulatory Issues</vt:lpstr>
      <vt:lpstr>Policy and Regulatory</vt:lpstr>
      <vt:lpstr>H.R. 2454, The American Clean Energy and Security Act of 2009</vt:lpstr>
      <vt:lpstr>Interesting Finding on Oil In WM but not in Boxer-Kerry</vt:lpstr>
      <vt:lpstr>Senate’s “American Clean Energy Leadership Act of 2009” S. 1462</vt:lpstr>
      <vt:lpstr>Senator Cantwell’s  “CLEAR Cap and Refund Act”</vt:lpstr>
      <vt:lpstr>Senator’s Kerry, Lieberman &amp; Graham Compromise Bill</vt:lpstr>
      <vt:lpstr>Federal CCS Funding Opportunities U.S. Department of Energy-National Energy Technology Laboratory Recovery Act: Carbon Capture and Sequestration from Industrial Sources and Innovative Concepts for Beneficial CO2 Use Funding Opportunity Number: DE-FOA-0000015 Announcement Type: Initial CFDA Number: 81.089 Fossil Energy Research and Development. Announcement June 8, 2009 application due August 7, 2009</vt:lpstr>
      <vt:lpstr>EPA</vt:lpstr>
      <vt:lpstr>EPA</vt:lpstr>
      <vt:lpstr>Two Markets for Same Molecule</vt:lpstr>
      <vt:lpstr>Commodity CO2  Markets and Infrastructure for CO2-EOR-Sequestration</vt:lpstr>
      <vt:lpstr>Geologic Sequestration http://www.co2crc.com.au/images/imagelibrary/gen_diag/spm1_media.jpg http://www.netl.doe.gov/technologies/carbon_seq/core_rd/storage.html </vt:lpstr>
      <vt:lpstr>Slide 15</vt:lpstr>
      <vt:lpstr>DOE-ARI US Oil Basin Assessments</vt:lpstr>
      <vt:lpstr>Recent US Commodity CO2 Assessment WTI Curve:  November 13, Barclays Daily Commodity Report</vt:lpstr>
      <vt:lpstr>CO2 Pricing Considerations-EOR</vt:lpstr>
      <vt:lpstr>Commodity CO2 Valuation Issues</vt:lpstr>
      <vt:lpstr>Current CO2 Pipeline Network</vt:lpstr>
      <vt:lpstr>Expected CO2 Supplies and Opportunity</vt:lpstr>
      <vt:lpstr>480,000 Miles of Natural Gas and HL Pipelines</vt:lpstr>
      <vt:lpstr>INGAA High EOR CO2 Pipelines CARBON SEQUESTRATION &amp; STORAGE: DEVELOPING A TRANSPORTATIONINFRASTRUCTURE Prepared for The INGAA Foundation, Inc. by:ICF International  Feb 2009</vt:lpstr>
      <vt:lpstr>~400 Lower 48 Gas Storage Facilities</vt:lpstr>
      <vt:lpstr>States with Geologic Storage Legislation and Regulation</vt:lpstr>
      <vt:lpstr>Public Acceptance is Crucial http://sites.google.com/site/noco2wasteindarke/ </vt:lpstr>
      <vt:lpstr>Carbon Markets Global Credits and Offsets</vt:lpstr>
      <vt:lpstr>CFTC’s Commissioner Chilton http://www.cftc.gov/newsroom/MediaAdvisory/2009/mediaadvisory061109.html</vt:lpstr>
      <vt:lpstr>Carbon Markets http://carbon.newenergyfinance.com/?gclid=CJ2dyNOqjJ4CFQ4hDQodUDx6pw</vt:lpstr>
      <vt:lpstr>Carbon Market Assessment</vt:lpstr>
      <vt:lpstr>Carbon Market Values &amp; Volumes Source: http://www.commodities-now.com/news/environmental-markets/938-global-carbon-market-shrinks-in-q3.html</vt:lpstr>
      <vt:lpstr>Estimated Size of Global Carbon Markets</vt:lpstr>
      <vt:lpstr>Expected Size of Global Carbon Market</vt:lpstr>
      <vt:lpstr>Expected Global Carbon Price by 2020</vt:lpstr>
      <vt:lpstr>Expected CO2 Price End of First Yr US Cap &amp; Trade Compliance</vt:lpstr>
      <vt:lpstr>Potential Size of Offsets per HR 2454 Source: http://www.thebreakthrough.org/blog/Projection_Offset_Market_Breakthrough_2009.JPG</vt:lpstr>
      <vt:lpstr>Issues of Confidence in Carbon Markets</vt:lpstr>
      <vt:lpstr>Contact Information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4b – Carbon Sequestration Policy, Business Development, and Regulatory Issues</dc:title>
  <dc:creator>MMoore</dc:creator>
  <cp:lastModifiedBy>MMoore</cp:lastModifiedBy>
  <cp:revision>8</cp:revision>
  <dcterms:created xsi:type="dcterms:W3CDTF">2009-12-29T23:47:36Z</dcterms:created>
  <dcterms:modified xsi:type="dcterms:W3CDTF">2010-01-03T18:08:03Z</dcterms:modified>
</cp:coreProperties>
</file>