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2" r:id="rId3"/>
    <p:sldId id="263" r:id="rId4"/>
    <p:sldId id="264" r:id="rId5"/>
    <p:sldId id="261" r:id="rId6"/>
    <p:sldId id="265" r:id="rId7"/>
    <p:sldId id="266" r:id="rId8"/>
    <p:sldId id="292" r:id="rId9"/>
    <p:sldId id="268" r:id="rId10"/>
    <p:sldId id="269" r:id="rId11"/>
    <p:sldId id="270" r:id="rId12"/>
    <p:sldId id="271" r:id="rId13"/>
    <p:sldId id="272" r:id="rId14"/>
    <p:sldId id="279" r:id="rId15"/>
    <p:sldId id="280" r:id="rId16"/>
    <p:sldId id="295" r:id="rId17"/>
    <p:sldId id="296" r:id="rId18"/>
    <p:sldId id="286" r:id="rId19"/>
    <p:sldId id="289" r:id="rId20"/>
    <p:sldId id="290" r:id="rId21"/>
    <p:sldId id="282" r:id="rId22"/>
    <p:sldId id="285" r:id="rId23"/>
    <p:sldId id="274" r:id="rId24"/>
    <p:sldId id="275" r:id="rId25"/>
    <p:sldId id="276" r:id="rId26"/>
    <p:sldId id="277" r:id="rId27"/>
    <p:sldId id="291" r:id="rId28"/>
    <p:sldId id="259" r:id="rId29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66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49" d="100"/>
          <a:sy n="49" d="100"/>
        </p:scale>
        <p:origin x="-1062" y="-102"/>
      </p:cViewPr>
      <p:guideLst>
        <p:guide orient="horz" pos="2208"/>
        <p:guide pos="292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://companyweb/Shared%20documents/LCFS/Alberta%20trip%20documents/Canadian%20Data/Canadian%20Oil%20Productio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800" dirty="0"/>
              <a:t>Midwest</a:t>
            </a:r>
            <a:r>
              <a:rPr lang="en-US" sz="2800" baseline="0" dirty="0"/>
              <a:t> (PADD2) Petroleum Imports</a:t>
            </a:r>
          </a:p>
          <a:p>
            <a:pPr>
              <a:defRPr/>
            </a:pPr>
            <a:r>
              <a:rPr lang="en-US" sz="1800" baseline="0" dirty="0" smtClean="0"/>
              <a:t>thousand barrels, 2008</a:t>
            </a:r>
            <a:endParaRPr lang="en-US" sz="1800" dirty="0"/>
          </a:p>
        </c:rich>
      </c:tx>
      <c:layout>
        <c:manualLayout>
          <c:xMode val="edge"/>
          <c:yMode val="edge"/>
          <c:x val="0.1929027777777779"/>
          <c:y val="6.6666666666666693E-2"/>
        </c:manualLayout>
      </c:layout>
    </c:title>
    <c:view3D>
      <c:rotX val="60"/>
      <c:rotY val="310"/>
      <c:perspective val="30"/>
    </c:view3D>
    <c:plotArea>
      <c:layout>
        <c:manualLayout>
          <c:layoutTarget val="inner"/>
          <c:xMode val="edge"/>
          <c:yMode val="edge"/>
          <c:x val="2.1739130434782612E-2"/>
          <c:y val="0.26089884918231382"/>
          <c:w val="0.96557971014492761"/>
          <c:h val="0.69701130627902363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6.7865704286964132E-2"/>
                  <c:y val="0.15430081656459621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OPEC</a:t>
                    </a:r>
                  </a:p>
                  <a:p>
                    <a:r>
                      <a:rPr lang="en-US" sz="1600" b="1" dirty="0"/>
                      <a:t>108,682</a:t>
                    </a:r>
                  </a:p>
                  <a:p>
                    <a:r>
                      <a:rPr lang="en-US" sz="1600" b="1" dirty="0"/>
                      <a:t>(18%)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-9.9783464566929297E-2"/>
                  <c:y val="-0.25098979294254997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Canada</a:t>
                    </a:r>
                  </a:p>
                  <a:p>
                    <a:r>
                      <a:rPr lang="en-US" sz="1600" b="1" dirty="0"/>
                      <a:t>476,860</a:t>
                    </a:r>
                  </a:p>
                  <a:p>
                    <a:r>
                      <a:rPr lang="en-US" sz="1600" b="1" dirty="0"/>
                      <a:t>(79%)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-7.6367344706911797E-2"/>
                  <c:y val="1.5735345581802281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Other</a:t>
                    </a:r>
                  </a:p>
                  <a:p>
                    <a:r>
                      <a:rPr lang="en-US" sz="1600" b="1" dirty="0"/>
                      <a:t>19,328</a:t>
                    </a:r>
                  </a:p>
                  <a:p>
                    <a:r>
                      <a:rPr lang="en-US" sz="1600" b="1" dirty="0"/>
                      <a:t>(3%)</a:t>
                    </a:r>
                  </a:p>
                </c:rich>
              </c:tx>
              <c:showVal val="1"/>
              <c:showCatName val="1"/>
              <c:showPercent val="1"/>
            </c:dLbl>
            <c:numFmt formatCode="General" sourceLinked="0"/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Val val="1"/>
            <c:showCatName val="1"/>
            <c:showPercent val="1"/>
          </c:dLbls>
          <c:cat>
            <c:strRef>
              <c:f>'[Canadian Oil Production.xls]EIA PADD2 IMPORTS'!$G$9:$G$11</c:f>
              <c:strCache>
                <c:ptCount val="3"/>
                <c:pt idx="0">
                  <c:v>OPEC</c:v>
                </c:pt>
                <c:pt idx="1">
                  <c:v>Canada</c:v>
                </c:pt>
                <c:pt idx="2">
                  <c:v>Other</c:v>
                </c:pt>
              </c:strCache>
            </c:strRef>
          </c:cat>
          <c:val>
            <c:numRef>
              <c:f>'[Canadian Oil Production.xls]EIA PADD2 IMPORTS'!$H$9:$H$11</c:f>
              <c:numCache>
                <c:formatCode>#,##0</c:formatCode>
                <c:ptCount val="3"/>
                <c:pt idx="0">
                  <c:v>108682</c:v>
                </c:pt>
                <c:pt idx="1">
                  <c:v>476860</c:v>
                </c:pt>
                <c:pt idx="2">
                  <c:v>19328</c:v>
                </c:pt>
              </c:numCache>
            </c:numRef>
          </c:val>
        </c:ser>
        <c:ser>
          <c:idx val="1"/>
          <c:order val="1"/>
          <c:cat>
            <c:strRef>
              <c:f>'[Canadian Oil Production.xls]EIA PADD2 IMPORTS'!$G$9:$G$11</c:f>
              <c:strCache>
                <c:ptCount val="3"/>
                <c:pt idx="0">
                  <c:v>OPEC</c:v>
                </c:pt>
                <c:pt idx="1">
                  <c:v>Canada</c:v>
                </c:pt>
                <c:pt idx="2">
                  <c:v>Other</c:v>
                </c:pt>
              </c:strCache>
            </c:strRef>
          </c:cat>
          <c:val>
            <c:numRef>
              <c:f>'[Canadian Oil Production.xls]EIA PADD2 IMPORTS'!$A$2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cat>
            <c:strRef>
              <c:f>'[Canadian Oil Production.xls]EIA PADD2 IMPORTS'!$G$9:$G$11</c:f>
              <c:strCache>
                <c:ptCount val="3"/>
                <c:pt idx="0">
                  <c:v>OPEC</c:v>
                </c:pt>
                <c:pt idx="1">
                  <c:v>Canada</c:v>
                </c:pt>
                <c:pt idx="2">
                  <c:v>Other</c:v>
                </c:pt>
              </c:strCache>
            </c:strRef>
          </c:cat>
          <c:val>
            <c:numRef>
              <c:f>'[Canadian Oil Production.xls]EIA PADD2 IMPORTS'!$A$2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3"/>
          <c:order val="3"/>
          <c:cat>
            <c:strRef>
              <c:f>'[Canadian Oil Production.xls]EIA PADD2 IMPORTS'!$G$9:$G$11</c:f>
              <c:strCache>
                <c:ptCount val="3"/>
                <c:pt idx="0">
                  <c:v>OPEC</c:v>
                </c:pt>
                <c:pt idx="1">
                  <c:v>Canada</c:v>
                </c:pt>
                <c:pt idx="2">
                  <c:v>Other</c:v>
                </c:pt>
              </c:strCache>
            </c:strRef>
          </c:cat>
          <c:val>
            <c:numRef>
              <c:f>'[Canadian Oil Production.xls]EIA PADD2 IMPORTS'!$A$2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4"/>
          <c:order val="4"/>
          <c:cat>
            <c:strRef>
              <c:f>'[Canadian Oil Production.xls]EIA PADD2 IMPORTS'!$G$9:$G$11</c:f>
              <c:strCache>
                <c:ptCount val="3"/>
                <c:pt idx="0">
                  <c:v>OPEC</c:v>
                </c:pt>
                <c:pt idx="1">
                  <c:v>Canada</c:v>
                </c:pt>
                <c:pt idx="2">
                  <c:v>Other</c:v>
                </c:pt>
              </c:strCache>
            </c:strRef>
          </c:cat>
          <c:val>
            <c:numRef>
              <c:f>'[Canadian Oil Production.xls]EIA PADD2 IMPORTS'!$A$2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5"/>
          <c:order val="5"/>
          <c:cat>
            <c:strRef>
              <c:f>'[Canadian Oil Production.xls]EIA PADD2 IMPORTS'!$G$9:$G$11</c:f>
              <c:strCache>
                <c:ptCount val="3"/>
                <c:pt idx="0">
                  <c:v>OPEC</c:v>
                </c:pt>
                <c:pt idx="1">
                  <c:v>Canada</c:v>
                </c:pt>
                <c:pt idx="2">
                  <c:v>Other</c:v>
                </c:pt>
              </c:strCache>
            </c:strRef>
          </c:cat>
          <c:val>
            <c:numRef>
              <c:f>'[Canadian Oil Production.xls]EIA PADD2 IMPORTS'!$A$2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6"/>
          <c:order val="6"/>
          <c:cat>
            <c:strRef>
              <c:f>'[Canadian Oil Production.xls]EIA PADD2 IMPORTS'!$G$9:$G$11</c:f>
              <c:strCache>
                <c:ptCount val="3"/>
                <c:pt idx="0">
                  <c:v>OPEC</c:v>
                </c:pt>
                <c:pt idx="1">
                  <c:v>Canada</c:v>
                </c:pt>
                <c:pt idx="2">
                  <c:v>Other</c:v>
                </c:pt>
              </c:strCache>
            </c:strRef>
          </c:cat>
          <c:val>
            <c:numRef>
              <c:f>'[Canadian Oil Production.xls]EIA PADD2 IMPORTS'!$A$2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solidFill>
      <a:schemeClr val="bg1">
        <a:lumMod val="95000"/>
      </a:schemeClr>
    </a:solidFill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014" y="0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58443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014" y="6658443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7910DF-4463-4788-B14E-44258E9BE0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014" y="0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482" y="3330419"/>
            <a:ext cx="7435436" cy="315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58443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014" y="6658443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7EC0DF6E-4D98-4709-915A-5A88BFB7F7B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833BA4-89AF-4ADF-A9CE-0E704B55C1B2}" type="slidenum">
              <a:rPr lang="en-US"/>
              <a:pPr/>
              <a:t>28</a:t>
            </a:fld>
            <a:endParaRPr lang="en-US"/>
          </a:p>
        </p:txBody>
      </p:sp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5265014" y="6658443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2" tIns="46587" rIns="93172" bIns="46587" anchor="b"/>
          <a:lstStyle/>
          <a:p>
            <a:pPr algn="r" defTabSz="931863"/>
            <a:fld id="{DD273EA7-4042-411D-9A4C-F5309442D17D}" type="slidenum">
              <a:rPr lang="en-US" sz="1200"/>
              <a:pPr algn="r" defTabSz="931863"/>
              <a:t>28</a:t>
            </a:fld>
            <a:endParaRPr lang="en-US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3172" tIns="46587" rIns="93172" bIns="46587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43000"/>
            <a:ext cx="9144000" cy="2457450"/>
          </a:xfrm>
          <a:gradFill>
            <a:gsLst>
              <a:gs pos="0">
                <a:srgbClr val="99CCFF">
                  <a:gamma/>
                  <a:shade val="82353"/>
                  <a:invGamma/>
                </a:srgbClr>
              </a:gs>
              <a:gs pos="50000">
                <a:srgbClr val="99CCFF"/>
              </a:gs>
              <a:gs pos="100000">
                <a:srgbClr val="99CCFF">
                  <a:gamma/>
                  <a:shade val="82353"/>
                  <a:invGamma/>
                </a:srgbClr>
              </a:gs>
            </a:gsLst>
          </a:gradFill>
          <a:ln w="57150">
            <a:solidFill>
              <a:srgbClr val="0000FF"/>
            </a:solidFill>
          </a:ln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52400" y="1219200"/>
            <a:ext cx="8839200" cy="22860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shade val="82353"/>
                  <a:invGamma/>
                </a:srgbClr>
              </a:gs>
              <a:gs pos="50000">
                <a:srgbClr val="99CCFF"/>
              </a:gs>
              <a:gs pos="100000">
                <a:srgbClr val="99CCFF">
                  <a:gamma/>
                  <a:shade val="82353"/>
                  <a:invGamma/>
                </a:srgbClr>
              </a:gs>
            </a:gsLst>
            <a:lin ang="2700000" scaled="1"/>
          </a:gra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9906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shade val="89020"/>
                  <a:invGamma/>
                </a:srgbClr>
              </a:gs>
              <a:gs pos="50000">
                <a:srgbClr val="99CCFF"/>
              </a:gs>
              <a:gs pos="100000">
                <a:srgbClr val="99CCFF">
                  <a:gamma/>
                  <a:shade val="89020"/>
                  <a:invGamma/>
                </a:srgbClr>
              </a:gs>
            </a:gsLst>
            <a:lin ang="2700000" scaled="1"/>
          </a:gradFill>
          <a:ln w="825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shade val="89020"/>
                  <a:invGamma/>
                </a:srgbClr>
              </a:gs>
              <a:gs pos="50000">
                <a:srgbClr val="99CCFF"/>
              </a:gs>
              <a:gs pos="100000">
                <a:srgbClr val="99CCFF">
                  <a:gamma/>
                  <a:shade val="89020"/>
                  <a:invGamma/>
                </a:srgbClr>
              </a:gs>
            </a:gsLst>
            <a:lin ang="2700000" scaled="1"/>
          </a:gradFill>
          <a:ln w="1270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86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4100" name="Picture 4" descr="KDHE_Logo_trans_350px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05800" y="6172200"/>
            <a:ext cx="685800" cy="685800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65532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FF0000"/>
                </a:solidFill>
                <a:cs typeface="Arial" charset="0"/>
              </a:rPr>
              <a:t>~</a:t>
            </a:r>
            <a:r>
              <a:rPr lang="en-US" sz="1400">
                <a:solidFill>
                  <a:srgbClr val="000066"/>
                </a:solidFill>
                <a:cs typeface="Arial" charset="0"/>
              </a:rPr>
              <a:t> </a:t>
            </a:r>
            <a:r>
              <a:rPr lang="en-US" sz="1400">
                <a:solidFill>
                  <a:srgbClr val="000066"/>
                </a:solidFill>
              </a:rPr>
              <a:t>Our Vision – Healthy Kansans living in safe and sustainable environments. </a:t>
            </a:r>
            <a:r>
              <a:rPr lang="en-US" sz="2000">
                <a:solidFill>
                  <a:srgbClr val="FF0000"/>
                </a:solidFill>
                <a:cs typeface="Arial" charset="0"/>
              </a:rPr>
              <a:t>~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dheks.gov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371600"/>
            <a:ext cx="8686800" cy="1981200"/>
          </a:xfrm>
          <a:ln/>
        </p:spPr>
        <p:txBody>
          <a:bodyPr/>
          <a:lstStyle/>
          <a:p>
            <a:r>
              <a:rPr lang="en-US" sz="4800"/>
              <a:t>Voluntary Greenhouse Gas Reduction Programs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/>
              <a:t>Kansas State University Sustainability Seminar</a:t>
            </a:r>
          </a:p>
          <a:p>
            <a:pPr>
              <a:lnSpc>
                <a:spcPct val="90000"/>
              </a:lnSpc>
            </a:pPr>
            <a:r>
              <a:rPr lang="en-US" sz="3000">
                <a:solidFill>
                  <a:srgbClr val="FF0000"/>
                </a:solidFill>
              </a:rPr>
              <a:t>January 7, 2010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1988" y="4419600"/>
            <a:ext cx="1903412" cy="1762125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162800" y="62484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0066"/>
                </a:solidFill>
              </a:rPr>
              <a:t>www.kdheks.gov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28600" y="5638800"/>
            <a:ext cx="38862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Tom Gross, Chief</a:t>
            </a:r>
          </a:p>
          <a:p>
            <a:pPr>
              <a:spcBef>
                <a:spcPct val="50000"/>
              </a:spcBef>
            </a:pPr>
            <a:r>
              <a:rPr lang="en-US"/>
              <a:t>Monitoring and Planning Section</a:t>
            </a:r>
          </a:p>
          <a:p>
            <a:pPr>
              <a:spcBef>
                <a:spcPct val="50000"/>
              </a:spcBef>
            </a:pPr>
            <a:r>
              <a:rPr lang="en-US"/>
              <a:t>Bureau of 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1295400"/>
          </a:xfrm>
          <a:ln/>
        </p:spPr>
        <p:txBody>
          <a:bodyPr/>
          <a:lstStyle/>
          <a:p>
            <a:r>
              <a:rPr lang="en-US" sz="3600"/>
              <a:t>MGA Accord Approach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800600"/>
          </a:xfrm>
        </p:spPr>
        <p:txBody>
          <a:bodyPr/>
          <a:lstStyle/>
          <a:p>
            <a:r>
              <a:rPr lang="en-US" sz="2800"/>
              <a:t>Program starts 2012.</a:t>
            </a:r>
          </a:p>
          <a:p>
            <a:r>
              <a:rPr lang="en-US" sz="2800"/>
              <a:t>Targets:</a:t>
            </a:r>
          </a:p>
          <a:p>
            <a:pPr lvl="1"/>
            <a:r>
              <a:rPr lang="en-US" sz="2400"/>
              <a:t>18% below 2005 levels by 2020 (additional 2% reduction to reserve pool).</a:t>
            </a:r>
          </a:p>
          <a:p>
            <a:pPr lvl="1"/>
            <a:r>
              <a:rPr lang="en-US" sz="2400"/>
              <a:t>80% below 2005 levels by 2050.</a:t>
            </a:r>
          </a:p>
          <a:p>
            <a:r>
              <a:rPr lang="en-US" sz="2800"/>
              <a:t>Scope:</a:t>
            </a:r>
          </a:p>
          <a:p>
            <a:pPr lvl="1"/>
            <a:r>
              <a:rPr lang="en-US" sz="2400"/>
              <a:t>Electricity combustion, including imports.</a:t>
            </a:r>
          </a:p>
          <a:p>
            <a:pPr lvl="1"/>
            <a:r>
              <a:rPr lang="en-US" sz="2400"/>
              <a:t>Industrial combustion and process emissions.</a:t>
            </a:r>
          </a:p>
          <a:p>
            <a:pPr lvl="1"/>
            <a:r>
              <a:rPr lang="en-US" sz="2400"/>
              <a:t>Transportation fuels.</a:t>
            </a:r>
          </a:p>
          <a:p>
            <a:pPr lvl="1"/>
            <a:r>
              <a:rPr lang="en-US" sz="2400"/>
              <a:t>Residential, commercial, and industrial (RCI) fuels.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1295400"/>
          </a:xfrm>
          <a:ln/>
        </p:spPr>
        <p:txBody>
          <a:bodyPr/>
          <a:lstStyle/>
          <a:p>
            <a:r>
              <a:rPr lang="en-US" sz="3600"/>
              <a:t>MGA Accord Approach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Point of regulation: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Electricity and industrial sources at point of emissions.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Transportation and RCI fuels </a:t>
            </a:r>
            <a:r>
              <a:rPr lang="en-US" sz="2400" dirty="0"/>
              <a:t>at the point where the fuels enter the </a:t>
            </a:r>
            <a:r>
              <a:rPr lang="en-US" sz="2400" dirty="0" smtClean="0"/>
              <a:t>participating </a:t>
            </a:r>
            <a:r>
              <a:rPr lang="en-US" sz="2400" dirty="0"/>
              <a:t>jurisdiction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Threshold for coverage: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25,000 MT/yr emissions.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3-year rolling average; once-in, always in.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Electric generators with nameplate capacity &lt; 25 MW are exempt.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1295400"/>
          </a:xfrm>
          <a:ln/>
        </p:spPr>
        <p:txBody>
          <a:bodyPr/>
          <a:lstStyle/>
          <a:p>
            <a:r>
              <a:rPr lang="en-US" sz="3600"/>
              <a:t>MGA Accord Approach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763000" cy="5029200"/>
          </a:xfrm>
        </p:spPr>
        <p:txBody>
          <a:bodyPr/>
          <a:lstStyle/>
          <a:p>
            <a:r>
              <a:rPr lang="en-US" sz="2800" dirty="0"/>
              <a:t>Recommendation for distributing allowances:</a:t>
            </a:r>
          </a:p>
          <a:p>
            <a:pPr lvl="1"/>
            <a:r>
              <a:rPr lang="en-US" sz="2400" dirty="0">
                <a:cs typeface="Arial" charset="0"/>
              </a:rPr>
              <a:t>~33% auction; 67% sold for fee.</a:t>
            </a:r>
          </a:p>
          <a:p>
            <a:pPr lvl="1"/>
            <a:r>
              <a:rPr lang="en-US" sz="2400" dirty="0" smtClean="0">
                <a:cs typeface="Arial" charset="0"/>
              </a:rPr>
              <a:t>Transition </a:t>
            </a:r>
            <a:r>
              <a:rPr lang="en-US" sz="2400" dirty="0">
                <a:cs typeface="Arial" charset="0"/>
              </a:rPr>
              <a:t>to 100% beginning in 4</a:t>
            </a:r>
            <a:r>
              <a:rPr lang="en-US" sz="2400" baseline="30000" dirty="0">
                <a:cs typeface="Arial" charset="0"/>
              </a:rPr>
              <a:t>th</a:t>
            </a:r>
            <a:r>
              <a:rPr lang="en-US" sz="2400" dirty="0">
                <a:cs typeface="Arial" charset="0"/>
              </a:rPr>
              <a:t> compliance period.</a:t>
            </a:r>
          </a:p>
          <a:p>
            <a:r>
              <a:rPr lang="en-US" sz="2800" dirty="0">
                <a:cs typeface="Arial" charset="0"/>
              </a:rPr>
              <a:t>Offsets:</a:t>
            </a:r>
          </a:p>
          <a:p>
            <a:pPr lvl="1"/>
            <a:r>
              <a:rPr lang="en-US" sz="2400" dirty="0">
                <a:cs typeface="Arial" charset="0"/>
              </a:rPr>
              <a:t>May be used to cover up to 20% of each entity’s compliance obligation.</a:t>
            </a:r>
          </a:p>
          <a:p>
            <a:pPr lvl="1"/>
            <a:r>
              <a:rPr lang="en-US" sz="2400" dirty="0">
                <a:cs typeface="Arial" charset="0"/>
              </a:rPr>
              <a:t>Offsets from region, plus states &amp; provinces with MOU.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1295400"/>
          </a:xfrm>
          <a:ln/>
        </p:spPr>
        <p:txBody>
          <a:bodyPr/>
          <a:lstStyle/>
          <a:p>
            <a:r>
              <a:rPr lang="en-US" sz="3600"/>
              <a:t>MGA Accord Approach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5344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Reporting: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Commence in 2011.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Reporting threshold:  20,000 MT/year.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Cost containment: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Compliance period is 3 years.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Banking allowed.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Borrowing allowed 2 years into next compliance period.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sz="2400" dirty="0" smtClean="0"/>
              <a:t>Next </a:t>
            </a:r>
            <a:r>
              <a:rPr lang="en-US" sz="2400" dirty="0"/>
              <a:t>steps:</a:t>
            </a:r>
          </a:p>
          <a:p>
            <a:pPr lvl="1">
              <a:lnSpc>
                <a:spcPct val="80000"/>
              </a:lnSpc>
              <a:spcAft>
                <a:spcPct val="30000"/>
              </a:spcAft>
            </a:pPr>
            <a:r>
              <a:rPr lang="en-US" sz="2000" dirty="0"/>
              <a:t>Influence the federal cap and trade discussion.</a:t>
            </a:r>
          </a:p>
          <a:p>
            <a:pPr lvl="1">
              <a:lnSpc>
                <a:spcPct val="80000"/>
              </a:lnSpc>
              <a:spcAft>
                <a:spcPct val="30000"/>
              </a:spcAft>
            </a:pPr>
            <a:r>
              <a:rPr lang="en-US" sz="2000" dirty="0"/>
              <a:t>Modeling of macroeconomic impacts prior to final design recommendations.</a:t>
            </a:r>
          </a:p>
          <a:p>
            <a:pPr lvl="1">
              <a:lnSpc>
                <a:spcPct val="80000"/>
              </a:lnSpc>
              <a:spcAft>
                <a:spcPct val="30000"/>
              </a:spcAft>
            </a:pPr>
            <a:r>
              <a:rPr lang="en-US" sz="2000" dirty="0"/>
              <a:t>Model Rule development – final stages.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1295400"/>
          </a:xfrm>
          <a:ln/>
        </p:spPr>
        <p:txBody>
          <a:bodyPr/>
          <a:lstStyle/>
          <a:p>
            <a:r>
              <a:rPr lang="en-US" sz="3600"/>
              <a:t>MGA Low Carbon Fuel Standard Timeline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648200"/>
          </a:xfrm>
        </p:spPr>
        <p:txBody>
          <a:bodyPr/>
          <a:lstStyle/>
          <a:p>
            <a:pPr>
              <a:spcAft>
                <a:spcPct val="25000"/>
              </a:spcAft>
            </a:pPr>
            <a:r>
              <a:rPr lang="en-US" sz="2800"/>
              <a:t>November 2007:  MGA Summit, announcement of platform.</a:t>
            </a:r>
          </a:p>
          <a:p>
            <a:pPr>
              <a:spcAft>
                <a:spcPct val="25000"/>
              </a:spcAft>
            </a:pPr>
            <a:r>
              <a:rPr lang="en-US" sz="2800"/>
              <a:t>Spring 2008:  appointment of LCFS advisory group.</a:t>
            </a:r>
          </a:p>
          <a:p>
            <a:pPr>
              <a:spcAft>
                <a:spcPct val="25000"/>
              </a:spcAft>
            </a:pPr>
            <a:r>
              <a:rPr lang="en-US" sz="2800"/>
              <a:t>January 2009:  consensus on recommendations.</a:t>
            </a:r>
          </a:p>
          <a:p>
            <a:pPr>
              <a:spcAft>
                <a:spcPct val="25000"/>
              </a:spcAft>
            </a:pPr>
            <a:r>
              <a:rPr lang="en-US" sz="2800"/>
              <a:t>March 2009:  adoption by MGA steering committee.</a:t>
            </a:r>
          </a:p>
          <a:p>
            <a:pPr>
              <a:spcAft>
                <a:spcPct val="25000"/>
              </a:spcAft>
            </a:pPr>
            <a:r>
              <a:rPr lang="en-US" sz="2800"/>
              <a:t>March 2009 – present:  planning, preparation, fundraising, and outreach.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1295400"/>
          </a:xfrm>
          <a:ln/>
        </p:spPr>
        <p:txBody>
          <a:bodyPr/>
          <a:lstStyle/>
          <a:p>
            <a:r>
              <a:rPr lang="en-US" sz="3600"/>
              <a:t>MGA LCFS Objectives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648200"/>
          </a:xfrm>
        </p:spPr>
        <p:txBody>
          <a:bodyPr/>
          <a:lstStyle/>
          <a:p>
            <a:pPr>
              <a:spcAft>
                <a:spcPct val="10000"/>
              </a:spcAft>
            </a:pPr>
            <a:r>
              <a:rPr lang="en-US" sz="2800" dirty="0"/>
              <a:t>Create framework and incentives for </a:t>
            </a:r>
            <a:r>
              <a:rPr lang="en-US" sz="2800" dirty="0" smtClean="0"/>
              <a:t>low </a:t>
            </a:r>
            <a:r>
              <a:rPr lang="en-US" sz="2800" dirty="0"/>
              <a:t>carbon fuels in Midwest.</a:t>
            </a:r>
          </a:p>
          <a:p>
            <a:pPr>
              <a:spcAft>
                <a:spcPct val="10000"/>
              </a:spcAft>
            </a:pPr>
            <a:r>
              <a:rPr lang="en-US" sz="2800" dirty="0"/>
              <a:t>Decrease the GHG intensity of transportation fuels.</a:t>
            </a:r>
          </a:p>
          <a:p>
            <a:pPr>
              <a:spcAft>
                <a:spcPct val="10000"/>
              </a:spcAft>
            </a:pPr>
            <a:r>
              <a:rPr lang="en-US" sz="2800" dirty="0"/>
              <a:t>Take advantage of agricultural and industrial strengths to benefit regional </a:t>
            </a:r>
            <a:r>
              <a:rPr lang="en-US" sz="2800" dirty="0" smtClean="0"/>
              <a:t>economy</a:t>
            </a:r>
          </a:p>
          <a:p>
            <a:pPr>
              <a:spcAft>
                <a:spcPct val="10000"/>
              </a:spcAft>
            </a:pPr>
            <a:r>
              <a:rPr lang="en-US" sz="2800" dirty="0" smtClean="0"/>
              <a:t>Complement </a:t>
            </a:r>
            <a:r>
              <a:rPr lang="en-US" sz="2800" dirty="0"/>
              <a:t>other policies focused on improving transportation efficiency and reducing GHG emissions in the region.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2" name="Object 2"/>
          <p:cNvGraphicFramePr>
            <a:graphicFrameLocks noChangeAspect="1"/>
          </p:cNvGraphicFramePr>
          <p:nvPr>
            <p:ph idx="1"/>
          </p:nvPr>
        </p:nvGraphicFramePr>
        <p:xfrm>
          <a:off x="0" y="0"/>
          <a:ext cx="9144000" cy="6859588"/>
        </p:xfrm>
        <a:graphic>
          <a:graphicData uri="http://schemas.openxmlformats.org/presentationml/2006/ole">
            <p:oleObj spid="_x0000_s61442" name="Worksheet" r:id="rId3" imgW="9601200" imgH="745807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PADD I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763000" cy="5719763"/>
          </a:xfrm>
          <a:prstGeom prst="rect">
            <a:avLst/>
          </a:prstGeom>
          <a:noFill/>
        </p:spPr>
      </p:pic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990600" y="304800"/>
            <a:ext cx="7162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</a:rPr>
              <a:t>Petroleum Administration For Defense Districts            (PADD) II: Midwest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6341" y="5792"/>
          <a:ext cx="9131318" cy="6255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085" name="TextBox 4"/>
          <p:cNvSpPr txBox="1">
            <a:spLocks noChangeArrowheads="1"/>
          </p:cNvSpPr>
          <p:nvPr/>
        </p:nvSpPr>
        <p:spPr bwMode="auto">
          <a:xfrm>
            <a:off x="533400" y="228600"/>
            <a:ext cx="3962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Dane McFarlane, Great Plains Institute</a:t>
            </a:r>
          </a:p>
        </p:txBody>
      </p:sp>
      <p:sp>
        <p:nvSpPr>
          <p:cNvPr id="46086" name="TextBox 1"/>
          <p:cNvSpPr txBox="1">
            <a:spLocks noChangeArrowheads="1"/>
          </p:cNvSpPr>
          <p:nvPr/>
        </p:nvSpPr>
        <p:spPr bwMode="auto">
          <a:xfrm>
            <a:off x="990600" y="6096000"/>
            <a:ext cx="391477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1000">
                <a:latin typeface="Arial Unicode MS" pitchFamily="34" charset="-128"/>
                <a:cs typeface="Arial" charset="0"/>
              </a:rPr>
              <a:t>Source: EIA, 2009</a:t>
            </a:r>
          </a:p>
          <a:p>
            <a:r>
              <a:rPr lang="en-US" sz="1000">
                <a:latin typeface="Arial Unicode MS" pitchFamily="34" charset="-128"/>
                <a:hlinkClick r:id=""/>
              </a:rPr>
              <a:t>http://tonto.eia.doe.gov/dnav/pet/pet_move_impcp_a2_r20_ep00_ip0_mbbl_a.htm</a:t>
            </a:r>
            <a:endParaRPr lang="en-US" sz="1000">
              <a:latin typeface="Arial Unicode MS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144000" cy="687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1295400"/>
          </a:xfrm>
          <a:ln/>
        </p:spPr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458200" cy="426720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sz="3000" dirty="0"/>
              <a:t>Local (Mayors Climate Protection Agreement)</a:t>
            </a:r>
          </a:p>
          <a:p>
            <a:pPr>
              <a:spcAft>
                <a:spcPct val="20000"/>
              </a:spcAft>
            </a:pPr>
            <a:r>
              <a:rPr lang="en-US" sz="3000" dirty="0"/>
              <a:t>State (KEEP)</a:t>
            </a:r>
          </a:p>
          <a:p>
            <a:pPr>
              <a:spcAft>
                <a:spcPct val="20000"/>
              </a:spcAft>
            </a:pPr>
            <a:r>
              <a:rPr lang="en-US" sz="3000" dirty="0"/>
              <a:t>Regional (RGGI, WCI, </a:t>
            </a:r>
            <a:r>
              <a:rPr lang="en-US" sz="3000" b="1" i="1" dirty="0"/>
              <a:t>MGA</a:t>
            </a:r>
            <a:r>
              <a:rPr lang="en-US" sz="3000" dirty="0"/>
              <a:t>)</a:t>
            </a:r>
          </a:p>
          <a:p>
            <a:pPr>
              <a:spcAft>
                <a:spcPct val="20000"/>
              </a:spcAft>
            </a:pPr>
            <a:r>
              <a:rPr lang="en-US" sz="3000" dirty="0"/>
              <a:t>International (</a:t>
            </a:r>
            <a:r>
              <a:rPr lang="en-US" sz="3000" dirty="0" smtClean="0"/>
              <a:t>Copenhagen)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53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1295400"/>
          </a:xfrm>
          <a:ln/>
        </p:spPr>
        <p:txBody>
          <a:bodyPr/>
          <a:lstStyle/>
          <a:p>
            <a:r>
              <a:rPr lang="en-US" sz="3600"/>
              <a:t>MGA LCFS Highlights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50292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15000"/>
              </a:spcAft>
            </a:pPr>
            <a:r>
              <a:rPr lang="en-US" sz="2600" dirty="0"/>
              <a:t>2005 baseline; 10% reduction within 10 years.</a:t>
            </a:r>
          </a:p>
          <a:p>
            <a:pPr>
              <a:lnSpc>
                <a:spcPct val="90000"/>
              </a:lnSpc>
              <a:spcAft>
                <a:spcPct val="15000"/>
              </a:spcAft>
            </a:pPr>
            <a:r>
              <a:rPr lang="en-US" sz="2600" dirty="0"/>
              <a:t>Scope:  liquid and non-liquid ground transportation fuels.</a:t>
            </a:r>
          </a:p>
          <a:p>
            <a:pPr>
              <a:lnSpc>
                <a:spcPct val="90000"/>
              </a:lnSpc>
              <a:spcAft>
                <a:spcPct val="15000"/>
              </a:spcAft>
            </a:pPr>
            <a:r>
              <a:rPr lang="en-US" sz="2600" dirty="0"/>
              <a:t>Develop mechanisms for commercialization of “very low carbon” fuels, 50% lower GHG intensity than baseline.</a:t>
            </a:r>
          </a:p>
          <a:p>
            <a:pPr>
              <a:lnSpc>
                <a:spcPct val="90000"/>
              </a:lnSpc>
              <a:spcAft>
                <a:spcPct val="15000"/>
              </a:spcAft>
            </a:pPr>
            <a:r>
              <a:rPr lang="en-US" sz="2600" dirty="0"/>
              <a:t>Advisory group recommends= </a:t>
            </a:r>
          </a:p>
          <a:p>
            <a:pPr lvl="1">
              <a:lnSpc>
                <a:spcPct val="90000"/>
              </a:lnSpc>
              <a:spcAft>
                <a:spcPct val="15000"/>
              </a:spcAft>
            </a:pPr>
            <a:r>
              <a:rPr lang="en-US" sz="2000" dirty="0"/>
              <a:t>methodology; default values; point of regulation; compliance; penalties; interaction with other programs.</a:t>
            </a:r>
          </a:p>
          <a:p>
            <a:pPr>
              <a:lnSpc>
                <a:spcPct val="90000"/>
              </a:lnSpc>
              <a:spcAft>
                <a:spcPct val="15000"/>
              </a:spcAft>
            </a:pPr>
            <a:r>
              <a:rPr lang="en-US" sz="2600" dirty="0"/>
              <a:t>Firms offer </a:t>
            </a:r>
            <a:r>
              <a:rPr lang="en-US" sz="2600" dirty="0" smtClean="0"/>
              <a:t>Life cycle analysis values </a:t>
            </a:r>
            <a:r>
              <a:rPr lang="en-US" sz="2600" dirty="0"/>
              <a:t>based on site-specific </a:t>
            </a:r>
            <a:r>
              <a:rPr lang="en-US" sz="2600" dirty="0" smtClean="0"/>
              <a:t>analysis</a:t>
            </a:r>
          </a:p>
          <a:p>
            <a:pPr>
              <a:lnSpc>
                <a:spcPct val="90000"/>
              </a:lnSpc>
              <a:spcAft>
                <a:spcPct val="15000"/>
              </a:spcAft>
            </a:pPr>
            <a:r>
              <a:rPr lang="en-US" sz="2600" dirty="0" smtClean="0"/>
              <a:t>Auditing </a:t>
            </a:r>
            <a:r>
              <a:rPr lang="en-US" sz="2600" dirty="0"/>
              <a:t>by state regulators or 3</a:t>
            </a:r>
            <a:r>
              <a:rPr lang="en-US" sz="2600" baseline="30000" dirty="0"/>
              <a:t>rd</a:t>
            </a:r>
            <a:r>
              <a:rPr lang="en-US" sz="2600" dirty="0"/>
              <a:t> </a:t>
            </a:r>
            <a:r>
              <a:rPr lang="en-US" sz="2600" dirty="0" smtClean="0"/>
              <a:t>party</a:t>
            </a:r>
            <a:endParaRPr lang="en-US" sz="2600" dirty="0"/>
          </a:p>
          <a:p>
            <a:pPr>
              <a:lnSpc>
                <a:spcPct val="90000"/>
              </a:lnSpc>
              <a:spcAft>
                <a:spcPct val="15000"/>
              </a:spcAft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1295400"/>
          </a:xfrm>
          <a:ln/>
        </p:spPr>
        <p:txBody>
          <a:bodyPr/>
          <a:lstStyle/>
          <a:p>
            <a:r>
              <a:rPr lang="en-US" sz="3600"/>
              <a:t>LCFS Model Rule Development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648200"/>
          </a:xfrm>
        </p:spPr>
        <p:txBody>
          <a:bodyPr/>
          <a:lstStyle/>
          <a:p>
            <a:pPr>
              <a:spcAft>
                <a:spcPct val="10000"/>
              </a:spcAft>
              <a:buFontTx/>
              <a:buNone/>
            </a:pPr>
            <a:r>
              <a:rPr lang="en-US" sz="2800" u="sng"/>
              <a:t>Timeline</a:t>
            </a:r>
          </a:p>
          <a:p>
            <a:pPr>
              <a:spcAft>
                <a:spcPct val="10000"/>
              </a:spcAft>
            </a:pPr>
            <a:r>
              <a:rPr lang="en-US" sz="2800"/>
              <a:t>January 4:  Skeleton draft model rule.</a:t>
            </a:r>
          </a:p>
          <a:p>
            <a:pPr>
              <a:spcAft>
                <a:spcPct val="10000"/>
              </a:spcAft>
            </a:pPr>
            <a:r>
              <a:rPr lang="en-US" sz="2800"/>
              <a:t>April 5:  First model rule draft delivered to entire advisory group.</a:t>
            </a:r>
          </a:p>
          <a:p>
            <a:pPr>
              <a:spcAft>
                <a:spcPct val="10000"/>
              </a:spcAft>
            </a:pPr>
            <a:r>
              <a:rPr lang="en-US" sz="2800"/>
              <a:t>May 3:  Near final model rule draft complete for 3</a:t>
            </a:r>
            <a:r>
              <a:rPr lang="en-US" sz="2800" baseline="30000"/>
              <a:t>rd</a:t>
            </a:r>
            <a:r>
              <a:rPr lang="en-US" sz="2800"/>
              <a:t> in-person meeting.</a:t>
            </a:r>
          </a:p>
          <a:p>
            <a:pPr>
              <a:spcAft>
                <a:spcPct val="10000"/>
              </a:spcAft>
            </a:pPr>
            <a:r>
              <a:rPr lang="en-US" sz="2800"/>
              <a:t>May 17-24:  3</a:t>
            </a:r>
            <a:r>
              <a:rPr lang="en-US" sz="2800" baseline="30000"/>
              <a:t>rd</a:t>
            </a:r>
            <a:r>
              <a:rPr lang="en-US" sz="2800"/>
              <a:t> in-person meeting.</a:t>
            </a:r>
          </a:p>
          <a:p>
            <a:pPr>
              <a:spcAft>
                <a:spcPct val="10000"/>
              </a:spcAft>
            </a:pPr>
            <a:r>
              <a:rPr lang="en-US" sz="2800"/>
              <a:t>June 7:  Final model rule draft complete.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1295400"/>
          </a:xfrm>
          <a:ln/>
        </p:spPr>
        <p:txBody>
          <a:bodyPr/>
          <a:lstStyle/>
          <a:p>
            <a:r>
              <a:rPr lang="en-US" sz="3600"/>
              <a:t>LCFS Model Rule Outline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64820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sz="2800"/>
              <a:t>Applicability</a:t>
            </a:r>
          </a:p>
          <a:p>
            <a:pPr lvl="1">
              <a:spcAft>
                <a:spcPct val="20000"/>
              </a:spcAft>
            </a:pPr>
            <a:r>
              <a:rPr lang="en-US" sz="2400"/>
              <a:t>Fuels (Types)</a:t>
            </a:r>
          </a:p>
          <a:p>
            <a:pPr lvl="2">
              <a:spcAft>
                <a:spcPct val="20000"/>
              </a:spcAft>
            </a:pPr>
            <a:r>
              <a:rPr lang="en-US" sz="2000"/>
              <a:t>Gasoline; Reformulated Gasoline; Diesel Fuel; Electricity; CNG or LNG; Biogas CNG or LNG; Hydrogen; Hydrogen Fuel Blend; 10% Ethanol Fuel Blend; Biomass-based Diesel Fuel Blend; Denatured Fuel Ethanol (E100); Neat Biomass-based Diesel (B100); Any Other Liquid or Non-Liquid Fuel.</a:t>
            </a:r>
          </a:p>
          <a:p>
            <a:pPr lvl="1">
              <a:spcAft>
                <a:spcPct val="20000"/>
              </a:spcAft>
            </a:pPr>
            <a:r>
              <a:rPr lang="en-US" sz="2400"/>
              <a:t>Credit for Fuels Presumed to Comply</a:t>
            </a:r>
          </a:p>
          <a:p>
            <a:pPr lvl="2">
              <a:spcAft>
                <a:spcPct val="20000"/>
              </a:spcAft>
            </a:pPr>
            <a:r>
              <a:rPr lang="en-US" sz="2000"/>
              <a:t>Fuels presumed to comply:  Electricity; Hydrogen; Hydrogen Blends; Fossil CNG from North American Sources; Biogas CNG; Biogas LNG.</a:t>
            </a:r>
          </a:p>
          <a:p>
            <a:pPr>
              <a:buFontTx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1295400"/>
          </a:xfrm>
          <a:ln/>
        </p:spPr>
        <p:txBody>
          <a:bodyPr/>
          <a:lstStyle/>
          <a:p>
            <a:r>
              <a:rPr lang="en-US" sz="3600"/>
              <a:t>LCFS Model Rule Outline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4958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800" dirty="0"/>
              <a:t>Applicability (cont’d)</a:t>
            </a:r>
          </a:p>
          <a:p>
            <a:pPr lvl="1">
              <a:lnSpc>
                <a:spcPct val="80000"/>
              </a:lnSpc>
              <a:spcAft>
                <a:spcPct val="20000"/>
              </a:spcAft>
            </a:pPr>
            <a:r>
              <a:rPr lang="en-US" sz="2000" dirty="0"/>
              <a:t>Exemptions for Specific Fuels</a:t>
            </a:r>
          </a:p>
          <a:p>
            <a:pPr lvl="1">
              <a:lnSpc>
                <a:spcPct val="80000"/>
              </a:lnSpc>
              <a:spcAft>
                <a:spcPct val="20000"/>
              </a:spcAft>
            </a:pPr>
            <a:r>
              <a:rPr lang="en-US" sz="2000" dirty="0"/>
              <a:t>Exemptions for Specific Applications</a:t>
            </a:r>
          </a:p>
          <a:p>
            <a:pPr lvl="1">
              <a:lnSpc>
                <a:spcPct val="80000"/>
              </a:lnSpc>
              <a:spcAft>
                <a:spcPct val="20000"/>
              </a:spcAft>
            </a:pPr>
            <a:r>
              <a:rPr lang="en-US" sz="2000" dirty="0"/>
              <a:t>Exemption for Small Producers and Importers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800" dirty="0"/>
              <a:t>Definitions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Carbon Intensity Requirements for Transportation </a:t>
            </a:r>
            <a:r>
              <a:rPr lang="en-US" sz="2800" dirty="0" smtClean="0"/>
              <a:t>Fuels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Requirements for Regulated Parties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1295400"/>
          </a:xfrm>
          <a:ln/>
        </p:spPr>
        <p:txBody>
          <a:bodyPr/>
          <a:lstStyle/>
          <a:p>
            <a:r>
              <a:rPr lang="en-US" sz="3600"/>
              <a:t>LCFS Model Rule Outline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4800600"/>
          </a:xfrm>
        </p:spPr>
        <p:txBody>
          <a:bodyPr/>
          <a:lstStyle/>
          <a:p>
            <a:pPr lvl="1">
              <a:lnSpc>
                <a:spcPct val="80000"/>
              </a:lnSpc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600" dirty="0"/>
              <a:t>Calculation of Credit Balance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Reporting Requirements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Annual Compliance Report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Rounding, Significant Digits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Recordkeeping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Compliance</a:t>
            </a:r>
            <a:endParaRPr lang="en-US" sz="2600" dirty="0"/>
          </a:p>
          <a:p>
            <a:pPr>
              <a:lnSpc>
                <a:spcPct val="80000"/>
              </a:lnSpc>
            </a:pPr>
            <a:r>
              <a:rPr lang="en-US" sz="2600" dirty="0"/>
              <a:t>Calculation of Credits and Deficits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Credit Acquisition, Banking, and Trading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Determination of Carbon </a:t>
            </a:r>
            <a:r>
              <a:rPr lang="en-US" sz="2600" dirty="0" smtClean="0"/>
              <a:t>Intensity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1295400"/>
          </a:xfrm>
          <a:ln/>
        </p:spPr>
        <p:txBody>
          <a:bodyPr/>
          <a:lstStyle/>
          <a:p>
            <a:r>
              <a:rPr lang="en-US" sz="3600"/>
              <a:t>International Efforts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6868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United Nations Framework Convention on Climate Change (UNFCCC)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March 21, 1994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Sets overall framework for intergovernmental efforts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Ratified by 192 countries. 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Kyoto </a:t>
            </a:r>
            <a:r>
              <a:rPr lang="en-US" sz="2800" dirty="0" smtClean="0"/>
              <a:t>Protocol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5% reduction against 1990 levels in GHG emissions over five years, 2008 – 2012.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Binding targets for 37 countries.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Ratified by 184 parties of the UNFCCC.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Mechanisms:  Emissions Trading; Clean Development </a:t>
            </a:r>
            <a:r>
              <a:rPr lang="en-US" sz="2000" dirty="0" smtClean="0"/>
              <a:t>Mechanism; </a:t>
            </a:r>
            <a:r>
              <a:rPr lang="en-US" sz="2000" dirty="0"/>
              <a:t>Joint Implementation.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1295400"/>
          </a:xfrm>
          <a:ln/>
        </p:spPr>
        <p:txBody>
          <a:bodyPr/>
          <a:lstStyle/>
          <a:p>
            <a:r>
              <a:rPr lang="en-US" sz="3600"/>
              <a:t>International Efforts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Copenhagen 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December 7-18, 2009</a:t>
            </a:r>
          </a:p>
          <a:p>
            <a:pPr lvl="1">
              <a:lnSpc>
                <a:spcPct val="80000"/>
              </a:lnSpc>
            </a:pPr>
            <a:r>
              <a:rPr lang="en-US" sz="2200" dirty="0"/>
              <a:t>Copenhagen Accord</a:t>
            </a:r>
          </a:p>
          <a:p>
            <a:pPr lvl="2">
              <a:lnSpc>
                <a:spcPct val="80000"/>
              </a:lnSpc>
            </a:pPr>
            <a:r>
              <a:rPr lang="en-US" sz="2000" dirty="0" err="1"/>
              <a:t>Aspirational</a:t>
            </a:r>
            <a:r>
              <a:rPr lang="en-US" sz="2000" dirty="0"/>
              <a:t> goal of limiting global temperature increase to 2ºC.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Process for countries to enter specific mitigation pledges by January 31, 2010.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Broad terms for reporting and verification of countries’ actions.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Collective commitment by developed countries for $30 billion in “new and additional” resources in 2010-2012 to help </a:t>
            </a:r>
            <a:r>
              <a:rPr lang="en-US" sz="2000"/>
              <a:t>developing </a:t>
            </a:r>
            <a:r>
              <a:rPr lang="en-US" sz="2000" smtClean="0"/>
              <a:t>countries.</a:t>
            </a:r>
            <a:endParaRPr lang="en-US" sz="2000" dirty="0"/>
          </a:p>
          <a:p>
            <a:pPr lvl="2">
              <a:lnSpc>
                <a:spcPct val="80000"/>
              </a:lnSpc>
            </a:pPr>
            <a:r>
              <a:rPr lang="en-US" sz="2000" dirty="0"/>
              <a:t>Goal of mobilizing $100 billion per year in public and private finance by 2020 to address developing countries’ needs.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November </a:t>
            </a:r>
            <a:r>
              <a:rPr lang="en-US" sz="2800" dirty="0"/>
              <a:t>2010 in Mexico City.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52400"/>
            <a:ext cx="8991600" cy="1295400"/>
          </a:xfrm>
          <a:ln/>
        </p:spPr>
        <p:txBody>
          <a:bodyPr/>
          <a:lstStyle/>
          <a:p>
            <a:r>
              <a:rPr lang="en-US"/>
              <a:t>Contact Information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0" y="1676400"/>
            <a:ext cx="5943600" cy="47244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en-US" sz="8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Tom Gross, Chief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>
                <a:solidFill>
                  <a:srgbClr val="FF0000"/>
                </a:solidFill>
              </a:rPr>
              <a:t>Air Monitoring and Planning Section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/>
              <a:t>Bureau of Air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>
                <a:solidFill>
                  <a:srgbClr val="FF0000"/>
                </a:solidFill>
              </a:rPr>
              <a:t>Kansas Department of Health &amp; Environment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/>
              <a:t>Curtis State Office Building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/>
              <a:t>1000 SW Jackson, Suite 310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/>
              <a:t>Topeka, Kansas 66612</a:t>
            </a:r>
            <a:br>
              <a:rPr lang="en-US" sz="2200"/>
            </a:br>
            <a:endParaRPr lang="en-US" sz="22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i="1">
                <a:hlinkClick r:id="rId3"/>
              </a:rPr>
              <a:t>www.kdheks.gov</a:t>
            </a:r>
            <a:endParaRPr lang="en-US" sz="2000" i="1"/>
          </a:p>
          <a:p>
            <a:pPr>
              <a:lnSpc>
                <a:spcPct val="80000"/>
              </a:lnSpc>
              <a:buFontTx/>
              <a:buNone/>
            </a:pPr>
            <a:endParaRPr lang="en-US" sz="2000" i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voice 785.296.1692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fax 785.296.7455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FF0000"/>
                </a:solidFill>
              </a:rPr>
              <a:t>tgross@kdheks.gov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1295400"/>
          </a:xfrm>
          <a:ln/>
        </p:spPr>
        <p:txBody>
          <a:bodyPr/>
          <a:lstStyle/>
          <a:p>
            <a:r>
              <a:rPr lang="en-US" sz="3600"/>
              <a:t>Mayors Climate </a:t>
            </a:r>
            <a:br>
              <a:rPr lang="en-US" sz="3600"/>
            </a:br>
            <a:r>
              <a:rPr lang="en-US" sz="3600"/>
              <a:t>Protection Agreement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U.S. Conference of Mayors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Initiative launched on February 16, 2005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To advance the goals of the Kyoto Protocol 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1016 signatories as of December.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12 Kansas cities have signed.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Commitments: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Urge federal and state governments to meet 7% GHG reductions below 1990 levels by 2012.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Urge Congress to pass bipartisan GHG reduction legislation.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Strive to meet or exceed Kyoto Protocol targets for GHG reductions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1295400"/>
          </a:xfrm>
          <a:ln/>
        </p:spPr>
        <p:txBody>
          <a:bodyPr/>
          <a:lstStyle/>
          <a:p>
            <a:r>
              <a:rPr lang="en-US" sz="3600"/>
              <a:t>Kansas Energy and Environmental Policy Advisory Group (KEEP)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10600" cy="434340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sz="2800"/>
              <a:t>Created by Governor’s Executive Order.</a:t>
            </a:r>
          </a:p>
          <a:p>
            <a:pPr>
              <a:spcAft>
                <a:spcPct val="20000"/>
              </a:spcAft>
            </a:pPr>
            <a:r>
              <a:rPr lang="en-US" sz="2800"/>
              <a:t>Four meetings held to date.</a:t>
            </a:r>
          </a:p>
          <a:p>
            <a:pPr lvl="1">
              <a:spcAft>
                <a:spcPct val="20000"/>
              </a:spcAft>
            </a:pPr>
            <a:r>
              <a:rPr lang="en-US" sz="2400"/>
              <a:t>GHG emission inventory complete.</a:t>
            </a:r>
          </a:p>
          <a:p>
            <a:pPr lvl="1">
              <a:spcAft>
                <a:spcPct val="20000"/>
              </a:spcAft>
            </a:pPr>
            <a:r>
              <a:rPr lang="en-US" sz="2400"/>
              <a:t>GHG reduction strategies narrowed to 49.</a:t>
            </a:r>
          </a:p>
          <a:p>
            <a:pPr lvl="1">
              <a:spcAft>
                <a:spcPct val="20000"/>
              </a:spcAft>
            </a:pPr>
            <a:r>
              <a:rPr lang="en-US" sz="2400"/>
              <a:t>Quantification of emission reductions and cost pending.</a:t>
            </a:r>
          </a:p>
          <a:p>
            <a:pPr>
              <a:spcAft>
                <a:spcPct val="20000"/>
              </a:spcAft>
            </a:pPr>
            <a:r>
              <a:rPr lang="en-US" sz="2800"/>
              <a:t>Future uncertain due to funding</a:t>
            </a:r>
          </a:p>
          <a:p>
            <a:pPr>
              <a:buFontTx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ln/>
        </p:spPr>
        <p:txBody>
          <a:bodyPr/>
          <a:lstStyle/>
          <a:p>
            <a:r>
              <a:rPr lang="en-US" sz="3600"/>
              <a:t>Regional GHG Programs</a:t>
            </a:r>
          </a:p>
        </p:txBody>
      </p:sp>
      <p:pic>
        <p:nvPicPr>
          <p:cNvPr id="1536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0" y="1295400"/>
            <a:ext cx="5942013" cy="5137150"/>
          </a:xfrm>
          <a:noFill/>
          <a:ln/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562600" y="1828800"/>
            <a:ext cx="2057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Source:  </a:t>
            </a:r>
            <a:r>
              <a:rPr lang="en-US" sz="1400" u="sng"/>
              <a:t>www.wri.org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1295400"/>
          </a:xfrm>
          <a:ln/>
        </p:spPr>
        <p:txBody>
          <a:bodyPr/>
          <a:lstStyle/>
          <a:p>
            <a:r>
              <a:rPr lang="en-US" sz="3600"/>
              <a:t>Regional Greenhouse Gas Initiative</a:t>
            </a:r>
            <a:br>
              <a:rPr lang="en-US" sz="3600"/>
            </a:br>
            <a:r>
              <a:rPr lang="en-US" sz="3600"/>
              <a:t>(RGGI)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441960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sz="2800"/>
              <a:t>First market-based effort in the U.S. to reduce GHG emissions.</a:t>
            </a:r>
          </a:p>
          <a:p>
            <a:pPr>
              <a:spcAft>
                <a:spcPct val="20000"/>
              </a:spcAft>
            </a:pPr>
            <a:r>
              <a:rPr lang="en-US" sz="2800"/>
              <a:t>10 Northeastern and Mid-Atlantic States.</a:t>
            </a:r>
          </a:p>
          <a:p>
            <a:pPr>
              <a:spcAft>
                <a:spcPct val="20000"/>
              </a:spcAft>
            </a:pPr>
            <a:r>
              <a:rPr lang="en-US" sz="2800"/>
              <a:t>Capped power sector CO</a:t>
            </a:r>
            <a:r>
              <a:rPr lang="en-US" sz="2800" baseline="-25000"/>
              <a:t>2</a:t>
            </a:r>
            <a:r>
              <a:rPr lang="en-US" sz="2800"/>
              <a:t> emissions to reduce 10% by 2018.</a:t>
            </a:r>
          </a:p>
          <a:p>
            <a:pPr>
              <a:spcAft>
                <a:spcPct val="20000"/>
              </a:spcAft>
            </a:pPr>
            <a:r>
              <a:rPr lang="en-US" sz="2800"/>
              <a:t>Auction proceeds support low-carbon-intensity solutions, energy efficiency and renewable energy.</a:t>
            </a:r>
          </a:p>
          <a:p>
            <a:pPr>
              <a:spcAft>
                <a:spcPct val="20000"/>
              </a:spcAft>
            </a:pPr>
            <a:r>
              <a:rPr lang="en-US" sz="2800"/>
              <a:t>Expanding to include low carbon fuel standard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1295400"/>
          </a:xfrm>
          <a:ln/>
        </p:spPr>
        <p:txBody>
          <a:bodyPr/>
          <a:lstStyle/>
          <a:p>
            <a:r>
              <a:rPr lang="en-US" sz="3600"/>
              <a:t>Western Climate Initiative</a:t>
            </a:r>
            <a:br>
              <a:rPr lang="en-US" sz="3600"/>
            </a:br>
            <a:r>
              <a:rPr lang="en-US" sz="3600"/>
              <a:t>(WCI)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720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800"/>
              <a:t>Agreement signed February, 2007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800"/>
              <a:t>7 western states and 4 Canadian provinces 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800"/>
              <a:t>Multi-sector cap and trade design.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800"/>
              <a:t>Cap and trade start date set for January 1, 2012.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800"/>
              <a:t>Fuels sector in 2</a:t>
            </a:r>
            <a:r>
              <a:rPr lang="en-US" sz="2800" baseline="30000"/>
              <a:t>nd</a:t>
            </a:r>
            <a:r>
              <a:rPr lang="en-US" sz="2800"/>
              <a:t> compliance period.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800"/>
              <a:t>Initial emissions threshold at 25,000 MT/yr CO</a:t>
            </a:r>
            <a:r>
              <a:rPr lang="en-US" sz="2800" baseline="-25000"/>
              <a:t>2</a:t>
            </a:r>
            <a:r>
              <a:rPr lang="en-US" sz="2800"/>
              <a:t>e.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800"/>
              <a:t>Includes CO</a:t>
            </a:r>
            <a:r>
              <a:rPr lang="en-US" sz="2800" baseline="-25000"/>
              <a:t>2</a:t>
            </a:r>
            <a:r>
              <a:rPr lang="en-US" sz="2800"/>
              <a:t>, CH</a:t>
            </a:r>
            <a:r>
              <a:rPr lang="en-US" sz="2800" baseline="-25000"/>
              <a:t>4</a:t>
            </a:r>
            <a:r>
              <a:rPr lang="en-US" sz="2800"/>
              <a:t>, SF</a:t>
            </a:r>
            <a:r>
              <a:rPr lang="en-US" sz="2800" baseline="-25000"/>
              <a:t>6</a:t>
            </a:r>
            <a:r>
              <a:rPr lang="en-US" sz="2800"/>
              <a:t>, N</a:t>
            </a:r>
            <a:r>
              <a:rPr lang="en-US" sz="2800" baseline="-25000"/>
              <a:t>2</a:t>
            </a:r>
            <a:r>
              <a:rPr lang="en-US" sz="2800"/>
              <a:t>O, HFCs, PFCs.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800"/>
              <a:t>Point of Regulation varies by sector.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1295400"/>
          </a:xfrm>
          <a:ln/>
        </p:spPr>
        <p:txBody>
          <a:bodyPr/>
          <a:lstStyle/>
          <a:p>
            <a:r>
              <a:rPr lang="en-US" sz="3600"/>
              <a:t>MGA Energy Summit 2007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Energy Security and Climate Stewardship Platform</a:t>
            </a:r>
          </a:p>
          <a:p>
            <a:pPr lvl="1">
              <a:lnSpc>
                <a:spcPct val="80000"/>
              </a:lnSpc>
              <a:spcAft>
                <a:spcPct val="20000"/>
              </a:spcAft>
            </a:pPr>
            <a:r>
              <a:rPr lang="en-US" sz="2400"/>
              <a:t>Endorsed by ten governors and one Canadian premier.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Initiatives:</a:t>
            </a:r>
          </a:p>
          <a:p>
            <a:pPr lvl="2">
              <a:lnSpc>
                <a:spcPct val="80000"/>
              </a:lnSpc>
            </a:pPr>
            <a:r>
              <a:rPr lang="en-US"/>
              <a:t>Carbon Management Infrastructure - </a:t>
            </a:r>
            <a:r>
              <a:rPr lang="en-US">
                <a:solidFill>
                  <a:srgbClr val="FF0000"/>
                </a:solidFill>
              </a:rPr>
              <a:t>Kansas did not sign.</a:t>
            </a:r>
          </a:p>
          <a:p>
            <a:pPr lvl="2">
              <a:lnSpc>
                <a:spcPct val="80000"/>
              </a:lnSpc>
            </a:pPr>
            <a:r>
              <a:rPr lang="en-US"/>
              <a:t>Midwestern Bioproduct Procurement Program</a:t>
            </a:r>
          </a:p>
          <a:p>
            <a:pPr lvl="2">
              <a:lnSpc>
                <a:spcPct val="80000"/>
              </a:lnSpc>
            </a:pPr>
            <a:r>
              <a:rPr lang="en-US"/>
              <a:t>Regional Electricity Transmission </a:t>
            </a:r>
          </a:p>
          <a:p>
            <a:pPr lvl="2">
              <a:lnSpc>
                <a:spcPct val="80000"/>
              </a:lnSpc>
            </a:pPr>
            <a:r>
              <a:rPr lang="en-US"/>
              <a:t>Renewable Fuels Corridors and Coordinated Signage</a:t>
            </a:r>
          </a:p>
          <a:p>
            <a:pPr lvl="2">
              <a:lnSpc>
                <a:spcPct val="80000"/>
              </a:lnSpc>
            </a:pPr>
            <a:r>
              <a:rPr lang="en-US"/>
              <a:t>Bioenergy Permitting</a:t>
            </a:r>
          </a:p>
          <a:p>
            <a:pPr lvl="2">
              <a:lnSpc>
                <a:spcPct val="80000"/>
              </a:lnSpc>
            </a:pPr>
            <a:r>
              <a:rPr lang="en-US"/>
              <a:t>Regional Low-Carbon Energy Transmission Infrastructure</a:t>
            </a:r>
          </a:p>
          <a:p>
            <a:pPr lvl="2">
              <a:lnSpc>
                <a:spcPct val="80000"/>
              </a:lnSpc>
            </a:pPr>
            <a:r>
              <a:rPr lang="en-US"/>
              <a:t>Regional low-carbon fuels policy </a:t>
            </a:r>
          </a:p>
          <a:p>
            <a:pPr lvl="2">
              <a:lnSpc>
                <a:spcPct val="80000"/>
              </a:lnSpc>
            </a:pPr>
            <a:r>
              <a:rPr lang="en-US"/>
              <a:t>Greenhouse Gas (GHG) Reduction Accord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1295400"/>
          </a:xfrm>
          <a:ln/>
        </p:spPr>
        <p:txBody>
          <a:bodyPr/>
          <a:lstStyle/>
          <a:p>
            <a:r>
              <a:rPr lang="en-US" sz="3600"/>
              <a:t>Midwestern Greenhouse Gas Reduction Accord (MGGRA)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86800" cy="45720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800"/>
              <a:t>Establish GHG reduction targets and time frames.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800"/>
              <a:t>Develop market-based and multi-sector cap-and-trade mechanism.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800"/>
              <a:t>Establish system to enable tracking, management, and crediting of GHG emissions.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800"/>
              <a:t>Develop and implement other strategies to achieve targets: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400" b="1">
                <a:solidFill>
                  <a:srgbClr val="000066"/>
                </a:solidFill>
              </a:rPr>
              <a:t>Low-carbon fuel standard (LCFS).</a:t>
            </a:r>
            <a:endParaRPr lang="en-US" sz="2400"/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200"/>
              <a:t>Regional incentives.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US" sz="2200"/>
              <a:t>Funding mechanisms.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Shades mdw">
  <a:themeElements>
    <a:clrScheme name="BlueShades mdw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BlueShades md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Shades md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Shades md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Shades md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Shades md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Shades md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Shades md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Shades md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Shades md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Shades md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Shades md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Shades md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Shades md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BlueShades2 mdw</Template>
  <TotalTime>1395</TotalTime>
  <Words>1314</Words>
  <Application>Microsoft Office PowerPoint</Application>
  <PresentationFormat>On-screen Show (4:3)</PresentationFormat>
  <Paragraphs>206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BlueShades mdw</vt:lpstr>
      <vt:lpstr>Worksheet</vt:lpstr>
      <vt:lpstr>Voluntary Greenhouse Gas Reduction Programs</vt:lpstr>
      <vt:lpstr>Overview</vt:lpstr>
      <vt:lpstr>Mayors Climate  Protection Agreement</vt:lpstr>
      <vt:lpstr>Kansas Energy and Environmental Policy Advisory Group (KEEP)</vt:lpstr>
      <vt:lpstr>Regional GHG Programs</vt:lpstr>
      <vt:lpstr>Regional Greenhouse Gas Initiative (RGGI)</vt:lpstr>
      <vt:lpstr>Western Climate Initiative (WCI)</vt:lpstr>
      <vt:lpstr>MGA Energy Summit 2007</vt:lpstr>
      <vt:lpstr>Midwestern Greenhouse Gas Reduction Accord (MGGRA)</vt:lpstr>
      <vt:lpstr>MGA Accord Approach</vt:lpstr>
      <vt:lpstr>MGA Accord Approach</vt:lpstr>
      <vt:lpstr>MGA Accord Approach</vt:lpstr>
      <vt:lpstr>MGA Accord Approach</vt:lpstr>
      <vt:lpstr>MGA Low Carbon Fuel Standard Timeline</vt:lpstr>
      <vt:lpstr>MGA LCFS Objectives</vt:lpstr>
      <vt:lpstr>Slide 16</vt:lpstr>
      <vt:lpstr>Slide 17</vt:lpstr>
      <vt:lpstr>Slide 18</vt:lpstr>
      <vt:lpstr>Slide 19</vt:lpstr>
      <vt:lpstr>Slide 20</vt:lpstr>
      <vt:lpstr>MGA LCFS Highlights</vt:lpstr>
      <vt:lpstr>LCFS Model Rule Development</vt:lpstr>
      <vt:lpstr>LCFS Model Rule Outline</vt:lpstr>
      <vt:lpstr>LCFS Model Rule Outline</vt:lpstr>
      <vt:lpstr>LCFS Model Rule Outline</vt:lpstr>
      <vt:lpstr>International Efforts</vt:lpstr>
      <vt:lpstr>International Efforts</vt:lpstr>
      <vt:lpstr>Contact Information</vt:lpstr>
    </vt:vector>
  </TitlesOfParts>
  <Company>KDHE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Melissa Weide</dc:creator>
  <cp:lastModifiedBy>Sheree Walsh</cp:lastModifiedBy>
  <cp:revision>68</cp:revision>
  <dcterms:created xsi:type="dcterms:W3CDTF">2009-12-15T20:04:05Z</dcterms:created>
  <dcterms:modified xsi:type="dcterms:W3CDTF">2010-01-12T19:53:09Z</dcterms:modified>
</cp:coreProperties>
</file>