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9" r:id="rId3"/>
    <p:sldId id="260" r:id="rId4"/>
    <p:sldId id="261" r:id="rId5"/>
    <p:sldId id="264" r:id="rId6"/>
    <p:sldId id="265" r:id="rId7"/>
    <p:sldId id="270" r:id="rId8"/>
    <p:sldId id="262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1056" y="-10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A771-3CEA-447B-BC4F-79FFE47648F3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661D8-C95A-4792-944D-CA50909E1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407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407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034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4722"/>
            <a:ext cx="4040188" cy="792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7834"/>
            <a:ext cx="4040188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24722"/>
            <a:ext cx="4041775" cy="792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7834"/>
            <a:ext cx="4041775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4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24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45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75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2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875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climateleaders/documents/sgec_tool_v2%208.x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GHG%20Protocol%20Stationary_combustion_tool_(Version_4.0).xls" TargetMode="External"/><Relationship Id="rId2" Type="http://schemas.openxmlformats.org/officeDocument/2006/relationships/hyperlink" Target="http://www.ghgprotocol.org/calculation-tools/all-too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anair-coolplanet.org/toolkit/content/view/43/124/" TargetMode="External"/><Relationship Id="rId2" Type="http://schemas.openxmlformats.org/officeDocument/2006/relationships/hyperlink" Target="ACUPCC_v6.4.xl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RDEE/energy-resources/calculato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EPA%20P2%20GHG%20Calculator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climatechange/emissions/GHG-calculator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CHE 670 Sustainability Seminar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762000"/>
          </a:xfrm>
        </p:spPr>
        <p:txBody>
          <a:bodyPr/>
          <a:lstStyle/>
          <a:p>
            <a:r>
              <a:rPr lang="en-US" dirty="0" smtClean="0"/>
              <a:t>GHG Calculators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810000"/>
            <a:ext cx="5148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David A. Carter</a:t>
            </a:r>
          </a:p>
          <a:p>
            <a:pPr algn="ctr"/>
            <a:r>
              <a:rPr lang="en-US" dirty="0" smtClean="0"/>
              <a:t>Kansas State University Pollution Prevention Institute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5486400"/>
            <a:ext cx="165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6,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EPA Climate Leaders Simplified GHG Emissions Calculator (SGEC)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Climate Leaders GHG protocol guidance</a:t>
            </a:r>
          </a:p>
          <a:p>
            <a:r>
              <a:rPr lang="en-US" dirty="0" smtClean="0"/>
              <a:t>Determines direct and indirect emissions at all sources in the company</a:t>
            </a:r>
          </a:p>
          <a:p>
            <a:r>
              <a:rPr lang="en-US" dirty="0" smtClean="0">
                <a:hlinkClick r:id="rId2"/>
              </a:rPr>
              <a:t>http://www.epa.gov/climateleaders/documents/sgec_tool_v2%208.xls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GHG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Default emission factors are averages based on the most extensive data sets available </a:t>
            </a:r>
          </a:p>
          <a:p>
            <a:r>
              <a:rPr lang="en-US" dirty="0" smtClean="0"/>
              <a:t>Largely identical to those used by the Intergovernmental Panel on Climate Change (IPCC)</a:t>
            </a:r>
          </a:p>
          <a:p>
            <a:r>
              <a:rPr lang="en-US" dirty="0" smtClean="0"/>
              <a:t>Businesses should use custom values whenever possible</a:t>
            </a:r>
          </a:p>
          <a:p>
            <a:r>
              <a:rPr lang="en-US" dirty="0" smtClean="0"/>
              <a:t>Cross-sector tools</a:t>
            </a:r>
          </a:p>
          <a:p>
            <a:pPr lvl="1"/>
            <a:r>
              <a:rPr lang="en-US" dirty="0" smtClean="0"/>
              <a:t>Stationary combustion</a:t>
            </a:r>
          </a:p>
          <a:p>
            <a:pPr lvl="1"/>
            <a:r>
              <a:rPr lang="en-US" dirty="0" smtClean="0"/>
              <a:t>Purchased electricity, heat, and steam</a:t>
            </a:r>
          </a:p>
          <a:p>
            <a:pPr lvl="1"/>
            <a:r>
              <a:rPr lang="en-US" dirty="0" smtClean="0"/>
              <a:t>Transport or mobile sources</a:t>
            </a:r>
          </a:p>
          <a:p>
            <a:pPr lvl="1"/>
            <a:r>
              <a:rPr lang="en-US" dirty="0" smtClean="0"/>
              <a:t>Employee commuting</a:t>
            </a:r>
          </a:p>
          <a:p>
            <a:pPr lvl="1"/>
            <a:r>
              <a:rPr lang="en-US" dirty="0" smtClean="0"/>
              <a:t>Refrigeration and air-conditioning</a:t>
            </a:r>
          </a:p>
          <a:p>
            <a:r>
              <a:rPr lang="en-US" dirty="0" smtClean="0">
                <a:hlinkClick r:id="rId2"/>
              </a:rPr>
              <a:t>http://www.ghgprotocol.org/calculation-tools/all-tools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file"/>
              </a:rPr>
              <a:t>Stationary combustion tool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American College &amp; University Presidents Climate Commitment (ACUPCC)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Clean Air-Cool Planet Campus Carbon Calculator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http://www.cleanair-coolplanet.org/toolkit/content/view/43/124/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Comparison of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2"/>
          </a:xfrm>
        </p:spPr>
        <p:txBody>
          <a:bodyPr/>
          <a:lstStyle/>
          <a:p>
            <a:pPr algn="ctr">
              <a:buNone/>
            </a:pPr>
            <a:r>
              <a:rPr lang="en-US" sz="3000" dirty="0" smtClean="0"/>
              <a:t>57,200,000 </a:t>
            </a:r>
            <a:r>
              <a:rPr lang="en-US" sz="3000" dirty="0" err="1" smtClean="0"/>
              <a:t>scf</a:t>
            </a:r>
            <a:r>
              <a:rPr lang="en-US" sz="3000" dirty="0" smtClean="0"/>
              <a:t> natural gas</a:t>
            </a:r>
          </a:p>
          <a:p>
            <a:r>
              <a:rPr lang="en-US" sz="3000" dirty="0" smtClean="0"/>
              <a:t>GHG Equivalencies – 2,860 metric tons CO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e (</a:t>
            </a:r>
            <a:r>
              <a:rPr lang="en-US" sz="3000" dirty="0" err="1" smtClean="0"/>
              <a:t>therms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P2 GHG Calculator – 3,128 (</a:t>
            </a:r>
            <a:r>
              <a:rPr lang="en-US" sz="3000" dirty="0" err="1" smtClean="0"/>
              <a:t>scf</a:t>
            </a:r>
            <a:r>
              <a:rPr lang="en-US" sz="3000" dirty="0" smtClean="0"/>
              <a:t>); 3,043 (</a:t>
            </a:r>
            <a:r>
              <a:rPr lang="en-US" sz="3000" dirty="0" err="1" smtClean="0"/>
              <a:t>therms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Climate Leaders – 3,131 (</a:t>
            </a:r>
            <a:r>
              <a:rPr lang="en-US" sz="3000" dirty="0" err="1" smtClean="0"/>
              <a:t>scf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EPA Applicability Tool – 3,118 (</a:t>
            </a:r>
            <a:r>
              <a:rPr lang="en-US" sz="3000" dirty="0" err="1" smtClean="0"/>
              <a:t>scf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GHG Protocol – 3,053 (</a:t>
            </a:r>
            <a:r>
              <a:rPr lang="en-US" sz="3000" dirty="0" err="1" smtClean="0"/>
              <a:t>scf</a:t>
            </a:r>
            <a:r>
              <a:rPr lang="en-US" sz="3000" dirty="0" smtClean="0"/>
              <a:t>); 3,386 (</a:t>
            </a:r>
            <a:r>
              <a:rPr lang="en-US" sz="3000" dirty="0" err="1" smtClean="0"/>
              <a:t>therms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ACUPCC – 3,017,628 (MMBTU)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90600" y="5105400"/>
            <a:ext cx="7162800" cy="1676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``I think you should be more explicit here in step two...''</a:t>
            </a:r>
            <a:endParaRPr lang="en-US" dirty="0"/>
          </a:p>
        </p:txBody>
      </p:sp>
      <p:pic>
        <p:nvPicPr>
          <p:cNvPr id="1032" name="Picture 8" descr="http://perl.plover.com/yak/lambda/samples/mira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"/>
            <a:ext cx="4495800" cy="4775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 Greenhouse Gas Equivalencies Calculator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>
            <a:noAutofit/>
          </a:bodyPr>
          <a:lstStyle/>
          <a:p>
            <a:r>
              <a:rPr lang="en-US" sz="2200" dirty="0" smtClean="0"/>
              <a:t>Uses the Emissions &amp; Generation Resource Integrated Database (</a:t>
            </a:r>
            <a:r>
              <a:rPr lang="en-US" sz="2200" dirty="0" err="1" smtClean="0"/>
              <a:t>eGRID</a:t>
            </a:r>
            <a:r>
              <a:rPr lang="en-US" sz="2200" dirty="0" smtClean="0"/>
              <a:t>) U.S. annual non-</a:t>
            </a:r>
            <a:r>
              <a:rPr lang="en-US" sz="2200" dirty="0" err="1" smtClean="0"/>
              <a:t>baseload</a:t>
            </a:r>
            <a:r>
              <a:rPr lang="en-US" sz="2200" dirty="0" smtClean="0"/>
              <a:t> CO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output emission rate </a:t>
            </a:r>
          </a:p>
          <a:p>
            <a:r>
              <a:rPr lang="en-US" sz="2200" dirty="0" smtClean="0"/>
              <a:t>Puts carbon dioxide (CO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emissions reductions in everyday terms</a:t>
            </a:r>
          </a:p>
          <a:p>
            <a:r>
              <a:rPr lang="en-US" sz="2200" dirty="0" smtClean="0"/>
              <a:t>May be useful in communicating your greenhouse gas reduction strategy, reduction targets, or other initiatives aimed at reducing greenhouse gas emissions</a:t>
            </a:r>
          </a:p>
          <a:p>
            <a:r>
              <a:rPr lang="en-US" sz="2200" dirty="0" smtClean="0"/>
              <a:t>Useful for emissions </a:t>
            </a:r>
            <a:r>
              <a:rPr lang="en-US" sz="2200" b="1" dirty="0" smtClean="0"/>
              <a:t>reductions</a:t>
            </a:r>
            <a:r>
              <a:rPr lang="en-US" sz="2200" dirty="0" smtClean="0"/>
              <a:t> from energy efficiency or renewable energy programs</a:t>
            </a:r>
          </a:p>
          <a:p>
            <a:r>
              <a:rPr lang="en-US" sz="2200" dirty="0" smtClean="0"/>
              <a:t>Only for CO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no other GHG</a:t>
            </a:r>
          </a:p>
          <a:p>
            <a:r>
              <a:rPr lang="en-US" sz="2200" dirty="0" smtClean="0">
                <a:hlinkClick r:id="rId2"/>
              </a:rPr>
              <a:t>http://www.epa.gov/RDEE/energy-resources/calculator.html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EPA’s Pollution Prevention GHG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2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Quantifies reductions based on conversion factors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Electricity conservation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Green energy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Fuel substitution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Greening chemistry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Water conservation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Materials management</a:t>
            </a:r>
          </a:p>
          <a:p>
            <a:r>
              <a:rPr lang="en-US" dirty="0" smtClean="0">
                <a:hlinkClick r:id="rId2" action="ppaction://hlinkfile"/>
              </a:rPr>
              <a:t>GHG Conversion </a:t>
            </a:r>
            <a:r>
              <a:rPr lang="en-US" dirty="0" err="1" smtClean="0">
                <a:hlinkClick r:id="rId2" action="ppaction://hlinkfile"/>
              </a:rPr>
              <a:t>Tool_May</a:t>
            </a:r>
            <a:r>
              <a:rPr lang="en-US" dirty="0" smtClean="0">
                <a:hlinkClick r:id="rId2" action="ppaction://hlinkfile"/>
              </a:rPr>
              <a:t> 2009.xls</a:t>
            </a:r>
            <a:endParaRPr lang="en-US" dirty="0">
              <a:hlinkClick r:id="rId2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EPA’s Mandatory Reporting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2"/>
          </a:xfrm>
        </p:spPr>
        <p:txBody>
          <a:bodyPr/>
          <a:lstStyle/>
          <a:p>
            <a:r>
              <a:rPr lang="en-US" dirty="0" smtClean="0"/>
              <a:t>Tier 1: CO</a:t>
            </a:r>
            <a:r>
              <a:rPr lang="en-US" baseline="-25000" dirty="0" smtClean="0"/>
              <a:t>2</a:t>
            </a:r>
            <a:r>
              <a:rPr lang="en-US" dirty="0" smtClean="0"/>
              <a:t> = 1x10</a:t>
            </a:r>
            <a:r>
              <a:rPr lang="en-US" baseline="30000" dirty="0" smtClean="0"/>
              <a:t>-3</a:t>
            </a:r>
            <a:r>
              <a:rPr lang="en-US" dirty="0" smtClean="0"/>
              <a:t> x Fuel x HHV x EF</a:t>
            </a:r>
          </a:p>
          <a:p>
            <a:pPr lvl="1"/>
            <a:r>
              <a:rPr lang="en-US" dirty="0" smtClean="0"/>
              <a:t>Fuel = mass or volume of fuel combusted/year (mass in short tons, volume in </a:t>
            </a:r>
            <a:r>
              <a:rPr lang="en-US" dirty="0" err="1" smtClean="0"/>
              <a:t>scf</a:t>
            </a:r>
            <a:r>
              <a:rPr lang="en-US" dirty="0" smtClean="0"/>
              <a:t> [gas] or gallons [liquid]</a:t>
            </a:r>
          </a:p>
          <a:p>
            <a:pPr lvl="1"/>
            <a:r>
              <a:rPr lang="en-US" dirty="0" smtClean="0"/>
              <a:t>HHV = default high heat value (Table C-1) (</a:t>
            </a:r>
            <a:r>
              <a:rPr lang="en-US" dirty="0" err="1" smtClean="0"/>
              <a:t>mmBTU</a:t>
            </a:r>
            <a:r>
              <a:rPr lang="en-US" dirty="0" smtClean="0"/>
              <a:t>/mass or volume)</a:t>
            </a:r>
          </a:p>
          <a:p>
            <a:pPr lvl="1"/>
            <a:r>
              <a:rPr lang="en-US" dirty="0" smtClean="0"/>
              <a:t>EF = fuel-specific default CO2 emission factor</a:t>
            </a:r>
          </a:p>
          <a:p>
            <a:pPr lvl="1"/>
            <a:r>
              <a:rPr lang="en-US" dirty="0" smtClean="0"/>
              <a:t>1x10</a:t>
            </a:r>
            <a:r>
              <a:rPr lang="en-US" baseline="30000" dirty="0" smtClean="0"/>
              <a:t>-3</a:t>
            </a:r>
            <a:r>
              <a:rPr lang="en-US" dirty="0" smtClean="0"/>
              <a:t> = conversion factor for kg to metric tons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EPA’s Mandatory Reporting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534400" cy="4525963"/>
          </a:xfrm>
        </p:spPr>
        <p:txBody>
          <a:bodyPr/>
          <a:lstStyle/>
          <a:p>
            <a:r>
              <a:rPr lang="en-US" dirty="0" smtClean="0"/>
              <a:t>Tier 2: CO2 = 1x10-3 x Fuel x HHV x EF</a:t>
            </a:r>
          </a:p>
          <a:p>
            <a:pPr lvl="1"/>
            <a:r>
              <a:rPr lang="en-US" dirty="0" smtClean="0"/>
              <a:t>HHV = annual average high heat value of fuel from all valid samples for the year</a:t>
            </a:r>
          </a:p>
          <a:p>
            <a:pPr lvl="2"/>
            <a:r>
              <a:rPr lang="en-US" sz="2000" dirty="0" smtClean="0"/>
              <a:t>If fuel samples &gt; monthly, HHV (annual) = </a:t>
            </a:r>
            <a:r>
              <a:rPr lang="en-US" sz="2000" u="sng" dirty="0" smtClean="0"/>
              <a:t>∑ (HHV)</a:t>
            </a:r>
            <a:r>
              <a:rPr lang="en-US" sz="2000" baseline="-25000" dirty="0" smtClean="0"/>
              <a:t>i</a:t>
            </a:r>
            <a:r>
              <a:rPr lang="en-US" sz="2000" u="sng" dirty="0" smtClean="0"/>
              <a:t> x (Fuel)</a:t>
            </a:r>
            <a:r>
              <a:rPr lang="en-US" sz="2000" baseline="-25000" dirty="0" smtClean="0"/>
              <a:t>i</a:t>
            </a:r>
          </a:p>
          <a:p>
            <a:pPr lvl="2">
              <a:buNone/>
            </a:pPr>
            <a:r>
              <a:rPr lang="en-US" sz="2000" baseline="-25000" dirty="0" smtClean="0"/>
              <a:t>				</a:t>
            </a:r>
            <a:r>
              <a:rPr lang="en-US" sz="2000" dirty="0" smtClean="0"/>
              <a:t>		         ∑(Fuel)</a:t>
            </a:r>
            <a:r>
              <a:rPr lang="en-US" sz="2000" baseline="-25000" dirty="0" smtClean="0"/>
              <a:t>i</a:t>
            </a:r>
          </a:p>
          <a:p>
            <a:r>
              <a:rPr lang="en-US" sz="3600" dirty="0" smtClean="0"/>
              <a:t>Tier 3: depends on solid, liquid, gas</a:t>
            </a:r>
          </a:p>
          <a:p>
            <a:r>
              <a:rPr lang="en-US" sz="3600" dirty="0" smtClean="0"/>
              <a:t>Tier 4: CEMS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EPA Applicability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r>
              <a:rPr lang="en-US" sz="3000" dirty="0" smtClean="0"/>
              <a:t>Assess whether your facility would be required to report GHG</a:t>
            </a:r>
          </a:p>
          <a:p>
            <a:r>
              <a:rPr lang="en-US" sz="3000" dirty="0" smtClean="0"/>
              <a:t>Applicability depends on the source categories and, for some source categories, the emission level or production capacity</a:t>
            </a:r>
          </a:p>
          <a:p>
            <a:r>
              <a:rPr lang="en-US" sz="3000" dirty="0" smtClean="0"/>
              <a:t>Not intended for </a:t>
            </a:r>
            <a:r>
              <a:rPr lang="en-US" sz="3000" b="1" dirty="0" smtClean="0"/>
              <a:t>Suppliers</a:t>
            </a:r>
            <a:r>
              <a:rPr lang="en-US" sz="3000" dirty="0" smtClean="0"/>
              <a:t> of fossil fuels or industrial GHGs and </a:t>
            </a:r>
            <a:r>
              <a:rPr lang="en-US" sz="3000" b="1" dirty="0" smtClean="0"/>
              <a:t>Engine Manufacturers</a:t>
            </a:r>
          </a:p>
          <a:p>
            <a:r>
              <a:rPr lang="en-US" sz="3000" b="1" dirty="0" smtClean="0">
                <a:hlinkClick r:id="rId2"/>
              </a:rPr>
              <a:t>Applicability Tool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Climate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General Reporting Protocol, May 2008</a:t>
            </a:r>
          </a:p>
          <a:p>
            <a:r>
              <a:rPr lang="en-US" dirty="0" smtClean="0"/>
              <a:t>Electric Power Sector Protocol</a:t>
            </a:r>
          </a:p>
          <a:p>
            <a:r>
              <a:rPr lang="en-US" dirty="0" smtClean="0"/>
              <a:t>Oil and Gas Production Protocol</a:t>
            </a:r>
          </a:p>
          <a:p>
            <a:r>
              <a:rPr lang="en-US" dirty="0" smtClean="0"/>
              <a:t>Local Government Operations Protocol (adopted June 2, 2009)</a:t>
            </a:r>
          </a:p>
          <a:p>
            <a:r>
              <a:rPr lang="en-US" dirty="0" smtClean="0"/>
              <a:t>Data Quality Tiers</a:t>
            </a:r>
          </a:p>
          <a:p>
            <a:pPr lvl="1"/>
            <a:r>
              <a:rPr lang="en-US" dirty="0" smtClean="0"/>
              <a:t>A1 Direct Monitoring</a:t>
            </a:r>
          </a:p>
          <a:p>
            <a:pPr lvl="1"/>
            <a:r>
              <a:rPr lang="en-US" dirty="0" smtClean="0"/>
              <a:t>A2 Calculation based on fuel use (measured carbon content and measured heat content)</a:t>
            </a:r>
          </a:p>
          <a:p>
            <a:pPr lvl="1"/>
            <a:r>
              <a:rPr lang="en-US" dirty="0" smtClean="0"/>
              <a:t>B Calculation based on fuel use (measured heat content and default carbon content, or vice versa)</a:t>
            </a:r>
          </a:p>
          <a:p>
            <a:pPr lvl="1"/>
            <a:r>
              <a:rPr lang="en-US" dirty="0" smtClean="0"/>
              <a:t>C Calculation based on fuel use (default CO</a:t>
            </a:r>
            <a:r>
              <a:rPr lang="en-US" baseline="-25000" dirty="0" smtClean="0"/>
              <a:t>2</a:t>
            </a:r>
            <a:r>
              <a:rPr lang="en-US" dirty="0" smtClean="0"/>
              <a:t> emission factors by fuel type)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Climate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Estimating emissions from stationary combustion using fuel use data involves six steps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Determine annual consumption of each fuel combusted at your facility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Determine the appropriate CO</a:t>
            </a:r>
            <a:r>
              <a:rPr lang="en-US" baseline="-25000" dirty="0" smtClean="0"/>
              <a:t>2</a:t>
            </a:r>
            <a:r>
              <a:rPr lang="en-US" dirty="0" smtClean="0"/>
              <a:t> emissions factors for each fuel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Determine the appropriate CH</a:t>
            </a:r>
            <a:r>
              <a:rPr lang="en-US" baseline="-25000" dirty="0" smtClean="0"/>
              <a:t>4</a:t>
            </a:r>
            <a:r>
              <a:rPr lang="en-US" dirty="0" smtClean="0"/>
              <a:t> and N</a:t>
            </a:r>
            <a:r>
              <a:rPr lang="en-US" baseline="-25000" dirty="0" smtClean="0"/>
              <a:t>2</a:t>
            </a:r>
            <a:r>
              <a:rPr lang="en-US" dirty="0" smtClean="0"/>
              <a:t>O emissions factors for each fuel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Calculate each fuel’s CO</a:t>
            </a:r>
            <a:r>
              <a:rPr lang="en-US" baseline="-25000" dirty="0" smtClean="0"/>
              <a:t>2</a:t>
            </a:r>
            <a:r>
              <a:rPr lang="en-US" dirty="0" smtClean="0"/>
              <a:t> emissions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Calculate each fuel’s CH</a:t>
            </a:r>
            <a:r>
              <a:rPr lang="en-US" baseline="-25000" dirty="0" smtClean="0"/>
              <a:t>4</a:t>
            </a:r>
            <a:r>
              <a:rPr lang="en-US" dirty="0" smtClean="0"/>
              <a:t> and N</a:t>
            </a:r>
            <a:r>
              <a:rPr lang="en-US" baseline="-25000" dirty="0" smtClean="0"/>
              <a:t>2</a:t>
            </a:r>
            <a:r>
              <a:rPr lang="en-US" dirty="0" smtClean="0"/>
              <a:t>O emissions,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Convert CH</a:t>
            </a:r>
            <a:r>
              <a:rPr lang="en-US" baseline="-25000" dirty="0" smtClean="0"/>
              <a:t>4</a:t>
            </a:r>
            <a:r>
              <a:rPr lang="en-US" dirty="0" smtClean="0"/>
              <a:t> and N</a:t>
            </a:r>
            <a:r>
              <a:rPr lang="en-US" baseline="-25000" dirty="0" smtClean="0"/>
              <a:t>2</a:t>
            </a:r>
            <a:r>
              <a:rPr lang="en-US" dirty="0" smtClean="0"/>
              <a:t>O emissions to CO</a:t>
            </a:r>
            <a:r>
              <a:rPr lang="en-US" baseline="-25000" dirty="0" smtClean="0"/>
              <a:t>2</a:t>
            </a:r>
            <a:r>
              <a:rPr lang="en-US" dirty="0" smtClean="0"/>
              <a:t> equivalent and determine total emissions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_KSU_Bottom">
  <a:themeElements>
    <a:clrScheme name="LightBkgd">
      <a:dk1>
        <a:srgbClr val="542378"/>
      </a:dk1>
      <a:lt1>
        <a:srgbClr val="542378"/>
      </a:lt1>
      <a:dk2>
        <a:srgbClr val="48425C"/>
      </a:dk2>
      <a:lt2>
        <a:srgbClr val="48425C"/>
      </a:lt2>
      <a:accent1>
        <a:srgbClr val="48425C"/>
      </a:accent1>
      <a:accent2>
        <a:srgbClr val="48425C"/>
      </a:accent2>
      <a:accent3>
        <a:srgbClr val="48425C"/>
      </a:accent3>
      <a:accent4>
        <a:srgbClr val="48425C"/>
      </a:accent4>
      <a:accent5>
        <a:srgbClr val="48425C"/>
      </a:accent5>
      <a:accent6>
        <a:srgbClr val="48425C"/>
      </a:accent6>
      <a:hlink>
        <a:srgbClr val="48425C"/>
      </a:hlink>
      <a:folHlink>
        <a:srgbClr val="48425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638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Light_KSU_Bottom</vt:lpstr>
      <vt:lpstr>CHE 670 Sustainability Seminar</vt:lpstr>
      <vt:lpstr>Slide 2</vt:lpstr>
      <vt:lpstr>EPA Greenhouse Gas Equivalencies Calculator</vt:lpstr>
      <vt:lpstr>EPA’s Pollution Prevention GHG Calculator</vt:lpstr>
      <vt:lpstr>EPA’s Mandatory Reporting Rule</vt:lpstr>
      <vt:lpstr>EPA’s Mandatory Reporting Rule</vt:lpstr>
      <vt:lpstr>EPA Applicability Tool</vt:lpstr>
      <vt:lpstr>The Climate Registry</vt:lpstr>
      <vt:lpstr>The Climate Registry</vt:lpstr>
      <vt:lpstr>EPA Climate Leaders Simplified GHG Emissions Calculator (SGEC)</vt:lpstr>
      <vt:lpstr>GHG Protocol</vt:lpstr>
      <vt:lpstr>American College &amp; University Presidents Climate Commitment (ACUPCC)</vt:lpstr>
      <vt:lpstr>Comparison of Calculators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jmnemec</dc:creator>
  <cp:lastModifiedBy>Sheree Walsh</cp:lastModifiedBy>
  <cp:revision>7</cp:revision>
  <dcterms:created xsi:type="dcterms:W3CDTF">2009-04-03T15:33:40Z</dcterms:created>
  <dcterms:modified xsi:type="dcterms:W3CDTF">2010-01-12T19:54:13Z</dcterms:modified>
</cp:coreProperties>
</file>