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6"/>
  </p:notesMasterIdLst>
  <p:sldIdLst>
    <p:sldId id="256" r:id="rId2"/>
    <p:sldId id="263" r:id="rId3"/>
    <p:sldId id="264" r:id="rId4"/>
    <p:sldId id="265" r:id="rId5"/>
    <p:sldId id="266" r:id="rId6"/>
    <p:sldId id="267" r:id="rId7"/>
    <p:sldId id="271" r:id="rId8"/>
    <p:sldId id="272" r:id="rId9"/>
    <p:sldId id="273" r:id="rId10"/>
    <p:sldId id="277" r:id="rId11"/>
    <p:sldId id="278" r:id="rId12"/>
    <p:sldId id="279" r:id="rId13"/>
    <p:sldId id="269" r:id="rId14"/>
    <p:sldId id="280" r:id="rId15"/>
    <p:sldId id="281" r:id="rId16"/>
    <p:sldId id="285" r:id="rId17"/>
    <p:sldId id="276" r:id="rId18"/>
    <p:sldId id="282" r:id="rId19"/>
    <p:sldId id="290" r:id="rId20"/>
    <p:sldId id="283" r:id="rId21"/>
    <p:sldId id="261" r:id="rId22"/>
    <p:sldId id="275" r:id="rId23"/>
    <p:sldId id="258" r:id="rId24"/>
    <p:sldId id="286" r:id="rId25"/>
    <p:sldId id="287" r:id="rId26"/>
    <p:sldId id="260" r:id="rId27"/>
    <p:sldId id="291" r:id="rId28"/>
    <p:sldId id="288" r:id="rId29"/>
    <p:sldId id="292" r:id="rId30"/>
    <p:sldId id="293" r:id="rId31"/>
    <p:sldId id="294" r:id="rId32"/>
    <p:sldId id="262" r:id="rId33"/>
    <p:sldId id="289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3" r:id="rId42"/>
    <p:sldId id="304" r:id="rId43"/>
    <p:sldId id="302" r:id="rId44"/>
    <p:sldId id="305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0929"/>
  </p:normalViewPr>
  <p:slideViewPr>
    <p:cSldViewPr>
      <p:cViewPr varScale="1">
        <p:scale>
          <a:sx n="90" d="100"/>
          <a:sy n="90" d="100"/>
        </p:scale>
        <p:origin x="-109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67A20A-B238-4432-90D7-3D035266B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BADC6-22A6-4A1E-8C7E-840EB588E9F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FF851-CFF2-439A-9D50-D5F94DF5426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40C5F-CD65-4588-AFFC-83586D60A518}" type="slidenum">
              <a:rPr lang="en-US"/>
              <a:pPr/>
              <a:t>21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3731E-14FB-4CE9-A986-6BCBA2B7C89D}" type="slidenum">
              <a:rPr lang="en-US"/>
              <a:pPr/>
              <a:t>23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479B3-AAD9-4D8E-BE78-92C14BF08D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CB118B-F47A-416D-9003-B3D2731000A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19ECE-6B30-4A8C-B83E-BD03FDB716B3}" type="slidenum">
              <a:rPr lang="en-US"/>
              <a:pPr/>
              <a:t>26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5CEA1-4934-4F83-81C5-47FE00A05C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5CEA1-4934-4F83-81C5-47FE00A05C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5CEA1-4934-4F83-81C5-47FE00A05C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5CEA1-4934-4F83-81C5-47FE00A05C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 - World Resources </a:t>
            </a:r>
            <a:r>
              <a:rPr lang="en-US" dirty="0" err="1" smtClean="0"/>
              <a:t>Instititute</a:t>
            </a:r>
            <a:endParaRPr lang="en-US" dirty="0" smtClean="0"/>
          </a:p>
          <a:p>
            <a:r>
              <a:rPr lang="en-US" dirty="0" smtClean="0"/>
              <a:t>WBCSD</a:t>
            </a:r>
            <a:r>
              <a:rPr lang="en-US" baseline="0" dirty="0" smtClean="0"/>
              <a:t> – World Business Council for Sustainable Development</a:t>
            </a:r>
          </a:p>
          <a:p>
            <a:r>
              <a:rPr lang="en-US" baseline="0" dirty="0" smtClean="0"/>
              <a:t>EPA – United States Environmental Protection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7A20A-B238-4432-90D7-3D035266BB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85CEA1-4934-4F83-81C5-47FE00A05C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BB022-BEF0-4456-87FE-6B7BF012DA81}" type="slidenum">
              <a:rPr lang="en-US"/>
              <a:pPr/>
              <a:t>32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3618C-95BE-4CE3-9665-A7225E91844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 - World Resources </a:t>
            </a:r>
            <a:r>
              <a:rPr lang="en-US" dirty="0" err="1" smtClean="0"/>
              <a:t>Instititute</a:t>
            </a:r>
            <a:endParaRPr lang="en-US" dirty="0" smtClean="0"/>
          </a:p>
          <a:p>
            <a:r>
              <a:rPr lang="en-US" dirty="0" smtClean="0"/>
              <a:t>WBCSD</a:t>
            </a:r>
            <a:r>
              <a:rPr lang="en-US" baseline="0" dirty="0" smtClean="0"/>
              <a:t> – World Business Council for Sustainable Development</a:t>
            </a:r>
          </a:p>
          <a:p>
            <a:r>
              <a:rPr lang="en-US" baseline="0" dirty="0" smtClean="0"/>
              <a:t>EPA – United States Environmental Protection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7A20A-B238-4432-90D7-3D035266BB4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3CEDF-E931-47E0-8CA1-01B15E12EF9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 - World Resources </a:t>
            </a:r>
            <a:r>
              <a:rPr lang="en-US" dirty="0" err="1" smtClean="0"/>
              <a:t>Instititute</a:t>
            </a:r>
            <a:endParaRPr lang="en-US" dirty="0" smtClean="0"/>
          </a:p>
          <a:p>
            <a:r>
              <a:rPr lang="en-US" dirty="0" smtClean="0"/>
              <a:t>WBCSD</a:t>
            </a:r>
            <a:r>
              <a:rPr lang="en-US" baseline="0" dirty="0" smtClean="0"/>
              <a:t> – World Business Council for Sustainable Development</a:t>
            </a:r>
          </a:p>
          <a:p>
            <a:r>
              <a:rPr lang="en-US" baseline="0" dirty="0" smtClean="0"/>
              <a:t>EPA – United States Environmental Protection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7A20A-B238-4432-90D7-3D035266BB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CB118B-F47A-416D-9003-B3D2731000A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4A1DF8-0FC1-426B-AB7A-D0D4E741CD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A96CD-7874-48D1-82EE-DCE57F95B8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3CEDF-E931-47E0-8CA1-01B15E12EF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5EFD2-B8A1-4E57-BD97-C65BE6BEF8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DF47B-54B3-4892-AAFA-F18DBDD77D6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450B44-F554-4DAF-A9C8-0F59FE79F6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3228E-D6E7-4FC4-8FF5-E5A37527A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7E7EA-4A7E-41A7-BCF0-2CA040FACE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27686-7070-441A-BD16-D14B4864FC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DD67C-488A-4475-BB74-442C02AD1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09DD1-86D8-4E53-AF4F-2E4703735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077FC-6A83-48E3-9A51-5914BEBD66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A559A-3099-4D72-A3A3-903403515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82CF9-ABCE-4D55-AA33-54A36AC330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DC3D4-6B23-4598-9720-7976BAD73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8F727-5D66-48DD-8B32-83048B58D1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DFB6549-D9BB-4CB9-9FD3-7D827AC9E8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A994866-702B-4E01-94E5-469AF8C40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Terrie Boguski</a:t>
            </a:r>
          </a:p>
          <a:p>
            <a:pPr eaLnBrk="1" hangingPunct="1"/>
            <a:r>
              <a:rPr lang="en-US" dirty="0" smtClean="0"/>
              <a:t>Harmony Environmental, LLC</a:t>
            </a:r>
          </a:p>
          <a:p>
            <a:pPr eaLnBrk="1" hangingPunct="1"/>
            <a:r>
              <a:rPr lang="en-US" dirty="0" smtClean="0"/>
              <a:t>Kansas State University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January 2010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GREENHOUSE GAS (GHG) INVENTORY METHODS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Boundaries</a:t>
            </a:r>
          </a:p>
          <a:p>
            <a:pPr lvl="1"/>
            <a:r>
              <a:rPr lang="fr-FR" dirty="0" smtClean="0"/>
              <a:t>Scope 1: Direct GHG </a:t>
            </a:r>
            <a:r>
              <a:rPr lang="fr-FR" dirty="0" err="1" smtClean="0"/>
              <a:t>emissions</a:t>
            </a:r>
            <a:endParaRPr lang="fr-FR" dirty="0" smtClean="0"/>
          </a:p>
          <a:p>
            <a:pPr lvl="2"/>
            <a:r>
              <a:rPr lang="en-US" dirty="0" smtClean="0"/>
              <a:t>Emissions from combustion in </a:t>
            </a:r>
            <a:r>
              <a:rPr lang="en-US" u="sng" dirty="0" smtClean="0"/>
              <a:t>owned or controlled </a:t>
            </a:r>
            <a:r>
              <a:rPr lang="fr-FR" dirty="0" smtClean="0"/>
              <a:t>boilers, </a:t>
            </a:r>
            <a:r>
              <a:rPr lang="fr-FR" dirty="0" err="1" smtClean="0"/>
              <a:t>furnaces</a:t>
            </a:r>
            <a:r>
              <a:rPr lang="fr-FR" dirty="0" smtClean="0"/>
              <a:t>, </a:t>
            </a:r>
            <a:r>
              <a:rPr lang="fr-FR" dirty="0" err="1" smtClean="0"/>
              <a:t>vehicles</a:t>
            </a:r>
            <a:r>
              <a:rPr lang="fr-FR" dirty="0" smtClean="0"/>
              <a:t>, etc.</a:t>
            </a:r>
          </a:p>
          <a:p>
            <a:pPr lvl="2"/>
            <a:r>
              <a:rPr lang="fr-FR" dirty="0" smtClean="0"/>
              <a:t>Emissions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chemical</a:t>
            </a:r>
            <a:r>
              <a:rPr lang="fr-FR" dirty="0" smtClean="0"/>
              <a:t> </a:t>
            </a:r>
            <a:r>
              <a:rPr lang="en-US" dirty="0" smtClean="0"/>
              <a:t>production in </a:t>
            </a:r>
            <a:r>
              <a:rPr lang="en-US" u="sng" dirty="0" smtClean="0"/>
              <a:t>owned or controlled </a:t>
            </a:r>
            <a:r>
              <a:rPr lang="en-US" dirty="0" smtClean="0"/>
              <a:t>process equipment (example: lime from calcium carbonate)</a:t>
            </a:r>
            <a:endParaRPr lang="fr-FR" dirty="0" smtClean="0"/>
          </a:p>
          <a:p>
            <a:pPr lvl="1"/>
            <a:r>
              <a:rPr lang="en-US" dirty="0" smtClean="0"/>
              <a:t>Scope 2: Indirect GHG emissions from purchased electricity (also, purchased steam or heat, such as from heated water)</a:t>
            </a:r>
          </a:p>
          <a:p>
            <a:pPr lvl="1"/>
            <a:r>
              <a:rPr lang="en-US" dirty="0" smtClean="0"/>
              <a:t>Scope 3: Other indirect GHG emissions</a:t>
            </a:r>
          </a:p>
          <a:p>
            <a:pPr lvl="2"/>
            <a:r>
              <a:rPr lang="en-US" dirty="0" smtClean="0"/>
              <a:t>Travel, commuting, suppliers operations, customers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Set Boundaries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3075" y="2193925"/>
            <a:ext cx="8197850" cy="3871913"/>
          </a:xfrm>
          <a:noFill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04800" y="6019800"/>
            <a:ext cx="8518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Source: The Greenhouse Gas Protocol: A Corporate Accounting and Reporting Standard (revised edition)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Scopes 1, 2, 3?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Prevents double counting when adding GHG emissions from different inventories</a:t>
            </a:r>
          </a:p>
          <a:p>
            <a:pPr lvl="1" eaLnBrk="1" hangingPunct="1"/>
            <a:r>
              <a:rPr lang="en-US" dirty="0" smtClean="0"/>
              <a:t>Example:  Electricity sales and purchases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8" y="3276600"/>
            <a:ext cx="772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81000" y="6245225"/>
            <a:ext cx="845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The Greenhouse Gas Protocol: A Corporate Accounting and Reporting Standard (revised edition)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Boundaries</a:t>
            </a:r>
          </a:p>
          <a:p>
            <a:pPr lvl="1"/>
            <a:r>
              <a:rPr lang="en-US" dirty="0" smtClean="0"/>
              <a:t>12-month period is standard practice</a:t>
            </a:r>
          </a:p>
          <a:p>
            <a:pPr lvl="2"/>
            <a:r>
              <a:rPr lang="en-US" dirty="0" smtClean="0"/>
              <a:t>Fiscal year is acceptable</a:t>
            </a:r>
          </a:p>
          <a:p>
            <a:pPr lvl="2"/>
            <a:r>
              <a:rPr lang="en-US" dirty="0" smtClean="0"/>
              <a:t>Calendar year is required by Climate Registry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3. Collect Data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Scope 1 Sources</a:t>
            </a:r>
          </a:p>
          <a:p>
            <a:pPr eaLnBrk="1" hangingPunct="1"/>
            <a:r>
              <a:rPr lang="en-US" dirty="0" smtClean="0"/>
              <a:t>Stationary combustion </a:t>
            </a:r>
          </a:p>
          <a:p>
            <a:pPr lvl="1" eaLnBrk="1" hangingPunct="1"/>
            <a:r>
              <a:rPr lang="en-US" dirty="0" smtClean="0"/>
              <a:t>Boilers, furnaces, heaters, burners, flares, etc.</a:t>
            </a:r>
          </a:p>
          <a:p>
            <a:pPr lvl="2"/>
            <a:r>
              <a:rPr lang="en-US" dirty="0" smtClean="0"/>
              <a:t>Fuel purchase records - natural gas, fuel oil, coal</a:t>
            </a:r>
          </a:p>
          <a:p>
            <a:pPr eaLnBrk="1" hangingPunct="1"/>
            <a:r>
              <a:rPr lang="en-US" dirty="0" smtClean="0"/>
              <a:t>Mobile combustion</a:t>
            </a:r>
          </a:p>
          <a:p>
            <a:pPr lvl="1" eaLnBrk="1" hangingPunct="1"/>
            <a:r>
              <a:rPr lang="en-US" dirty="0" smtClean="0"/>
              <a:t>Trucks, buses, cars, airplanes, boats, ships, barges, etc.</a:t>
            </a:r>
          </a:p>
          <a:p>
            <a:pPr lvl="2"/>
            <a:r>
              <a:rPr lang="en-US" dirty="0" smtClean="0"/>
              <a:t>Fuel purchase records or annual vehicle mileage and type of fuel</a:t>
            </a:r>
          </a:p>
          <a:p>
            <a:pPr eaLnBrk="1" hangingPunct="1"/>
            <a:r>
              <a:rPr lang="en-US" dirty="0" smtClean="0"/>
              <a:t>Process emissions</a:t>
            </a:r>
          </a:p>
          <a:p>
            <a:pPr lvl="1" eaLnBrk="1" hangingPunct="1"/>
            <a:r>
              <a:rPr lang="en-US" dirty="0" smtClean="0"/>
              <a:t>Catalytic cracking of petroleum, </a:t>
            </a:r>
            <a:r>
              <a:rPr lang="en-US" dirty="0" err="1" smtClean="0"/>
              <a:t>calcination</a:t>
            </a:r>
            <a:r>
              <a:rPr lang="en-US" dirty="0" smtClean="0"/>
              <a:t> step in cement manufacture, etc.</a:t>
            </a:r>
          </a:p>
          <a:p>
            <a:pPr lvl="2"/>
            <a:r>
              <a:rPr lang="en-US" dirty="0" smtClean="0"/>
              <a:t>Measured or calculated annual emissions; Requires knowledge of process</a:t>
            </a:r>
          </a:p>
          <a:p>
            <a:pPr eaLnBrk="1" hangingPunct="1"/>
            <a:r>
              <a:rPr lang="en-US" dirty="0" smtClean="0"/>
              <a:t>Fugitive emissions</a:t>
            </a:r>
          </a:p>
          <a:p>
            <a:pPr lvl="1" eaLnBrk="1" hangingPunct="1"/>
            <a:r>
              <a:rPr lang="en-US" dirty="0" smtClean="0"/>
              <a:t>Equipment leaks, coal piles, onsite wastewater treatment, onsite landfills, etc.</a:t>
            </a:r>
          </a:p>
          <a:p>
            <a:pPr lvl="2"/>
            <a:r>
              <a:rPr lang="en-US" dirty="0" smtClean="0"/>
              <a:t>Typically estimated based on knowledge of the source of emissions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3. Collect Data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Scope 2 Sources</a:t>
            </a:r>
          </a:p>
          <a:p>
            <a:pPr eaLnBrk="1" hangingPunct="1"/>
            <a:r>
              <a:rPr lang="en-US" dirty="0" smtClean="0"/>
              <a:t>Purchased electricity, steam, heating, cooling</a:t>
            </a:r>
          </a:p>
          <a:p>
            <a:pPr lvl="1"/>
            <a:r>
              <a:rPr lang="en-US" dirty="0" smtClean="0"/>
              <a:t>Utility bills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Scope 3 Sources</a:t>
            </a:r>
          </a:p>
          <a:p>
            <a:r>
              <a:rPr lang="en-US" dirty="0" smtClean="0"/>
              <a:t>Air travel</a:t>
            </a:r>
          </a:p>
          <a:p>
            <a:r>
              <a:rPr lang="en-US" dirty="0" smtClean="0"/>
              <a:t>Employee commuting</a:t>
            </a:r>
          </a:p>
          <a:p>
            <a:r>
              <a:rPr lang="en-US" dirty="0" smtClean="0"/>
              <a:t>Solid waste (incineration or decomposition offsite)</a:t>
            </a:r>
          </a:p>
          <a:p>
            <a:pPr eaLnBrk="1" hangingPunct="1"/>
            <a:r>
              <a:rPr lang="en-US" dirty="0" smtClean="0"/>
              <a:t>Emissions from upstream or downstream of owned or controlled operations (purchased raw materials; use of products sold)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5600" dirty="0" smtClean="0"/>
              <a:t> 4. Calculations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eaLnBrk="1" hangingPunct="1"/>
            <a:r>
              <a:rPr lang="en-US" dirty="0" smtClean="0"/>
              <a:t>Goal – calculate total GHG emissions in units of carbon dioxide-equivalents (CO</a:t>
            </a:r>
            <a:r>
              <a:rPr lang="en-US" baseline="-25000" dirty="0" smtClean="0"/>
              <a:t>2</a:t>
            </a:r>
            <a:r>
              <a:rPr lang="en-US" dirty="0" smtClean="0"/>
              <a:t>-e) for the processes and activities within the chosen boundaries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-e is the measure of the global warming potential (GWP) of a gas compared to carbon dioxide. For example, methane has a GWP of 21. The CO</a:t>
            </a:r>
            <a:r>
              <a:rPr lang="en-US" baseline="-25000" dirty="0" smtClean="0"/>
              <a:t>2</a:t>
            </a:r>
            <a:r>
              <a:rPr lang="en-US" dirty="0" smtClean="0"/>
              <a:t>-e measure for 1 kilogram of methane is 21 kg CO</a:t>
            </a:r>
            <a:r>
              <a:rPr lang="en-US" baseline="-25000" dirty="0" smtClean="0"/>
              <a:t>2</a:t>
            </a:r>
            <a:r>
              <a:rPr lang="en-US" dirty="0" smtClean="0"/>
              <a:t>-e.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Calculation Tool</a:t>
            </a:r>
          </a:p>
          <a:p>
            <a:pPr lvl="1"/>
            <a:r>
              <a:rPr lang="en-US" dirty="0" smtClean="0"/>
              <a:t>Clean Air-Cool Planet Campus Carbon Calculator</a:t>
            </a:r>
          </a:p>
          <a:p>
            <a:pPr lvl="1"/>
            <a:r>
              <a:rPr lang="en-US" dirty="0" smtClean="0"/>
              <a:t>GHG Protocol Initiative Sector Tool Set</a:t>
            </a:r>
          </a:p>
          <a:p>
            <a:pPr lvl="1"/>
            <a:r>
              <a:rPr lang="en-US" dirty="0" smtClean="0"/>
              <a:t>EPA Climate Leaders Tools for Developing an Inventory and Tracking and Reporting Emissions</a:t>
            </a:r>
          </a:p>
          <a:p>
            <a:pPr lvl="1"/>
            <a:r>
              <a:rPr lang="en-US" dirty="0" smtClean="0"/>
              <a:t>Proprietary Databases and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 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Direct measure of GHG emissions by concentration and flow rate (most accurate; most uncommon)</a:t>
            </a:r>
          </a:p>
          <a:p>
            <a:pPr eaLnBrk="1" hangingPunct="1"/>
            <a:r>
              <a:rPr lang="en-US" dirty="0" smtClean="0"/>
              <a:t>Mass balance or </a:t>
            </a:r>
            <a:r>
              <a:rPr lang="en-US" dirty="0" err="1" smtClean="0"/>
              <a:t>stoichiometric</a:t>
            </a:r>
            <a:r>
              <a:rPr lang="en-US" dirty="0" smtClean="0"/>
              <a:t> basis specific to the facility or process (more common)</a:t>
            </a:r>
          </a:p>
          <a:p>
            <a:pPr eaLnBrk="1" hangingPunct="1"/>
            <a:r>
              <a:rPr lang="en-US" dirty="0" smtClean="0"/>
              <a:t>Application of documented emission coefficients (most common)</a:t>
            </a:r>
          </a:p>
          <a:p>
            <a:pPr lvl="1" eaLnBrk="1" hangingPunct="1"/>
            <a:r>
              <a:rPr lang="en-US" dirty="0" smtClean="0"/>
              <a:t>Fuel use is multiplied by published emission factors such as the EPA AP-42 emission factors	</a:t>
            </a:r>
          </a:p>
          <a:p>
            <a:pPr lvl="2" eaLnBrk="1" hangingPunct="1"/>
            <a:r>
              <a:rPr lang="en-US" dirty="0" smtClean="0"/>
              <a:t>Example:  100 lbs coal x 2.86 lbs CO</a:t>
            </a:r>
            <a:r>
              <a:rPr lang="en-US" baseline="-25000" dirty="0" smtClean="0"/>
              <a:t>2</a:t>
            </a:r>
            <a:r>
              <a:rPr lang="en-US" dirty="0" smtClean="0"/>
              <a:t> per lb coal burned </a:t>
            </a:r>
            <a:br>
              <a:rPr lang="en-US" dirty="0" smtClean="0"/>
            </a:br>
            <a:r>
              <a:rPr lang="en-US" dirty="0" smtClean="0"/>
              <a:t>= 286 lbs CO</a:t>
            </a:r>
            <a:r>
              <a:rPr lang="en-US" baseline="-25000" dirty="0" smtClean="0"/>
              <a:t>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Source of Emission Coefficients</a:t>
            </a:r>
          </a:p>
          <a:p>
            <a:pPr lvl="1"/>
            <a:r>
              <a:rPr lang="en-US" dirty="0" smtClean="0"/>
              <a:t>Emission coefficients are used to calculate the amount of GHG gases produced </a:t>
            </a:r>
          </a:p>
          <a:p>
            <a:pPr lvl="2"/>
            <a:r>
              <a:rPr lang="en-US" dirty="0" smtClean="0"/>
              <a:t>Fuel combustion x emission coefficient = quantity of GHG emitted</a:t>
            </a:r>
          </a:p>
          <a:p>
            <a:pPr lvl="2"/>
            <a:r>
              <a:rPr lang="en-US" dirty="0" smtClean="0"/>
              <a:t>Industrial processes and fugitive emissions; </a:t>
            </a:r>
            <a:br>
              <a:rPr lang="en-US" dirty="0" smtClean="0"/>
            </a:br>
            <a:r>
              <a:rPr lang="en-US" dirty="0" smtClean="0"/>
              <a:t>activity level x emission coefficient = quantity of GHG emitted</a:t>
            </a: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Greenhouse Gases?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Gases that allow sunlight to enter the atmosphere freely. When sunlight strikes the Earth’s surface, some of it is re-radiated back towards space as infrared radiation (heat). Greenhouse gases absorb this infrared radiation and trap its heat in the atmosphere.</a:t>
            </a:r>
          </a:p>
          <a:p>
            <a:r>
              <a:rPr lang="en-US" dirty="0" smtClean="0"/>
              <a:t>If it were not for naturally occurring greenhouse gases, the Earth would be too cold to support life as we know it.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 for emissions coefficients</a:t>
            </a:r>
          </a:p>
          <a:p>
            <a:pPr lvl="1"/>
            <a:r>
              <a:rPr lang="en-US" dirty="0" smtClean="0"/>
              <a:t>Clean Air-Cool Planet Campus Carbon Calculator contains emission coefficients</a:t>
            </a:r>
          </a:p>
          <a:p>
            <a:pPr lvl="1" eaLnBrk="1" hangingPunct="1"/>
            <a:r>
              <a:rPr lang="en-US" dirty="0" smtClean="0"/>
              <a:t>The Greenhouse Gas Protocol Initiative Calculation Tools (http://www.ghgprotocol.org/)</a:t>
            </a:r>
          </a:p>
          <a:p>
            <a:pPr lvl="1" eaLnBrk="1" hangingPunct="1"/>
            <a:r>
              <a:rPr lang="en-US" dirty="0" smtClean="0"/>
              <a:t>EPA AP-42 emission factors (http://www.epa.gov/ttn/chief/ap42/) </a:t>
            </a:r>
          </a:p>
          <a:p>
            <a:pPr lvl="1" eaLnBrk="1" hangingPunct="1"/>
            <a:r>
              <a:rPr lang="en-US" dirty="0" smtClean="0"/>
              <a:t>Department of Energy – Energy Information Administration (http://www.eia.doe.gov/)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5400" dirty="0" smtClean="0"/>
              <a:t>4. Calculations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Convert all GHG emissions to the units of CO2-e and sum for a final total</a:t>
            </a:r>
          </a:p>
          <a:p>
            <a:pPr lvl="1"/>
            <a:r>
              <a:rPr lang="en-US" dirty="0" smtClean="0"/>
              <a:t>Results are typically reported in metric units (required by UNFCCC and Kyoto Protocol)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IPCC Global Warming Potentials (GWPs)</a:t>
            </a:r>
          </a:p>
          <a:p>
            <a:pPr lvl="1"/>
            <a:r>
              <a:rPr lang="en-US" dirty="0" smtClean="0"/>
              <a:t>The ratio of </a:t>
            </a:r>
            <a:r>
              <a:rPr lang="en-US" dirty="0" err="1" smtClean="0"/>
              <a:t>radiative</a:t>
            </a:r>
            <a:r>
              <a:rPr lang="en-US" dirty="0" smtClean="0"/>
              <a:t> forcing (degree of warming the atmosphere) for one unit of a specific GHG compared to one unit of carbon dioxide (CO2).</a:t>
            </a:r>
          </a:p>
          <a:p>
            <a:pPr lvl="1"/>
            <a:r>
              <a:rPr lang="en-US" dirty="0" smtClean="0"/>
              <a:t>Three choices</a:t>
            </a:r>
          </a:p>
          <a:p>
            <a:pPr lvl="2"/>
            <a:r>
              <a:rPr lang="en-US" dirty="0" smtClean="0"/>
              <a:t>SAR – IPCC Second Assessment Report</a:t>
            </a:r>
          </a:p>
          <a:p>
            <a:pPr lvl="3"/>
            <a:r>
              <a:rPr lang="en-US" dirty="0" smtClean="0"/>
              <a:t>Required by United Nations Framework Convention on Climate Change (UNFCCC) and Kyoto Protocol</a:t>
            </a:r>
          </a:p>
          <a:p>
            <a:pPr lvl="2"/>
            <a:r>
              <a:rPr lang="en-US" dirty="0" smtClean="0"/>
              <a:t>TAR – IPCC Third Assessment Report</a:t>
            </a:r>
          </a:p>
          <a:p>
            <a:pPr lvl="3"/>
            <a:r>
              <a:rPr lang="en-US" dirty="0" smtClean="0"/>
              <a:t>Already incorporated into the CA-CP calculator</a:t>
            </a:r>
          </a:p>
          <a:p>
            <a:pPr lvl="2"/>
            <a:r>
              <a:rPr lang="en-US" dirty="0" smtClean="0"/>
              <a:t>FAR – IPCC Fourth Assessment Report</a:t>
            </a:r>
          </a:p>
          <a:p>
            <a:pPr lvl="3"/>
            <a:r>
              <a:rPr lang="en-US" dirty="0" smtClean="0"/>
              <a:t>Most recent estimates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4. Calculations - GWP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 Warming Potential (GWP)</a:t>
            </a:r>
          </a:p>
          <a:p>
            <a:pPr lvl="1"/>
            <a:r>
              <a:rPr lang="en-US" dirty="0" smtClean="0"/>
              <a:t>1 gram Carbon dioxide (CO</a:t>
            </a:r>
            <a:r>
              <a:rPr lang="en-US" baseline="-25000" dirty="0" smtClean="0"/>
              <a:t>2</a:t>
            </a:r>
            <a:r>
              <a:rPr lang="en-US" dirty="0" smtClean="0"/>
              <a:t>)= 1 g CO</a:t>
            </a:r>
            <a:r>
              <a:rPr lang="en-US" baseline="-25000" dirty="0" smtClean="0"/>
              <a:t>2</a:t>
            </a:r>
            <a:r>
              <a:rPr lang="en-US" dirty="0" smtClean="0"/>
              <a:t>-equivalents</a:t>
            </a:r>
          </a:p>
          <a:p>
            <a:pPr lvl="1" eaLnBrk="1" hangingPunct="1"/>
            <a:r>
              <a:rPr lang="en-US" dirty="0" smtClean="0"/>
              <a:t>1 gram methane (CH</a:t>
            </a:r>
            <a:r>
              <a:rPr lang="en-US" baseline="-25000" dirty="0" smtClean="0"/>
              <a:t>4</a:t>
            </a:r>
            <a:r>
              <a:rPr lang="en-US" dirty="0" smtClean="0"/>
              <a:t>) = 21 g CO2-equiv</a:t>
            </a:r>
          </a:p>
          <a:p>
            <a:pPr lvl="1" eaLnBrk="1" hangingPunct="1"/>
            <a:r>
              <a:rPr lang="en-US" dirty="0" smtClean="0"/>
              <a:t>1 gram nitrous oxide (N</a:t>
            </a:r>
            <a:r>
              <a:rPr lang="en-US" baseline="-25000" dirty="0" smtClean="0"/>
              <a:t>2</a:t>
            </a:r>
            <a:r>
              <a:rPr lang="en-US" dirty="0" smtClean="0"/>
              <a:t>O) = 310 g CO</a:t>
            </a:r>
            <a:r>
              <a:rPr lang="en-US" baseline="-25000" dirty="0" smtClean="0"/>
              <a:t>2</a:t>
            </a:r>
            <a:r>
              <a:rPr lang="en-US" dirty="0" smtClean="0"/>
              <a:t>-equiv</a:t>
            </a:r>
          </a:p>
          <a:p>
            <a:pPr lvl="1"/>
            <a:r>
              <a:rPr lang="en-US" dirty="0" smtClean="0"/>
              <a:t>1 gram sulfur hexafluoride (SF</a:t>
            </a:r>
            <a:r>
              <a:rPr lang="en-US" baseline="-25000" dirty="0" smtClean="0"/>
              <a:t>6</a:t>
            </a:r>
            <a:r>
              <a:rPr lang="en-US" dirty="0" smtClean="0"/>
              <a:t>) = 23,900 g CO</a:t>
            </a:r>
            <a:r>
              <a:rPr lang="en-US" baseline="-25000" dirty="0" smtClean="0"/>
              <a:t>2</a:t>
            </a:r>
            <a:r>
              <a:rPr lang="en-US" dirty="0" smtClean="0"/>
              <a:t>-equiv</a:t>
            </a:r>
          </a:p>
          <a:p>
            <a:pPr lvl="1" eaLnBrk="1" hangingPunct="1">
              <a:buNone/>
            </a:pP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73100" y="5715000"/>
            <a:ext cx="77852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100-year values </a:t>
            </a:r>
            <a:r>
              <a:rPr lang="en-US" sz="1800" dirty="0"/>
              <a:t>from IPCC SAR </a:t>
            </a:r>
            <a:r>
              <a:rPr lang="en-US" sz="1800" dirty="0" smtClean="0"/>
              <a:t>1996 </a:t>
            </a:r>
            <a:r>
              <a:rPr lang="en-US" sz="1800" dirty="0"/>
              <a:t>report. Updated twice, but many still using</a:t>
            </a:r>
          </a:p>
          <a:p>
            <a:r>
              <a:rPr lang="en-US" sz="1800" dirty="0"/>
              <a:t>these numbers. Important to know which report is used when comparing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5600" dirty="0" smtClean="0"/>
              <a:t> 4. Calculations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389437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</a:t>
            </a:r>
          </a:p>
        </p:txBody>
      </p:sp>
      <p:pic>
        <p:nvPicPr>
          <p:cNvPr id="2867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3" y="2286000"/>
            <a:ext cx="74882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Report Results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Corporate results</a:t>
            </a:r>
          </a:p>
          <a:p>
            <a:pPr lvl="1" eaLnBrk="1" hangingPunct="1"/>
            <a:r>
              <a:rPr lang="en-US" dirty="0" smtClean="0"/>
              <a:t>Companies may need to gather and summarize data from multiple facilities, possibly in different countries and business divisions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Facility-level Reporting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Document annual GHG emissions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Process energy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Fuels used at facility – natural gas, fuel oil,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Electricity - Source of electricity (emissions from fuels used)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Transportation energy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Vehicles used onsite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Transportation of raw materials to facility (optional)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Transportation of products from facility (optional)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Business travel (optional)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Employee commuting (optional)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Direct process emissions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For example, a facility that manufactures lime from limestone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Report Contents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What might be included:</a:t>
            </a:r>
          </a:p>
          <a:p>
            <a:pPr lvl="1"/>
            <a:r>
              <a:rPr lang="en-US" sz="2700" dirty="0" smtClean="0"/>
              <a:t>A brief description of the emission sources</a:t>
            </a:r>
          </a:p>
          <a:p>
            <a:pPr lvl="1"/>
            <a:r>
              <a:rPr lang="en-US" sz="2700" dirty="0" smtClean="0"/>
              <a:t>A list and justification of specific exclusion or inclusion of sources</a:t>
            </a:r>
          </a:p>
          <a:p>
            <a:pPr lvl="1"/>
            <a:r>
              <a:rPr lang="en-US" sz="2700" dirty="0" smtClean="0"/>
              <a:t>Comparative information from previous years</a:t>
            </a:r>
          </a:p>
          <a:p>
            <a:pPr lvl="1"/>
            <a:r>
              <a:rPr lang="en-US" sz="2700" dirty="0" smtClean="0"/>
              <a:t>The reporting period covered</a:t>
            </a:r>
          </a:p>
          <a:p>
            <a:pPr lvl="1"/>
            <a:r>
              <a:rPr lang="en-US" sz="2700" dirty="0" smtClean="0"/>
              <a:t>Any trends evident in the data</a:t>
            </a:r>
          </a:p>
          <a:p>
            <a:pPr lvl="1"/>
            <a:r>
              <a:rPr lang="en-US" sz="2700" dirty="0" smtClean="0"/>
              <a:t>Progress towards any business targets</a:t>
            </a:r>
          </a:p>
          <a:p>
            <a:pPr lvl="1"/>
            <a:r>
              <a:rPr lang="en-US" sz="2700" dirty="0" smtClean="0"/>
              <a:t>A discussion of uncertainties</a:t>
            </a:r>
          </a:p>
          <a:p>
            <a:pPr lvl="1"/>
            <a:r>
              <a:rPr lang="en-US" sz="2700" dirty="0" smtClean="0"/>
              <a:t>A description of events and changes that have an impact on reported data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A University Report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ACUPCC Reporting System</a:t>
            </a:r>
          </a:p>
          <a:p>
            <a:pPr lvl="1"/>
            <a:r>
              <a:rPr lang="en-US" sz="2800" dirty="0" smtClean="0"/>
              <a:t>Start date of 12-month period covered</a:t>
            </a:r>
          </a:p>
          <a:p>
            <a:pPr lvl="1"/>
            <a:r>
              <a:rPr lang="en-US" sz="2800" dirty="0" smtClean="0"/>
              <a:t>Consolidation methodology choice</a:t>
            </a:r>
          </a:p>
          <a:p>
            <a:pPr lvl="2"/>
            <a:r>
              <a:rPr lang="en-US" sz="2500" dirty="0" smtClean="0"/>
              <a:t>Explain any facilities omitted</a:t>
            </a:r>
          </a:p>
          <a:p>
            <a:pPr lvl="1"/>
            <a:r>
              <a:rPr lang="en-US" sz="2800" dirty="0" smtClean="0"/>
              <a:t>Emissions calculation tool used</a:t>
            </a:r>
          </a:p>
          <a:p>
            <a:pPr lvl="1"/>
            <a:r>
              <a:rPr lang="en-US" sz="2800" dirty="0" smtClean="0"/>
              <a:t>Version of IPCC GWPs used</a:t>
            </a:r>
          </a:p>
          <a:p>
            <a:pPr lvl="1"/>
            <a:r>
              <a:rPr lang="en-US" sz="2800" dirty="0" smtClean="0"/>
              <a:t>Who conducted the emissions inventory</a:t>
            </a:r>
          </a:p>
          <a:p>
            <a:pPr lvl="1"/>
            <a:r>
              <a:rPr lang="en-US" sz="2800" dirty="0" smtClean="0"/>
              <a:t>Process of conducting the inventory</a:t>
            </a:r>
          </a:p>
          <a:p>
            <a:pPr lvl="1"/>
            <a:r>
              <a:rPr lang="en-US" sz="2800" dirty="0" smtClean="0"/>
              <a:t>Describe any emissions sources classified as de </a:t>
            </a:r>
            <a:r>
              <a:rPr lang="en-US" sz="2800" dirty="0" err="1" smtClean="0"/>
              <a:t>minimis</a:t>
            </a:r>
            <a:endParaRPr lang="en-US" sz="2800" dirty="0" smtClean="0"/>
          </a:p>
          <a:p>
            <a:pPr lvl="1"/>
            <a:r>
              <a:rPr lang="en-US" sz="2800" dirty="0" smtClean="0"/>
              <a:t>Describe data limitations</a:t>
            </a:r>
          </a:p>
          <a:p>
            <a:pPr lvl="1"/>
            <a:r>
              <a:rPr lang="en-US" sz="2800" dirty="0" smtClean="0"/>
              <a:t>Report Scope 1 GHG emissions by stationary combustion, mobile combustion, process, fugitive, </a:t>
            </a:r>
          </a:p>
          <a:p>
            <a:pPr lvl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A University Report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ACUPCC Reporting System</a:t>
            </a:r>
          </a:p>
          <a:p>
            <a:pPr lvl="1"/>
            <a:r>
              <a:rPr lang="en-US" sz="2800" dirty="0" smtClean="0"/>
              <a:t>Report Scope 2 GHG emissions by purchased electricity, heat, cooling, and/or steam</a:t>
            </a:r>
          </a:p>
          <a:p>
            <a:pPr lvl="1"/>
            <a:r>
              <a:rPr lang="en-US" sz="2800" dirty="0" smtClean="0"/>
              <a:t>Report Scope 3 GHG emissions for regular commuting of students and employees, air travel paid for by university, GHG emissions due to incineration or decomposition of solid waste, GHG emissions from up to 3 additional custom sources </a:t>
            </a:r>
          </a:p>
          <a:p>
            <a:pPr lvl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Greenhouse Gases of Concern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dioxide (CO2) </a:t>
            </a:r>
          </a:p>
          <a:p>
            <a:r>
              <a:rPr lang="en-US" dirty="0" smtClean="0"/>
              <a:t>Methane (CH4) </a:t>
            </a:r>
          </a:p>
          <a:p>
            <a:r>
              <a:rPr lang="en-US" dirty="0" smtClean="0"/>
              <a:t>Nitrous oxide (N2O) </a:t>
            </a:r>
          </a:p>
          <a:p>
            <a:r>
              <a:rPr lang="en-US" dirty="0" smtClean="0"/>
              <a:t>Industrial Gases: </a:t>
            </a:r>
          </a:p>
          <a:p>
            <a:pPr lvl="1"/>
            <a:r>
              <a:rPr lang="en-US" dirty="0" err="1" smtClean="0"/>
              <a:t>Hydrofluorocarbons</a:t>
            </a:r>
            <a:r>
              <a:rPr lang="en-US" dirty="0" smtClean="0"/>
              <a:t> (HFCs) </a:t>
            </a:r>
          </a:p>
          <a:p>
            <a:pPr lvl="1"/>
            <a:r>
              <a:rPr lang="en-US" dirty="0" err="1" smtClean="0"/>
              <a:t>Perfluorocarbons</a:t>
            </a:r>
            <a:r>
              <a:rPr lang="en-US" dirty="0" smtClean="0"/>
              <a:t> (PFCs) </a:t>
            </a:r>
          </a:p>
          <a:p>
            <a:pPr lvl="1"/>
            <a:r>
              <a:rPr lang="en-US" dirty="0" smtClean="0"/>
              <a:t>Sulfur hexafluoride (SF</a:t>
            </a:r>
            <a:r>
              <a:rPr lang="en-US" baseline="-25000" dirty="0" smtClean="0"/>
              <a:t>6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A University Report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ACUPCC Reporting System</a:t>
            </a:r>
          </a:p>
          <a:p>
            <a:pPr lvl="1"/>
            <a:r>
              <a:rPr lang="en-US" sz="2800" dirty="0" smtClean="0"/>
              <a:t>Biogenic emissions: Total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emissions from the combustion of biomass and biomass-based fuels (wood, biodiesel, ethanol, landfill gas, etc.)</a:t>
            </a:r>
            <a:endParaRPr lang="en-US" sz="2800" baseline="30000" dirty="0" smtClean="0"/>
          </a:p>
          <a:p>
            <a:pPr lvl="2"/>
            <a:r>
              <a:rPr lang="en-US" sz="2500" dirty="0" smtClean="0"/>
              <a:t>From stationary combustion</a:t>
            </a:r>
          </a:p>
          <a:p>
            <a:pPr lvl="2"/>
            <a:r>
              <a:rPr lang="en-US" sz="2500" dirty="0" smtClean="0"/>
              <a:t>From mobile combustion</a:t>
            </a:r>
          </a:p>
          <a:p>
            <a:pPr lvl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A University Report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ACUPCC Reporting System</a:t>
            </a:r>
          </a:p>
          <a:p>
            <a:pPr lvl="1"/>
            <a:r>
              <a:rPr lang="en-US" sz="2800" dirty="0" smtClean="0"/>
              <a:t>Mitigation Data</a:t>
            </a:r>
          </a:p>
          <a:p>
            <a:pPr lvl="2"/>
            <a:r>
              <a:rPr lang="en-US" sz="2200" dirty="0" smtClean="0"/>
              <a:t>Carbon offsets</a:t>
            </a:r>
          </a:p>
          <a:p>
            <a:pPr lvl="2"/>
            <a:r>
              <a:rPr lang="en-US" sz="2200" dirty="0" smtClean="0"/>
              <a:t>Renewable Energy Certificates (RECs)</a:t>
            </a:r>
          </a:p>
          <a:p>
            <a:pPr lvl="2"/>
            <a:r>
              <a:rPr lang="en-US" sz="2200" dirty="0" smtClean="0"/>
              <a:t>Sequestration and carbon storage </a:t>
            </a:r>
          </a:p>
          <a:p>
            <a:pPr lvl="3"/>
            <a:r>
              <a:rPr lang="en-US" dirty="0" smtClean="0"/>
              <a:t>Land use</a:t>
            </a:r>
          </a:p>
          <a:p>
            <a:pPr lvl="3"/>
            <a:r>
              <a:rPr lang="en-US" dirty="0" smtClean="0"/>
              <a:t>Composting</a:t>
            </a:r>
          </a:p>
          <a:p>
            <a:r>
              <a:rPr lang="en-US" dirty="0" smtClean="0"/>
              <a:t>Contextual data</a:t>
            </a:r>
          </a:p>
          <a:p>
            <a:pPr lvl="1"/>
            <a:r>
              <a:rPr lang="en-US" dirty="0" smtClean="0"/>
              <a:t>Number of students, employees, building space, etc.</a:t>
            </a:r>
          </a:p>
          <a:p>
            <a:pPr lvl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GHG inventory is a beginning step for reducing GHG emissions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Concern about climate change is driving business decisions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 the United States, it seems to be mostly a consumer/stakeholder/stockholder initiative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There is not one standard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Uncertainty exists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Emissions from fuel is typically not measured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Fuel emissions factors may vary depending on entity publishing standards or guidance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GWP factors from IPCC and other sources vary with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Acquiring “green” electricity can be a major factor in inventory results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GHG Inventory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A plans to perform a Corporate GHG inventory for all their facilities. They own 2 pulp/paper mills in the United States and lease forested land in Canada from which they supply their mills with wood.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GHG Inventory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Concept; Complex Execution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Decide which Standard or Protocol to follow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Set Boundaries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Collect Data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mtClean="0"/>
              <a:t>Perform </a:t>
            </a:r>
            <a:r>
              <a:rPr lang="en-US" dirty="0" smtClean="0"/>
              <a:t>Calculations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Report Results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1. Standards and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Company A GHG Inventory</a:t>
            </a:r>
          </a:p>
          <a:p>
            <a:r>
              <a:rPr lang="en-US" dirty="0" smtClean="0"/>
              <a:t>GHG Protocol Corporate Accounting and Reporting Standard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Accepted internationally</a:t>
            </a:r>
          </a:p>
          <a:p>
            <a:pPr lvl="2"/>
            <a:r>
              <a:rPr lang="en-US" dirty="0" smtClean="0"/>
              <a:t>Most commonly used in the industry</a:t>
            </a:r>
          </a:p>
          <a:p>
            <a:pPr lvl="2"/>
            <a:r>
              <a:rPr lang="en-US" dirty="0" smtClean="0"/>
              <a:t>CEO recommendation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Boundaries</a:t>
            </a:r>
          </a:p>
          <a:p>
            <a:pPr lvl="2"/>
            <a:r>
              <a:rPr lang="en-US" dirty="0" smtClean="0"/>
              <a:t>Equity Share; Operational Control; Financial Control</a:t>
            </a:r>
          </a:p>
          <a:p>
            <a:r>
              <a:rPr lang="en-US" dirty="0" smtClean="0"/>
              <a:t>Operational Boundaries</a:t>
            </a:r>
          </a:p>
          <a:p>
            <a:pPr lvl="1"/>
            <a:r>
              <a:rPr lang="fr-FR" dirty="0" err="1" smtClean="0"/>
              <a:t>Required</a:t>
            </a:r>
            <a:r>
              <a:rPr lang="fr-FR" dirty="0" smtClean="0"/>
              <a:t>: Scope 1 and </a:t>
            </a:r>
            <a:r>
              <a:rPr lang="en-US" dirty="0" smtClean="0"/>
              <a:t>Scope 2</a:t>
            </a:r>
          </a:p>
          <a:p>
            <a:pPr lvl="1"/>
            <a:r>
              <a:rPr lang="en-US" dirty="0" smtClean="0"/>
              <a:t>Optional: Scope 3</a:t>
            </a:r>
          </a:p>
          <a:p>
            <a:r>
              <a:rPr lang="en-US" dirty="0" smtClean="0"/>
              <a:t>Temporal Boundaries</a:t>
            </a:r>
          </a:p>
          <a:p>
            <a:pPr lvl="1"/>
            <a:r>
              <a:rPr lang="en-US" dirty="0" smtClean="0"/>
              <a:t>Required: “Base year”</a:t>
            </a:r>
          </a:p>
          <a:p>
            <a:pPr lvl="2"/>
            <a:r>
              <a:rPr lang="en-US" dirty="0" smtClean="0"/>
              <a:t>Choose and report a base year for which verifiable emissions data are available and specify why this year was chosen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3. Collect Data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Scope 1 Sources</a:t>
            </a:r>
          </a:p>
          <a:p>
            <a:pPr eaLnBrk="1" hangingPunct="1"/>
            <a:r>
              <a:rPr lang="en-US" dirty="0" smtClean="0"/>
              <a:t>Stationary combustion - Fuel purchase records </a:t>
            </a:r>
          </a:p>
          <a:p>
            <a:pPr lvl="1"/>
            <a:r>
              <a:rPr lang="en-US" dirty="0" smtClean="0"/>
              <a:t>Natural gas – 14,000 MCF per year</a:t>
            </a:r>
          </a:p>
          <a:p>
            <a:pPr lvl="1"/>
            <a:r>
              <a:rPr lang="en-US" dirty="0" smtClean="0"/>
              <a:t>Residual fuel oil – 2400 gallons per year</a:t>
            </a:r>
          </a:p>
          <a:p>
            <a:pPr lvl="1"/>
            <a:r>
              <a:rPr lang="en-US" dirty="0" smtClean="0"/>
              <a:t>Coal – 50 short tons per year</a:t>
            </a:r>
          </a:p>
          <a:p>
            <a:pPr eaLnBrk="1" hangingPunct="1"/>
            <a:r>
              <a:rPr lang="en-US" dirty="0" smtClean="0"/>
              <a:t>Mobile combustion - Fuel purchase records</a:t>
            </a:r>
          </a:p>
          <a:p>
            <a:pPr lvl="1"/>
            <a:r>
              <a:rPr lang="en-US" dirty="0" smtClean="0"/>
              <a:t>Diesel – 2,000 gallons per year </a:t>
            </a:r>
            <a:br>
              <a:rPr lang="en-US" dirty="0" smtClean="0"/>
            </a:br>
            <a:r>
              <a:rPr lang="en-US" dirty="0" smtClean="0"/>
              <a:t>             (company owns fleet that delivers logs to mill)</a:t>
            </a:r>
          </a:p>
          <a:p>
            <a:pPr lvl="1"/>
            <a:r>
              <a:rPr lang="en-US" dirty="0" smtClean="0"/>
              <a:t>Gasoline – 300 gallons per year</a:t>
            </a:r>
          </a:p>
          <a:p>
            <a:pPr lvl="1"/>
            <a:r>
              <a:rPr lang="en-US" dirty="0" smtClean="0"/>
              <a:t>LPG vehicles – 240 gallons per year</a:t>
            </a:r>
          </a:p>
          <a:p>
            <a:pPr eaLnBrk="1" hangingPunct="1"/>
            <a:r>
              <a:rPr lang="en-US" dirty="0" smtClean="0"/>
              <a:t>Process emissions</a:t>
            </a:r>
          </a:p>
          <a:p>
            <a:pPr lvl="1" eaLnBrk="1" hangingPunct="1"/>
            <a:r>
              <a:rPr lang="en-US" dirty="0" smtClean="0"/>
              <a:t>Lime kiln – 20,000 lbs CO2 per year</a:t>
            </a:r>
          </a:p>
          <a:p>
            <a:pPr eaLnBrk="1" hangingPunct="1"/>
            <a:r>
              <a:rPr lang="en-US" dirty="0" smtClean="0"/>
              <a:t>Fugitive emissions</a:t>
            </a:r>
          </a:p>
          <a:p>
            <a:pPr lvl="1" eaLnBrk="1" hangingPunct="1"/>
            <a:r>
              <a:rPr lang="en-US" dirty="0" smtClean="0"/>
              <a:t>Onsite landfill – 2,000 lbs methane per year</a:t>
            </a:r>
          </a:p>
          <a:p>
            <a:pPr lvl="2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3. Collect Data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Scope 2 Sources</a:t>
            </a:r>
          </a:p>
          <a:p>
            <a:pPr eaLnBrk="1" hangingPunct="1"/>
            <a:r>
              <a:rPr lang="en-US" dirty="0" smtClean="0"/>
              <a:t>Purchased electricity, steam, heating, cooling</a:t>
            </a:r>
          </a:p>
          <a:p>
            <a:pPr lvl="1"/>
            <a:r>
              <a:rPr lang="en-US" dirty="0" smtClean="0"/>
              <a:t>Electricity meters for pulp/paper mill</a:t>
            </a:r>
          </a:p>
          <a:p>
            <a:pPr lvl="2"/>
            <a:r>
              <a:rPr lang="en-US" dirty="0" smtClean="0"/>
              <a:t>#1 - 2,100,000 </a:t>
            </a:r>
            <a:r>
              <a:rPr lang="en-US" dirty="0" err="1" smtClean="0"/>
              <a:t>kwh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#2 - 340,000 </a:t>
            </a:r>
            <a:r>
              <a:rPr lang="en-US" dirty="0" err="1" smtClean="0"/>
              <a:t>kwh</a:t>
            </a:r>
            <a:endParaRPr lang="en-US" dirty="0" smtClean="0"/>
          </a:p>
          <a:p>
            <a:pPr lvl="2"/>
            <a:r>
              <a:rPr lang="en-US" dirty="0" smtClean="0"/>
              <a:t>#3 - 5,780,000 </a:t>
            </a:r>
            <a:r>
              <a:rPr lang="en-US" dirty="0" err="1" smtClean="0"/>
              <a:t>kwh</a:t>
            </a:r>
            <a:endParaRPr lang="en-US" dirty="0" smtClean="0"/>
          </a:p>
          <a:p>
            <a:pPr lvl="2"/>
            <a:r>
              <a:rPr lang="en-US" dirty="0" smtClean="0"/>
              <a:t>#4 - 45,000 </a:t>
            </a:r>
            <a:r>
              <a:rPr lang="en-US" dirty="0" err="1" smtClean="0"/>
              <a:t>kwh</a:t>
            </a:r>
            <a:endParaRPr lang="en-US" dirty="0" smtClean="0"/>
          </a:p>
          <a:p>
            <a:pPr lvl="2"/>
            <a:r>
              <a:rPr lang="en-US" dirty="0" smtClean="0"/>
              <a:t>#5 - 17,800 </a:t>
            </a:r>
            <a:r>
              <a:rPr lang="en-US" dirty="0" err="1" smtClean="0"/>
              <a:t>kwh</a:t>
            </a:r>
            <a:endParaRPr lang="en-US" dirty="0" smtClean="0"/>
          </a:p>
          <a:p>
            <a:pPr lvl="2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Greenhouse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United States GHG Inventory</a:t>
            </a:r>
          </a:p>
          <a:p>
            <a:pPr lvl="1"/>
            <a:r>
              <a:rPr lang="en-US" dirty="0" smtClean="0"/>
              <a:t>81% - carbon dioxide from combustion of petroleum, coal, and natural gas </a:t>
            </a:r>
          </a:p>
          <a:p>
            <a:pPr lvl="1"/>
            <a:r>
              <a:rPr lang="en-US" dirty="0" smtClean="0"/>
              <a:t>10% - methane from landfills, coal mines, oil and natural gas operations, and agriculture</a:t>
            </a:r>
          </a:p>
          <a:p>
            <a:pPr lvl="1"/>
            <a:r>
              <a:rPr lang="en-US" dirty="0" smtClean="0"/>
              <a:t>5% - nitrous oxide from use of nitrogen fertilizers, burning fossil fuels, and certain industrial and waste management processes</a:t>
            </a:r>
          </a:p>
          <a:p>
            <a:pPr lvl="1"/>
            <a:r>
              <a:rPr lang="en-US" dirty="0" smtClean="0"/>
              <a:t>2% - </a:t>
            </a:r>
            <a:r>
              <a:rPr lang="en-US" dirty="0" err="1" smtClean="0"/>
              <a:t>hydrofluorocarbons</a:t>
            </a:r>
            <a:r>
              <a:rPr lang="en-US" dirty="0" smtClean="0"/>
              <a:t> (HFCs), </a:t>
            </a:r>
            <a:r>
              <a:rPr lang="en-US" dirty="0" err="1" smtClean="0"/>
              <a:t>perfluorocarbons</a:t>
            </a:r>
            <a:r>
              <a:rPr lang="en-US" dirty="0" smtClean="0"/>
              <a:t> (PFCs), and sulfur hexafluoride (SF</a:t>
            </a:r>
            <a:r>
              <a:rPr lang="en-US" baseline="-25000" dirty="0" smtClean="0"/>
              <a:t>6</a:t>
            </a:r>
            <a:r>
              <a:rPr lang="en-US" dirty="0" smtClean="0"/>
              <a:t>) released as byproducts of industrial processes and through leakage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Source: U.S. Energy Information Administration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187575"/>
            <a:ext cx="8137525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1752600"/>
            <a:ext cx="249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Stationary 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6838" y="2281238"/>
            <a:ext cx="6408737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1828800"/>
            <a:ext cx="212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828800"/>
            <a:ext cx="255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Fugitive Emissions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130" y="2286000"/>
            <a:ext cx="774507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600" dirty="0" smtClean="0"/>
              <a:t>4. Calculations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35523"/>
            <a:ext cx="8229600" cy="278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5. Report Results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Explain study boundaries</a:t>
            </a:r>
          </a:p>
          <a:p>
            <a:pPr eaLnBrk="1" hangingPunct="1"/>
            <a:r>
              <a:rPr lang="en-US" dirty="0" smtClean="0"/>
              <a:t>Summarize</a:t>
            </a:r>
          </a:p>
          <a:p>
            <a:pPr lvl="1" eaLnBrk="1" hangingPunct="1"/>
            <a:r>
              <a:rPr lang="en-US" dirty="0" smtClean="0"/>
              <a:t>Results for each mill</a:t>
            </a:r>
          </a:p>
          <a:p>
            <a:pPr lvl="1" eaLnBrk="1" hangingPunct="1"/>
            <a:r>
              <a:rPr lang="en-US" dirty="0" smtClean="0"/>
              <a:t>Results for wood harvesting (operational control)</a:t>
            </a:r>
          </a:p>
          <a:p>
            <a:r>
              <a:rPr lang="en-US" dirty="0" smtClean="0"/>
              <a:t>Transparency </a:t>
            </a:r>
          </a:p>
          <a:p>
            <a:pPr lvl="1"/>
            <a:r>
              <a:rPr lang="en-US" dirty="0" smtClean="0"/>
              <a:t>Sources of emission coefficients</a:t>
            </a:r>
          </a:p>
          <a:p>
            <a:pPr lvl="2"/>
            <a:r>
              <a:rPr lang="en-US" dirty="0" smtClean="0"/>
              <a:t>Stationary and mobile sources fuels – U.S. Energy Information Administration</a:t>
            </a:r>
          </a:p>
          <a:p>
            <a:pPr lvl="2"/>
            <a:r>
              <a:rPr lang="en-US" dirty="0" smtClean="0"/>
              <a:t>Electricity – eGrid2007 version 1.1</a:t>
            </a:r>
          </a:p>
          <a:p>
            <a:pPr lvl="1"/>
            <a:r>
              <a:rPr lang="en-US" dirty="0" smtClean="0"/>
              <a:t>Source of GWP – IPCC </a:t>
            </a:r>
            <a:r>
              <a:rPr lang="en-US" smtClean="0"/>
              <a:t>Second Assessment Report </a:t>
            </a:r>
            <a:endParaRPr lang="en-US" dirty="0" smtClean="0"/>
          </a:p>
          <a:p>
            <a:pPr lvl="1"/>
            <a:r>
              <a:rPr lang="en-US" dirty="0" smtClean="0"/>
              <a:t>Reliability of collected data (estimates or measured)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GHG Inventory?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EPA regulations requires reporting by certain entities</a:t>
            </a:r>
          </a:p>
          <a:p>
            <a:r>
              <a:rPr lang="en-US" dirty="0" smtClean="0"/>
              <a:t>Some states require reporting by certain entities</a:t>
            </a:r>
          </a:p>
          <a:p>
            <a:r>
              <a:rPr lang="en-US" dirty="0" smtClean="0"/>
              <a:t>Voluntary reduction of GHG emissions</a:t>
            </a:r>
          </a:p>
          <a:p>
            <a:r>
              <a:rPr lang="en-US" dirty="0" smtClean="0"/>
              <a:t>Business advantage or corporate policy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GHG Inventory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Concept; Complex Execution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Decide which Standard or Protocol to follow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Set Boundaries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Collect Data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Perform </a:t>
            </a:r>
            <a:r>
              <a:rPr lang="en-US" dirty="0" smtClean="0"/>
              <a:t>Calculations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Report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1. Standards and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GHG Protocol (WRI/WBCSD)</a:t>
            </a:r>
          </a:p>
          <a:p>
            <a:pPr lvl="1"/>
            <a:r>
              <a:rPr lang="en-US" dirty="0" smtClean="0"/>
              <a:t>Corporate Accounting and Reporting Standard</a:t>
            </a:r>
          </a:p>
          <a:p>
            <a:pPr lvl="1"/>
            <a:r>
              <a:rPr lang="en-US" dirty="0" smtClean="0"/>
              <a:t>Project Protocol</a:t>
            </a:r>
          </a:p>
          <a:p>
            <a:pPr lvl="1"/>
            <a:r>
              <a:rPr lang="en-US" dirty="0" smtClean="0"/>
              <a:t>Product Life Cycle Accounting and Reporting Standard (draft)</a:t>
            </a:r>
          </a:p>
          <a:p>
            <a:pPr lvl="1"/>
            <a:r>
              <a:rPr lang="en-US" dirty="0" smtClean="0"/>
              <a:t>Scope 3 Accounting and Reporting Standards (draft)</a:t>
            </a:r>
          </a:p>
          <a:p>
            <a:r>
              <a:rPr lang="en-US" dirty="0" smtClean="0"/>
              <a:t>ISO 14064 (three standards) </a:t>
            </a:r>
          </a:p>
          <a:p>
            <a:pPr lvl="1"/>
            <a:r>
              <a:rPr lang="en-US" dirty="0" smtClean="0"/>
              <a:t>Organizational 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Validation and Verification</a:t>
            </a:r>
          </a:p>
          <a:p>
            <a:r>
              <a:rPr lang="en-US" dirty="0" smtClean="0"/>
              <a:t>EPA Climate Leaders Greenhouse Gas (GHG) Inventory Guidance </a:t>
            </a:r>
          </a:p>
          <a:p>
            <a:r>
              <a:rPr lang="en-US" dirty="0" smtClean="0"/>
              <a:t>IPCC National Greenhouse Gas Inventories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Climate Registry Reporting Protocols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1. Standards and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KSU GHG Inventory</a:t>
            </a:r>
          </a:p>
          <a:p>
            <a:r>
              <a:rPr lang="en-US" dirty="0" smtClean="0"/>
              <a:t>American College &amp; University Presidents Climate Commitment (ACUPCC) Reporting Instructions</a:t>
            </a:r>
          </a:p>
          <a:p>
            <a:pPr lvl="1"/>
            <a:r>
              <a:rPr lang="en-US" dirty="0" smtClean="0"/>
              <a:t>GHG Protocol Corporate Accounting and Reporting Standard</a:t>
            </a:r>
          </a:p>
          <a:p>
            <a:pPr lvl="1"/>
            <a:r>
              <a:rPr lang="en-US" dirty="0" smtClean="0"/>
              <a:t>Climate Registry Reporting Protocols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Set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Organizational Boundaries</a:t>
            </a:r>
          </a:p>
          <a:p>
            <a:pPr lvl="1"/>
            <a:r>
              <a:rPr lang="en-US" dirty="0" smtClean="0"/>
              <a:t>Choose a consolidation methodology to account for partial ownership, operating licenses, leases, joint ventures, partnerships</a:t>
            </a:r>
          </a:p>
          <a:p>
            <a:pPr lvl="2"/>
            <a:r>
              <a:rPr lang="en-US" dirty="0" smtClean="0"/>
              <a:t>Equity Share Approach</a:t>
            </a:r>
          </a:p>
          <a:p>
            <a:pPr lvl="3"/>
            <a:r>
              <a:rPr lang="en-US" dirty="0" smtClean="0"/>
              <a:t>Account for GHG emissions according to share of economic interest</a:t>
            </a:r>
          </a:p>
          <a:p>
            <a:pPr lvl="2"/>
            <a:r>
              <a:rPr lang="en-US" dirty="0" smtClean="0"/>
              <a:t>Operational Control Approach</a:t>
            </a:r>
          </a:p>
          <a:p>
            <a:pPr lvl="3"/>
            <a:r>
              <a:rPr lang="en-US" dirty="0" smtClean="0"/>
              <a:t>Account for GHG emissions for operations under operational control</a:t>
            </a:r>
          </a:p>
          <a:p>
            <a:pPr lvl="2"/>
            <a:r>
              <a:rPr lang="en-US" dirty="0" smtClean="0"/>
              <a:t>Financial Control Approach</a:t>
            </a:r>
          </a:p>
          <a:p>
            <a:pPr lvl="3"/>
            <a:r>
              <a:rPr lang="en-US" dirty="0" smtClean="0"/>
              <a:t>Account for GHG emissions for operations under financial control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8181</TotalTime>
  <Words>2048</Words>
  <Application>Microsoft Office PowerPoint</Application>
  <PresentationFormat>On-screen Show (4:3)</PresentationFormat>
  <Paragraphs>343</Paragraphs>
  <Slides>44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Flow</vt:lpstr>
      <vt:lpstr>GREENHOUSE GAS (GHG) INVENTORY METHODS </vt:lpstr>
      <vt:lpstr>What are Greenhouse Gases?</vt:lpstr>
      <vt:lpstr>Greenhouse Gases of Concern</vt:lpstr>
      <vt:lpstr>Sources of Greenhouse Gases</vt:lpstr>
      <vt:lpstr>WHY GHG Inventory?</vt:lpstr>
      <vt:lpstr>GHG Inventory – the Process</vt:lpstr>
      <vt:lpstr>1. Standards and Protocols</vt:lpstr>
      <vt:lpstr>1. Standards and Protocols</vt:lpstr>
      <vt:lpstr>2. Set Boundaries</vt:lpstr>
      <vt:lpstr>2. Set Boundaries</vt:lpstr>
      <vt:lpstr>2. Set Boundaries</vt:lpstr>
      <vt:lpstr>Why Scopes 1, 2, 3?</vt:lpstr>
      <vt:lpstr>2. Set Boundaries</vt:lpstr>
      <vt:lpstr>   3. Collect Data</vt:lpstr>
      <vt:lpstr>   3. Collect Data</vt:lpstr>
      <vt:lpstr>  4. Calculations</vt:lpstr>
      <vt:lpstr>4. Calculations</vt:lpstr>
      <vt:lpstr>  4. Calculations  </vt:lpstr>
      <vt:lpstr>4. Calculations</vt:lpstr>
      <vt:lpstr>  4. Calculations</vt:lpstr>
      <vt:lpstr> 4. Calculations</vt:lpstr>
      <vt:lpstr>4. Calculations</vt:lpstr>
      <vt:lpstr> 4. Calculations - GWP</vt:lpstr>
      <vt:lpstr>  4. Calculations</vt:lpstr>
      <vt:lpstr>5. Report Results</vt:lpstr>
      <vt:lpstr>Facility-level Reporting</vt:lpstr>
      <vt:lpstr>5. Report Contents</vt:lpstr>
      <vt:lpstr>5. A University Report </vt:lpstr>
      <vt:lpstr>5. A University Report </vt:lpstr>
      <vt:lpstr>5. A University Report </vt:lpstr>
      <vt:lpstr>5. A University Report </vt:lpstr>
      <vt:lpstr>Summary</vt:lpstr>
      <vt:lpstr>Questions?</vt:lpstr>
      <vt:lpstr>GHG Inventory – Example</vt:lpstr>
      <vt:lpstr>GHG Inventory – the Process</vt:lpstr>
      <vt:lpstr>1. Standards and Protocols</vt:lpstr>
      <vt:lpstr>2. Set Boundaries</vt:lpstr>
      <vt:lpstr>   3. Collect Data</vt:lpstr>
      <vt:lpstr>   3. Collect Data</vt:lpstr>
      <vt:lpstr>   4. Calculations</vt:lpstr>
      <vt:lpstr>   4. Calculations</vt:lpstr>
      <vt:lpstr>   4. Calculations</vt:lpstr>
      <vt:lpstr>   4. Calculations</vt:lpstr>
      <vt:lpstr>5. Report Results</vt:lpstr>
    </vt:vector>
  </TitlesOfParts>
  <Company>Thales ATM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 and  Carbon Footprints</dc:title>
  <dc:creator>boguski</dc:creator>
  <cp:lastModifiedBy>Terrie Boguski</cp:lastModifiedBy>
  <cp:revision>334</cp:revision>
  <dcterms:created xsi:type="dcterms:W3CDTF">2008-05-11T18:49:40Z</dcterms:created>
  <dcterms:modified xsi:type="dcterms:W3CDTF">2010-01-06T02:55:31Z</dcterms:modified>
</cp:coreProperties>
</file>