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handoutMasterIdLst>
    <p:handoutMasterId r:id="rId30"/>
  </p:handoutMasterIdLst>
  <p:sldIdLst>
    <p:sldId id="622" r:id="rId2"/>
    <p:sldId id="797" r:id="rId3"/>
    <p:sldId id="798" r:id="rId4"/>
    <p:sldId id="805" r:id="rId5"/>
    <p:sldId id="806" r:id="rId6"/>
    <p:sldId id="812" r:id="rId7"/>
    <p:sldId id="682" r:id="rId8"/>
    <p:sldId id="764" r:id="rId9"/>
    <p:sldId id="799" r:id="rId10"/>
    <p:sldId id="809" r:id="rId11"/>
    <p:sldId id="810" r:id="rId12"/>
    <p:sldId id="713" r:id="rId13"/>
    <p:sldId id="787" r:id="rId14"/>
    <p:sldId id="786" r:id="rId15"/>
    <p:sldId id="788" r:id="rId16"/>
    <p:sldId id="789" r:id="rId17"/>
    <p:sldId id="807" r:id="rId18"/>
    <p:sldId id="794" r:id="rId19"/>
    <p:sldId id="801" r:id="rId20"/>
    <p:sldId id="802" r:id="rId21"/>
    <p:sldId id="796" r:id="rId22"/>
    <p:sldId id="795" r:id="rId23"/>
    <p:sldId id="804" r:id="rId24"/>
    <p:sldId id="811" r:id="rId25"/>
    <p:sldId id="779" r:id="rId26"/>
    <p:sldId id="781" r:id="rId27"/>
    <p:sldId id="623" r:id="rId28"/>
  </p:sldIdLst>
  <p:sldSz cx="9144000" cy="6858000" type="screen4x3"/>
  <p:notesSz cx="9601200" cy="73152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247A"/>
    <a:srgbClr val="6C2E9A"/>
    <a:srgbClr val="663300"/>
    <a:srgbClr val="008000"/>
    <a:srgbClr val="FFFFFF"/>
    <a:srgbClr val="6F0603"/>
    <a:srgbClr val="00CCFF"/>
    <a:srgbClr val="9800C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1" autoAdjust="0"/>
    <p:restoredTop sz="94595" autoAdjust="0"/>
  </p:normalViewPr>
  <p:slideViewPr>
    <p:cSldViewPr>
      <p:cViewPr>
        <p:scale>
          <a:sx n="66" d="100"/>
          <a:sy n="66" d="100"/>
        </p:scale>
        <p:origin x="-13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032"/>
    </p:cViewPr>
  </p:sorterViewPr>
  <p:notesViewPr>
    <p:cSldViewPr showGuides="1">
      <p:cViewPr varScale="1">
        <p:scale>
          <a:sx n="47" d="100"/>
          <a:sy n="47" d="100"/>
        </p:scale>
        <p:origin x="-1080" y="-102"/>
      </p:cViewPr>
      <p:guideLst>
        <p:guide orient="horz" pos="2304"/>
        <p:guide pos="302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8418" name="Rectangle 2"/>
          <p:cNvSpPr>
            <a:spLocks noGrp="1" noChangeArrowheads="1"/>
          </p:cNvSpPr>
          <p:nvPr>
            <p:ph type="hdr" sz="quarter"/>
          </p:nvPr>
        </p:nvSpPr>
        <p:spPr bwMode="auto">
          <a:xfrm>
            <a:off x="0" y="0"/>
            <a:ext cx="4160937" cy="365276"/>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defRPr sz="1300"/>
            </a:lvl1pPr>
          </a:lstStyle>
          <a:p>
            <a:pPr>
              <a:defRPr/>
            </a:pPr>
            <a:endParaRPr lang="en-US"/>
          </a:p>
        </p:txBody>
      </p:sp>
      <p:sp>
        <p:nvSpPr>
          <p:cNvPr id="188419" name="Rectangle 3"/>
          <p:cNvSpPr>
            <a:spLocks noGrp="1" noChangeArrowheads="1"/>
          </p:cNvSpPr>
          <p:nvPr>
            <p:ph type="dt" sz="quarter" idx="1"/>
          </p:nvPr>
        </p:nvSpPr>
        <p:spPr bwMode="auto">
          <a:xfrm>
            <a:off x="5438180" y="0"/>
            <a:ext cx="4160937" cy="365276"/>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defRPr sz="1300"/>
            </a:lvl1pPr>
          </a:lstStyle>
          <a:p>
            <a:pPr>
              <a:defRPr/>
            </a:pPr>
            <a:endParaRPr lang="en-US"/>
          </a:p>
        </p:txBody>
      </p:sp>
      <p:sp>
        <p:nvSpPr>
          <p:cNvPr id="188420" name="Rectangle 4"/>
          <p:cNvSpPr>
            <a:spLocks noGrp="1" noChangeArrowheads="1"/>
          </p:cNvSpPr>
          <p:nvPr>
            <p:ph type="ftr" sz="quarter" idx="2"/>
          </p:nvPr>
        </p:nvSpPr>
        <p:spPr bwMode="auto">
          <a:xfrm>
            <a:off x="0" y="6948715"/>
            <a:ext cx="4160937" cy="365276"/>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defRPr sz="1300"/>
            </a:lvl1pPr>
          </a:lstStyle>
          <a:p>
            <a:pPr>
              <a:defRPr/>
            </a:pPr>
            <a:endParaRPr lang="en-US"/>
          </a:p>
        </p:txBody>
      </p:sp>
      <p:sp>
        <p:nvSpPr>
          <p:cNvPr id="188421" name="Rectangle 5"/>
          <p:cNvSpPr>
            <a:spLocks noGrp="1" noChangeArrowheads="1"/>
          </p:cNvSpPr>
          <p:nvPr>
            <p:ph type="sldNum" sz="quarter" idx="3"/>
          </p:nvPr>
        </p:nvSpPr>
        <p:spPr bwMode="auto">
          <a:xfrm>
            <a:off x="5438180" y="6948715"/>
            <a:ext cx="4160937" cy="365276"/>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defRPr sz="1300"/>
            </a:lvl1pPr>
          </a:lstStyle>
          <a:p>
            <a:pPr>
              <a:defRPr/>
            </a:pPr>
            <a:fld id="{24DB15FE-F7C3-4B6C-9B15-03ECD8BC611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4160937" cy="365276"/>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defRPr sz="1300"/>
            </a:lvl1pPr>
          </a:lstStyle>
          <a:p>
            <a:pPr>
              <a:defRPr/>
            </a:pPr>
            <a:endParaRPr lang="en-US"/>
          </a:p>
        </p:txBody>
      </p:sp>
      <p:sp>
        <p:nvSpPr>
          <p:cNvPr id="22531" name="Rectangle 3"/>
          <p:cNvSpPr>
            <a:spLocks noGrp="1" noChangeArrowheads="1"/>
          </p:cNvSpPr>
          <p:nvPr>
            <p:ph type="dt" idx="1"/>
          </p:nvPr>
        </p:nvSpPr>
        <p:spPr bwMode="auto">
          <a:xfrm>
            <a:off x="5440265" y="0"/>
            <a:ext cx="4160936" cy="365276"/>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defRPr sz="1300"/>
            </a:lvl1pPr>
          </a:lstStyle>
          <a:p>
            <a:pPr>
              <a:defRPr/>
            </a:pPr>
            <a:endParaRPr lang="en-US"/>
          </a:p>
        </p:txBody>
      </p:sp>
      <p:sp>
        <p:nvSpPr>
          <p:cNvPr id="40964" name="Rectangle 4"/>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1279327" y="3474963"/>
            <a:ext cx="7042547" cy="3291114"/>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6949924"/>
            <a:ext cx="4160937" cy="365276"/>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defRPr sz="1300"/>
            </a:lvl1pPr>
          </a:lstStyle>
          <a:p>
            <a:pPr>
              <a:defRPr/>
            </a:pPr>
            <a:endParaRPr lang="en-US"/>
          </a:p>
        </p:txBody>
      </p:sp>
      <p:sp>
        <p:nvSpPr>
          <p:cNvPr id="22535" name="Rectangle 7"/>
          <p:cNvSpPr>
            <a:spLocks noGrp="1" noChangeArrowheads="1"/>
          </p:cNvSpPr>
          <p:nvPr>
            <p:ph type="sldNum" sz="quarter" idx="5"/>
          </p:nvPr>
        </p:nvSpPr>
        <p:spPr bwMode="auto">
          <a:xfrm>
            <a:off x="5440265" y="6949924"/>
            <a:ext cx="4160936" cy="365276"/>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defRPr sz="1300"/>
            </a:lvl1pPr>
          </a:lstStyle>
          <a:p>
            <a:pPr>
              <a:defRPr/>
            </a:pPr>
            <a:fld id="{6343E8F4-5B5E-4342-8496-9290EF160BA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7F23D2C-DFE7-4D1A-81CB-0D71ACFB2891}"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p:cNvSpPr>
          <p:nvPr>
            <p:ph type="sldImg"/>
          </p:nvPr>
        </p:nvSpPr>
        <p:spPr>
          <a:xfrm>
            <a:off x="2979738" y="554038"/>
            <a:ext cx="3641725" cy="2732087"/>
          </a:xfrm>
          <a:solidFill>
            <a:srgbClr val="FFFFFF"/>
          </a:solidFill>
          <a:ln/>
        </p:spPr>
      </p:sp>
      <p:sp>
        <p:nvSpPr>
          <p:cNvPr id="95235"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pitchFamily="-112"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790C47A-C855-4DFB-B9E6-11895086779D}" type="slidenum">
              <a:rPr lang="en-US" smtClean="0"/>
              <a:pPr/>
              <a:t>25</a:t>
            </a:fld>
            <a:endParaRPr lang="en-US" smtClean="0"/>
          </a:p>
        </p:txBody>
      </p:sp>
      <p:sp>
        <p:nvSpPr>
          <p:cNvPr id="43011" name="Rectangle 7"/>
          <p:cNvSpPr txBox="1">
            <a:spLocks noGrp="1" noChangeArrowheads="1"/>
          </p:cNvSpPr>
          <p:nvPr/>
        </p:nvSpPr>
        <p:spPr bwMode="auto">
          <a:xfrm>
            <a:off x="5438180" y="6948715"/>
            <a:ext cx="4160937" cy="365276"/>
          </a:xfrm>
          <a:prstGeom prst="rect">
            <a:avLst/>
          </a:prstGeom>
          <a:noFill/>
          <a:ln w="9525">
            <a:noFill/>
            <a:miter lim="800000"/>
            <a:headEnd/>
            <a:tailEnd/>
          </a:ln>
        </p:spPr>
        <p:txBody>
          <a:bodyPr lIns="96661" tIns="48331" rIns="96661" bIns="48331" anchor="b"/>
          <a:lstStyle/>
          <a:p>
            <a:pPr algn="r" defTabSz="966788"/>
            <a:fld id="{E954B32E-EEF7-49AE-91FA-CA71A0F80DBA}" type="slidenum">
              <a:rPr lang="en-US" sz="1300">
                <a:latin typeface="Arial" pitchFamily="34" charset="0"/>
              </a:rPr>
              <a:pPr algn="r" defTabSz="966788"/>
              <a:t>25</a:t>
            </a:fld>
            <a:endParaRPr lang="en-US" sz="1300">
              <a:latin typeface="Arial" pitchFamily="34" charset="0"/>
            </a:endParaRPr>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xfrm>
            <a:off x="960538" y="3474963"/>
            <a:ext cx="7680127" cy="3291114"/>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87A4E56-CAC5-402C-854E-E8F45A2E3A03}" type="slidenum">
              <a:rPr lang="en-US" smtClean="0"/>
              <a:pPr/>
              <a:t>3</a:t>
            </a:fld>
            <a:endParaRPr lang="en-US" smtClean="0"/>
          </a:p>
        </p:txBody>
      </p:sp>
      <p:sp>
        <p:nvSpPr>
          <p:cNvPr id="39939" name="Rectangle 2"/>
          <p:cNvSpPr>
            <a:spLocks noGrp="1" noRot="1" noChangeAspect="1" noChangeArrowheads="1" noTextEdit="1"/>
          </p:cNvSpPr>
          <p:nvPr>
            <p:ph type="sldImg"/>
          </p:nvPr>
        </p:nvSpPr>
        <p:spPr>
          <a:xfrm>
            <a:off x="2973388" y="549275"/>
            <a:ext cx="3659187" cy="2743200"/>
          </a:xfrm>
          <a:ln/>
        </p:spPr>
      </p:sp>
      <p:sp>
        <p:nvSpPr>
          <p:cNvPr id="39940" name="Rectangle 3"/>
          <p:cNvSpPr>
            <a:spLocks noGrp="1" noChangeArrowheads="1"/>
          </p:cNvSpPr>
          <p:nvPr>
            <p:ph type="body" idx="1"/>
          </p:nvPr>
        </p:nvSpPr>
        <p:spPr>
          <a:xfrm>
            <a:off x="960538" y="3473753"/>
            <a:ext cx="7680127" cy="3292324"/>
          </a:xfrm>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p:cNvSpPr>
          <p:nvPr>
            <p:ph type="sldImg"/>
          </p:nvPr>
        </p:nvSpPr>
        <p:spPr>
          <a:xfrm>
            <a:off x="2979738" y="554038"/>
            <a:ext cx="3641725" cy="2732087"/>
          </a:xfrm>
          <a:solidFill>
            <a:srgbClr val="FFFFFF"/>
          </a:solidFill>
          <a:ln/>
        </p:spPr>
      </p:sp>
      <p:sp>
        <p:nvSpPr>
          <p:cNvPr id="91139"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pitchFamily="-112"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p:cNvSpPr>
          <p:nvPr>
            <p:ph type="sldImg"/>
          </p:nvPr>
        </p:nvSpPr>
        <p:spPr>
          <a:xfrm>
            <a:off x="2979738" y="554038"/>
            <a:ext cx="3641725" cy="2732087"/>
          </a:xfrm>
          <a:solidFill>
            <a:srgbClr val="FFFFFF"/>
          </a:solidFill>
          <a:ln/>
        </p:spPr>
      </p:sp>
      <p:sp>
        <p:nvSpPr>
          <p:cNvPr id="93187"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pitchFamily="-112"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p:spPr>
        <p:txBody>
          <a:bodyPr/>
          <a:lstStyle/>
          <a:p>
            <a:r>
              <a:rPr lang="en-US" smtClean="0"/>
              <a:t>Eastern Kansas climate change is uncertain. </a:t>
            </a:r>
          </a:p>
          <a:p>
            <a:r>
              <a:rPr lang="en-US" smtClean="0"/>
              <a:t>Water is the big issue</a:t>
            </a:r>
          </a:p>
          <a:p>
            <a:r>
              <a:rPr lang="en-US" smtClean="0"/>
              <a:t>    affects agriculture, domestic supplies, and industrial.</a:t>
            </a:r>
          </a:p>
          <a:p>
            <a:r>
              <a:rPr lang="en-US" smtClean="0"/>
              <a:t>	</a:t>
            </a:r>
          </a:p>
          <a:p>
            <a:endParaRPr lang="en-US" smtClean="0"/>
          </a:p>
          <a:p>
            <a:endParaRPr lang="en-US" smtClean="0"/>
          </a:p>
        </p:txBody>
      </p:sp>
      <p:sp>
        <p:nvSpPr>
          <p:cNvPr id="12292" name="Slide Number Placeholder 3"/>
          <p:cNvSpPr>
            <a:spLocks noGrp="1"/>
          </p:cNvSpPr>
          <p:nvPr>
            <p:ph type="sldNum" sz="quarter" idx="5"/>
          </p:nvPr>
        </p:nvSpPr>
        <p:spPr>
          <a:noFill/>
        </p:spPr>
        <p:txBody>
          <a:bodyPr/>
          <a:lstStyle/>
          <a:p>
            <a:fld id="{E7A281C8-2E6B-4694-8CD6-8BBF3247F91B}" type="slidenum">
              <a:rPr lang="en-US" smtClean="0"/>
              <a:pPr/>
              <a:t>19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r>
              <a:rPr lang="en-US" smtClean="0"/>
              <a:t>In Western KS most cases suggest that water will be much drier which will greatly affect the economy of the state!!!!</a:t>
            </a:r>
          </a:p>
        </p:txBody>
      </p:sp>
      <p:sp>
        <p:nvSpPr>
          <p:cNvPr id="13316" name="Slide Number Placeholder 3"/>
          <p:cNvSpPr>
            <a:spLocks noGrp="1"/>
          </p:cNvSpPr>
          <p:nvPr>
            <p:ph type="sldNum" sz="quarter" idx="5"/>
          </p:nvPr>
        </p:nvSpPr>
        <p:spPr>
          <a:noFill/>
        </p:spPr>
        <p:txBody>
          <a:bodyPr/>
          <a:lstStyle/>
          <a:p>
            <a:fld id="{CF1D1AFD-4601-4791-9505-AFF559C04033}" type="slidenum">
              <a:rPr lang="en-US" smtClean="0"/>
              <a:pPr/>
              <a:t>20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2A824E-0B67-4AA3-B1D1-9D3F0AB3C7F9}" type="slidenum">
              <a:rPr lang="en-US" smtClean="0"/>
              <a:pPr fontAlgn="base">
                <a:spcBef>
                  <a:spcPct val="0"/>
                </a:spcBef>
                <a:spcAft>
                  <a:spcPct val="0"/>
                </a:spcAft>
                <a:defRPr/>
              </a:pPr>
              <a:t>21</a:t>
            </a:fld>
            <a:endParaRPr lang="en-US" smtClean="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2E4B3F-DCE1-4AE0-ACA1-66845CD32E95}" type="slidenum">
              <a:rPr lang="en-US" smtClean="0"/>
              <a:pPr fontAlgn="base">
                <a:spcBef>
                  <a:spcPct val="0"/>
                </a:spcBef>
                <a:spcAft>
                  <a:spcPct val="0"/>
                </a:spcAft>
                <a:defRPr/>
              </a:pPr>
              <a:t>22</a:t>
            </a:fld>
            <a:endParaRPr lang="en-US" smtClean="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B66AAF-AAEE-4291-80A3-939BC3C91BD2}" type="slidenum">
              <a:rPr lang="en-US"/>
              <a:pPr fontAlgn="base">
                <a:spcBef>
                  <a:spcPct val="0"/>
                </a:spcBef>
                <a:spcAft>
                  <a:spcPct val="0"/>
                </a:spcAft>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A223E0-BC23-40A5-BABD-2E7CDC06848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AF3111-35F4-4A74-92F3-F420455927C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E85A3D-8C46-4462-A9F6-E34CF319A3D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29EEE2-C48E-436B-9050-962B745807A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D72F7BB-61FD-47BC-ABE0-2A8FD5EA8EE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9F8B77-8D17-4802-B374-57B09FDD5B7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9C2165-83D5-47E5-AF63-AE667C30AB9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07848F-C325-491D-974E-1C53826515F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CE12006-D1B5-4CE5-874D-BB0DF388DF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986AB27-9817-4F46-8B1F-98330C364EF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6B1E79-2139-44D7-88C4-A886D54D142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33DAED-28A5-4FA9-B2AB-23F50B87B04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9F0877-A9AD-4C6F-9FE6-E0349BF68A8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50033"/>
            </a:gs>
            <a:gs pos="100000">
              <a:srgbClr val="51006E"/>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85823863-A0B8-42DB-BC27-BE29FBEC42D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oilcarboncenter.k-state.edu/" TargetMode="Externa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arneylndscp"/>
          <p:cNvPicPr>
            <a:picLocks noChangeAspect="1" noChangeArrowheads="1"/>
          </p:cNvPicPr>
          <p:nvPr/>
        </p:nvPicPr>
        <p:blipFill>
          <a:blip r:embed="rId2" cstate="print"/>
          <a:srcRect/>
          <a:stretch>
            <a:fillRect/>
          </a:stretch>
        </p:blipFill>
        <p:spPr bwMode="auto">
          <a:xfrm>
            <a:off x="0" y="0"/>
            <a:ext cx="1600200" cy="1108075"/>
          </a:xfrm>
          <a:prstGeom prst="rect">
            <a:avLst/>
          </a:prstGeom>
          <a:noFill/>
          <a:ln w="9525">
            <a:noFill/>
            <a:miter lim="800000"/>
            <a:headEnd/>
            <a:tailEnd/>
          </a:ln>
        </p:spPr>
      </p:pic>
      <p:pic>
        <p:nvPicPr>
          <p:cNvPr id="4099" name="Picture 3" descr="Harney"/>
          <p:cNvPicPr>
            <a:picLocks noChangeAspect="1" noChangeArrowheads="1"/>
          </p:cNvPicPr>
          <p:nvPr/>
        </p:nvPicPr>
        <p:blipFill>
          <a:blip r:embed="rId3" cstate="print"/>
          <a:srcRect/>
          <a:stretch>
            <a:fillRect/>
          </a:stretch>
        </p:blipFill>
        <p:spPr bwMode="auto">
          <a:xfrm>
            <a:off x="7105650" y="4267200"/>
            <a:ext cx="2038350" cy="2590800"/>
          </a:xfrm>
          <a:prstGeom prst="rect">
            <a:avLst/>
          </a:prstGeom>
          <a:noFill/>
          <a:ln w="9525">
            <a:noFill/>
            <a:miter lim="800000"/>
            <a:headEnd/>
            <a:tailEnd/>
          </a:ln>
        </p:spPr>
      </p:pic>
      <p:sp>
        <p:nvSpPr>
          <p:cNvPr id="528388" name="Rectangle 4"/>
          <p:cNvSpPr>
            <a:spLocks noGrp="1" noChangeArrowheads="1"/>
          </p:cNvSpPr>
          <p:nvPr>
            <p:ph type="ctrTitle"/>
          </p:nvPr>
        </p:nvSpPr>
        <p:spPr>
          <a:xfrm>
            <a:off x="152400" y="1219200"/>
            <a:ext cx="8763000" cy="1676400"/>
          </a:xfrm>
        </p:spPr>
        <p:txBody>
          <a:bodyPr/>
          <a:lstStyle/>
          <a:p>
            <a:pPr>
              <a:defRPr/>
            </a:pPr>
            <a:r>
              <a:rPr lang="en-US" sz="3200" b="1" i="1" dirty="0" smtClean="0">
                <a:solidFill>
                  <a:srgbClr val="FFFF00"/>
                </a:solidFill>
                <a:effectLst>
                  <a:outerShdw blurRad="38100" dist="38100" dir="2700000" algn="tl">
                    <a:srgbClr val="000000"/>
                  </a:outerShdw>
                </a:effectLst>
                <a:latin typeface="Arial" pitchFamily="34" charset="0"/>
              </a:rPr>
              <a:t>Climate Change and the Midwest:</a:t>
            </a:r>
            <a:br>
              <a:rPr lang="en-US" sz="3200" b="1" i="1" dirty="0" smtClean="0">
                <a:solidFill>
                  <a:srgbClr val="FFFF00"/>
                </a:solidFill>
                <a:effectLst>
                  <a:outerShdw blurRad="38100" dist="38100" dir="2700000" algn="tl">
                    <a:srgbClr val="000000"/>
                  </a:outerShdw>
                </a:effectLst>
                <a:latin typeface="Arial" pitchFamily="34" charset="0"/>
              </a:rPr>
            </a:br>
            <a:r>
              <a:rPr lang="en-US" sz="3200" b="1" i="1" dirty="0" smtClean="0">
                <a:solidFill>
                  <a:srgbClr val="FFFF00"/>
                </a:solidFill>
                <a:effectLst>
                  <a:outerShdw blurRad="38100" dist="38100" dir="2700000" algn="tl">
                    <a:srgbClr val="000000"/>
                  </a:outerShdw>
                </a:effectLst>
                <a:latin typeface="Arial" pitchFamily="34" charset="0"/>
              </a:rPr>
              <a:t>Issues and Impacts</a:t>
            </a:r>
          </a:p>
        </p:txBody>
      </p:sp>
      <p:sp>
        <p:nvSpPr>
          <p:cNvPr id="528389" name="Rectangle 5"/>
          <p:cNvSpPr>
            <a:spLocks noGrp="1" noChangeArrowheads="1"/>
          </p:cNvSpPr>
          <p:nvPr>
            <p:ph type="subTitle" idx="1"/>
          </p:nvPr>
        </p:nvSpPr>
        <p:spPr>
          <a:xfrm>
            <a:off x="381000" y="3657600"/>
            <a:ext cx="8534400" cy="1981200"/>
          </a:xfrm>
        </p:spPr>
        <p:txBody>
          <a:bodyPr/>
          <a:lstStyle/>
          <a:p>
            <a:pPr>
              <a:lnSpc>
                <a:spcPct val="80000"/>
              </a:lnSpc>
              <a:defRPr/>
            </a:pPr>
            <a:r>
              <a:rPr lang="en-US" sz="2400" b="1" dirty="0" smtClean="0">
                <a:solidFill>
                  <a:srgbClr val="FFFF00"/>
                </a:solidFill>
                <a:effectLst>
                  <a:outerShdw blurRad="38100" dist="38100" dir="2700000" algn="tl">
                    <a:srgbClr val="000000"/>
                  </a:outerShdw>
                </a:effectLst>
                <a:latin typeface="Arial" pitchFamily="34" charset="0"/>
              </a:rPr>
              <a:t>Charles W. Rice</a:t>
            </a:r>
          </a:p>
          <a:p>
            <a:pPr>
              <a:lnSpc>
                <a:spcPct val="80000"/>
              </a:lnSpc>
              <a:defRPr/>
            </a:pPr>
            <a:r>
              <a:rPr lang="en-US" sz="2400" b="1" dirty="0" smtClean="0">
                <a:solidFill>
                  <a:srgbClr val="FFFF00"/>
                </a:solidFill>
                <a:effectLst>
                  <a:outerShdw blurRad="38100" dist="38100" dir="2700000" algn="tl">
                    <a:srgbClr val="000000"/>
                  </a:outerShdw>
                </a:effectLst>
                <a:latin typeface="Arial" pitchFamily="34" charset="0"/>
              </a:rPr>
              <a:t>University Distinguished Professor</a:t>
            </a:r>
          </a:p>
          <a:p>
            <a:pPr>
              <a:lnSpc>
                <a:spcPct val="80000"/>
              </a:lnSpc>
              <a:defRPr/>
            </a:pPr>
            <a:r>
              <a:rPr lang="en-US" sz="2400" b="1" dirty="0" smtClean="0">
                <a:solidFill>
                  <a:srgbClr val="FFFF00"/>
                </a:solidFill>
                <a:effectLst>
                  <a:outerShdw blurRad="38100" dist="38100" dir="2700000" algn="tl">
                    <a:srgbClr val="000000"/>
                  </a:outerShdw>
                </a:effectLst>
                <a:latin typeface="Arial" pitchFamily="34" charset="0"/>
              </a:rPr>
              <a:t>Department of Agronomy</a:t>
            </a:r>
          </a:p>
          <a:p>
            <a:pPr>
              <a:lnSpc>
                <a:spcPct val="80000"/>
              </a:lnSpc>
              <a:defRPr/>
            </a:pPr>
            <a:endParaRPr lang="en-US" sz="2400" b="1" dirty="0" smtClean="0">
              <a:solidFill>
                <a:srgbClr val="FFFF00"/>
              </a:solidFill>
              <a:effectLst>
                <a:outerShdw blurRad="38100" dist="38100" dir="2700000" algn="tl">
                  <a:srgbClr val="000000"/>
                </a:outerShdw>
              </a:effectLst>
              <a:latin typeface="Arial" pitchFamily="34" charset="0"/>
            </a:endParaRPr>
          </a:p>
          <a:p>
            <a:pPr>
              <a:lnSpc>
                <a:spcPct val="80000"/>
              </a:lnSpc>
              <a:defRPr/>
            </a:pPr>
            <a:r>
              <a:rPr lang="en-US" sz="2400" b="1" dirty="0" smtClean="0">
                <a:solidFill>
                  <a:srgbClr val="FFFF00"/>
                </a:solidFill>
                <a:effectLst>
                  <a:outerShdw blurRad="38100" dist="38100" dir="2700000" algn="tl">
                    <a:srgbClr val="000000"/>
                  </a:outerShdw>
                </a:effectLst>
                <a:latin typeface="Arial" pitchFamily="34" charset="0"/>
              </a:rPr>
              <a:t>Lead Author, IPCC AR4 WGIII</a:t>
            </a:r>
          </a:p>
          <a:p>
            <a:pPr>
              <a:lnSpc>
                <a:spcPct val="80000"/>
              </a:lnSpc>
              <a:defRPr/>
            </a:pPr>
            <a:endParaRPr lang="en-US" sz="2400" b="1" dirty="0" smtClean="0">
              <a:solidFill>
                <a:srgbClr val="FFFF00"/>
              </a:solidFill>
              <a:effectLst>
                <a:outerShdw blurRad="38100" dist="38100" dir="2700000" algn="tl">
                  <a:srgbClr val="000000"/>
                </a:outerShdw>
              </a:effectLst>
              <a:latin typeface="Arial" pitchFamily="34" charset="0"/>
            </a:endParaRPr>
          </a:p>
        </p:txBody>
      </p:sp>
      <p:pic>
        <p:nvPicPr>
          <p:cNvPr id="4102" name="Picture 7" descr="catbreathe"/>
          <p:cNvPicPr>
            <a:picLocks noChangeAspect="1" noChangeArrowheads="1"/>
          </p:cNvPicPr>
          <p:nvPr/>
        </p:nvPicPr>
        <p:blipFill>
          <a:blip r:embed="rId4" cstate="print"/>
          <a:srcRect/>
          <a:stretch>
            <a:fillRect/>
          </a:stretch>
        </p:blipFill>
        <p:spPr bwMode="auto">
          <a:xfrm>
            <a:off x="76200" y="6126163"/>
            <a:ext cx="838200" cy="655637"/>
          </a:xfrm>
          <a:prstGeom prst="rect">
            <a:avLst/>
          </a:prstGeom>
          <a:noFill/>
          <a:ln w="9525">
            <a:noFill/>
            <a:miter lim="800000"/>
            <a:headEnd/>
            <a:tailEnd/>
          </a:ln>
        </p:spPr>
      </p:pic>
      <p:sp>
        <p:nvSpPr>
          <p:cNvPr id="528392" name="Rectangle 8"/>
          <p:cNvSpPr>
            <a:spLocks noChangeArrowheads="1"/>
          </p:cNvSpPr>
          <p:nvPr/>
        </p:nvSpPr>
        <p:spPr bwMode="auto">
          <a:xfrm>
            <a:off x="838200" y="6126163"/>
            <a:ext cx="6300788" cy="579437"/>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3200" b="1" i="1">
                <a:solidFill>
                  <a:srgbClr val="FFFF00"/>
                </a:solidFill>
                <a:effectLst>
                  <a:outerShdw blurRad="38100" dist="38100" dir="2700000" algn="tl">
                    <a:srgbClr val="000000"/>
                  </a:outerShdw>
                </a:effectLst>
                <a:latin typeface="Univers" pitchFamily="34" charset="0"/>
              </a:rPr>
              <a:t>K-State Research and Extension</a:t>
            </a:r>
            <a:r>
              <a:rPr lang="en-US" sz="3200" b="1">
                <a:solidFill>
                  <a:srgbClr val="FFFF00"/>
                </a:solidFill>
                <a:effectLst>
                  <a:outerShdw blurRad="38100" dist="38100" dir="2700000" algn="tl">
                    <a:srgbClr val="000000"/>
                  </a:outerShdw>
                </a:effectLst>
                <a:latin typeface="BrushScript BT"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04800" y="381000"/>
            <a:ext cx="8534400" cy="1143000"/>
          </a:xfrm>
        </p:spPr>
        <p:txBody>
          <a:bodyPr/>
          <a:lstStyle/>
          <a:p>
            <a:r>
              <a:rPr lang="en-US" sz="4000" dirty="0" smtClean="0">
                <a:solidFill>
                  <a:srgbClr val="FFFF00"/>
                </a:solidFill>
                <a:latin typeface="Arial" pitchFamily="34" charset="0"/>
                <a:cs typeface="Arial" pitchFamily="34" charset="0"/>
              </a:rPr>
              <a:t>Projected Changes for the </a:t>
            </a:r>
            <a:br>
              <a:rPr lang="en-US" sz="4000" dirty="0" smtClean="0">
                <a:solidFill>
                  <a:srgbClr val="FFFF00"/>
                </a:solidFill>
                <a:latin typeface="Arial" pitchFamily="34" charset="0"/>
                <a:cs typeface="Arial" pitchFamily="34" charset="0"/>
              </a:rPr>
            </a:br>
            <a:r>
              <a:rPr lang="en-US" sz="4000" dirty="0" smtClean="0">
                <a:solidFill>
                  <a:srgbClr val="FFFF00"/>
                </a:solidFill>
                <a:latin typeface="Arial" pitchFamily="34" charset="0"/>
                <a:cs typeface="Arial" pitchFamily="34" charset="0"/>
              </a:rPr>
              <a:t>Climate of the Midwest  </a:t>
            </a:r>
            <a:r>
              <a:rPr lang="en-US" sz="3200" dirty="0" smtClean="0">
                <a:solidFill>
                  <a:srgbClr val="FFFF00"/>
                </a:solidFill>
                <a:latin typeface="Arial" pitchFamily="34" charset="0"/>
                <a:cs typeface="Arial" pitchFamily="34" charset="0"/>
              </a:rPr>
              <a:t/>
            </a:r>
            <a:br>
              <a:rPr lang="en-US" sz="3200" dirty="0" smtClean="0">
                <a:solidFill>
                  <a:srgbClr val="FFFF00"/>
                </a:solidFill>
                <a:latin typeface="Arial" pitchFamily="34" charset="0"/>
                <a:cs typeface="Arial" pitchFamily="34" charset="0"/>
              </a:rPr>
            </a:br>
            <a:r>
              <a:rPr lang="en-US" sz="3200" dirty="0" smtClean="0">
                <a:solidFill>
                  <a:srgbClr val="FFFF00"/>
                </a:solidFill>
                <a:latin typeface="Arial" pitchFamily="34" charset="0"/>
                <a:cs typeface="Arial" pitchFamily="34" charset="0"/>
              </a:rPr>
              <a:t>Temperature</a:t>
            </a:r>
            <a:endParaRPr lang="en-US" dirty="0" smtClean="0">
              <a:solidFill>
                <a:srgbClr val="FFFF00"/>
              </a:solidFill>
              <a:latin typeface="Arial" pitchFamily="34" charset="0"/>
              <a:cs typeface="Arial" pitchFamily="34" charset="0"/>
            </a:endParaRPr>
          </a:p>
        </p:txBody>
      </p:sp>
      <p:sp>
        <p:nvSpPr>
          <p:cNvPr id="1235971" name="Rectangle 3"/>
          <p:cNvSpPr>
            <a:spLocks noGrp="1" noChangeArrowheads="1"/>
          </p:cNvSpPr>
          <p:nvPr>
            <p:ph type="body" idx="1"/>
          </p:nvPr>
        </p:nvSpPr>
        <p:spPr>
          <a:xfrm>
            <a:off x="457200" y="2133600"/>
            <a:ext cx="8382000" cy="3048000"/>
          </a:xfrm>
        </p:spPr>
        <p:txBody>
          <a:bodyPr/>
          <a:lstStyle/>
          <a:p>
            <a:pPr>
              <a:lnSpc>
                <a:spcPct val="90000"/>
              </a:lnSpc>
              <a:buFont typeface="Monotype Sorts" pitchFamily="-65" charset="2"/>
              <a:buChar char=""/>
              <a:defRPr/>
            </a:pPr>
            <a:r>
              <a:rPr lang="en-US" sz="2800" dirty="0">
                <a:solidFill>
                  <a:srgbClr val="FFFF00"/>
                </a:solidFill>
                <a:latin typeface="Arial" pitchFamily="34" charset="0"/>
                <a:cs typeface="Arial" pitchFamily="34" charset="0"/>
              </a:rPr>
              <a:t>Longer frost-free period (high)</a:t>
            </a:r>
          </a:p>
          <a:p>
            <a:pPr>
              <a:lnSpc>
                <a:spcPct val="90000"/>
              </a:lnSpc>
              <a:buFont typeface="Monotype Sorts" pitchFamily="-65" charset="2"/>
              <a:buChar char=""/>
              <a:defRPr/>
            </a:pPr>
            <a:r>
              <a:rPr lang="en-US" sz="2800" dirty="0">
                <a:solidFill>
                  <a:srgbClr val="FFFF00"/>
                </a:solidFill>
                <a:latin typeface="Arial" pitchFamily="34" charset="0"/>
                <a:cs typeface="Arial" pitchFamily="34" charset="0"/>
              </a:rPr>
              <a:t>Higher average winter temperatures (high)</a:t>
            </a:r>
          </a:p>
          <a:p>
            <a:pPr>
              <a:lnSpc>
                <a:spcPct val="90000"/>
              </a:lnSpc>
              <a:buFont typeface="Monotype Sorts" pitchFamily="-65" charset="2"/>
              <a:buChar char=""/>
              <a:defRPr/>
            </a:pPr>
            <a:r>
              <a:rPr lang="en-US" sz="2800" dirty="0">
                <a:solidFill>
                  <a:srgbClr val="FFFF00"/>
                </a:solidFill>
                <a:latin typeface="Arial" pitchFamily="34" charset="0"/>
                <a:cs typeface="Arial" pitchFamily="34" charset="0"/>
              </a:rPr>
              <a:t>Fewer extreme cold temperatures in winter (high)</a:t>
            </a:r>
            <a:endParaRPr lang="en-US" sz="2800" dirty="0" smtClean="0">
              <a:solidFill>
                <a:srgbClr val="FFFF00"/>
              </a:solidFill>
              <a:latin typeface="Arial" pitchFamily="34" charset="0"/>
              <a:cs typeface="Arial" pitchFamily="34" charset="0"/>
            </a:endParaRPr>
          </a:p>
          <a:p>
            <a:pPr>
              <a:lnSpc>
                <a:spcPct val="90000"/>
              </a:lnSpc>
              <a:buFont typeface="Monotype Sorts" pitchFamily="-65" charset="2"/>
              <a:buChar char=""/>
              <a:defRPr/>
            </a:pPr>
            <a:r>
              <a:rPr lang="en-US" sz="2800" dirty="0" smtClean="0">
                <a:solidFill>
                  <a:srgbClr val="FFFF00"/>
                </a:solidFill>
                <a:latin typeface="Arial" pitchFamily="34" charset="0"/>
                <a:cs typeface="Arial" pitchFamily="34" charset="0"/>
              </a:rPr>
              <a:t>Fewer extreme high temperatures in summer in short term but more in long term (medium) </a:t>
            </a:r>
          </a:p>
          <a:p>
            <a:pPr>
              <a:lnSpc>
                <a:spcPct val="90000"/>
              </a:lnSpc>
              <a:buFont typeface="Monotype Sorts" pitchFamily="-65" charset="2"/>
              <a:buChar char=""/>
              <a:defRPr/>
            </a:pPr>
            <a:r>
              <a:rPr lang="en-US" sz="2800" dirty="0" smtClean="0">
                <a:solidFill>
                  <a:srgbClr val="FFFF00"/>
                </a:solidFill>
                <a:latin typeface="Arial" pitchFamily="34" charset="0"/>
                <a:cs typeface="Arial" pitchFamily="34" charset="0"/>
              </a:rPr>
              <a:t>Higher </a:t>
            </a:r>
            <a:r>
              <a:rPr lang="en-US" sz="2800" dirty="0">
                <a:solidFill>
                  <a:srgbClr val="FFFF00"/>
                </a:solidFill>
                <a:latin typeface="Arial" pitchFamily="34" charset="0"/>
                <a:cs typeface="Arial" pitchFamily="34" charset="0"/>
              </a:rPr>
              <a:t>nighttime temperatures both summer and winter (high</a:t>
            </a:r>
            <a:r>
              <a:rPr lang="en-US" sz="2800" dirty="0" smtClean="0">
                <a:solidFill>
                  <a:srgbClr val="FFFF00"/>
                </a:solidFill>
                <a:latin typeface="Arial" pitchFamily="34" charset="0"/>
                <a:cs typeface="Arial" pitchFamily="34" charset="0"/>
              </a:rPr>
              <a:t>)</a:t>
            </a:r>
          </a:p>
          <a:p>
            <a:pPr>
              <a:lnSpc>
                <a:spcPct val="90000"/>
              </a:lnSpc>
              <a:buFont typeface="Monotype Sorts" pitchFamily="-65" charset="2"/>
              <a:buChar char=""/>
              <a:defRPr/>
            </a:pPr>
            <a:r>
              <a:rPr lang="en-US" sz="2800" dirty="0" smtClean="0">
                <a:solidFill>
                  <a:srgbClr val="FFFF00"/>
                </a:solidFill>
                <a:latin typeface="Arial" pitchFamily="34" charset="0"/>
                <a:cs typeface="Arial" pitchFamily="34" charset="0"/>
              </a:rPr>
              <a:t>More freeze-thaw cycles (high)</a:t>
            </a:r>
          </a:p>
          <a:p>
            <a:pPr>
              <a:lnSpc>
                <a:spcPct val="90000"/>
              </a:lnSpc>
              <a:buFont typeface="Monotype Sorts" pitchFamily="-65" charset="2"/>
              <a:buChar char=""/>
              <a:defRPr/>
            </a:pPr>
            <a:r>
              <a:rPr lang="en-US" sz="2800" dirty="0" smtClean="0">
                <a:solidFill>
                  <a:srgbClr val="FFFF00"/>
                </a:solidFill>
                <a:latin typeface="Arial" pitchFamily="34" charset="0"/>
                <a:cs typeface="Arial" pitchFamily="34" charset="0"/>
              </a:rPr>
              <a:t>Increased temperature variability (high)</a:t>
            </a:r>
            <a:endParaRPr lang="en-US" sz="2800" b="1" dirty="0" smtClean="0">
              <a:ln>
                <a:solidFill>
                  <a:srgbClr val="FFC801">
                    <a:alpha val="63000"/>
                  </a:srgbClr>
                </a:solidFill>
              </a:ln>
              <a:solidFill>
                <a:srgbClr val="FFFF00"/>
              </a:solidFill>
              <a:latin typeface="Arial" pitchFamily="34" charset="0"/>
              <a:cs typeface="Arial" pitchFamily="34" charset="0"/>
            </a:endParaRPr>
          </a:p>
          <a:p>
            <a:pPr>
              <a:lnSpc>
                <a:spcPct val="90000"/>
              </a:lnSpc>
              <a:buFont typeface="Monotype Sorts" pitchFamily="-65" charset="2"/>
              <a:buChar char=""/>
              <a:defRPr/>
            </a:pPr>
            <a:endParaRPr lang="en-US" sz="2800" dirty="0" smtClean="0">
              <a:solidFill>
                <a:srgbClr val="FFFF00"/>
              </a:solidFill>
              <a:latin typeface="Arial" pitchFamily="34" charset="0"/>
              <a:cs typeface="Arial" pitchFamily="34" charset="0"/>
            </a:endParaRPr>
          </a:p>
          <a:p>
            <a:pPr>
              <a:lnSpc>
                <a:spcPct val="90000"/>
              </a:lnSpc>
              <a:buFont typeface="Monotype Sorts" pitchFamily="-65" charset="2"/>
              <a:buChar char=""/>
              <a:defRPr/>
            </a:pPr>
            <a:endParaRPr lang="en-US" sz="2800" dirty="0">
              <a:solidFill>
                <a:srgbClr val="FFFF00"/>
              </a:solidFill>
              <a:latin typeface="Arial" pitchFamily="34" charset="0"/>
              <a:cs typeface="Arial" pitchFamily="34" charset="0"/>
            </a:endParaRPr>
          </a:p>
        </p:txBody>
      </p:sp>
      <p:sp>
        <p:nvSpPr>
          <p:cNvPr id="90117" name="TextBox 6"/>
          <p:cNvSpPr txBox="1">
            <a:spLocks noChangeArrowheads="1"/>
          </p:cNvSpPr>
          <p:nvPr/>
        </p:nvSpPr>
        <p:spPr bwMode="auto">
          <a:xfrm>
            <a:off x="6715125" y="6550025"/>
            <a:ext cx="2428875" cy="307975"/>
          </a:xfrm>
          <a:prstGeom prst="rect">
            <a:avLst/>
          </a:prstGeom>
          <a:noFill/>
          <a:ln w="9525">
            <a:noFill/>
            <a:miter lim="800000"/>
            <a:headEnd/>
            <a:tailEnd/>
          </a:ln>
        </p:spPr>
        <p:txBody>
          <a:bodyPr wrap="none">
            <a:spAutoFit/>
          </a:bodyPr>
          <a:lstStyle/>
          <a:p>
            <a:r>
              <a:rPr lang="en-US" sz="1400">
                <a:solidFill>
                  <a:srgbClr val="000090"/>
                </a:solidFill>
              </a:rPr>
              <a:t>*Estimated from IPCC reports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5971" name="Rectangle 3"/>
          <p:cNvSpPr>
            <a:spLocks noGrp="1" noChangeArrowheads="1"/>
          </p:cNvSpPr>
          <p:nvPr>
            <p:ph type="body" idx="1"/>
          </p:nvPr>
        </p:nvSpPr>
        <p:spPr>
          <a:xfrm>
            <a:off x="533400" y="1752600"/>
            <a:ext cx="8229600" cy="4419600"/>
          </a:xfrm>
        </p:spPr>
        <p:txBody>
          <a:bodyPr/>
          <a:lstStyle/>
          <a:p>
            <a:pPr>
              <a:lnSpc>
                <a:spcPct val="90000"/>
              </a:lnSpc>
              <a:buFont typeface="Monotype Sorts" pitchFamily="-65" charset="2"/>
              <a:buChar char=""/>
              <a:defRPr/>
            </a:pPr>
            <a:r>
              <a:rPr lang="en-US" sz="2400" dirty="0" smtClean="0">
                <a:solidFill>
                  <a:srgbClr val="FFFF00"/>
                </a:solidFill>
                <a:latin typeface="Arial" pitchFamily="34" charset="0"/>
                <a:cs typeface="Arial" pitchFamily="34" charset="0"/>
              </a:rPr>
              <a:t>More (~10%) precipitation annually (medium)</a:t>
            </a:r>
          </a:p>
          <a:p>
            <a:pPr>
              <a:lnSpc>
                <a:spcPct val="90000"/>
              </a:lnSpc>
              <a:buFont typeface="Monotype Sorts" pitchFamily="-65" charset="2"/>
              <a:buChar char=""/>
              <a:defRPr/>
            </a:pPr>
            <a:r>
              <a:rPr lang="en-US" sz="2400" dirty="0" smtClean="0">
                <a:solidFill>
                  <a:srgbClr val="FFFF00"/>
                </a:solidFill>
                <a:latin typeface="Arial" pitchFamily="34" charset="0"/>
                <a:cs typeface="Arial" pitchFamily="34" charset="0"/>
              </a:rPr>
              <a:t>Change in “seasonality”:  Most of the increase will come in the first half of the year (wetter springs, drier summers) (high)</a:t>
            </a:r>
          </a:p>
          <a:p>
            <a:pPr>
              <a:lnSpc>
                <a:spcPct val="90000"/>
              </a:lnSpc>
              <a:buFont typeface="Monotype Sorts" pitchFamily="-65" charset="2"/>
              <a:buChar char=""/>
              <a:defRPr/>
            </a:pPr>
            <a:r>
              <a:rPr lang="en-US" sz="2400" dirty="0" smtClean="0">
                <a:solidFill>
                  <a:srgbClr val="FFFF00"/>
                </a:solidFill>
                <a:latin typeface="Arial" pitchFamily="34" charset="0"/>
                <a:cs typeface="Arial" pitchFamily="34" charset="0"/>
              </a:rPr>
              <a:t>More </a:t>
            </a:r>
            <a:r>
              <a:rPr lang="en-US" sz="2400" dirty="0">
                <a:solidFill>
                  <a:srgbClr val="FFFF00"/>
                </a:solidFill>
                <a:latin typeface="Arial" pitchFamily="34" charset="0"/>
                <a:cs typeface="Arial" pitchFamily="34" charset="0"/>
              </a:rPr>
              <a:t>variability of summer precipitation (high)</a:t>
            </a:r>
          </a:p>
          <a:p>
            <a:pPr lvl="1">
              <a:lnSpc>
                <a:spcPct val="90000"/>
              </a:lnSpc>
              <a:buFont typeface="Wingdings" pitchFamily="-107" charset="2"/>
              <a:buChar char=""/>
              <a:defRPr/>
            </a:pPr>
            <a:r>
              <a:rPr lang="en-US" sz="2400" dirty="0">
                <a:solidFill>
                  <a:srgbClr val="FFFF00"/>
                </a:solidFill>
                <a:latin typeface="Arial" pitchFamily="34" charset="0"/>
                <a:cs typeface="Arial" pitchFamily="34" charset="0"/>
              </a:rPr>
              <a:t>More intense rain events and hence more runoff (high</a:t>
            </a:r>
            <a:r>
              <a:rPr lang="en-US" sz="2400" dirty="0" smtClean="0">
                <a:solidFill>
                  <a:srgbClr val="FFFF00"/>
                </a:solidFill>
                <a:latin typeface="Arial" pitchFamily="34" charset="0"/>
                <a:cs typeface="Arial" pitchFamily="34" charset="0"/>
              </a:rPr>
              <a:t>)</a:t>
            </a:r>
          </a:p>
          <a:p>
            <a:pPr lvl="1">
              <a:lnSpc>
                <a:spcPct val="90000"/>
              </a:lnSpc>
              <a:buFont typeface="Wingdings" pitchFamily="-107" charset="2"/>
              <a:buChar char=""/>
              <a:defRPr/>
            </a:pPr>
            <a:r>
              <a:rPr lang="en-US" sz="2400" dirty="0" smtClean="0">
                <a:solidFill>
                  <a:srgbClr val="FFFF00"/>
                </a:solidFill>
                <a:latin typeface="Arial" pitchFamily="34" charset="0"/>
                <a:cs typeface="Arial" pitchFamily="34" charset="0"/>
              </a:rPr>
              <a:t>Higher episodic </a:t>
            </a:r>
            <a:r>
              <a:rPr lang="en-US" sz="2400" dirty="0" err="1" smtClean="0">
                <a:solidFill>
                  <a:srgbClr val="FFFF00"/>
                </a:solidFill>
                <a:latin typeface="Arial" pitchFamily="34" charset="0"/>
                <a:cs typeface="Arial" pitchFamily="34" charset="0"/>
              </a:rPr>
              <a:t>streamflow</a:t>
            </a:r>
            <a:r>
              <a:rPr lang="en-US" sz="2400" dirty="0" smtClean="0">
                <a:solidFill>
                  <a:srgbClr val="FFFF00"/>
                </a:solidFill>
                <a:latin typeface="Arial" pitchFamily="34" charset="0"/>
                <a:cs typeface="Arial" pitchFamily="34" charset="0"/>
              </a:rPr>
              <a:t> (medium)</a:t>
            </a:r>
          </a:p>
          <a:p>
            <a:pPr lvl="1">
              <a:lnSpc>
                <a:spcPct val="90000"/>
              </a:lnSpc>
              <a:buFont typeface="Wingdings" pitchFamily="-107" charset="2"/>
              <a:buChar char=""/>
              <a:defRPr/>
            </a:pPr>
            <a:r>
              <a:rPr lang="en-US" sz="2400" dirty="0" smtClean="0">
                <a:solidFill>
                  <a:srgbClr val="FFFF00"/>
                </a:solidFill>
                <a:latin typeface="Arial" pitchFamily="34" charset="0"/>
                <a:cs typeface="Arial" pitchFamily="34" charset="0"/>
              </a:rPr>
              <a:t>Longer periods without rain (medium)</a:t>
            </a:r>
          </a:p>
          <a:p>
            <a:pPr>
              <a:lnSpc>
                <a:spcPct val="90000"/>
              </a:lnSpc>
              <a:buFont typeface="Monotype Sorts" pitchFamily="-65" charset="2"/>
              <a:buChar char=""/>
              <a:defRPr/>
            </a:pPr>
            <a:r>
              <a:rPr lang="en-US" sz="2400" dirty="0" smtClean="0">
                <a:solidFill>
                  <a:srgbClr val="FFFF00"/>
                </a:solidFill>
                <a:latin typeface="Arial" pitchFamily="34" charset="0"/>
                <a:cs typeface="Arial" pitchFamily="34" charset="0"/>
              </a:rPr>
              <a:t>Stronger storm systems (medium)</a:t>
            </a:r>
          </a:p>
          <a:p>
            <a:pPr>
              <a:lnSpc>
                <a:spcPct val="90000"/>
              </a:lnSpc>
              <a:buFont typeface="Monotype Sorts" pitchFamily="-65" charset="2"/>
              <a:buChar char=""/>
              <a:defRPr/>
            </a:pPr>
            <a:r>
              <a:rPr lang="en-US" sz="2400" dirty="0" smtClean="0">
                <a:solidFill>
                  <a:srgbClr val="FFFF00"/>
                </a:solidFill>
                <a:latin typeface="Arial" pitchFamily="34" charset="0"/>
                <a:cs typeface="Arial" pitchFamily="34" charset="0"/>
              </a:rPr>
              <a:t>More winter soil moisture recharge (medium)</a:t>
            </a:r>
          </a:p>
          <a:p>
            <a:pPr>
              <a:lnSpc>
                <a:spcPct val="90000"/>
              </a:lnSpc>
              <a:buFont typeface="Monotype Sorts" pitchFamily="-65" charset="2"/>
              <a:buChar char=""/>
              <a:defRPr/>
            </a:pPr>
            <a:r>
              <a:rPr lang="en-US" sz="2400" dirty="0" smtClean="0">
                <a:solidFill>
                  <a:srgbClr val="FFFF00"/>
                </a:solidFill>
                <a:latin typeface="Arial" pitchFamily="34" charset="0"/>
                <a:cs typeface="Arial" pitchFamily="34" charset="0"/>
              </a:rPr>
              <a:t>Snowfall increases (late winter) in short term but                              decreases in the long run (medium)</a:t>
            </a:r>
          </a:p>
        </p:txBody>
      </p:sp>
      <p:sp>
        <p:nvSpPr>
          <p:cNvPr id="92163" name="TextBox 6"/>
          <p:cNvSpPr txBox="1">
            <a:spLocks noChangeArrowheads="1"/>
          </p:cNvSpPr>
          <p:nvPr/>
        </p:nvSpPr>
        <p:spPr bwMode="auto">
          <a:xfrm>
            <a:off x="6715125" y="6550025"/>
            <a:ext cx="2428875" cy="307975"/>
          </a:xfrm>
          <a:prstGeom prst="rect">
            <a:avLst/>
          </a:prstGeom>
          <a:noFill/>
          <a:ln w="9525">
            <a:noFill/>
            <a:miter lim="800000"/>
            <a:headEnd/>
            <a:tailEnd/>
          </a:ln>
        </p:spPr>
        <p:txBody>
          <a:bodyPr wrap="none">
            <a:spAutoFit/>
          </a:bodyPr>
          <a:lstStyle/>
          <a:p>
            <a:r>
              <a:rPr lang="en-US" sz="1400">
                <a:solidFill>
                  <a:srgbClr val="000090"/>
                </a:solidFill>
              </a:rPr>
              <a:t>*Estimated from IPCC reports</a:t>
            </a:r>
          </a:p>
        </p:txBody>
      </p:sp>
      <p:sp>
        <p:nvSpPr>
          <p:cNvPr id="79876" name="Rectangle 2"/>
          <p:cNvSpPr>
            <a:spLocks noGrp="1" noChangeArrowheads="1"/>
          </p:cNvSpPr>
          <p:nvPr>
            <p:ph type="title"/>
          </p:nvPr>
        </p:nvSpPr>
        <p:spPr>
          <a:xfrm>
            <a:off x="381000" y="228600"/>
            <a:ext cx="8534400" cy="1143000"/>
          </a:xfrm>
        </p:spPr>
        <p:txBody>
          <a:bodyPr/>
          <a:lstStyle/>
          <a:p>
            <a:r>
              <a:rPr lang="en-US" sz="4000" dirty="0" smtClean="0">
                <a:solidFill>
                  <a:srgbClr val="FFFF00"/>
                </a:solidFill>
                <a:latin typeface="Arial" pitchFamily="34" charset="0"/>
                <a:cs typeface="Arial" pitchFamily="34" charset="0"/>
              </a:rPr>
              <a:t>Projected Changes* for the </a:t>
            </a:r>
            <a:br>
              <a:rPr lang="en-US" sz="4000" dirty="0" smtClean="0">
                <a:solidFill>
                  <a:srgbClr val="FFFF00"/>
                </a:solidFill>
                <a:latin typeface="Arial" pitchFamily="34" charset="0"/>
                <a:cs typeface="Arial" pitchFamily="34" charset="0"/>
              </a:rPr>
            </a:br>
            <a:r>
              <a:rPr lang="en-US" sz="4000" dirty="0" smtClean="0">
                <a:solidFill>
                  <a:srgbClr val="FFFF00"/>
                </a:solidFill>
                <a:latin typeface="Arial" pitchFamily="34" charset="0"/>
                <a:cs typeface="Arial" pitchFamily="34" charset="0"/>
              </a:rPr>
              <a:t>Climate of the Midwest  </a:t>
            </a:r>
            <a:r>
              <a:rPr lang="en-US" sz="3200" dirty="0" smtClean="0">
                <a:solidFill>
                  <a:srgbClr val="FFFF00"/>
                </a:solidFill>
                <a:latin typeface="Arial" pitchFamily="34" charset="0"/>
                <a:cs typeface="Arial" pitchFamily="34" charset="0"/>
              </a:rPr>
              <a:t/>
            </a:r>
            <a:br>
              <a:rPr lang="en-US" sz="3200" dirty="0" smtClean="0">
                <a:solidFill>
                  <a:srgbClr val="FFFF00"/>
                </a:solidFill>
                <a:latin typeface="Arial" pitchFamily="34" charset="0"/>
                <a:cs typeface="Arial" pitchFamily="34" charset="0"/>
              </a:rPr>
            </a:br>
            <a:r>
              <a:rPr lang="en-US" sz="3200" dirty="0" smtClean="0">
                <a:solidFill>
                  <a:srgbClr val="FFFF00"/>
                </a:solidFill>
                <a:latin typeface="Arial" pitchFamily="34" charset="0"/>
                <a:cs typeface="Arial" pitchFamily="34" charset="0"/>
              </a:rPr>
              <a:t>Precipitation</a:t>
            </a:r>
            <a:endParaRPr lang="en-US" dirty="0" smtClean="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4000" dirty="0" smtClean="0">
                <a:solidFill>
                  <a:srgbClr val="FFFF00"/>
                </a:solidFill>
                <a:latin typeface="Arial" pitchFamily="34" charset="0"/>
              </a:rPr>
              <a:t>Impact on Ecosystems and Human Health and Well Being</a:t>
            </a:r>
          </a:p>
        </p:txBody>
      </p:sp>
      <p:sp>
        <p:nvSpPr>
          <p:cNvPr id="11267" name="Rectangle 3"/>
          <p:cNvSpPr>
            <a:spLocks noGrp="1" noChangeArrowheads="1"/>
          </p:cNvSpPr>
          <p:nvPr>
            <p:ph type="body" idx="1"/>
          </p:nvPr>
        </p:nvSpPr>
        <p:spPr/>
        <p:txBody>
          <a:bodyPr/>
          <a:lstStyle/>
          <a:p>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Arctic Sea Ice 1979-2003"/>
          <p:cNvPicPr>
            <a:picLocks noChangeAspect="1" noChangeArrowheads="1"/>
          </p:cNvPicPr>
          <p:nvPr/>
        </p:nvPicPr>
        <p:blipFill>
          <a:blip r:embed="rId2" cstate="print"/>
          <a:srcRect/>
          <a:stretch>
            <a:fillRect/>
          </a:stretch>
        </p:blipFill>
        <p:spPr bwMode="auto">
          <a:xfrm>
            <a:off x="304800" y="26988"/>
            <a:ext cx="8458200" cy="6605587"/>
          </a:xfrm>
          <a:prstGeom prst="rect">
            <a:avLst/>
          </a:prstGeom>
          <a:noFill/>
          <a:ln w="9525">
            <a:solidFill>
              <a:schemeClr val="accent1"/>
            </a:solid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p:cNvSpPr>
            <a:spLocks noGrp="1" noChangeArrowheads="1"/>
          </p:cNvSpPr>
          <p:nvPr>
            <p:ph type="body" sz="half" idx="1"/>
          </p:nvPr>
        </p:nvSpPr>
        <p:spPr>
          <a:xfrm>
            <a:off x="457200" y="6019800"/>
            <a:ext cx="8229600" cy="457200"/>
          </a:xfrm>
        </p:spPr>
        <p:txBody>
          <a:bodyPr/>
          <a:lstStyle/>
          <a:p>
            <a:r>
              <a:rPr lang="en-US" sz="1200">
                <a:solidFill>
                  <a:srgbClr val="FFFF00"/>
                </a:solidFill>
              </a:rPr>
              <a:t>In 1978, the Qori Kalis Glacier looked like this, flowing out from the Quelccaya Ice Cap in the Peruvian Andes Mountains.</a:t>
            </a:r>
          </a:p>
        </p:txBody>
      </p:sp>
      <p:pic>
        <p:nvPicPr>
          <p:cNvPr id="626691" name="Picture 3" descr="Glacial retreat in the Andes"/>
          <p:cNvPicPr>
            <a:picLocks noGrp="1" noChangeAspect="1" noChangeArrowheads="1"/>
          </p:cNvPicPr>
          <p:nvPr>
            <p:ph sz="half" idx="2"/>
          </p:nvPr>
        </p:nvPicPr>
        <p:blipFill>
          <a:blip r:embed="rId2" cstate="print"/>
          <a:srcRect/>
          <a:stretch>
            <a:fillRect/>
          </a:stretch>
        </p:blipFill>
        <p:spPr>
          <a:xfrm>
            <a:off x="990600" y="1042988"/>
            <a:ext cx="7467600" cy="4960937"/>
          </a:xfrm>
          <a:noFill/>
          <a:ln/>
        </p:spPr>
      </p:pic>
      <p:sp>
        <p:nvSpPr>
          <p:cNvPr id="626692" name="Text Box 4"/>
          <p:cNvSpPr txBox="1">
            <a:spLocks noChangeArrowheads="1"/>
          </p:cNvSpPr>
          <p:nvPr/>
        </p:nvSpPr>
        <p:spPr bwMode="auto">
          <a:xfrm>
            <a:off x="2438400" y="228600"/>
            <a:ext cx="4587875" cy="701675"/>
          </a:xfrm>
          <a:prstGeom prst="rect">
            <a:avLst/>
          </a:prstGeom>
          <a:noFill/>
          <a:ln w="9525">
            <a:noFill/>
            <a:miter lim="800000"/>
            <a:headEnd/>
            <a:tailEnd/>
          </a:ln>
          <a:effectLst/>
        </p:spPr>
        <p:txBody>
          <a:bodyPr>
            <a:spAutoFit/>
          </a:bodyPr>
          <a:lstStyle/>
          <a:p>
            <a:pPr eaLnBrk="1" hangingPunct="1"/>
            <a:r>
              <a:rPr lang="en-US" sz="1800">
                <a:solidFill>
                  <a:srgbClr val="FFFF00"/>
                </a:solidFill>
                <a:latin typeface="Arial" pitchFamily="34" charset="0"/>
                <a:cs typeface="Arial" pitchFamily="34" charset="0"/>
              </a:rPr>
              <a:t>      </a:t>
            </a:r>
            <a:r>
              <a:rPr lang="en-US" sz="2000" b="1">
                <a:solidFill>
                  <a:srgbClr val="FFFF00"/>
                </a:solidFill>
                <a:latin typeface="Arial" pitchFamily="34" charset="0"/>
                <a:cs typeface="Arial" pitchFamily="34" charset="0"/>
              </a:rPr>
              <a:t>Qori Kalis, Peruvian Andes</a:t>
            </a:r>
          </a:p>
          <a:p>
            <a:pPr eaLnBrk="1" hangingPunct="1"/>
            <a:r>
              <a:rPr lang="en-US" sz="2000" b="1">
                <a:solidFill>
                  <a:srgbClr val="FFFF00"/>
                </a:solidFill>
                <a:latin typeface="Arial" pitchFamily="34" charset="0"/>
                <a:cs typeface="Arial" pitchFamily="34" charset="0"/>
              </a:rPr>
              <a:t>                           1978…</a:t>
            </a:r>
          </a:p>
        </p:txBody>
      </p:sp>
      <p:sp>
        <p:nvSpPr>
          <p:cNvPr id="626693" name="Text Box 5"/>
          <p:cNvSpPr txBox="1">
            <a:spLocks noChangeArrowheads="1"/>
          </p:cNvSpPr>
          <p:nvPr/>
        </p:nvSpPr>
        <p:spPr bwMode="auto">
          <a:xfrm>
            <a:off x="441325" y="6640513"/>
            <a:ext cx="1878013" cy="304800"/>
          </a:xfrm>
          <a:prstGeom prst="rect">
            <a:avLst/>
          </a:prstGeom>
          <a:noFill/>
          <a:ln w="9525">
            <a:noFill/>
            <a:miter lim="800000"/>
            <a:headEnd/>
            <a:tailEnd/>
          </a:ln>
          <a:effectLst/>
        </p:spPr>
        <p:txBody>
          <a:bodyPr wrap="none">
            <a:spAutoFit/>
          </a:bodyPr>
          <a:lstStyle/>
          <a:p>
            <a:pPr eaLnBrk="1" hangingPunct="1"/>
            <a:r>
              <a:rPr lang="en-US" sz="1400">
                <a:latin typeface="Arial" pitchFamily="34" charset="0"/>
                <a:cs typeface="Arial" pitchFamily="34" charset="0"/>
              </a:rPr>
              <a:t>Source: L. Thompson</a:t>
            </a:r>
          </a:p>
        </p:txBody>
      </p:sp>
      <p:sp>
        <p:nvSpPr>
          <p:cNvPr id="626694" name="Text Box 6"/>
          <p:cNvSpPr txBox="1">
            <a:spLocks noChangeArrowheads="1"/>
          </p:cNvSpPr>
          <p:nvPr/>
        </p:nvSpPr>
        <p:spPr bwMode="auto">
          <a:xfrm>
            <a:off x="2362200" y="6324600"/>
            <a:ext cx="4502150" cy="366713"/>
          </a:xfrm>
          <a:prstGeom prst="rect">
            <a:avLst/>
          </a:prstGeom>
          <a:noFill/>
          <a:ln w="9525">
            <a:noFill/>
            <a:miter lim="800000"/>
            <a:headEnd/>
            <a:tailEnd/>
          </a:ln>
          <a:effectLst/>
        </p:spPr>
        <p:txBody>
          <a:bodyPr wrap="none">
            <a:spAutoFit/>
          </a:bodyPr>
          <a:lstStyle/>
          <a:p>
            <a:pPr eaLnBrk="1" hangingPunct="1"/>
            <a:r>
              <a:rPr lang="en-US" sz="1800" b="1">
                <a:solidFill>
                  <a:srgbClr val="FFFF00"/>
                </a:solidFill>
                <a:latin typeface="Arial" pitchFamily="34" charset="0"/>
                <a:cs typeface="Arial" pitchFamily="34" charset="0"/>
              </a:rPr>
              <a:t>Glaciers are shrinking nearly worldwide</a:t>
            </a:r>
          </a:p>
        </p:txBody>
      </p:sp>
      <p:pic>
        <p:nvPicPr>
          <p:cNvPr id="626695" name="Picture 7" descr="Glacial retreat in the Andes 2"/>
          <p:cNvPicPr>
            <a:picLocks noChangeAspect="1" noChangeArrowheads="1"/>
          </p:cNvPicPr>
          <p:nvPr/>
        </p:nvPicPr>
        <p:blipFill>
          <a:blip r:embed="rId3" cstate="print"/>
          <a:srcRect/>
          <a:stretch>
            <a:fillRect/>
          </a:stretch>
        </p:blipFill>
        <p:spPr bwMode="auto">
          <a:xfrm>
            <a:off x="990600" y="1066800"/>
            <a:ext cx="7543800" cy="4962525"/>
          </a:xfrm>
          <a:prstGeom prst="rect">
            <a:avLst/>
          </a:prstGeom>
          <a:noFill/>
          <a:ln w="9525">
            <a:noFill/>
            <a:miter lim="800000"/>
            <a:headEnd/>
            <a:tailEnd/>
          </a:ln>
        </p:spPr>
      </p:pic>
      <p:sp>
        <p:nvSpPr>
          <p:cNvPr id="626696" name="Text Box 8"/>
          <p:cNvSpPr txBox="1">
            <a:spLocks noChangeArrowheads="1"/>
          </p:cNvSpPr>
          <p:nvPr/>
        </p:nvSpPr>
        <p:spPr bwMode="auto">
          <a:xfrm>
            <a:off x="5410200" y="609600"/>
            <a:ext cx="1752600" cy="396875"/>
          </a:xfrm>
          <a:prstGeom prst="rect">
            <a:avLst/>
          </a:prstGeom>
          <a:noFill/>
          <a:ln w="9525">
            <a:noFill/>
            <a:miter lim="800000"/>
            <a:headEnd/>
            <a:tailEnd/>
          </a:ln>
          <a:effectLst/>
        </p:spPr>
        <p:txBody>
          <a:bodyPr wrap="none">
            <a:spAutoFit/>
          </a:bodyPr>
          <a:lstStyle/>
          <a:p>
            <a:pPr eaLnBrk="1" hangingPunct="1"/>
            <a:r>
              <a:rPr lang="en-US" sz="2000" b="1">
                <a:solidFill>
                  <a:srgbClr val="FFFF00"/>
                </a:solidFill>
                <a:latin typeface="Arial" pitchFamily="34" charset="0"/>
                <a:cs typeface="Arial" pitchFamily="34" charset="0"/>
              </a:rPr>
              <a:t>…And Today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26696"/>
                                        </p:tgtEl>
                                        <p:attrNameLst>
                                          <p:attrName>style.visibility</p:attrName>
                                        </p:attrNameLst>
                                      </p:cBhvr>
                                      <p:to>
                                        <p:strVal val="visible"/>
                                      </p:to>
                                    </p:set>
                                    <p:animEffect transition="in" filter="dissolve">
                                      <p:cBhvr>
                                        <p:cTn id="7" dur="500"/>
                                        <p:tgtEl>
                                          <p:spTgt spid="62669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26695"/>
                                        </p:tgtEl>
                                        <p:attrNameLst>
                                          <p:attrName>style.visibility</p:attrName>
                                        </p:attrNameLst>
                                      </p:cBhvr>
                                      <p:to>
                                        <p:strVal val="visible"/>
                                      </p:to>
                                    </p:set>
                                    <p:animEffect transition="in" filter="dissolve">
                                      <p:cBhvr>
                                        <p:cTn id="12" dur="500"/>
                                        <p:tgtEl>
                                          <p:spTgt spid="626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en-US" smtClean="0"/>
          </a:p>
        </p:txBody>
      </p:sp>
      <p:sp>
        <p:nvSpPr>
          <p:cNvPr id="13315" name="Rectangle 3"/>
          <p:cNvSpPr>
            <a:spLocks noGrp="1" noChangeArrowheads="1"/>
          </p:cNvSpPr>
          <p:nvPr>
            <p:ph type="body" idx="1"/>
          </p:nvPr>
        </p:nvSpPr>
        <p:spPr/>
        <p:txBody>
          <a:bodyPr/>
          <a:lstStyle/>
          <a:p>
            <a:endParaRPr lang="en-US" smtClean="0"/>
          </a:p>
        </p:txBody>
      </p:sp>
      <p:pic>
        <p:nvPicPr>
          <p:cNvPr id="13316" name="Picture 4" descr="table_1_for_SPM"/>
          <p:cNvPicPr>
            <a:picLocks noChangeAspect="1" noChangeArrowheads="1"/>
          </p:cNvPicPr>
          <p:nvPr/>
        </p:nvPicPr>
        <p:blipFill>
          <a:blip r:embed="rId2" cstate="print">
            <a:lum bright="-6000" contrast="24000"/>
          </a:blip>
          <a:srcRect r="11009" b="41692"/>
          <a:stretch>
            <a:fillRect/>
          </a:stretch>
        </p:blipFill>
        <p:spPr bwMode="auto">
          <a:xfrm>
            <a:off x="0" y="0"/>
            <a:ext cx="9144000" cy="6858000"/>
          </a:xfrm>
          <a:prstGeom prst="rect">
            <a:avLst/>
          </a:prstGeom>
          <a:noFill/>
          <a:ln w="9525">
            <a:noFill/>
            <a:miter lim="800000"/>
            <a:headEnd/>
            <a:tailEnd/>
          </a:ln>
        </p:spPr>
      </p:pic>
      <p:sp>
        <p:nvSpPr>
          <p:cNvPr id="13317" name="Line 5"/>
          <p:cNvSpPr>
            <a:spLocks noChangeShapeType="1"/>
          </p:cNvSpPr>
          <p:nvPr/>
        </p:nvSpPr>
        <p:spPr bwMode="auto">
          <a:xfrm>
            <a:off x="5943600" y="533400"/>
            <a:ext cx="0" cy="6324600"/>
          </a:xfrm>
          <a:prstGeom prst="line">
            <a:avLst/>
          </a:prstGeom>
          <a:noFill/>
          <a:ln w="57150">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en-US" smtClean="0"/>
          </a:p>
        </p:txBody>
      </p:sp>
      <p:sp>
        <p:nvSpPr>
          <p:cNvPr id="14339" name="Rectangle 3"/>
          <p:cNvSpPr>
            <a:spLocks noGrp="1" noChangeArrowheads="1"/>
          </p:cNvSpPr>
          <p:nvPr>
            <p:ph type="body" idx="1"/>
          </p:nvPr>
        </p:nvSpPr>
        <p:spPr/>
        <p:txBody>
          <a:bodyPr/>
          <a:lstStyle/>
          <a:p>
            <a:endParaRPr lang="en-US" smtClean="0"/>
          </a:p>
        </p:txBody>
      </p:sp>
      <p:pic>
        <p:nvPicPr>
          <p:cNvPr id="14340" name="Picture 4" descr="table_1_for_SPM"/>
          <p:cNvPicPr>
            <a:picLocks noChangeAspect="1" noChangeArrowheads="1"/>
          </p:cNvPicPr>
          <p:nvPr/>
        </p:nvPicPr>
        <p:blipFill>
          <a:blip r:embed="rId2" cstate="print">
            <a:lum bright="-6000" contrast="24000"/>
          </a:blip>
          <a:srcRect t="57248" r="11009" b="5249"/>
          <a:stretch>
            <a:fillRect/>
          </a:stretch>
        </p:blipFill>
        <p:spPr bwMode="auto">
          <a:xfrm>
            <a:off x="0" y="228600"/>
            <a:ext cx="9144000" cy="5626100"/>
          </a:xfrm>
          <a:prstGeom prst="rect">
            <a:avLst/>
          </a:prstGeom>
          <a:noFill/>
          <a:ln w="9525">
            <a:noFill/>
            <a:miter lim="800000"/>
            <a:headEnd/>
            <a:tailEnd/>
          </a:ln>
        </p:spPr>
      </p:pic>
      <p:sp>
        <p:nvSpPr>
          <p:cNvPr id="14341" name="Text Box 5"/>
          <p:cNvSpPr txBox="1">
            <a:spLocks noChangeArrowheads="1"/>
          </p:cNvSpPr>
          <p:nvPr/>
        </p:nvSpPr>
        <p:spPr bwMode="auto">
          <a:xfrm>
            <a:off x="2743200" y="6324600"/>
            <a:ext cx="4425950" cy="366713"/>
          </a:xfrm>
          <a:prstGeom prst="rect">
            <a:avLst/>
          </a:prstGeom>
          <a:noFill/>
          <a:ln w="9525">
            <a:noFill/>
            <a:miter lim="800000"/>
            <a:headEnd/>
            <a:tailEnd/>
          </a:ln>
        </p:spPr>
        <p:txBody>
          <a:bodyPr wrap="none">
            <a:spAutoFit/>
          </a:bodyPr>
          <a:lstStyle/>
          <a:p>
            <a:pPr eaLnBrk="1" hangingPunct="1"/>
            <a:r>
              <a:rPr lang="en-US" sz="1800" b="1">
                <a:solidFill>
                  <a:schemeClr val="accent1"/>
                </a:solidFill>
                <a:latin typeface="Arial" pitchFamily="34" charset="0"/>
              </a:rPr>
              <a:t>IPCC Fourth Assessment Report, 2007</a:t>
            </a:r>
            <a:r>
              <a:rPr lang="en-US" sz="1800">
                <a:solidFill>
                  <a:schemeClr val="accent1"/>
                </a:solidFill>
                <a:latin typeface="Arial" pitchFamily="34" charset="0"/>
              </a:rPr>
              <a:t> </a:t>
            </a:r>
          </a:p>
        </p:txBody>
      </p:sp>
      <p:sp>
        <p:nvSpPr>
          <p:cNvPr id="14342" name="Line 6"/>
          <p:cNvSpPr>
            <a:spLocks noChangeShapeType="1"/>
          </p:cNvSpPr>
          <p:nvPr/>
        </p:nvSpPr>
        <p:spPr bwMode="auto">
          <a:xfrm>
            <a:off x="5943600" y="0"/>
            <a:ext cx="0" cy="6324600"/>
          </a:xfrm>
          <a:prstGeom prst="line">
            <a:avLst/>
          </a:prstGeom>
          <a:noFill/>
          <a:ln w="57150">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endParaRPr lang="en-US" smtClean="0"/>
          </a:p>
        </p:txBody>
      </p:sp>
      <p:pic>
        <p:nvPicPr>
          <p:cNvPr id="10243" name="Picture 4"/>
          <p:cNvPicPr>
            <a:picLocks noGrp="1" noChangeAspect="1" noChangeArrowheads="1"/>
          </p:cNvPicPr>
          <p:nvPr>
            <p:ph type="body" idx="1"/>
          </p:nvPr>
        </p:nvPicPr>
        <p:blipFill>
          <a:blip r:embed="rId2" cstate="print">
            <a:lum contrast="12000"/>
          </a:blip>
          <a:srcRect l="2061" t="18333" r="33333" b="19701"/>
          <a:stretch>
            <a:fillRect/>
          </a:stretch>
        </p:blipFill>
        <p:spPr>
          <a:xfrm>
            <a:off x="76200" y="0"/>
            <a:ext cx="9067800" cy="6523038"/>
          </a:xfrm>
          <a:ln>
            <a:solidFill>
              <a:srgbClr val="000000"/>
            </a:solidFill>
          </a:ln>
        </p:spPr>
      </p:pic>
      <p:sp>
        <p:nvSpPr>
          <p:cNvPr id="10244" name="Text Box 5"/>
          <p:cNvSpPr txBox="1">
            <a:spLocks noChangeArrowheads="1"/>
          </p:cNvSpPr>
          <p:nvPr/>
        </p:nvSpPr>
        <p:spPr bwMode="auto">
          <a:xfrm>
            <a:off x="2743200" y="6553200"/>
            <a:ext cx="6470650" cy="366713"/>
          </a:xfrm>
          <a:prstGeom prst="rect">
            <a:avLst/>
          </a:prstGeom>
          <a:noFill/>
          <a:ln w="9525">
            <a:noFill/>
            <a:miter lim="800000"/>
            <a:headEnd/>
            <a:tailEnd/>
          </a:ln>
        </p:spPr>
        <p:txBody>
          <a:bodyPr wrap="none">
            <a:spAutoFit/>
          </a:bodyPr>
          <a:lstStyle/>
          <a:p>
            <a:r>
              <a:rPr lang="en-US" sz="1800" b="1">
                <a:solidFill>
                  <a:schemeClr val="accent1"/>
                </a:solidFill>
                <a:latin typeface="Arial" pitchFamily="34" charset="0"/>
              </a:rPr>
              <a:t>IPCC Fourth Assessment Report, Working Group III, 2007</a:t>
            </a:r>
            <a:r>
              <a:rPr lang="en-US" sz="1800">
                <a:solidFill>
                  <a:schemeClr val="accent1"/>
                </a:solidFill>
                <a:latin typeface="Arial" pitchFamily="34" charset="0"/>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1" descr="US Precip climate.tif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a:grpSpLocks/>
          </p:cNvGrpSpPr>
          <p:nvPr/>
        </p:nvGrpSpPr>
        <p:grpSpPr bwMode="auto">
          <a:xfrm>
            <a:off x="-304800" y="4210050"/>
            <a:ext cx="3094038" cy="2647950"/>
            <a:chOff x="-192" y="2736"/>
            <a:chExt cx="2309" cy="1620"/>
          </a:xfrm>
        </p:grpSpPr>
        <p:pic>
          <p:nvPicPr>
            <p:cNvPr id="7200" name="Picture 6" descr="E_KS_37-95_VarT_-10P"/>
            <p:cNvPicPr>
              <a:picLocks noChangeAspect="1" noChangeArrowheads="1"/>
            </p:cNvPicPr>
            <p:nvPr/>
          </p:nvPicPr>
          <p:blipFill>
            <a:blip r:embed="rId3" cstate="print"/>
            <a:srcRect/>
            <a:stretch>
              <a:fillRect/>
            </a:stretch>
          </p:blipFill>
          <p:spPr bwMode="auto">
            <a:xfrm>
              <a:off x="-192" y="2736"/>
              <a:ext cx="2309" cy="1620"/>
            </a:xfrm>
            <a:prstGeom prst="rect">
              <a:avLst/>
            </a:prstGeom>
            <a:noFill/>
            <a:ln w="9525">
              <a:noFill/>
              <a:miter lim="800000"/>
              <a:headEnd/>
              <a:tailEnd/>
            </a:ln>
          </p:spPr>
        </p:pic>
        <p:sp>
          <p:nvSpPr>
            <p:cNvPr id="7201" name="Text Box 10"/>
            <p:cNvSpPr txBox="1">
              <a:spLocks noChangeArrowheads="1"/>
            </p:cNvSpPr>
            <p:nvPr/>
          </p:nvSpPr>
          <p:spPr bwMode="auto">
            <a:xfrm>
              <a:off x="-33" y="2736"/>
              <a:ext cx="1185" cy="212"/>
            </a:xfrm>
            <a:prstGeom prst="rect">
              <a:avLst/>
            </a:prstGeom>
            <a:noFill/>
            <a:ln w="9525">
              <a:noFill/>
              <a:miter lim="800000"/>
              <a:headEnd/>
              <a:tailEnd/>
            </a:ln>
          </p:spPr>
          <p:txBody>
            <a:bodyPr wrap="none">
              <a:spAutoFit/>
            </a:bodyPr>
            <a:lstStyle/>
            <a:p>
              <a:r>
                <a:rPr lang="en-US" sz="1600" b="1">
                  <a:solidFill>
                    <a:srgbClr val="CC0099"/>
                  </a:solidFill>
                </a:rPr>
                <a:t>- 10% precipitation</a:t>
              </a:r>
            </a:p>
          </p:txBody>
        </p:sp>
        <p:sp>
          <p:nvSpPr>
            <p:cNvPr id="7202" name="Text Box 15"/>
            <p:cNvSpPr txBox="1">
              <a:spLocks noChangeArrowheads="1"/>
            </p:cNvSpPr>
            <p:nvPr/>
          </p:nvSpPr>
          <p:spPr bwMode="auto">
            <a:xfrm>
              <a:off x="1056" y="2746"/>
              <a:ext cx="715" cy="518"/>
            </a:xfrm>
            <a:prstGeom prst="rect">
              <a:avLst/>
            </a:prstGeom>
            <a:noFill/>
            <a:ln w="9525">
              <a:noFill/>
              <a:miter lim="800000"/>
              <a:headEnd/>
              <a:tailEnd/>
            </a:ln>
          </p:spPr>
          <p:txBody>
            <a:bodyPr wrap="none">
              <a:spAutoFit/>
            </a:bodyPr>
            <a:lstStyle/>
            <a:p>
              <a:r>
                <a:rPr lang="en-US">
                  <a:solidFill>
                    <a:srgbClr val="FF0000"/>
                  </a:solidFill>
                </a:rPr>
                <a:t>D =  98</a:t>
              </a:r>
            </a:p>
            <a:p>
              <a:r>
                <a:rPr lang="en-US">
                  <a:solidFill>
                    <a:schemeClr val="accent2"/>
                  </a:solidFill>
                </a:rPr>
                <a:t>S = 161</a:t>
              </a:r>
            </a:p>
          </p:txBody>
        </p:sp>
      </p:grpSp>
      <p:grpSp>
        <p:nvGrpSpPr>
          <p:cNvPr id="3" name="Group 36"/>
          <p:cNvGrpSpPr>
            <a:grpSpLocks/>
          </p:cNvGrpSpPr>
          <p:nvPr/>
        </p:nvGrpSpPr>
        <p:grpSpPr bwMode="auto">
          <a:xfrm>
            <a:off x="2851150" y="4210050"/>
            <a:ext cx="3124200" cy="2673350"/>
            <a:chOff x="1796" y="2736"/>
            <a:chExt cx="2332" cy="1636"/>
          </a:xfrm>
        </p:grpSpPr>
        <p:pic>
          <p:nvPicPr>
            <p:cNvPr id="7197" name="Picture 4" descr="E_KS_37-95_varT_0P"/>
            <p:cNvPicPr>
              <a:picLocks noChangeAspect="1" noChangeArrowheads="1"/>
            </p:cNvPicPr>
            <p:nvPr/>
          </p:nvPicPr>
          <p:blipFill>
            <a:blip r:embed="rId4" cstate="print"/>
            <a:srcRect/>
            <a:stretch>
              <a:fillRect/>
            </a:stretch>
          </p:blipFill>
          <p:spPr bwMode="auto">
            <a:xfrm>
              <a:off x="1796" y="2736"/>
              <a:ext cx="2332" cy="1636"/>
            </a:xfrm>
            <a:prstGeom prst="rect">
              <a:avLst/>
            </a:prstGeom>
            <a:noFill/>
            <a:ln w="9525">
              <a:noFill/>
              <a:miter lim="800000"/>
              <a:headEnd/>
              <a:tailEnd/>
            </a:ln>
          </p:spPr>
        </p:pic>
        <p:sp>
          <p:nvSpPr>
            <p:cNvPr id="7198" name="Text Box 11"/>
            <p:cNvSpPr txBox="1">
              <a:spLocks noChangeArrowheads="1"/>
            </p:cNvSpPr>
            <p:nvPr/>
          </p:nvSpPr>
          <p:spPr bwMode="auto">
            <a:xfrm>
              <a:off x="2016" y="2797"/>
              <a:ext cx="968" cy="366"/>
            </a:xfrm>
            <a:prstGeom prst="rect">
              <a:avLst/>
            </a:prstGeom>
            <a:noFill/>
            <a:ln w="9525">
              <a:noFill/>
              <a:miter lim="800000"/>
              <a:headEnd/>
              <a:tailEnd/>
            </a:ln>
          </p:spPr>
          <p:txBody>
            <a:bodyPr wrap="none">
              <a:spAutoFit/>
            </a:bodyPr>
            <a:lstStyle/>
            <a:p>
              <a:r>
                <a:rPr lang="en-US" sz="1600" b="1">
                  <a:solidFill>
                    <a:srgbClr val="CC0099"/>
                  </a:solidFill>
                </a:rPr>
                <a:t>No Change </a:t>
              </a:r>
            </a:p>
            <a:p>
              <a:r>
                <a:rPr lang="en-US" sz="1600" b="1">
                  <a:solidFill>
                    <a:srgbClr val="CC0099"/>
                  </a:solidFill>
                </a:rPr>
                <a:t>in Precipitation</a:t>
              </a:r>
            </a:p>
          </p:txBody>
        </p:sp>
        <p:sp>
          <p:nvSpPr>
            <p:cNvPr id="7199" name="Text Box 16"/>
            <p:cNvSpPr txBox="1">
              <a:spLocks noChangeArrowheads="1"/>
            </p:cNvSpPr>
            <p:nvPr/>
          </p:nvSpPr>
          <p:spPr bwMode="auto">
            <a:xfrm>
              <a:off x="3045" y="2746"/>
              <a:ext cx="715" cy="518"/>
            </a:xfrm>
            <a:prstGeom prst="rect">
              <a:avLst/>
            </a:prstGeom>
            <a:noFill/>
            <a:ln w="9525">
              <a:noFill/>
              <a:miter lim="800000"/>
              <a:headEnd/>
              <a:tailEnd/>
            </a:ln>
          </p:spPr>
          <p:txBody>
            <a:bodyPr wrap="none">
              <a:spAutoFit/>
            </a:bodyPr>
            <a:lstStyle/>
            <a:p>
              <a:r>
                <a:rPr lang="en-US">
                  <a:solidFill>
                    <a:srgbClr val="FF0000"/>
                  </a:solidFill>
                </a:rPr>
                <a:t>D =  69</a:t>
              </a:r>
            </a:p>
            <a:p>
              <a:r>
                <a:rPr lang="en-US">
                  <a:solidFill>
                    <a:schemeClr val="accent2"/>
                  </a:solidFill>
                </a:rPr>
                <a:t>S = 242</a:t>
              </a:r>
            </a:p>
          </p:txBody>
        </p:sp>
      </p:grpSp>
      <p:grpSp>
        <p:nvGrpSpPr>
          <p:cNvPr id="4" name="Group 37"/>
          <p:cNvGrpSpPr>
            <a:grpSpLocks/>
          </p:cNvGrpSpPr>
          <p:nvPr/>
        </p:nvGrpSpPr>
        <p:grpSpPr bwMode="auto">
          <a:xfrm>
            <a:off x="6019800" y="4184650"/>
            <a:ext cx="3124200" cy="2673350"/>
            <a:chOff x="3792" y="2736"/>
            <a:chExt cx="2332" cy="1636"/>
          </a:xfrm>
        </p:grpSpPr>
        <p:pic>
          <p:nvPicPr>
            <p:cNvPr id="7194" name="Picture 7" descr="E_KS_37-95_varT_+10P"/>
            <p:cNvPicPr>
              <a:picLocks noChangeAspect="1" noChangeArrowheads="1"/>
            </p:cNvPicPr>
            <p:nvPr/>
          </p:nvPicPr>
          <p:blipFill>
            <a:blip r:embed="rId5" cstate="print"/>
            <a:srcRect/>
            <a:stretch>
              <a:fillRect/>
            </a:stretch>
          </p:blipFill>
          <p:spPr bwMode="auto">
            <a:xfrm>
              <a:off x="3792" y="2736"/>
              <a:ext cx="2332" cy="1636"/>
            </a:xfrm>
            <a:prstGeom prst="rect">
              <a:avLst/>
            </a:prstGeom>
            <a:noFill/>
            <a:ln w="9525">
              <a:noFill/>
              <a:miter lim="800000"/>
              <a:headEnd/>
              <a:tailEnd/>
            </a:ln>
          </p:spPr>
        </p:pic>
        <p:sp>
          <p:nvSpPr>
            <p:cNvPr id="7195" name="Text Box 12"/>
            <p:cNvSpPr txBox="1">
              <a:spLocks noChangeArrowheads="1"/>
            </p:cNvSpPr>
            <p:nvPr/>
          </p:nvSpPr>
          <p:spPr bwMode="auto">
            <a:xfrm>
              <a:off x="3936" y="2784"/>
              <a:ext cx="1190" cy="212"/>
            </a:xfrm>
            <a:prstGeom prst="rect">
              <a:avLst/>
            </a:prstGeom>
            <a:noFill/>
            <a:ln w="9525">
              <a:noFill/>
              <a:miter lim="800000"/>
              <a:headEnd/>
              <a:tailEnd/>
            </a:ln>
          </p:spPr>
          <p:txBody>
            <a:bodyPr wrap="none">
              <a:spAutoFit/>
            </a:bodyPr>
            <a:lstStyle/>
            <a:p>
              <a:r>
                <a:rPr lang="en-US" sz="1600" b="1">
                  <a:solidFill>
                    <a:srgbClr val="CC0099"/>
                  </a:solidFill>
                </a:rPr>
                <a:t>+10% Precipitation</a:t>
              </a:r>
            </a:p>
          </p:txBody>
        </p:sp>
        <p:sp>
          <p:nvSpPr>
            <p:cNvPr id="7196" name="Text Box 17"/>
            <p:cNvSpPr txBox="1">
              <a:spLocks noChangeArrowheads="1"/>
            </p:cNvSpPr>
            <p:nvPr/>
          </p:nvSpPr>
          <p:spPr bwMode="auto">
            <a:xfrm>
              <a:off x="5061" y="2736"/>
              <a:ext cx="715" cy="518"/>
            </a:xfrm>
            <a:prstGeom prst="rect">
              <a:avLst/>
            </a:prstGeom>
            <a:noFill/>
            <a:ln w="9525">
              <a:noFill/>
              <a:miter lim="800000"/>
              <a:headEnd/>
              <a:tailEnd/>
            </a:ln>
          </p:spPr>
          <p:txBody>
            <a:bodyPr wrap="none">
              <a:spAutoFit/>
            </a:bodyPr>
            <a:lstStyle/>
            <a:p>
              <a:r>
                <a:rPr lang="en-US">
                  <a:solidFill>
                    <a:srgbClr val="FF0000"/>
                  </a:solidFill>
                </a:rPr>
                <a:t>D =  46</a:t>
              </a:r>
            </a:p>
            <a:p>
              <a:r>
                <a:rPr lang="en-US">
                  <a:solidFill>
                    <a:schemeClr val="accent2"/>
                  </a:solidFill>
                </a:rPr>
                <a:t>S = 325</a:t>
              </a:r>
            </a:p>
          </p:txBody>
        </p:sp>
      </p:grpSp>
      <p:grpSp>
        <p:nvGrpSpPr>
          <p:cNvPr id="5" name="Group 38"/>
          <p:cNvGrpSpPr>
            <a:grpSpLocks/>
          </p:cNvGrpSpPr>
          <p:nvPr/>
        </p:nvGrpSpPr>
        <p:grpSpPr bwMode="auto">
          <a:xfrm>
            <a:off x="5562600" y="933450"/>
            <a:ext cx="3581400" cy="2800350"/>
            <a:chOff x="3792" y="912"/>
            <a:chExt cx="2338" cy="1641"/>
          </a:xfrm>
        </p:grpSpPr>
        <p:pic>
          <p:nvPicPr>
            <p:cNvPr id="7191" name="Picture 8" descr="E_KS_37-95_VarT_+20P"/>
            <p:cNvPicPr>
              <a:picLocks noChangeAspect="1" noChangeArrowheads="1"/>
            </p:cNvPicPr>
            <p:nvPr/>
          </p:nvPicPr>
          <p:blipFill>
            <a:blip r:embed="rId6" cstate="print"/>
            <a:srcRect/>
            <a:stretch>
              <a:fillRect/>
            </a:stretch>
          </p:blipFill>
          <p:spPr bwMode="auto">
            <a:xfrm>
              <a:off x="3792" y="912"/>
              <a:ext cx="2338" cy="1641"/>
            </a:xfrm>
            <a:prstGeom prst="rect">
              <a:avLst/>
            </a:prstGeom>
            <a:noFill/>
            <a:ln w="9525">
              <a:noFill/>
              <a:miter lim="800000"/>
              <a:headEnd/>
              <a:tailEnd/>
            </a:ln>
          </p:spPr>
        </p:pic>
        <p:sp>
          <p:nvSpPr>
            <p:cNvPr id="7192" name="Text Box 13"/>
            <p:cNvSpPr txBox="1">
              <a:spLocks noChangeArrowheads="1"/>
            </p:cNvSpPr>
            <p:nvPr/>
          </p:nvSpPr>
          <p:spPr bwMode="auto">
            <a:xfrm>
              <a:off x="3936" y="960"/>
              <a:ext cx="1190" cy="212"/>
            </a:xfrm>
            <a:prstGeom prst="rect">
              <a:avLst/>
            </a:prstGeom>
            <a:noFill/>
            <a:ln w="9525">
              <a:noFill/>
              <a:miter lim="800000"/>
              <a:headEnd/>
              <a:tailEnd/>
            </a:ln>
          </p:spPr>
          <p:txBody>
            <a:bodyPr wrap="none">
              <a:spAutoFit/>
            </a:bodyPr>
            <a:lstStyle/>
            <a:p>
              <a:r>
                <a:rPr lang="en-US" sz="1600" b="1">
                  <a:solidFill>
                    <a:srgbClr val="CC0099"/>
                  </a:solidFill>
                </a:rPr>
                <a:t>+20% Precipitation</a:t>
              </a:r>
            </a:p>
          </p:txBody>
        </p:sp>
        <p:sp>
          <p:nvSpPr>
            <p:cNvPr id="7193" name="Text Box 18"/>
            <p:cNvSpPr txBox="1">
              <a:spLocks noChangeArrowheads="1"/>
            </p:cNvSpPr>
            <p:nvPr/>
          </p:nvSpPr>
          <p:spPr bwMode="auto">
            <a:xfrm>
              <a:off x="5061" y="922"/>
              <a:ext cx="715" cy="518"/>
            </a:xfrm>
            <a:prstGeom prst="rect">
              <a:avLst/>
            </a:prstGeom>
            <a:noFill/>
            <a:ln w="9525">
              <a:noFill/>
              <a:miter lim="800000"/>
              <a:headEnd/>
              <a:tailEnd/>
            </a:ln>
          </p:spPr>
          <p:txBody>
            <a:bodyPr wrap="none">
              <a:spAutoFit/>
            </a:bodyPr>
            <a:lstStyle/>
            <a:p>
              <a:r>
                <a:rPr lang="en-US">
                  <a:solidFill>
                    <a:srgbClr val="FF0000"/>
                  </a:solidFill>
                </a:rPr>
                <a:t>D =  30</a:t>
              </a:r>
            </a:p>
            <a:p>
              <a:r>
                <a:rPr lang="en-US">
                  <a:solidFill>
                    <a:schemeClr val="accent2"/>
                  </a:solidFill>
                </a:rPr>
                <a:t>S = 418</a:t>
              </a:r>
            </a:p>
          </p:txBody>
        </p:sp>
      </p:grpSp>
      <p:sp>
        <p:nvSpPr>
          <p:cNvPr id="7174" name="Text Box 19"/>
          <p:cNvSpPr txBox="1">
            <a:spLocks noChangeArrowheads="1"/>
          </p:cNvSpPr>
          <p:nvPr/>
        </p:nvSpPr>
        <p:spPr bwMode="auto">
          <a:xfrm>
            <a:off x="5410200" y="0"/>
            <a:ext cx="3335338" cy="822325"/>
          </a:xfrm>
          <a:prstGeom prst="rect">
            <a:avLst/>
          </a:prstGeom>
          <a:noFill/>
          <a:ln w="9525">
            <a:noFill/>
            <a:miter lim="800000"/>
            <a:headEnd/>
            <a:tailEnd/>
          </a:ln>
        </p:spPr>
        <p:txBody>
          <a:bodyPr wrap="none">
            <a:spAutoFit/>
          </a:bodyPr>
          <a:lstStyle/>
          <a:p>
            <a:r>
              <a:rPr lang="en-US">
                <a:solidFill>
                  <a:srgbClr val="FF0000"/>
                </a:solidFill>
              </a:rPr>
              <a:t>D = Annual Deficit (mm)</a:t>
            </a:r>
          </a:p>
          <a:p>
            <a:r>
              <a:rPr lang="en-US">
                <a:solidFill>
                  <a:schemeClr val="accent2"/>
                </a:solidFill>
              </a:rPr>
              <a:t>S = Annual Surplus (mm)</a:t>
            </a:r>
          </a:p>
        </p:txBody>
      </p:sp>
      <p:sp>
        <p:nvSpPr>
          <p:cNvPr id="7175" name="Rectangle 20"/>
          <p:cNvSpPr>
            <a:spLocks noChangeArrowheads="1"/>
          </p:cNvSpPr>
          <p:nvPr/>
        </p:nvSpPr>
        <p:spPr bwMode="auto">
          <a:xfrm>
            <a:off x="152400" y="-152400"/>
            <a:ext cx="7551738" cy="827088"/>
          </a:xfrm>
          <a:prstGeom prst="rect">
            <a:avLst/>
          </a:prstGeom>
          <a:noFill/>
          <a:ln w="9525">
            <a:noFill/>
            <a:miter lim="800000"/>
            <a:headEnd/>
            <a:tailEnd/>
          </a:ln>
        </p:spPr>
        <p:txBody>
          <a:bodyPr lIns="91436" tIns="45718" rIns="91436" bIns="45718" anchor="ctr"/>
          <a:lstStyle/>
          <a:p>
            <a:r>
              <a:rPr lang="en-US" b="1" dirty="0">
                <a:solidFill>
                  <a:srgbClr val="CC0000"/>
                </a:solidFill>
              </a:rPr>
              <a:t>Climate projections</a:t>
            </a:r>
          </a:p>
        </p:txBody>
      </p:sp>
      <p:sp>
        <p:nvSpPr>
          <p:cNvPr id="7176" name="WordArt 21"/>
          <p:cNvSpPr>
            <a:spLocks noChangeArrowheads="1" noChangeShapeType="1" noTextEdit="1"/>
          </p:cNvSpPr>
          <p:nvPr/>
        </p:nvSpPr>
        <p:spPr bwMode="auto">
          <a:xfrm>
            <a:off x="3505200" y="5791200"/>
            <a:ext cx="2114550" cy="708025"/>
          </a:xfrm>
          <a:prstGeom prst="rect">
            <a:avLst/>
          </a:prstGeom>
        </p:spPr>
        <p:txBody>
          <a:bodyPr wrap="none" fromWordArt="1">
            <a:prstTxWarp prst="textSlantUp">
              <a:avLst>
                <a:gd name="adj" fmla="val 55556"/>
              </a:avLst>
            </a:prstTxWarp>
          </a:bodyPr>
          <a:lstStyle/>
          <a:p>
            <a:pPr algn="ctr"/>
            <a:r>
              <a:rPr lang="en-US" sz="1800" kern="10">
                <a:ln w="9525">
                  <a:solidFill>
                    <a:srgbClr val="FF0000"/>
                  </a:solidFill>
                  <a:round/>
                  <a:headEnd/>
                  <a:tailEnd/>
                </a:ln>
                <a:solidFill>
                  <a:srgbClr val="000000"/>
                </a:solidFill>
                <a:latin typeface="Arial Black"/>
              </a:rPr>
              <a:t>0.87 Inches drier</a:t>
            </a:r>
          </a:p>
        </p:txBody>
      </p:sp>
      <p:sp>
        <p:nvSpPr>
          <p:cNvPr id="7177" name="WordArt 22"/>
          <p:cNvSpPr>
            <a:spLocks noChangeArrowheads="1" noChangeShapeType="1" noTextEdit="1"/>
          </p:cNvSpPr>
          <p:nvPr/>
        </p:nvSpPr>
        <p:spPr bwMode="auto">
          <a:xfrm>
            <a:off x="7029450" y="5791200"/>
            <a:ext cx="2114550" cy="708025"/>
          </a:xfrm>
          <a:prstGeom prst="rect">
            <a:avLst/>
          </a:prstGeom>
        </p:spPr>
        <p:txBody>
          <a:bodyPr wrap="none" fromWordArt="1">
            <a:prstTxWarp prst="textSlantUp">
              <a:avLst>
                <a:gd name="adj" fmla="val 55556"/>
              </a:avLst>
            </a:prstTxWarp>
          </a:bodyPr>
          <a:lstStyle/>
          <a:p>
            <a:pPr algn="ctr"/>
            <a:r>
              <a:rPr lang="en-US" sz="1800" kern="10">
                <a:ln w="9525">
                  <a:solidFill>
                    <a:srgbClr val="FF0000"/>
                  </a:solidFill>
                  <a:round/>
                  <a:headEnd/>
                  <a:tailEnd/>
                </a:ln>
                <a:solidFill>
                  <a:srgbClr val="000000"/>
                </a:solidFill>
                <a:latin typeface="Arial Black"/>
              </a:rPr>
              <a:t>-0.83 inches surplus water</a:t>
            </a:r>
          </a:p>
        </p:txBody>
      </p:sp>
      <p:sp>
        <p:nvSpPr>
          <p:cNvPr id="7178" name="WordArt 23"/>
          <p:cNvSpPr>
            <a:spLocks noChangeArrowheads="1" noChangeShapeType="1" noTextEdit="1"/>
          </p:cNvSpPr>
          <p:nvPr/>
        </p:nvSpPr>
        <p:spPr bwMode="auto">
          <a:xfrm>
            <a:off x="6858000" y="2819400"/>
            <a:ext cx="2114550" cy="708025"/>
          </a:xfrm>
          <a:prstGeom prst="rect">
            <a:avLst/>
          </a:prstGeom>
        </p:spPr>
        <p:txBody>
          <a:bodyPr wrap="none" fromWordArt="1">
            <a:prstTxWarp prst="textSlantUp">
              <a:avLst>
                <a:gd name="adj" fmla="val 55556"/>
              </a:avLst>
            </a:prstTxWarp>
          </a:bodyPr>
          <a:lstStyle/>
          <a:p>
            <a:pPr algn="ctr"/>
            <a:r>
              <a:rPr lang="en-US" sz="1800" kern="10">
                <a:ln w="9525">
                  <a:solidFill>
                    <a:schemeClr val="accent2"/>
                  </a:solidFill>
                  <a:round/>
                  <a:headEnd/>
                  <a:tailEnd/>
                </a:ln>
                <a:solidFill>
                  <a:srgbClr val="000000"/>
                </a:solidFill>
                <a:latin typeface="Arial Black"/>
              </a:rPr>
              <a:t>0.59 Inches wetter!</a:t>
            </a:r>
          </a:p>
        </p:txBody>
      </p:sp>
      <p:grpSp>
        <p:nvGrpSpPr>
          <p:cNvPr id="6" name="Group 25"/>
          <p:cNvGrpSpPr>
            <a:grpSpLocks/>
          </p:cNvGrpSpPr>
          <p:nvPr/>
        </p:nvGrpSpPr>
        <p:grpSpPr bwMode="auto">
          <a:xfrm>
            <a:off x="0" y="1066800"/>
            <a:ext cx="4114800" cy="2667000"/>
            <a:chOff x="576" y="624"/>
            <a:chExt cx="2833" cy="1988"/>
          </a:xfrm>
        </p:grpSpPr>
        <p:pic>
          <p:nvPicPr>
            <p:cNvPr id="7188" name="Picture 26" descr="E_KS_37-95_normal"/>
            <p:cNvPicPr>
              <a:picLocks noChangeAspect="1" noChangeArrowheads="1"/>
            </p:cNvPicPr>
            <p:nvPr/>
          </p:nvPicPr>
          <p:blipFill>
            <a:blip r:embed="rId7" cstate="print"/>
            <a:srcRect/>
            <a:stretch>
              <a:fillRect/>
            </a:stretch>
          </p:blipFill>
          <p:spPr bwMode="auto">
            <a:xfrm>
              <a:off x="576" y="624"/>
              <a:ext cx="2833" cy="1988"/>
            </a:xfrm>
            <a:prstGeom prst="rect">
              <a:avLst/>
            </a:prstGeom>
            <a:noFill/>
            <a:ln w="9525">
              <a:noFill/>
              <a:miter lim="800000"/>
              <a:headEnd/>
              <a:tailEnd/>
            </a:ln>
          </p:spPr>
        </p:pic>
        <p:sp>
          <p:nvSpPr>
            <p:cNvPr id="7189" name="Text Box 27"/>
            <p:cNvSpPr txBox="1">
              <a:spLocks noChangeArrowheads="1"/>
            </p:cNvSpPr>
            <p:nvPr/>
          </p:nvSpPr>
          <p:spPr bwMode="auto">
            <a:xfrm>
              <a:off x="816" y="699"/>
              <a:ext cx="1277" cy="237"/>
            </a:xfrm>
            <a:prstGeom prst="rect">
              <a:avLst/>
            </a:prstGeom>
            <a:noFill/>
            <a:ln w="9525">
              <a:noFill/>
              <a:miter lim="800000"/>
              <a:headEnd/>
              <a:tailEnd/>
            </a:ln>
          </p:spPr>
          <p:txBody>
            <a:bodyPr wrap="none">
              <a:spAutoFit/>
            </a:bodyPr>
            <a:lstStyle/>
            <a:p>
              <a:r>
                <a:rPr lang="en-US" sz="1600" b="1">
                  <a:solidFill>
                    <a:srgbClr val="CC0099"/>
                  </a:solidFill>
                </a:rPr>
                <a:t>Present Day Normal</a:t>
              </a:r>
            </a:p>
          </p:txBody>
        </p:sp>
        <p:sp>
          <p:nvSpPr>
            <p:cNvPr id="7190" name="Text Box 28"/>
            <p:cNvSpPr txBox="1">
              <a:spLocks noChangeArrowheads="1"/>
            </p:cNvSpPr>
            <p:nvPr/>
          </p:nvSpPr>
          <p:spPr bwMode="auto">
            <a:xfrm>
              <a:off x="2304" y="652"/>
              <a:ext cx="741" cy="580"/>
            </a:xfrm>
            <a:prstGeom prst="rect">
              <a:avLst/>
            </a:prstGeom>
            <a:noFill/>
            <a:ln w="9525">
              <a:noFill/>
              <a:miter lim="800000"/>
              <a:headEnd/>
              <a:tailEnd/>
            </a:ln>
          </p:spPr>
          <p:txBody>
            <a:bodyPr wrap="none">
              <a:spAutoFit/>
            </a:bodyPr>
            <a:lstStyle/>
            <a:p>
              <a:r>
                <a:rPr lang="en-US">
                  <a:solidFill>
                    <a:srgbClr val="FF0000"/>
                  </a:solidFill>
                </a:rPr>
                <a:t>D = 47</a:t>
              </a:r>
            </a:p>
            <a:p>
              <a:r>
                <a:rPr lang="en-US">
                  <a:solidFill>
                    <a:schemeClr val="accent2"/>
                  </a:solidFill>
                </a:rPr>
                <a:t>S = 304</a:t>
              </a:r>
            </a:p>
          </p:txBody>
        </p:sp>
      </p:grpSp>
      <p:sp>
        <p:nvSpPr>
          <p:cNvPr id="7180" name="Text Box 9"/>
          <p:cNvSpPr txBox="1">
            <a:spLocks noChangeArrowheads="1"/>
          </p:cNvSpPr>
          <p:nvPr/>
        </p:nvSpPr>
        <p:spPr bwMode="auto">
          <a:xfrm>
            <a:off x="3660775" y="2819400"/>
            <a:ext cx="2435225" cy="1069975"/>
          </a:xfrm>
          <a:prstGeom prst="rect">
            <a:avLst/>
          </a:prstGeom>
          <a:noFill/>
          <a:ln w="9525">
            <a:noFill/>
            <a:miter lim="800000"/>
            <a:headEnd/>
            <a:tailEnd/>
          </a:ln>
        </p:spPr>
        <p:txBody>
          <a:bodyPr wrap="none">
            <a:spAutoFit/>
          </a:bodyPr>
          <a:lstStyle/>
          <a:p>
            <a:r>
              <a:rPr lang="en-US" sz="1600" b="1">
                <a:solidFill>
                  <a:srgbClr val="CC0099"/>
                </a:solidFill>
              </a:rPr>
              <a:t>All temperature scenarios</a:t>
            </a:r>
          </a:p>
          <a:p>
            <a:r>
              <a:rPr lang="en-US" sz="1600" b="1">
                <a:solidFill>
                  <a:srgbClr val="CC0099"/>
                </a:solidFill>
              </a:rPr>
              <a:t>  +1 C Summer</a:t>
            </a:r>
          </a:p>
          <a:p>
            <a:r>
              <a:rPr lang="en-US" sz="1600" b="1">
                <a:solidFill>
                  <a:srgbClr val="CC0099"/>
                </a:solidFill>
              </a:rPr>
              <a:t>  +2 C Spring and Fall</a:t>
            </a:r>
          </a:p>
          <a:p>
            <a:r>
              <a:rPr lang="en-US" sz="1600" b="1">
                <a:solidFill>
                  <a:srgbClr val="CC0099"/>
                </a:solidFill>
              </a:rPr>
              <a:t>  +3 C Winter</a:t>
            </a:r>
          </a:p>
        </p:txBody>
      </p:sp>
      <p:sp>
        <p:nvSpPr>
          <p:cNvPr id="7181" name="Line 29"/>
          <p:cNvSpPr>
            <a:spLocks noChangeShapeType="1"/>
          </p:cNvSpPr>
          <p:nvPr/>
        </p:nvSpPr>
        <p:spPr bwMode="auto">
          <a:xfrm flipH="1">
            <a:off x="1600200" y="3733800"/>
            <a:ext cx="1676400" cy="609600"/>
          </a:xfrm>
          <a:prstGeom prst="line">
            <a:avLst/>
          </a:prstGeom>
          <a:noFill/>
          <a:ln w="9525">
            <a:solidFill>
              <a:schemeClr val="tx1"/>
            </a:solidFill>
            <a:round/>
            <a:headEnd/>
            <a:tailEnd type="triangle" w="med" len="med"/>
          </a:ln>
        </p:spPr>
        <p:txBody>
          <a:bodyPr/>
          <a:lstStyle/>
          <a:p>
            <a:endParaRPr lang="en-US"/>
          </a:p>
        </p:txBody>
      </p:sp>
      <p:sp>
        <p:nvSpPr>
          <p:cNvPr id="7182" name="Line 30"/>
          <p:cNvSpPr>
            <a:spLocks noChangeShapeType="1"/>
          </p:cNvSpPr>
          <p:nvPr/>
        </p:nvSpPr>
        <p:spPr bwMode="auto">
          <a:xfrm>
            <a:off x="4572000" y="3810000"/>
            <a:ext cx="0" cy="533400"/>
          </a:xfrm>
          <a:prstGeom prst="line">
            <a:avLst/>
          </a:prstGeom>
          <a:noFill/>
          <a:ln w="9525">
            <a:solidFill>
              <a:schemeClr val="tx1"/>
            </a:solidFill>
            <a:round/>
            <a:headEnd/>
            <a:tailEnd type="triangle" w="med" len="med"/>
          </a:ln>
        </p:spPr>
        <p:txBody>
          <a:bodyPr/>
          <a:lstStyle/>
          <a:p>
            <a:endParaRPr lang="en-US"/>
          </a:p>
        </p:txBody>
      </p:sp>
      <p:sp>
        <p:nvSpPr>
          <p:cNvPr id="7183" name="Line 31"/>
          <p:cNvSpPr>
            <a:spLocks noChangeShapeType="1"/>
          </p:cNvSpPr>
          <p:nvPr/>
        </p:nvSpPr>
        <p:spPr bwMode="auto">
          <a:xfrm>
            <a:off x="5562600" y="3733800"/>
            <a:ext cx="1143000" cy="609600"/>
          </a:xfrm>
          <a:prstGeom prst="line">
            <a:avLst/>
          </a:prstGeom>
          <a:noFill/>
          <a:ln w="9525">
            <a:solidFill>
              <a:schemeClr val="tx1"/>
            </a:solidFill>
            <a:round/>
            <a:headEnd/>
            <a:tailEnd type="triangle" w="med" len="med"/>
          </a:ln>
        </p:spPr>
        <p:txBody>
          <a:bodyPr/>
          <a:lstStyle/>
          <a:p>
            <a:endParaRPr lang="en-US"/>
          </a:p>
        </p:txBody>
      </p:sp>
      <p:sp>
        <p:nvSpPr>
          <p:cNvPr id="7184" name="Line 32"/>
          <p:cNvSpPr>
            <a:spLocks noChangeShapeType="1"/>
          </p:cNvSpPr>
          <p:nvPr/>
        </p:nvSpPr>
        <p:spPr bwMode="auto">
          <a:xfrm flipV="1">
            <a:off x="5410200" y="2133600"/>
            <a:ext cx="609600" cy="685800"/>
          </a:xfrm>
          <a:prstGeom prst="line">
            <a:avLst/>
          </a:prstGeom>
          <a:noFill/>
          <a:ln w="9525">
            <a:solidFill>
              <a:schemeClr val="tx1"/>
            </a:solidFill>
            <a:round/>
            <a:headEnd/>
            <a:tailEnd type="triangle" w="med" len="med"/>
          </a:ln>
        </p:spPr>
        <p:txBody>
          <a:bodyPr/>
          <a:lstStyle/>
          <a:p>
            <a:endParaRPr lang="en-US"/>
          </a:p>
        </p:txBody>
      </p:sp>
      <p:sp>
        <p:nvSpPr>
          <p:cNvPr id="7185" name="WordArt 33"/>
          <p:cNvSpPr>
            <a:spLocks noChangeArrowheads="1" noChangeShapeType="1" noTextEdit="1"/>
          </p:cNvSpPr>
          <p:nvPr/>
        </p:nvSpPr>
        <p:spPr bwMode="auto">
          <a:xfrm>
            <a:off x="6553200" y="5486400"/>
            <a:ext cx="2114550" cy="708025"/>
          </a:xfrm>
          <a:prstGeom prst="rect">
            <a:avLst/>
          </a:prstGeom>
        </p:spPr>
        <p:txBody>
          <a:bodyPr wrap="none" fromWordArt="1">
            <a:prstTxWarp prst="textSlantUp">
              <a:avLst>
                <a:gd name="adj" fmla="val 55556"/>
              </a:avLst>
            </a:prstTxWarp>
          </a:bodyPr>
          <a:lstStyle/>
          <a:p>
            <a:pPr algn="ctr"/>
            <a:r>
              <a:rPr lang="en-US" sz="1800" kern="10">
                <a:ln w="9525">
                  <a:solidFill>
                    <a:schemeClr val="accent2"/>
                  </a:solidFill>
                  <a:round/>
                  <a:headEnd/>
                  <a:tailEnd/>
                </a:ln>
                <a:solidFill>
                  <a:srgbClr val="000000"/>
                </a:solidFill>
                <a:latin typeface="Arial Black"/>
              </a:rPr>
              <a:t>0.04 Inches wetter</a:t>
            </a:r>
          </a:p>
        </p:txBody>
      </p:sp>
      <p:sp>
        <p:nvSpPr>
          <p:cNvPr id="7186" name="WordArt 34"/>
          <p:cNvSpPr>
            <a:spLocks noChangeArrowheads="1" noChangeShapeType="1" noTextEdit="1"/>
          </p:cNvSpPr>
          <p:nvPr/>
        </p:nvSpPr>
        <p:spPr bwMode="auto">
          <a:xfrm>
            <a:off x="381000" y="5791200"/>
            <a:ext cx="2114550" cy="708025"/>
          </a:xfrm>
          <a:prstGeom prst="rect">
            <a:avLst/>
          </a:prstGeom>
        </p:spPr>
        <p:txBody>
          <a:bodyPr wrap="none" fromWordArt="1">
            <a:prstTxWarp prst="textSlantUp">
              <a:avLst>
                <a:gd name="adj" fmla="val 55556"/>
              </a:avLst>
            </a:prstTxWarp>
          </a:bodyPr>
          <a:lstStyle/>
          <a:p>
            <a:pPr algn="ctr"/>
            <a:r>
              <a:rPr lang="en-US" sz="1800" kern="10">
                <a:ln w="9525">
                  <a:solidFill>
                    <a:srgbClr val="FF0000"/>
                  </a:solidFill>
                  <a:round/>
                  <a:headEnd/>
                  <a:tailEnd/>
                </a:ln>
                <a:solidFill>
                  <a:srgbClr val="000000"/>
                </a:solidFill>
                <a:latin typeface="Arial Black"/>
              </a:rPr>
              <a:t>2.00 Inches drier</a:t>
            </a:r>
          </a:p>
        </p:txBody>
      </p:sp>
      <p:sp>
        <p:nvSpPr>
          <p:cNvPr id="7187" name="Text Box 39"/>
          <p:cNvSpPr txBox="1">
            <a:spLocks noChangeArrowheads="1"/>
          </p:cNvSpPr>
          <p:nvPr/>
        </p:nvSpPr>
        <p:spPr bwMode="auto">
          <a:xfrm>
            <a:off x="533400" y="422275"/>
            <a:ext cx="3603625" cy="457200"/>
          </a:xfrm>
          <a:prstGeom prst="rect">
            <a:avLst/>
          </a:prstGeom>
          <a:noFill/>
          <a:ln w="9525">
            <a:noFill/>
            <a:miter lim="800000"/>
            <a:headEnd/>
            <a:tailEnd/>
          </a:ln>
        </p:spPr>
        <p:txBody>
          <a:bodyPr wrap="none">
            <a:spAutoFit/>
          </a:bodyPr>
          <a:lstStyle/>
          <a:p>
            <a:r>
              <a:rPr lang="en-US">
                <a:solidFill>
                  <a:schemeClr val="accent2"/>
                </a:solidFill>
              </a:rPr>
              <a:t>Eastern Kansas (37N, 95W)</a:t>
            </a:r>
          </a:p>
        </p:txBody>
      </p:sp>
      <p:sp>
        <p:nvSpPr>
          <p:cNvPr id="35" name="TextBox 34"/>
          <p:cNvSpPr txBox="1"/>
          <p:nvPr/>
        </p:nvSpPr>
        <p:spPr>
          <a:xfrm>
            <a:off x="3429000" y="0"/>
            <a:ext cx="1736373" cy="369332"/>
          </a:xfrm>
          <a:prstGeom prst="rect">
            <a:avLst/>
          </a:prstGeom>
          <a:noFill/>
        </p:spPr>
        <p:txBody>
          <a:bodyPr wrap="none" rtlCol="0">
            <a:spAutoFit/>
          </a:bodyPr>
          <a:lstStyle/>
          <a:p>
            <a:r>
              <a:rPr lang="en-US" sz="1800" dirty="0" smtClean="0">
                <a:solidFill>
                  <a:srgbClr val="FFFF00"/>
                </a:solidFill>
                <a:latin typeface="Arial" pitchFamily="34" charset="0"/>
                <a:cs typeface="Arial" pitchFamily="34" charset="0"/>
              </a:rPr>
              <a:t>Feddema,2008</a:t>
            </a:r>
            <a:endParaRPr lang="en-US" sz="1800"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914400" y="762000"/>
            <a:ext cx="6255488" cy="1362075"/>
          </a:xfrm>
        </p:spPr>
        <p:txBody>
          <a:bodyPr/>
          <a:lstStyle/>
          <a:p>
            <a:pPr algn="ctr" eaLnBrk="1" fontAlgn="auto" hangingPunct="1">
              <a:spcAft>
                <a:spcPts val="0"/>
              </a:spcAft>
              <a:defRPr/>
            </a:pPr>
            <a:r>
              <a:rPr lang="en-US" b="0" dirty="0" smtClean="0">
                <a:solidFill>
                  <a:srgbClr val="FFFF00"/>
                </a:solidFill>
                <a:latin typeface="Arial" pitchFamily="34" charset="0"/>
                <a:cs typeface="Arial" pitchFamily="34" charset="0"/>
              </a:rPr>
              <a:t>Changes in Climate</a:t>
            </a:r>
          </a:p>
        </p:txBody>
      </p:sp>
      <p:sp>
        <p:nvSpPr>
          <p:cNvPr id="3" name="Text Placeholder 2"/>
          <p:cNvSpPr>
            <a:spLocks noGrp="1"/>
          </p:cNvSpPr>
          <p:nvPr>
            <p:ph type="body" idx="1"/>
          </p:nvPr>
        </p:nvSpPr>
        <p:spPr>
          <a:xfrm>
            <a:off x="457200" y="2133600"/>
            <a:ext cx="7772400" cy="3548063"/>
          </a:xfrm>
        </p:spPr>
        <p:txBody>
          <a:bodyPr>
            <a:normAutofit/>
          </a:bodyPr>
          <a:lstStyle/>
          <a:p>
            <a:pPr marL="465138" indent="-465138" eaLnBrk="1" fontAlgn="auto" hangingPunct="1">
              <a:spcBef>
                <a:spcPts val="580"/>
              </a:spcBef>
              <a:spcAft>
                <a:spcPts val="0"/>
              </a:spcAft>
              <a:buFont typeface="Wingdings" pitchFamily="2" charset="2"/>
              <a:buChar char="Ø"/>
              <a:defRPr/>
            </a:pPr>
            <a:r>
              <a:rPr lang="en-US" sz="3200" dirty="0" smtClean="0">
                <a:solidFill>
                  <a:srgbClr val="FFFF00"/>
                </a:solidFill>
                <a:latin typeface="Arial" pitchFamily="34" charset="0"/>
                <a:cs typeface="Arial" pitchFamily="34" charset="0"/>
              </a:rPr>
              <a:t>Rising CO</a:t>
            </a:r>
            <a:r>
              <a:rPr lang="en-US" sz="3200" baseline="-25000" dirty="0" smtClean="0">
                <a:solidFill>
                  <a:srgbClr val="FFFF00"/>
                </a:solidFill>
                <a:latin typeface="Arial" pitchFamily="34" charset="0"/>
                <a:cs typeface="Arial" pitchFamily="34" charset="0"/>
              </a:rPr>
              <a:t>2</a:t>
            </a:r>
            <a:r>
              <a:rPr lang="en-US" sz="3200" dirty="0" smtClean="0">
                <a:solidFill>
                  <a:srgbClr val="FFFF00"/>
                </a:solidFill>
                <a:latin typeface="Arial" pitchFamily="34" charset="0"/>
                <a:cs typeface="Arial" pitchFamily="34" charset="0"/>
              </a:rPr>
              <a:t> concentrations in the atmosphere</a:t>
            </a:r>
          </a:p>
          <a:p>
            <a:pPr marL="465138" indent="-465138" eaLnBrk="1" fontAlgn="auto" hangingPunct="1">
              <a:spcBef>
                <a:spcPts val="580"/>
              </a:spcBef>
              <a:spcAft>
                <a:spcPts val="0"/>
              </a:spcAft>
              <a:buFont typeface="Wingdings" pitchFamily="2" charset="2"/>
              <a:buChar char="Ø"/>
              <a:defRPr/>
            </a:pPr>
            <a:r>
              <a:rPr lang="en-US" sz="3200" dirty="0" smtClean="0">
                <a:solidFill>
                  <a:srgbClr val="FFFF00"/>
                </a:solidFill>
                <a:latin typeface="Arial" pitchFamily="34" charset="0"/>
                <a:cs typeface="Arial" pitchFamily="34" charset="0"/>
              </a:rPr>
              <a:t>Warming temperatures over the next 30- 50 years</a:t>
            </a:r>
          </a:p>
          <a:p>
            <a:pPr marL="465138" indent="-465138" eaLnBrk="1" fontAlgn="auto" hangingPunct="1">
              <a:spcBef>
                <a:spcPts val="580"/>
              </a:spcBef>
              <a:spcAft>
                <a:spcPts val="0"/>
              </a:spcAft>
              <a:buFont typeface="Wingdings" pitchFamily="2" charset="2"/>
              <a:buChar char="Ø"/>
              <a:defRPr/>
            </a:pPr>
            <a:r>
              <a:rPr lang="en-US" sz="3200" dirty="0" smtClean="0">
                <a:solidFill>
                  <a:srgbClr val="FFFF00"/>
                </a:solidFill>
                <a:latin typeface="Arial" pitchFamily="34" charset="0"/>
                <a:cs typeface="Arial" pitchFamily="34" charset="0"/>
              </a:rPr>
              <a:t>Variability in both temperature and precipitation</a:t>
            </a:r>
          </a:p>
          <a:p>
            <a:pPr algn="l" eaLnBrk="1" fontAlgn="auto" hangingPunct="1">
              <a:spcBef>
                <a:spcPts val="580"/>
              </a:spcBef>
              <a:spcAft>
                <a:spcPts val="0"/>
              </a:spcAft>
              <a:buFont typeface="Wingdings 2"/>
              <a:buNone/>
              <a:defRPr/>
            </a:pPr>
            <a:endParaRPr lang="en-US"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a:grpSpLocks/>
          </p:cNvGrpSpPr>
          <p:nvPr/>
        </p:nvGrpSpPr>
        <p:grpSpPr bwMode="auto">
          <a:xfrm>
            <a:off x="0" y="3810000"/>
            <a:ext cx="3379787" cy="3048000"/>
            <a:chOff x="-192" y="2352"/>
            <a:chExt cx="2321" cy="1968"/>
          </a:xfrm>
        </p:grpSpPr>
        <p:pic>
          <p:nvPicPr>
            <p:cNvPr id="8221" name="Picture 6" descr="W_KS_37-102_varT_-10P"/>
            <p:cNvPicPr>
              <a:picLocks noChangeAspect="1" noChangeArrowheads="1"/>
            </p:cNvPicPr>
            <p:nvPr/>
          </p:nvPicPr>
          <p:blipFill>
            <a:blip r:embed="rId3" cstate="print"/>
            <a:srcRect/>
            <a:stretch>
              <a:fillRect/>
            </a:stretch>
          </p:blipFill>
          <p:spPr bwMode="auto">
            <a:xfrm>
              <a:off x="-192" y="2691"/>
              <a:ext cx="2321" cy="1629"/>
            </a:xfrm>
            <a:prstGeom prst="rect">
              <a:avLst/>
            </a:prstGeom>
            <a:noFill/>
            <a:ln w="9525">
              <a:noFill/>
              <a:miter lim="800000"/>
              <a:headEnd/>
              <a:tailEnd/>
            </a:ln>
          </p:spPr>
        </p:pic>
        <p:sp>
          <p:nvSpPr>
            <p:cNvPr id="8222" name="Text Box 11"/>
            <p:cNvSpPr txBox="1">
              <a:spLocks noChangeArrowheads="1"/>
            </p:cNvSpPr>
            <p:nvPr/>
          </p:nvSpPr>
          <p:spPr bwMode="auto">
            <a:xfrm>
              <a:off x="1056" y="2688"/>
              <a:ext cx="763" cy="518"/>
            </a:xfrm>
            <a:prstGeom prst="rect">
              <a:avLst/>
            </a:prstGeom>
            <a:noFill/>
            <a:ln w="9525">
              <a:noFill/>
              <a:miter lim="800000"/>
              <a:headEnd/>
              <a:tailEnd/>
            </a:ln>
          </p:spPr>
          <p:txBody>
            <a:bodyPr wrap="none">
              <a:spAutoFit/>
            </a:bodyPr>
            <a:lstStyle/>
            <a:p>
              <a:r>
                <a:rPr lang="en-US">
                  <a:solidFill>
                    <a:srgbClr val="FF0000"/>
                  </a:solidFill>
                </a:rPr>
                <a:t>D = 455</a:t>
              </a:r>
            </a:p>
            <a:p>
              <a:r>
                <a:rPr lang="en-US">
                  <a:solidFill>
                    <a:schemeClr val="accent2"/>
                  </a:solidFill>
                </a:rPr>
                <a:t>S =      0</a:t>
              </a:r>
            </a:p>
          </p:txBody>
        </p:sp>
        <p:sp>
          <p:nvSpPr>
            <p:cNvPr id="8223" name="Text Box 15"/>
            <p:cNvSpPr txBox="1">
              <a:spLocks noChangeArrowheads="1"/>
            </p:cNvSpPr>
            <p:nvPr/>
          </p:nvSpPr>
          <p:spPr bwMode="auto">
            <a:xfrm>
              <a:off x="-48" y="2736"/>
              <a:ext cx="1108" cy="212"/>
            </a:xfrm>
            <a:prstGeom prst="rect">
              <a:avLst/>
            </a:prstGeom>
            <a:noFill/>
            <a:ln w="9525">
              <a:noFill/>
              <a:miter lim="800000"/>
              <a:headEnd/>
              <a:tailEnd/>
            </a:ln>
          </p:spPr>
          <p:txBody>
            <a:bodyPr wrap="none">
              <a:spAutoFit/>
            </a:bodyPr>
            <a:lstStyle/>
            <a:p>
              <a:r>
                <a:rPr lang="en-US" sz="1600">
                  <a:solidFill>
                    <a:srgbClr val="CC0099"/>
                  </a:solidFill>
                </a:rPr>
                <a:t>- 10% precipitation</a:t>
              </a:r>
            </a:p>
          </p:txBody>
        </p:sp>
        <p:sp>
          <p:nvSpPr>
            <p:cNvPr id="8224" name="Line 27"/>
            <p:cNvSpPr>
              <a:spLocks noChangeShapeType="1"/>
            </p:cNvSpPr>
            <p:nvPr/>
          </p:nvSpPr>
          <p:spPr bwMode="auto">
            <a:xfrm flipH="1">
              <a:off x="1008" y="2352"/>
              <a:ext cx="1056" cy="384"/>
            </a:xfrm>
            <a:prstGeom prst="line">
              <a:avLst/>
            </a:prstGeom>
            <a:noFill/>
            <a:ln w="9525">
              <a:solidFill>
                <a:schemeClr val="tx1"/>
              </a:solidFill>
              <a:round/>
              <a:headEnd/>
              <a:tailEnd type="triangle" w="med" len="med"/>
            </a:ln>
          </p:spPr>
          <p:txBody>
            <a:bodyPr/>
            <a:lstStyle/>
            <a:p>
              <a:endParaRPr lang="en-US"/>
            </a:p>
          </p:txBody>
        </p:sp>
      </p:grpSp>
      <p:grpSp>
        <p:nvGrpSpPr>
          <p:cNvPr id="3" name="Group 36"/>
          <p:cNvGrpSpPr>
            <a:grpSpLocks/>
          </p:cNvGrpSpPr>
          <p:nvPr/>
        </p:nvGrpSpPr>
        <p:grpSpPr bwMode="auto">
          <a:xfrm>
            <a:off x="3113088" y="4115361"/>
            <a:ext cx="3409950" cy="2509978"/>
            <a:chOff x="1788" y="2540"/>
            <a:chExt cx="2321" cy="1629"/>
          </a:xfrm>
        </p:grpSpPr>
        <p:pic>
          <p:nvPicPr>
            <p:cNvPr id="8218" name="Picture 7" descr="W_KS_37-102_varT_0P"/>
            <p:cNvPicPr>
              <a:picLocks noChangeAspect="1" noChangeArrowheads="1"/>
            </p:cNvPicPr>
            <p:nvPr/>
          </p:nvPicPr>
          <p:blipFill>
            <a:blip r:embed="rId4" cstate="print"/>
            <a:srcRect/>
            <a:stretch>
              <a:fillRect/>
            </a:stretch>
          </p:blipFill>
          <p:spPr bwMode="auto">
            <a:xfrm>
              <a:off x="1788" y="2540"/>
              <a:ext cx="2321" cy="1629"/>
            </a:xfrm>
            <a:prstGeom prst="rect">
              <a:avLst/>
            </a:prstGeom>
            <a:noFill/>
            <a:ln w="9525">
              <a:noFill/>
              <a:miter lim="800000"/>
              <a:headEnd/>
              <a:tailEnd/>
            </a:ln>
          </p:spPr>
        </p:pic>
        <p:sp>
          <p:nvSpPr>
            <p:cNvPr id="8219" name="Text Box 12"/>
            <p:cNvSpPr txBox="1">
              <a:spLocks noChangeArrowheads="1"/>
            </p:cNvSpPr>
            <p:nvPr/>
          </p:nvSpPr>
          <p:spPr bwMode="auto">
            <a:xfrm>
              <a:off x="2885" y="2589"/>
              <a:ext cx="763" cy="518"/>
            </a:xfrm>
            <a:prstGeom prst="rect">
              <a:avLst/>
            </a:prstGeom>
            <a:noFill/>
            <a:ln w="9525">
              <a:noFill/>
              <a:miter lim="800000"/>
              <a:headEnd/>
              <a:tailEnd/>
            </a:ln>
          </p:spPr>
          <p:txBody>
            <a:bodyPr wrap="none">
              <a:spAutoFit/>
            </a:bodyPr>
            <a:lstStyle/>
            <a:p>
              <a:r>
                <a:rPr lang="en-US" dirty="0">
                  <a:solidFill>
                    <a:srgbClr val="FF0000"/>
                  </a:solidFill>
                </a:rPr>
                <a:t>D = 412</a:t>
              </a:r>
            </a:p>
            <a:p>
              <a:r>
                <a:rPr lang="en-US" dirty="0">
                  <a:solidFill>
                    <a:schemeClr val="accent2"/>
                  </a:solidFill>
                </a:rPr>
                <a:t>S =      0</a:t>
              </a:r>
            </a:p>
          </p:txBody>
        </p:sp>
        <p:sp>
          <p:nvSpPr>
            <p:cNvPr id="8220" name="Text Box 16"/>
            <p:cNvSpPr txBox="1">
              <a:spLocks noChangeArrowheads="1"/>
            </p:cNvSpPr>
            <p:nvPr/>
          </p:nvSpPr>
          <p:spPr bwMode="auto">
            <a:xfrm>
              <a:off x="1975" y="2540"/>
              <a:ext cx="905" cy="366"/>
            </a:xfrm>
            <a:prstGeom prst="rect">
              <a:avLst/>
            </a:prstGeom>
            <a:noFill/>
            <a:ln w="9525">
              <a:noFill/>
              <a:miter lim="800000"/>
              <a:headEnd/>
              <a:tailEnd/>
            </a:ln>
          </p:spPr>
          <p:txBody>
            <a:bodyPr wrap="none">
              <a:spAutoFit/>
            </a:bodyPr>
            <a:lstStyle/>
            <a:p>
              <a:r>
                <a:rPr lang="en-US" sz="1600" dirty="0">
                  <a:solidFill>
                    <a:srgbClr val="CC0099"/>
                  </a:solidFill>
                </a:rPr>
                <a:t>No Change </a:t>
              </a:r>
            </a:p>
            <a:p>
              <a:r>
                <a:rPr lang="en-US" sz="1600" dirty="0">
                  <a:solidFill>
                    <a:srgbClr val="CC0099"/>
                  </a:solidFill>
                </a:rPr>
                <a:t>in Precipitation</a:t>
              </a:r>
            </a:p>
          </p:txBody>
        </p:sp>
      </p:grpSp>
      <p:grpSp>
        <p:nvGrpSpPr>
          <p:cNvPr id="4" name="Group 37"/>
          <p:cNvGrpSpPr>
            <a:grpSpLocks/>
          </p:cNvGrpSpPr>
          <p:nvPr/>
        </p:nvGrpSpPr>
        <p:grpSpPr bwMode="auto">
          <a:xfrm>
            <a:off x="5989638" y="4343400"/>
            <a:ext cx="3154362" cy="2514600"/>
            <a:chOff x="3773" y="2691"/>
            <a:chExt cx="2321" cy="1629"/>
          </a:xfrm>
        </p:grpSpPr>
        <p:pic>
          <p:nvPicPr>
            <p:cNvPr id="8215" name="Picture 9" descr="W_KS_37-120_varT_+10P"/>
            <p:cNvPicPr>
              <a:picLocks noChangeAspect="1" noChangeArrowheads="1"/>
            </p:cNvPicPr>
            <p:nvPr/>
          </p:nvPicPr>
          <p:blipFill>
            <a:blip r:embed="rId5" cstate="print"/>
            <a:srcRect/>
            <a:stretch>
              <a:fillRect/>
            </a:stretch>
          </p:blipFill>
          <p:spPr bwMode="auto">
            <a:xfrm>
              <a:off x="3773" y="2691"/>
              <a:ext cx="2321" cy="1629"/>
            </a:xfrm>
            <a:prstGeom prst="rect">
              <a:avLst/>
            </a:prstGeom>
            <a:noFill/>
            <a:ln w="9525">
              <a:noFill/>
              <a:miter lim="800000"/>
              <a:headEnd/>
              <a:tailEnd/>
            </a:ln>
          </p:spPr>
        </p:pic>
        <p:sp>
          <p:nvSpPr>
            <p:cNvPr id="8216" name="Text Box 13"/>
            <p:cNvSpPr txBox="1">
              <a:spLocks noChangeArrowheads="1"/>
            </p:cNvSpPr>
            <p:nvPr/>
          </p:nvSpPr>
          <p:spPr bwMode="auto">
            <a:xfrm>
              <a:off x="5030" y="2702"/>
              <a:ext cx="763" cy="518"/>
            </a:xfrm>
            <a:prstGeom prst="rect">
              <a:avLst/>
            </a:prstGeom>
            <a:noFill/>
            <a:ln w="9525">
              <a:noFill/>
              <a:miter lim="800000"/>
              <a:headEnd/>
              <a:tailEnd/>
            </a:ln>
          </p:spPr>
          <p:txBody>
            <a:bodyPr wrap="none">
              <a:spAutoFit/>
            </a:bodyPr>
            <a:lstStyle/>
            <a:p>
              <a:r>
                <a:rPr lang="en-US">
                  <a:solidFill>
                    <a:srgbClr val="FF0000"/>
                  </a:solidFill>
                </a:rPr>
                <a:t>D = 366</a:t>
              </a:r>
            </a:p>
            <a:p>
              <a:r>
                <a:rPr lang="en-US">
                  <a:solidFill>
                    <a:schemeClr val="accent2"/>
                  </a:solidFill>
                </a:rPr>
                <a:t>S =      0</a:t>
              </a:r>
            </a:p>
          </p:txBody>
        </p:sp>
        <p:sp>
          <p:nvSpPr>
            <p:cNvPr id="8217" name="Text Box 17"/>
            <p:cNvSpPr txBox="1">
              <a:spLocks noChangeArrowheads="1"/>
            </p:cNvSpPr>
            <p:nvPr/>
          </p:nvSpPr>
          <p:spPr bwMode="auto">
            <a:xfrm>
              <a:off x="3936" y="2736"/>
              <a:ext cx="1112" cy="212"/>
            </a:xfrm>
            <a:prstGeom prst="rect">
              <a:avLst/>
            </a:prstGeom>
            <a:noFill/>
            <a:ln w="9525">
              <a:noFill/>
              <a:miter lim="800000"/>
              <a:headEnd/>
              <a:tailEnd/>
            </a:ln>
          </p:spPr>
          <p:txBody>
            <a:bodyPr wrap="none">
              <a:spAutoFit/>
            </a:bodyPr>
            <a:lstStyle/>
            <a:p>
              <a:r>
                <a:rPr lang="en-US" sz="1600">
                  <a:solidFill>
                    <a:srgbClr val="CC0099"/>
                  </a:solidFill>
                </a:rPr>
                <a:t>+10% Precipitation</a:t>
              </a:r>
            </a:p>
          </p:txBody>
        </p:sp>
      </p:grpSp>
      <p:grpSp>
        <p:nvGrpSpPr>
          <p:cNvPr id="5" name="Group 38"/>
          <p:cNvGrpSpPr>
            <a:grpSpLocks/>
          </p:cNvGrpSpPr>
          <p:nvPr/>
        </p:nvGrpSpPr>
        <p:grpSpPr bwMode="auto">
          <a:xfrm>
            <a:off x="5518150" y="990600"/>
            <a:ext cx="3625850" cy="2514600"/>
            <a:chOff x="3754" y="912"/>
            <a:chExt cx="2332" cy="1636"/>
          </a:xfrm>
        </p:grpSpPr>
        <p:pic>
          <p:nvPicPr>
            <p:cNvPr id="8212" name="Picture 8" descr="W_KS_37-102_varT_+20%P"/>
            <p:cNvPicPr>
              <a:picLocks noChangeAspect="1" noChangeArrowheads="1"/>
            </p:cNvPicPr>
            <p:nvPr/>
          </p:nvPicPr>
          <p:blipFill>
            <a:blip r:embed="rId6" cstate="print"/>
            <a:srcRect/>
            <a:stretch>
              <a:fillRect/>
            </a:stretch>
          </p:blipFill>
          <p:spPr bwMode="auto">
            <a:xfrm>
              <a:off x="3754" y="912"/>
              <a:ext cx="2332" cy="1636"/>
            </a:xfrm>
            <a:prstGeom prst="rect">
              <a:avLst/>
            </a:prstGeom>
            <a:noFill/>
            <a:ln w="9525">
              <a:noFill/>
              <a:miter lim="800000"/>
              <a:headEnd/>
              <a:tailEnd/>
            </a:ln>
          </p:spPr>
        </p:pic>
        <p:sp>
          <p:nvSpPr>
            <p:cNvPr id="8213" name="Text Box 14"/>
            <p:cNvSpPr txBox="1">
              <a:spLocks noChangeArrowheads="1"/>
            </p:cNvSpPr>
            <p:nvPr/>
          </p:nvSpPr>
          <p:spPr bwMode="auto">
            <a:xfrm>
              <a:off x="5013" y="922"/>
              <a:ext cx="763" cy="518"/>
            </a:xfrm>
            <a:prstGeom prst="rect">
              <a:avLst/>
            </a:prstGeom>
            <a:noFill/>
            <a:ln w="9525">
              <a:noFill/>
              <a:miter lim="800000"/>
              <a:headEnd/>
              <a:tailEnd/>
            </a:ln>
          </p:spPr>
          <p:txBody>
            <a:bodyPr wrap="none">
              <a:spAutoFit/>
            </a:bodyPr>
            <a:lstStyle/>
            <a:p>
              <a:r>
                <a:rPr lang="en-US">
                  <a:solidFill>
                    <a:srgbClr val="FF0000"/>
                  </a:solidFill>
                </a:rPr>
                <a:t>D = 322</a:t>
              </a:r>
            </a:p>
            <a:p>
              <a:r>
                <a:rPr lang="en-US">
                  <a:solidFill>
                    <a:schemeClr val="accent2"/>
                  </a:solidFill>
                </a:rPr>
                <a:t>S =      0</a:t>
              </a:r>
            </a:p>
          </p:txBody>
        </p:sp>
        <p:sp>
          <p:nvSpPr>
            <p:cNvPr id="8214" name="Text Box 18"/>
            <p:cNvSpPr txBox="1">
              <a:spLocks noChangeArrowheads="1"/>
            </p:cNvSpPr>
            <p:nvPr/>
          </p:nvSpPr>
          <p:spPr bwMode="auto">
            <a:xfrm>
              <a:off x="3888" y="960"/>
              <a:ext cx="1112" cy="212"/>
            </a:xfrm>
            <a:prstGeom prst="rect">
              <a:avLst/>
            </a:prstGeom>
            <a:noFill/>
            <a:ln w="9525">
              <a:noFill/>
              <a:miter lim="800000"/>
              <a:headEnd/>
              <a:tailEnd/>
            </a:ln>
          </p:spPr>
          <p:txBody>
            <a:bodyPr wrap="none">
              <a:spAutoFit/>
            </a:bodyPr>
            <a:lstStyle/>
            <a:p>
              <a:r>
                <a:rPr lang="en-US" sz="1600" dirty="0">
                  <a:solidFill>
                    <a:srgbClr val="CC0099"/>
                  </a:solidFill>
                </a:rPr>
                <a:t>+20% Precipitation</a:t>
              </a:r>
            </a:p>
          </p:txBody>
        </p:sp>
      </p:grpSp>
      <p:sp>
        <p:nvSpPr>
          <p:cNvPr id="8198" name="Text Box 20"/>
          <p:cNvSpPr txBox="1">
            <a:spLocks noChangeArrowheads="1"/>
          </p:cNvSpPr>
          <p:nvPr/>
        </p:nvSpPr>
        <p:spPr bwMode="auto">
          <a:xfrm>
            <a:off x="5181600" y="0"/>
            <a:ext cx="3879011" cy="954107"/>
          </a:xfrm>
          <a:prstGeom prst="rect">
            <a:avLst/>
          </a:prstGeom>
          <a:noFill/>
          <a:ln w="9525">
            <a:noFill/>
            <a:miter lim="800000"/>
            <a:headEnd/>
            <a:tailEnd/>
          </a:ln>
        </p:spPr>
        <p:txBody>
          <a:bodyPr wrap="none">
            <a:spAutoFit/>
          </a:bodyPr>
          <a:lstStyle/>
          <a:p>
            <a:r>
              <a:rPr lang="en-US" dirty="0">
                <a:solidFill>
                  <a:srgbClr val="FFFF00"/>
                </a:solidFill>
              </a:rPr>
              <a:t>D = Annual Deficit (mm)</a:t>
            </a:r>
          </a:p>
          <a:p>
            <a:r>
              <a:rPr lang="en-US" dirty="0">
                <a:solidFill>
                  <a:srgbClr val="FFFF00"/>
                </a:solidFill>
              </a:rPr>
              <a:t>S = Annual Surplus (mm)</a:t>
            </a:r>
          </a:p>
        </p:txBody>
      </p:sp>
      <p:sp>
        <p:nvSpPr>
          <p:cNvPr id="8199" name="Rectangle 21"/>
          <p:cNvSpPr>
            <a:spLocks noChangeArrowheads="1"/>
          </p:cNvSpPr>
          <p:nvPr/>
        </p:nvSpPr>
        <p:spPr bwMode="auto">
          <a:xfrm>
            <a:off x="228600" y="-76200"/>
            <a:ext cx="7551738" cy="827088"/>
          </a:xfrm>
          <a:prstGeom prst="rect">
            <a:avLst/>
          </a:prstGeom>
          <a:noFill/>
          <a:ln w="9525">
            <a:noFill/>
            <a:miter lim="800000"/>
            <a:headEnd/>
            <a:tailEnd/>
          </a:ln>
        </p:spPr>
        <p:txBody>
          <a:bodyPr lIns="91436" tIns="45718" rIns="91436" bIns="45718" anchor="ctr"/>
          <a:lstStyle/>
          <a:p>
            <a:r>
              <a:rPr lang="en-US" b="1" dirty="0">
                <a:solidFill>
                  <a:srgbClr val="CC0000"/>
                </a:solidFill>
              </a:rPr>
              <a:t>Climate projections</a:t>
            </a:r>
          </a:p>
        </p:txBody>
      </p:sp>
      <p:pic>
        <p:nvPicPr>
          <p:cNvPr id="8200" name="Picture 23" descr="W_KS_37-102_normal"/>
          <p:cNvPicPr>
            <a:picLocks noChangeAspect="1" noChangeArrowheads="1"/>
          </p:cNvPicPr>
          <p:nvPr/>
        </p:nvPicPr>
        <p:blipFill>
          <a:blip r:embed="rId7" cstate="print"/>
          <a:srcRect/>
          <a:stretch>
            <a:fillRect/>
          </a:stretch>
        </p:blipFill>
        <p:spPr bwMode="auto">
          <a:xfrm>
            <a:off x="381000" y="914400"/>
            <a:ext cx="3962400" cy="2620963"/>
          </a:xfrm>
          <a:prstGeom prst="rect">
            <a:avLst/>
          </a:prstGeom>
          <a:noFill/>
          <a:ln w="9525">
            <a:noFill/>
            <a:miter lim="800000"/>
            <a:headEnd/>
            <a:tailEnd/>
          </a:ln>
        </p:spPr>
      </p:pic>
      <p:sp>
        <p:nvSpPr>
          <p:cNvPr id="8201" name="Text Box 24"/>
          <p:cNvSpPr txBox="1">
            <a:spLocks noChangeArrowheads="1"/>
          </p:cNvSpPr>
          <p:nvPr/>
        </p:nvSpPr>
        <p:spPr bwMode="auto">
          <a:xfrm>
            <a:off x="363538" y="838200"/>
            <a:ext cx="1846262" cy="336550"/>
          </a:xfrm>
          <a:prstGeom prst="rect">
            <a:avLst/>
          </a:prstGeom>
          <a:noFill/>
          <a:ln w="9525">
            <a:noFill/>
            <a:miter lim="800000"/>
            <a:headEnd/>
            <a:tailEnd/>
          </a:ln>
        </p:spPr>
        <p:txBody>
          <a:bodyPr wrap="none">
            <a:spAutoFit/>
          </a:bodyPr>
          <a:lstStyle/>
          <a:p>
            <a:r>
              <a:rPr lang="en-US" sz="1600">
                <a:solidFill>
                  <a:srgbClr val="CC0099"/>
                </a:solidFill>
              </a:rPr>
              <a:t>Present Day Normal</a:t>
            </a:r>
          </a:p>
        </p:txBody>
      </p:sp>
      <p:sp>
        <p:nvSpPr>
          <p:cNvPr id="8202" name="Text Box 25"/>
          <p:cNvSpPr txBox="1">
            <a:spLocks noChangeArrowheads="1"/>
          </p:cNvSpPr>
          <p:nvPr/>
        </p:nvSpPr>
        <p:spPr bwMode="auto">
          <a:xfrm>
            <a:off x="2473325" y="838200"/>
            <a:ext cx="1211263" cy="822325"/>
          </a:xfrm>
          <a:prstGeom prst="rect">
            <a:avLst/>
          </a:prstGeom>
          <a:noFill/>
          <a:ln w="9525">
            <a:noFill/>
            <a:miter lim="800000"/>
            <a:headEnd/>
            <a:tailEnd/>
          </a:ln>
        </p:spPr>
        <p:txBody>
          <a:bodyPr wrap="none">
            <a:spAutoFit/>
          </a:bodyPr>
          <a:lstStyle/>
          <a:p>
            <a:r>
              <a:rPr lang="en-US">
                <a:solidFill>
                  <a:srgbClr val="FF0000"/>
                </a:solidFill>
              </a:rPr>
              <a:t>D = 330</a:t>
            </a:r>
          </a:p>
          <a:p>
            <a:r>
              <a:rPr lang="en-US">
                <a:solidFill>
                  <a:schemeClr val="accent2"/>
                </a:solidFill>
              </a:rPr>
              <a:t>S =      0</a:t>
            </a:r>
          </a:p>
        </p:txBody>
      </p:sp>
      <p:sp>
        <p:nvSpPr>
          <p:cNvPr id="8203" name="Text Box 26"/>
          <p:cNvSpPr txBox="1">
            <a:spLocks noChangeArrowheads="1"/>
          </p:cNvSpPr>
          <p:nvPr/>
        </p:nvSpPr>
        <p:spPr bwMode="auto">
          <a:xfrm>
            <a:off x="3660775" y="2819400"/>
            <a:ext cx="2435225" cy="1069975"/>
          </a:xfrm>
          <a:prstGeom prst="rect">
            <a:avLst/>
          </a:prstGeom>
          <a:noFill/>
          <a:ln w="9525">
            <a:noFill/>
            <a:miter lim="800000"/>
            <a:headEnd/>
            <a:tailEnd/>
          </a:ln>
        </p:spPr>
        <p:txBody>
          <a:bodyPr wrap="none">
            <a:spAutoFit/>
          </a:bodyPr>
          <a:lstStyle/>
          <a:p>
            <a:r>
              <a:rPr lang="en-US" sz="1600" b="1">
                <a:solidFill>
                  <a:srgbClr val="CC0099"/>
                </a:solidFill>
              </a:rPr>
              <a:t>All temperature scenarios</a:t>
            </a:r>
          </a:p>
          <a:p>
            <a:r>
              <a:rPr lang="en-US" sz="1600" b="1">
                <a:solidFill>
                  <a:srgbClr val="CC0099"/>
                </a:solidFill>
              </a:rPr>
              <a:t>  +1 C Summer</a:t>
            </a:r>
          </a:p>
          <a:p>
            <a:r>
              <a:rPr lang="en-US" sz="1600" b="1">
                <a:solidFill>
                  <a:srgbClr val="CC0099"/>
                </a:solidFill>
              </a:rPr>
              <a:t>  +2 C Spring and Fall</a:t>
            </a:r>
          </a:p>
          <a:p>
            <a:r>
              <a:rPr lang="en-US" sz="1600" b="1">
                <a:solidFill>
                  <a:srgbClr val="CC0099"/>
                </a:solidFill>
              </a:rPr>
              <a:t>  +3 C Winter</a:t>
            </a:r>
          </a:p>
        </p:txBody>
      </p:sp>
      <p:sp>
        <p:nvSpPr>
          <p:cNvPr id="8204" name="Line 28"/>
          <p:cNvSpPr>
            <a:spLocks noChangeShapeType="1"/>
          </p:cNvSpPr>
          <p:nvPr/>
        </p:nvSpPr>
        <p:spPr bwMode="auto">
          <a:xfrm>
            <a:off x="4572000" y="3810000"/>
            <a:ext cx="0" cy="533400"/>
          </a:xfrm>
          <a:prstGeom prst="line">
            <a:avLst/>
          </a:prstGeom>
          <a:noFill/>
          <a:ln w="9525">
            <a:solidFill>
              <a:schemeClr val="tx1"/>
            </a:solidFill>
            <a:round/>
            <a:headEnd/>
            <a:tailEnd type="triangle" w="med" len="med"/>
          </a:ln>
        </p:spPr>
        <p:txBody>
          <a:bodyPr/>
          <a:lstStyle/>
          <a:p>
            <a:endParaRPr lang="en-US"/>
          </a:p>
        </p:txBody>
      </p:sp>
      <p:sp>
        <p:nvSpPr>
          <p:cNvPr id="8205" name="Line 29"/>
          <p:cNvSpPr>
            <a:spLocks noChangeShapeType="1"/>
          </p:cNvSpPr>
          <p:nvPr/>
        </p:nvSpPr>
        <p:spPr bwMode="auto">
          <a:xfrm>
            <a:off x="5562600" y="3733800"/>
            <a:ext cx="1143000" cy="609600"/>
          </a:xfrm>
          <a:prstGeom prst="line">
            <a:avLst/>
          </a:prstGeom>
          <a:noFill/>
          <a:ln w="9525">
            <a:solidFill>
              <a:schemeClr val="tx1"/>
            </a:solidFill>
            <a:round/>
            <a:headEnd/>
            <a:tailEnd type="triangle" w="med" len="med"/>
          </a:ln>
        </p:spPr>
        <p:txBody>
          <a:bodyPr/>
          <a:lstStyle/>
          <a:p>
            <a:endParaRPr lang="en-US"/>
          </a:p>
        </p:txBody>
      </p:sp>
      <p:sp>
        <p:nvSpPr>
          <p:cNvPr id="8206" name="Line 30"/>
          <p:cNvSpPr>
            <a:spLocks noChangeShapeType="1"/>
          </p:cNvSpPr>
          <p:nvPr/>
        </p:nvSpPr>
        <p:spPr bwMode="auto">
          <a:xfrm flipV="1">
            <a:off x="5410200" y="2133600"/>
            <a:ext cx="609600" cy="685800"/>
          </a:xfrm>
          <a:prstGeom prst="line">
            <a:avLst/>
          </a:prstGeom>
          <a:noFill/>
          <a:ln w="9525">
            <a:solidFill>
              <a:schemeClr val="tx1"/>
            </a:solidFill>
            <a:round/>
            <a:headEnd/>
            <a:tailEnd type="triangle" w="med" len="med"/>
          </a:ln>
        </p:spPr>
        <p:txBody>
          <a:bodyPr/>
          <a:lstStyle/>
          <a:p>
            <a:endParaRPr lang="en-US"/>
          </a:p>
        </p:txBody>
      </p:sp>
      <p:sp>
        <p:nvSpPr>
          <p:cNvPr id="8207" name="Text Box 31"/>
          <p:cNvSpPr txBox="1">
            <a:spLocks noChangeArrowheads="1"/>
          </p:cNvSpPr>
          <p:nvPr/>
        </p:nvSpPr>
        <p:spPr bwMode="auto">
          <a:xfrm>
            <a:off x="228600" y="422275"/>
            <a:ext cx="3857625" cy="457200"/>
          </a:xfrm>
          <a:prstGeom prst="rect">
            <a:avLst/>
          </a:prstGeom>
          <a:noFill/>
          <a:ln w="9525">
            <a:noFill/>
            <a:miter lim="800000"/>
            <a:headEnd/>
            <a:tailEnd/>
          </a:ln>
        </p:spPr>
        <p:txBody>
          <a:bodyPr wrap="none">
            <a:spAutoFit/>
          </a:bodyPr>
          <a:lstStyle/>
          <a:p>
            <a:r>
              <a:rPr lang="en-US" dirty="0">
                <a:solidFill>
                  <a:schemeClr val="accent2"/>
                </a:solidFill>
              </a:rPr>
              <a:t>Western Kansas (37N, 102W)</a:t>
            </a:r>
          </a:p>
        </p:txBody>
      </p:sp>
      <p:sp>
        <p:nvSpPr>
          <p:cNvPr id="8208" name="WordArt 32"/>
          <p:cNvSpPr>
            <a:spLocks noChangeArrowheads="1" noChangeShapeType="1" noTextEdit="1"/>
          </p:cNvSpPr>
          <p:nvPr/>
        </p:nvSpPr>
        <p:spPr bwMode="auto">
          <a:xfrm>
            <a:off x="228600" y="5715000"/>
            <a:ext cx="2114550" cy="708025"/>
          </a:xfrm>
          <a:prstGeom prst="rect">
            <a:avLst/>
          </a:prstGeom>
        </p:spPr>
        <p:txBody>
          <a:bodyPr wrap="none" fromWordArt="1">
            <a:prstTxWarp prst="textSlantUp">
              <a:avLst>
                <a:gd name="adj" fmla="val 55556"/>
              </a:avLst>
            </a:prstTxWarp>
          </a:bodyPr>
          <a:lstStyle/>
          <a:p>
            <a:pPr algn="ctr"/>
            <a:r>
              <a:rPr lang="en-US" sz="1800" kern="10">
                <a:ln w="9525">
                  <a:solidFill>
                    <a:srgbClr val="FF0000"/>
                  </a:solidFill>
                  <a:round/>
                  <a:headEnd/>
                  <a:tailEnd/>
                </a:ln>
                <a:solidFill>
                  <a:srgbClr val="000000"/>
                </a:solidFill>
                <a:latin typeface="Arial Black"/>
              </a:rPr>
              <a:t>4.92 Inches drier</a:t>
            </a:r>
          </a:p>
        </p:txBody>
      </p:sp>
      <p:sp>
        <p:nvSpPr>
          <p:cNvPr id="8209" name="WordArt 33"/>
          <p:cNvSpPr>
            <a:spLocks noChangeArrowheads="1" noChangeShapeType="1" noTextEdit="1"/>
          </p:cNvSpPr>
          <p:nvPr/>
        </p:nvSpPr>
        <p:spPr bwMode="auto">
          <a:xfrm>
            <a:off x="3429000" y="5638800"/>
            <a:ext cx="2114550" cy="708025"/>
          </a:xfrm>
          <a:prstGeom prst="rect">
            <a:avLst/>
          </a:prstGeom>
        </p:spPr>
        <p:txBody>
          <a:bodyPr wrap="none" fromWordArt="1">
            <a:prstTxWarp prst="textSlantUp">
              <a:avLst>
                <a:gd name="adj" fmla="val 55556"/>
              </a:avLst>
            </a:prstTxWarp>
          </a:bodyPr>
          <a:lstStyle/>
          <a:p>
            <a:pPr algn="ctr"/>
            <a:r>
              <a:rPr lang="en-US" sz="1800" kern="10">
                <a:ln w="9525">
                  <a:solidFill>
                    <a:srgbClr val="FF0000"/>
                  </a:solidFill>
                  <a:round/>
                  <a:headEnd/>
                  <a:tailEnd/>
                </a:ln>
                <a:solidFill>
                  <a:srgbClr val="000000"/>
                </a:solidFill>
                <a:latin typeface="Arial Black"/>
              </a:rPr>
              <a:t>3.23 Inches drier</a:t>
            </a:r>
          </a:p>
        </p:txBody>
      </p:sp>
      <p:sp>
        <p:nvSpPr>
          <p:cNvPr id="8210" name="WordArt 34"/>
          <p:cNvSpPr>
            <a:spLocks noChangeArrowheads="1" noChangeShapeType="1" noTextEdit="1"/>
          </p:cNvSpPr>
          <p:nvPr/>
        </p:nvSpPr>
        <p:spPr bwMode="auto">
          <a:xfrm>
            <a:off x="6629400" y="5715000"/>
            <a:ext cx="2114550" cy="708025"/>
          </a:xfrm>
          <a:prstGeom prst="rect">
            <a:avLst/>
          </a:prstGeom>
        </p:spPr>
        <p:txBody>
          <a:bodyPr wrap="none" fromWordArt="1">
            <a:prstTxWarp prst="textSlantUp">
              <a:avLst>
                <a:gd name="adj" fmla="val 55556"/>
              </a:avLst>
            </a:prstTxWarp>
          </a:bodyPr>
          <a:lstStyle/>
          <a:p>
            <a:pPr algn="ctr"/>
            <a:r>
              <a:rPr lang="en-US" sz="1800" kern="10">
                <a:ln w="9525">
                  <a:solidFill>
                    <a:srgbClr val="FF0000"/>
                  </a:solidFill>
                  <a:round/>
                  <a:headEnd/>
                  <a:tailEnd/>
                </a:ln>
                <a:solidFill>
                  <a:srgbClr val="000000"/>
                </a:solidFill>
                <a:latin typeface="Arial Black"/>
              </a:rPr>
              <a:t>1.41 Inches drier</a:t>
            </a:r>
          </a:p>
        </p:txBody>
      </p:sp>
      <p:sp>
        <p:nvSpPr>
          <p:cNvPr id="8211" name="WordArt 35"/>
          <p:cNvSpPr>
            <a:spLocks noChangeArrowheads="1" noChangeShapeType="1" noTextEdit="1"/>
          </p:cNvSpPr>
          <p:nvPr/>
        </p:nvSpPr>
        <p:spPr bwMode="auto">
          <a:xfrm>
            <a:off x="6705600" y="2797175"/>
            <a:ext cx="2114550" cy="708025"/>
          </a:xfrm>
          <a:prstGeom prst="rect">
            <a:avLst/>
          </a:prstGeom>
        </p:spPr>
        <p:txBody>
          <a:bodyPr wrap="none" fromWordArt="1">
            <a:prstTxWarp prst="textSlantUp">
              <a:avLst>
                <a:gd name="adj" fmla="val 55556"/>
              </a:avLst>
            </a:prstTxWarp>
          </a:bodyPr>
          <a:lstStyle/>
          <a:p>
            <a:pPr algn="ctr"/>
            <a:r>
              <a:rPr lang="en-US" sz="1800" kern="10">
                <a:ln w="9525">
                  <a:solidFill>
                    <a:schemeClr val="accent2"/>
                  </a:solidFill>
                  <a:round/>
                  <a:headEnd/>
                  <a:tailEnd/>
                </a:ln>
                <a:solidFill>
                  <a:srgbClr val="000000"/>
                </a:solidFill>
                <a:latin typeface="Arial Black"/>
              </a:rPr>
              <a:t>0.31 Inches wetter</a:t>
            </a:r>
          </a:p>
        </p:txBody>
      </p:sp>
      <p:sp>
        <p:nvSpPr>
          <p:cNvPr id="33" name="TextBox 32"/>
          <p:cNvSpPr txBox="1"/>
          <p:nvPr/>
        </p:nvSpPr>
        <p:spPr>
          <a:xfrm>
            <a:off x="3429000" y="0"/>
            <a:ext cx="1736373" cy="369332"/>
          </a:xfrm>
          <a:prstGeom prst="rect">
            <a:avLst/>
          </a:prstGeom>
          <a:noFill/>
        </p:spPr>
        <p:txBody>
          <a:bodyPr wrap="none" rtlCol="0">
            <a:spAutoFit/>
          </a:bodyPr>
          <a:lstStyle/>
          <a:p>
            <a:r>
              <a:rPr lang="en-US" sz="1800" dirty="0" smtClean="0">
                <a:solidFill>
                  <a:srgbClr val="FFFF00"/>
                </a:solidFill>
                <a:latin typeface="Arial" pitchFamily="34" charset="0"/>
                <a:cs typeface="Arial" pitchFamily="34" charset="0"/>
              </a:rPr>
              <a:t>Feddema,2008</a:t>
            </a:r>
            <a:endParaRPr lang="en-US" sz="1800"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pPr eaLnBrk="1" fontAlgn="auto" hangingPunct="1">
              <a:spcAft>
                <a:spcPts val="0"/>
              </a:spcAft>
              <a:defRPr/>
            </a:pPr>
            <a:r>
              <a:rPr lang="en-US" sz="4400" dirty="0" smtClean="0">
                <a:solidFill>
                  <a:srgbClr val="FFFF00"/>
                </a:solidFill>
                <a:latin typeface="Arial" pitchFamily="34" charset="0"/>
                <a:cs typeface="Arial" pitchFamily="34" charset="0"/>
              </a:rPr>
              <a:t>Temperature</a:t>
            </a:r>
          </a:p>
        </p:txBody>
      </p:sp>
      <p:graphicFrame>
        <p:nvGraphicFramePr>
          <p:cNvPr id="30815" name="Group 95"/>
          <p:cNvGraphicFramePr>
            <a:graphicFrameLocks noGrp="1"/>
          </p:cNvGraphicFramePr>
          <p:nvPr>
            <p:ph type="tbl" idx="1"/>
          </p:nvPr>
        </p:nvGraphicFramePr>
        <p:xfrm>
          <a:off x="762000" y="2057400"/>
          <a:ext cx="7543800" cy="4364038"/>
        </p:xfrm>
        <a:graphic>
          <a:graphicData uri="http://schemas.openxmlformats.org/drawingml/2006/table">
            <a:tbl>
              <a:tblPr/>
              <a:tblGrid>
                <a:gridCol w="1447800"/>
                <a:gridCol w="1066800"/>
                <a:gridCol w="1257300"/>
                <a:gridCol w="1257300"/>
                <a:gridCol w="1257300"/>
                <a:gridCol w="1257300"/>
              </a:tblGrid>
              <a:tr h="484188">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rgbClr val="FFFF00"/>
                          </a:solidFill>
                          <a:effectLst/>
                          <a:latin typeface="Arial" pitchFamily="34" charset="0"/>
                          <a:cs typeface="Arial" pitchFamily="34" charset="0"/>
                        </a:rPr>
                        <a:t>Crop</a:t>
                      </a:r>
                      <a:endParaRPr kumimoji="0" lang="en-US" sz="2800" b="0" i="0" u="none" strike="noStrike" cap="none" normalizeH="0" baseline="0" dirty="0" smtClean="0">
                        <a:ln>
                          <a:noFill/>
                        </a:ln>
                        <a:solidFill>
                          <a:srgbClr val="FFFF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rgbClr val="FFFF00"/>
                          </a:solidFill>
                          <a:effectLst/>
                          <a:latin typeface="Arial" pitchFamily="34" charset="0"/>
                          <a:cs typeface="Arial" pitchFamily="34" charset="0"/>
                        </a:rPr>
                        <a:t>Optimum Temp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rgbClr val="FFFF00"/>
                          </a:solidFill>
                          <a:effectLst/>
                          <a:latin typeface="Arial" pitchFamily="34" charset="0"/>
                          <a:cs typeface="Arial" pitchFamily="34" charset="0"/>
                        </a:rPr>
                        <a:t>Temp Range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rgbClr val="FFFF00"/>
                          </a:solidFill>
                          <a:effectLst/>
                          <a:latin typeface="Arial" pitchFamily="34" charset="0"/>
                          <a:cs typeface="Arial" pitchFamily="34" charset="0"/>
                        </a:rPr>
                        <a:t>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FFFF00"/>
                          </a:solidFill>
                          <a:effectLst/>
                          <a:latin typeface="Arial" pitchFamily="34" charset="0"/>
                          <a:cs typeface="Arial" pitchFamily="34" charset="0"/>
                        </a:rPr>
                        <a:t>Failure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FFFF00"/>
                          </a:solidFill>
                          <a:effectLst/>
                          <a:latin typeface="Arial" pitchFamily="34" charset="0"/>
                          <a:cs typeface="Arial" pitchFamily="34" charset="0"/>
                        </a:rPr>
                        <a:t>Temp</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FFFF00"/>
                          </a:solidFill>
                          <a:effectLst/>
                          <a:latin typeface="Arial" pitchFamily="34" charset="0"/>
                          <a:cs typeface="Arial" pitchFamily="34"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FFFF00"/>
                          </a:solidFill>
                          <a:effectLst/>
                          <a:latin typeface="Arial" pitchFamily="34" charset="0"/>
                          <a:cs typeface="Arial" pitchFamily="34" charset="0"/>
                        </a:rPr>
                        <a:t>Veg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FFFF00"/>
                          </a:solidFill>
                          <a:effectLst/>
                          <a:latin typeface="Arial" pitchFamily="34" charset="0"/>
                          <a:cs typeface="Arial" pitchFamily="34" charset="0"/>
                        </a:rPr>
                        <a:t>Reprod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FFFF00"/>
                          </a:solidFill>
                          <a:effectLst/>
                          <a:latin typeface="Arial" pitchFamily="34" charset="0"/>
                          <a:cs typeface="Arial" pitchFamily="34" charset="0"/>
                        </a:rPr>
                        <a:t>Veg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FFFF00"/>
                          </a:solidFill>
                          <a:effectLst/>
                          <a:latin typeface="Arial" pitchFamily="34" charset="0"/>
                          <a:cs typeface="Arial" pitchFamily="34" charset="0"/>
                        </a:rPr>
                        <a:t>Reprod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5143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rgbClr val="FFFF00"/>
                          </a:solidFill>
                          <a:effectLst/>
                          <a:latin typeface="Arial" pitchFamily="34" charset="0"/>
                          <a:cs typeface="Arial" pitchFamily="34" charset="0"/>
                        </a:rPr>
                        <a:t>Maize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rgbClr val="FFFF00"/>
                          </a:solidFill>
                          <a:effectLst/>
                          <a:latin typeface="Arial" pitchFamily="34" charset="0"/>
                          <a:cs typeface="Arial" pitchFamily="34" charset="0"/>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smtClean="0">
                        <a:ln>
                          <a:noFill/>
                        </a:ln>
                        <a:solidFill>
                          <a:srgbClr val="FFFF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rgbClr val="FFFF00"/>
                          </a:solidFill>
                          <a:effectLst/>
                          <a:latin typeface="Arial" pitchFamily="34" charset="0"/>
                          <a:cs typeface="Arial" pitchFamily="34" charset="0"/>
                        </a:rPr>
                        <a:t>18-32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rgbClr val="FFFF00"/>
                          </a:solidFill>
                          <a:effectLst/>
                          <a:latin typeface="Arial" pitchFamily="34" charset="0"/>
                          <a:cs typeface="Arial" pitchFamily="34" charset="0"/>
                        </a:rPr>
                        <a:t>18-22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rgbClr val="FFFF00"/>
                          </a:solidFill>
                          <a:effectLst/>
                          <a:latin typeface="Arial" pitchFamily="34" charset="0"/>
                          <a:cs typeface="Arial" pitchFamily="34" charset="0"/>
                        </a:rPr>
                        <a:t>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rgbClr val="FFFF00"/>
                          </a:solidFill>
                          <a:effectLst/>
                          <a:latin typeface="Arial" pitchFamily="34" charset="0"/>
                          <a:cs typeface="Arial" pitchFamily="34" charset="0"/>
                        </a:rPr>
                        <a:t>Soybean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rgbClr val="FFFF00"/>
                          </a:solidFill>
                          <a:effectLst/>
                          <a:latin typeface="Arial" pitchFamily="34" charset="0"/>
                          <a:cs typeface="Arial" pitchFamily="34"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rgbClr val="FFFF00"/>
                          </a:solidFill>
                          <a:effectLst/>
                          <a:latin typeface="Arial" pitchFamily="34" charset="0"/>
                          <a:cs typeface="Arial" pitchFamily="34"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rgbClr val="FFFF00"/>
                          </a:solidFill>
                          <a:effectLst/>
                          <a:latin typeface="Arial" pitchFamily="34" charset="0"/>
                          <a:cs typeface="Arial" pitchFamily="34" charset="0"/>
                        </a:rPr>
                        <a:t>25-37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rgbClr val="FFFF00"/>
                          </a:solidFill>
                          <a:effectLst/>
                          <a:latin typeface="Arial" pitchFamily="34" charset="0"/>
                          <a:cs typeface="Arial" pitchFamily="34" charset="0"/>
                        </a:rPr>
                        <a:t>22-24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rgbClr val="FFFF00"/>
                          </a:solidFill>
                          <a:effectLst/>
                          <a:latin typeface="Arial" pitchFamily="34" charset="0"/>
                          <a:cs typeface="Arial" pitchFamily="34" charset="0"/>
                        </a:rPr>
                        <a:t>39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rgbClr val="FFFF00"/>
                          </a:solidFill>
                          <a:effectLst/>
                          <a:latin typeface="Arial" pitchFamily="34" charset="0"/>
                          <a:cs typeface="Arial" pitchFamily="34" charset="0"/>
                        </a:rPr>
                        <a:t>Wheat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rgbClr val="FFFF00"/>
                          </a:solidFill>
                          <a:effectLst/>
                          <a:latin typeface="Arial" pitchFamily="34" charset="0"/>
                          <a:cs typeface="Arial" pitchFamily="34"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rgbClr val="FFFF00"/>
                          </a:solidFill>
                          <a:effectLst/>
                          <a:latin typeface="Arial" pitchFamily="34" charset="0"/>
                          <a:cs typeface="Arial" pitchFamily="34"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rgbClr val="FFFF00"/>
                          </a:solidFill>
                          <a:effectLst/>
                          <a:latin typeface="Arial" pitchFamily="34" charset="0"/>
                          <a:cs typeface="Arial" pitchFamily="34" charset="0"/>
                        </a:rPr>
                        <a:t>20-30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rgbClr val="FFFF00"/>
                          </a:solidFill>
                          <a:effectLst/>
                          <a:latin typeface="Arial" pitchFamily="34" charset="0"/>
                          <a:cs typeface="Arial"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rgbClr val="FFFF00"/>
                          </a:solidFill>
                          <a:effectLst/>
                          <a:latin typeface="Arial" pitchFamily="34" charset="0"/>
                          <a:cs typeface="Arial" pitchFamily="34" charset="0"/>
                        </a:rPr>
                        <a:t>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rgbClr val="FFFF00"/>
                          </a:solidFill>
                          <a:effectLst/>
                          <a:latin typeface="Arial" pitchFamily="34" charset="0"/>
                          <a:cs typeface="Arial" pitchFamily="34" charset="0"/>
                        </a:rPr>
                        <a:t>Rice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rgbClr val="FFFF00"/>
                          </a:solidFill>
                          <a:effectLst/>
                          <a:latin typeface="Arial" pitchFamily="34" charset="0"/>
                          <a:cs typeface="Arial" pitchFamily="34"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rgbClr val="FFFF00"/>
                          </a:solidFill>
                          <a:effectLst/>
                          <a:latin typeface="Arial" pitchFamily="34" charset="0"/>
                          <a:cs typeface="Arial" pitchFamily="34"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rgbClr val="FFFF00"/>
                          </a:solidFill>
                          <a:effectLst/>
                          <a:latin typeface="Arial" pitchFamily="34" charset="0"/>
                          <a:cs typeface="Arial" pitchFamily="34"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rgbClr val="FFFF00"/>
                          </a:solidFill>
                          <a:effectLst/>
                          <a:latin typeface="Arial" pitchFamily="34" charset="0"/>
                          <a:cs typeface="Arial" pitchFamily="34" charset="0"/>
                        </a:rPr>
                        <a:t>23-26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rgbClr val="FFFF00"/>
                          </a:solidFill>
                          <a:effectLst/>
                          <a:latin typeface="Arial" pitchFamily="34" charset="0"/>
                          <a:cs typeface="Arial" pitchFamily="34" charset="0"/>
                        </a:rPr>
                        <a:t>35-36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rgbClr val="FFFF00"/>
                          </a:solidFill>
                          <a:effectLst/>
                          <a:latin typeface="Arial" pitchFamily="34" charset="0"/>
                          <a:cs typeface="Arial" pitchFamily="34" charset="0"/>
                        </a:rPr>
                        <a:t>Cotton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rgbClr val="FFFF00"/>
                          </a:solidFill>
                          <a:effectLst/>
                          <a:latin typeface="Arial" pitchFamily="34" charset="0"/>
                          <a:cs typeface="Arial" pitchFamily="34" charset="0"/>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rgbClr val="FFFF00"/>
                          </a:solidFill>
                          <a:effectLst/>
                          <a:latin typeface="Arial" pitchFamily="34" charset="0"/>
                          <a:cs typeface="Arial" pitchFamily="34"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rgbClr val="FFFF00"/>
                          </a:solidFill>
                          <a:effectLst/>
                          <a:latin typeface="Arial" pitchFamily="34" charset="0"/>
                          <a:cs typeface="Arial" pitchFamily="34" charset="0"/>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rgbClr val="FFFF00"/>
                          </a:solidFill>
                          <a:effectLst/>
                          <a:latin typeface="Arial" pitchFamily="34" charset="0"/>
                          <a:cs typeface="Arial" pitchFamily="34" charset="0"/>
                        </a:rPr>
                        <a:t>25-26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rgbClr val="FFFF00"/>
                          </a:solidFill>
                          <a:effectLst/>
                          <a:latin typeface="Arial" pitchFamily="34" charset="0"/>
                          <a:cs typeface="Arial" pitchFamily="34" charset="0"/>
                        </a:rPr>
                        <a:t>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rgbClr val="FFFF00"/>
                          </a:solidFill>
                          <a:effectLst/>
                          <a:latin typeface="Arial" pitchFamily="34" charset="0"/>
                          <a:cs typeface="Arial" pitchFamily="34" charset="0"/>
                        </a:rPr>
                        <a:t>Tomato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rgbClr val="FFFF00"/>
                          </a:solidFill>
                          <a:effectLst/>
                          <a:latin typeface="Arial" pitchFamily="34" charset="0"/>
                          <a:cs typeface="Arial" pitchFamily="34"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rgbClr val="FFFF00"/>
                          </a:solidFill>
                          <a:effectLst/>
                          <a:latin typeface="Arial" pitchFamily="34" charset="0"/>
                          <a:cs typeface="Arial" pitchFamily="34"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smtClean="0">
                        <a:ln>
                          <a:noFill/>
                        </a:ln>
                        <a:solidFill>
                          <a:srgbClr val="FFFF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rgbClr val="FFFF00"/>
                          </a:solidFill>
                          <a:effectLst/>
                          <a:latin typeface="Arial" pitchFamily="34" charset="0"/>
                          <a:cs typeface="Arial" pitchFamily="34" charset="0"/>
                        </a:rPr>
                        <a:t>22-25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rgbClr val="FFFF00"/>
                          </a:solidFill>
                          <a:effectLst/>
                          <a:latin typeface="Arial" pitchFamily="34" charset="0"/>
                          <a:cs typeface="Arial" pitchFamily="34"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TextBox 3"/>
          <p:cNvSpPr txBox="1"/>
          <p:nvPr/>
        </p:nvSpPr>
        <p:spPr>
          <a:xfrm>
            <a:off x="6001564" y="6396335"/>
            <a:ext cx="2837636" cy="461665"/>
          </a:xfrm>
          <a:prstGeom prst="rect">
            <a:avLst/>
          </a:prstGeom>
          <a:noFill/>
        </p:spPr>
        <p:txBody>
          <a:bodyPr wrap="none" rtlCol="0">
            <a:spAutoFit/>
          </a:bodyPr>
          <a:lstStyle/>
          <a:p>
            <a:r>
              <a:rPr lang="en-US" sz="2400" dirty="0" smtClean="0">
                <a:solidFill>
                  <a:srgbClr val="FFFF00"/>
                </a:solidFill>
                <a:latin typeface="Arial" pitchFamily="34" charset="0"/>
                <a:cs typeface="Arial" pitchFamily="34" charset="0"/>
              </a:rPr>
              <a:t>Hatfield et al., 2008</a:t>
            </a:r>
            <a:endParaRPr lang="en-US" sz="2400"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1143000" y="76200"/>
            <a:ext cx="6781800" cy="1143000"/>
          </a:xfrm>
        </p:spPr>
        <p:txBody>
          <a:bodyPr>
            <a:normAutofit/>
          </a:bodyPr>
          <a:lstStyle/>
          <a:p>
            <a:pPr eaLnBrk="1" fontAlgn="auto" hangingPunct="1">
              <a:spcAft>
                <a:spcPts val="0"/>
              </a:spcAft>
              <a:defRPr/>
            </a:pPr>
            <a:r>
              <a:rPr lang="en-US" sz="4400" dirty="0" smtClean="0">
                <a:solidFill>
                  <a:srgbClr val="FFFF00"/>
                </a:solidFill>
                <a:latin typeface="Arial" pitchFamily="34" charset="0"/>
                <a:cs typeface="Arial" pitchFamily="34" charset="0"/>
              </a:rPr>
              <a:t>Climate Impacts</a:t>
            </a:r>
          </a:p>
        </p:txBody>
      </p:sp>
      <p:graphicFrame>
        <p:nvGraphicFramePr>
          <p:cNvPr id="38966" name="Group 54"/>
          <p:cNvGraphicFramePr>
            <a:graphicFrameLocks noGrp="1"/>
          </p:cNvGraphicFramePr>
          <p:nvPr>
            <p:ph type="tbl" idx="1"/>
          </p:nvPr>
        </p:nvGraphicFramePr>
        <p:xfrm>
          <a:off x="1905000" y="1204909"/>
          <a:ext cx="5867400" cy="5195891"/>
        </p:xfrm>
        <a:graphic>
          <a:graphicData uri="http://schemas.openxmlformats.org/drawingml/2006/table">
            <a:tbl>
              <a:tblPr/>
              <a:tblGrid>
                <a:gridCol w="2489200"/>
                <a:gridCol w="3378200"/>
              </a:tblGrid>
              <a:tr h="5191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cs typeface="Arial" pitchFamily="34" charset="0"/>
                        </a:rPr>
                        <a:t>Crop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rgbClr val="FFFF00"/>
                          </a:solidFill>
                          <a:effectLst>
                            <a:outerShdw blurRad="38100" dist="38100" dir="2700000" algn="tl">
                              <a:srgbClr val="000000"/>
                            </a:outerShdw>
                          </a:effectLst>
                          <a:latin typeface="Arial" pitchFamily="34" charset="0"/>
                          <a:cs typeface="Arial" pitchFamily="34" charset="0"/>
                        </a:rPr>
                        <a:t>Yield Change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rgbClr val="FFFF00"/>
                          </a:solidFill>
                          <a:effectLst>
                            <a:outerShdw blurRad="38100" dist="38100" dir="2700000" algn="tl">
                              <a:srgbClr val="000000"/>
                            </a:outerShdw>
                          </a:effectLst>
                          <a:latin typeface="Arial" pitchFamily="34" charset="0"/>
                          <a:cs typeface="Arial" pitchFamily="34" charset="0"/>
                        </a:rPr>
                        <a:t>Maize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rgbClr val="FFFF00"/>
                          </a:solidFill>
                          <a:effectLst>
                            <a:outerShdw blurRad="38100" dist="38100" dir="2700000" algn="tl">
                              <a:srgbClr val="000000"/>
                            </a:outerShdw>
                          </a:effectLst>
                          <a:latin typeface="Arial" pitchFamily="34" charset="0"/>
                          <a:cs typeface="Arial" pitchFamily="34"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rgbClr val="FFFF00"/>
                          </a:solidFill>
                          <a:effectLst>
                            <a:outerShdw blurRad="38100" dist="38100" dir="2700000" algn="tl">
                              <a:srgbClr val="000000"/>
                            </a:outerShdw>
                          </a:effectLst>
                          <a:latin typeface="Arial" pitchFamily="34" charset="0"/>
                          <a:cs typeface="Arial" pitchFamily="34" charset="0"/>
                        </a:rPr>
                        <a:t>Soybean-Midwest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rgbClr val="FFFF00"/>
                          </a:solidFill>
                          <a:effectLst>
                            <a:outerShdw blurRad="38100" dist="38100" dir="2700000" algn="tl">
                              <a:srgbClr val="000000"/>
                            </a:outerShdw>
                          </a:effectLst>
                          <a:latin typeface="Arial" pitchFamily="34" charset="0"/>
                          <a:cs typeface="Arial" pitchFamily="34" charset="0"/>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rgbClr val="FFFF00"/>
                          </a:solidFill>
                          <a:effectLst>
                            <a:outerShdw blurRad="38100" dist="38100" dir="2700000" algn="tl">
                              <a:srgbClr val="000000"/>
                            </a:outerShdw>
                          </a:effectLst>
                          <a:latin typeface="Arial" pitchFamily="34" charset="0"/>
                          <a:cs typeface="Arial" pitchFamily="34" charset="0"/>
                        </a:rPr>
                        <a:t>Soybean-South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rgbClr val="FFFF00"/>
                          </a:solidFill>
                          <a:effectLst>
                            <a:outerShdw blurRad="38100" dist="38100" dir="2700000" algn="tl">
                              <a:srgbClr val="000000"/>
                            </a:outerShdw>
                          </a:effectLst>
                          <a:latin typeface="Arial" pitchFamily="34" charset="0"/>
                          <a:cs typeface="Arial" pitchFamily="34" charset="0"/>
                        </a:rPr>
                        <a:t>-3.5%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rgbClr val="FFFF00"/>
                          </a:solidFill>
                          <a:effectLst>
                            <a:outerShdw blurRad="38100" dist="38100" dir="2700000" algn="tl">
                              <a:srgbClr val="000000"/>
                            </a:outerShdw>
                          </a:effectLst>
                          <a:latin typeface="Arial" pitchFamily="34" charset="0"/>
                          <a:cs typeface="Arial" pitchFamily="34" charset="0"/>
                        </a:rPr>
                        <a:t>Wheat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rgbClr val="FFFF00"/>
                          </a:solidFill>
                          <a:effectLst>
                            <a:outerShdw blurRad="38100" dist="38100" dir="2700000" algn="tl">
                              <a:srgbClr val="000000"/>
                            </a:outerShdw>
                          </a:effectLst>
                          <a:latin typeface="Arial" pitchFamily="34" charset="0"/>
                          <a:cs typeface="Arial" pitchFamily="34" charset="0"/>
                        </a:rPr>
                        <a:t>-6.7%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rgbClr val="FFFF00"/>
                          </a:solidFill>
                          <a:effectLst>
                            <a:outerShdw blurRad="38100" dist="38100" dir="2700000" algn="tl">
                              <a:srgbClr val="000000"/>
                            </a:outerShdw>
                          </a:effectLst>
                          <a:latin typeface="Arial" pitchFamily="34" charset="0"/>
                          <a:cs typeface="Arial" pitchFamily="34" charset="0"/>
                        </a:rPr>
                        <a:t>Rice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rgbClr val="FFFF00"/>
                          </a:solidFill>
                          <a:effectLst>
                            <a:outerShdw blurRad="38100" dist="38100" dir="2700000" algn="tl">
                              <a:srgbClr val="000000"/>
                            </a:outerShdw>
                          </a:effectLst>
                          <a:latin typeface="Arial" pitchFamily="34" charset="0"/>
                          <a:cs typeface="Arial" pitchFamily="34" charset="0"/>
                        </a:rPr>
                        <a:t>-12.0%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rgbClr val="FFFF00"/>
                          </a:solidFill>
                          <a:effectLst>
                            <a:outerShdw blurRad="38100" dist="38100" dir="2700000" algn="tl">
                              <a:srgbClr val="000000"/>
                            </a:outerShdw>
                          </a:effectLst>
                          <a:latin typeface="Arial" pitchFamily="34" charset="0"/>
                          <a:cs typeface="Arial" pitchFamily="34" charset="0"/>
                        </a:rPr>
                        <a:t>Sorghum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rgbClr val="FFFF00"/>
                          </a:solidFill>
                          <a:effectLst>
                            <a:outerShdw blurRad="38100" dist="38100" dir="2700000" algn="tl">
                              <a:srgbClr val="000000"/>
                            </a:outerShdw>
                          </a:effectLst>
                          <a:latin typeface="Arial" pitchFamily="34" charset="0"/>
                          <a:cs typeface="Arial" pitchFamily="34" charset="0"/>
                        </a:rPr>
                        <a:t>-9.4%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rgbClr val="FFFF00"/>
                          </a:solidFill>
                          <a:effectLst>
                            <a:outerShdw blurRad="38100" dist="38100" dir="2700000" algn="tl">
                              <a:srgbClr val="000000"/>
                            </a:outerShdw>
                          </a:effectLst>
                          <a:latin typeface="Arial" pitchFamily="34" charset="0"/>
                          <a:cs typeface="Arial" pitchFamily="34" charset="0"/>
                        </a:rPr>
                        <a:t>Cotton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rgbClr val="FFFF00"/>
                          </a:solidFill>
                          <a:effectLst>
                            <a:outerShdw blurRad="38100" dist="38100" dir="2700000" algn="tl">
                              <a:srgbClr val="000000"/>
                            </a:outerShdw>
                          </a:effectLst>
                          <a:latin typeface="Arial" pitchFamily="34" charset="0"/>
                          <a:cs typeface="Arial" pitchFamily="34" charset="0"/>
                        </a:rPr>
                        <a:t>-5.7%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rgbClr val="FFFF00"/>
                          </a:solidFill>
                          <a:effectLst>
                            <a:outerShdw blurRad="38100" dist="38100" dir="2700000" algn="tl">
                              <a:srgbClr val="000000"/>
                            </a:outerShdw>
                          </a:effectLst>
                          <a:latin typeface="Arial" pitchFamily="34" charset="0"/>
                          <a:cs typeface="Arial" pitchFamily="34" charset="0"/>
                        </a:rPr>
                        <a:t>Peanut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rgbClr val="FFFF00"/>
                          </a:solidFill>
                          <a:effectLst>
                            <a:outerShdw blurRad="38100" dist="38100" dir="2700000" algn="tl">
                              <a:srgbClr val="000000"/>
                            </a:outerShdw>
                          </a:effectLst>
                          <a:latin typeface="Arial" pitchFamily="34" charset="0"/>
                          <a:cs typeface="Arial" pitchFamily="34" charset="0"/>
                        </a:rPr>
                        <a:t>-5.4%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rgbClr val="FFFF00"/>
                          </a:solidFill>
                          <a:effectLst>
                            <a:outerShdw blurRad="38100" dist="38100" dir="2700000" algn="tl">
                              <a:srgbClr val="000000"/>
                            </a:outerShdw>
                          </a:effectLst>
                          <a:latin typeface="Arial" pitchFamily="34" charset="0"/>
                          <a:cs typeface="Arial" pitchFamily="34" charset="0"/>
                        </a:rPr>
                        <a:t>Bean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rgbClr val="FFFF00"/>
                          </a:solidFill>
                          <a:effectLst>
                            <a:outerShdw blurRad="38100" dist="38100" dir="2700000" algn="tl">
                              <a:srgbClr val="000000"/>
                            </a:outerShdw>
                          </a:effectLst>
                          <a:latin typeface="Arial" pitchFamily="34" charset="0"/>
                          <a:cs typeface="Arial" pitchFamily="34" charset="0"/>
                        </a:rPr>
                        <a:t>-8.6%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TextBox 3"/>
          <p:cNvSpPr txBox="1"/>
          <p:nvPr/>
        </p:nvSpPr>
        <p:spPr>
          <a:xfrm>
            <a:off x="5257800" y="6334780"/>
            <a:ext cx="2837636" cy="461665"/>
          </a:xfrm>
          <a:prstGeom prst="rect">
            <a:avLst/>
          </a:prstGeom>
          <a:noFill/>
        </p:spPr>
        <p:txBody>
          <a:bodyPr wrap="none" rtlCol="0">
            <a:spAutoFit/>
          </a:bodyPr>
          <a:lstStyle/>
          <a:p>
            <a:r>
              <a:rPr lang="en-US" sz="2400" dirty="0" smtClean="0">
                <a:solidFill>
                  <a:srgbClr val="FFFF00"/>
                </a:solidFill>
                <a:latin typeface="Arial" pitchFamily="34" charset="0"/>
                <a:cs typeface="Arial" pitchFamily="34" charset="0"/>
              </a:rPr>
              <a:t>Hatfield et al., 2008</a:t>
            </a:r>
            <a:endParaRPr lang="en-US" sz="2400"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85800" y="304800"/>
            <a:ext cx="7772400" cy="1143000"/>
          </a:xfrm>
        </p:spPr>
        <p:txBody>
          <a:bodyPr/>
          <a:lstStyle/>
          <a:p>
            <a:r>
              <a:rPr lang="en-US" dirty="0" smtClean="0">
                <a:solidFill>
                  <a:srgbClr val="FFFF00"/>
                </a:solidFill>
                <a:latin typeface="Arial" pitchFamily="34" charset="0"/>
                <a:cs typeface="Arial" pitchFamily="34" charset="0"/>
              </a:rPr>
              <a:t>Impacts on Grasslands</a:t>
            </a:r>
          </a:p>
        </p:txBody>
      </p:sp>
      <p:sp>
        <p:nvSpPr>
          <p:cNvPr id="48131" name="Content Placeholder 2"/>
          <p:cNvSpPr>
            <a:spLocks noGrp="1"/>
          </p:cNvSpPr>
          <p:nvPr>
            <p:ph sz="quarter" idx="1"/>
          </p:nvPr>
        </p:nvSpPr>
        <p:spPr>
          <a:xfrm>
            <a:off x="301625" y="1527175"/>
            <a:ext cx="8504238" cy="4572000"/>
          </a:xfrm>
        </p:spPr>
        <p:txBody>
          <a:bodyPr/>
          <a:lstStyle/>
          <a:p>
            <a:r>
              <a:rPr lang="en-US" dirty="0" smtClean="0">
                <a:solidFill>
                  <a:srgbClr val="FFFF00"/>
                </a:solidFill>
                <a:latin typeface="Arial" pitchFamily="34" charset="0"/>
                <a:cs typeface="Arial" pitchFamily="34" charset="0"/>
              </a:rPr>
              <a:t>Variability of precipitation will impact growth of pastures and rangeland</a:t>
            </a:r>
          </a:p>
          <a:p>
            <a:r>
              <a:rPr lang="en-US" dirty="0" smtClean="0">
                <a:solidFill>
                  <a:srgbClr val="FFFF00"/>
                </a:solidFill>
                <a:latin typeface="Arial" pitchFamily="34" charset="0"/>
                <a:cs typeface="Arial" pitchFamily="34" charset="0"/>
              </a:rPr>
              <a:t>Increasing CO</a:t>
            </a:r>
            <a:r>
              <a:rPr lang="en-US" baseline="-25000" dirty="0" smtClean="0">
                <a:solidFill>
                  <a:srgbClr val="FFFF00"/>
                </a:solidFill>
                <a:latin typeface="Arial" pitchFamily="34" charset="0"/>
                <a:cs typeface="Arial" pitchFamily="34" charset="0"/>
              </a:rPr>
              <a:t>2</a:t>
            </a:r>
            <a:r>
              <a:rPr lang="en-US" dirty="0" smtClean="0">
                <a:solidFill>
                  <a:srgbClr val="FFFF00"/>
                </a:solidFill>
                <a:latin typeface="Arial" pitchFamily="34" charset="0"/>
                <a:cs typeface="Arial" pitchFamily="34" charset="0"/>
              </a:rPr>
              <a:t> will impact forage quality and species composition in rangelands</a:t>
            </a:r>
          </a:p>
          <a:p>
            <a:r>
              <a:rPr lang="en-US" dirty="0" smtClean="0">
                <a:solidFill>
                  <a:srgbClr val="FFFF00"/>
                </a:solidFill>
                <a:latin typeface="Arial" pitchFamily="34" charset="0"/>
                <a:cs typeface="Arial" pitchFamily="34" charset="0"/>
              </a:rPr>
              <a:t>Interactions of grazing management, climate change, and species composition will impact the long-term use and sustainability</a:t>
            </a:r>
          </a:p>
        </p:txBody>
      </p:sp>
      <p:sp>
        <p:nvSpPr>
          <p:cNvPr id="4" name="TextBox 3"/>
          <p:cNvSpPr txBox="1"/>
          <p:nvPr/>
        </p:nvSpPr>
        <p:spPr>
          <a:xfrm>
            <a:off x="5257800" y="6334780"/>
            <a:ext cx="2837636" cy="461665"/>
          </a:xfrm>
          <a:prstGeom prst="rect">
            <a:avLst/>
          </a:prstGeom>
          <a:noFill/>
        </p:spPr>
        <p:txBody>
          <a:bodyPr wrap="none" rtlCol="0">
            <a:spAutoFit/>
          </a:bodyPr>
          <a:lstStyle/>
          <a:p>
            <a:r>
              <a:rPr lang="en-US" sz="2400" dirty="0" smtClean="0">
                <a:solidFill>
                  <a:srgbClr val="FFFF00"/>
                </a:solidFill>
                <a:latin typeface="Arial" pitchFamily="34" charset="0"/>
                <a:cs typeface="Arial" pitchFamily="34" charset="0"/>
              </a:rPr>
              <a:t>Hatfield et al., 2008</a:t>
            </a:r>
            <a:endParaRPr lang="en-US" sz="2400"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5971" name="Rectangle 3"/>
          <p:cNvSpPr>
            <a:spLocks noGrp="1" noChangeArrowheads="1"/>
          </p:cNvSpPr>
          <p:nvPr>
            <p:ph type="body" idx="1"/>
          </p:nvPr>
        </p:nvSpPr>
        <p:spPr>
          <a:xfrm>
            <a:off x="533400" y="1828800"/>
            <a:ext cx="8153400" cy="4419600"/>
          </a:xfrm>
        </p:spPr>
        <p:txBody>
          <a:bodyPr/>
          <a:lstStyle/>
          <a:p>
            <a:pPr>
              <a:lnSpc>
                <a:spcPct val="90000"/>
              </a:lnSpc>
              <a:buFont typeface="Monotype Sorts" pitchFamily="-65" charset="2"/>
              <a:buChar char=""/>
              <a:defRPr/>
            </a:pPr>
            <a:r>
              <a:rPr lang="en-US" sz="2400" dirty="0" err="1" smtClean="0">
                <a:solidFill>
                  <a:srgbClr val="FFFF00"/>
                </a:solidFill>
                <a:latin typeface="Arial"/>
                <a:cs typeface="Arial"/>
              </a:rPr>
              <a:t>Phenological</a:t>
            </a:r>
            <a:r>
              <a:rPr lang="en-US" sz="2400" dirty="0" smtClean="0">
                <a:solidFill>
                  <a:srgbClr val="FFFF00"/>
                </a:solidFill>
                <a:latin typeface="Arial"/>
                <a:cs typeface="Arial"/>
              </a:rPr>
              <a:t> stages are shortened (high)</a:t>
            </a:r>
            <a:endParaRPr lang="en-US" sz="2400" b="1" dirty="0" smtClean="0">
              <a:ln>
                <a:solidFill>
                  <a:srgbClr val="FFC801">
                    <a:alpha val="63000"/>
                  </a:srgbClr>
                </a:solidFill>
              </a:ln>
              <a:solidFill>
                <a:srgbClr val="FFFF00"/>
              </a:solidFill>
              <a:latin typeface="Arial"/>
              <a:cs typeface="Arial"/>
            </a:endParaRPr>
          </a:p>
          <a:p>
            <a:pPr>
              <a:lnSpc>
                <a:spcPct val="90000"/>
              </a:lnSpc>
              <a:buFont typeface="Monotype Sorts" pitchFamily="-65" charset="2"/>
              <a:buChar char=""/>
              <a:defRPr/>
            </a:pPr>
            <a:r>
              <a:rPr lang="en-US" sz="2400" dirty="0" smtClean="0">
                <a:solidFill>
                  <a:srgbClr val="FFFF00"/>
                </a:solidFill>
                <a:latin typeface="Arial"/>
                <a:cs typeface="Arial"/>
              </a:rPr>
              <a:t>Weeds grow more rapidly under elevated atmospheric CO2 (high)</a:t>
            </a:r>
          </a:p>
          <a:p>
            <a:pPr>
              <a:lnSpc>
                <a:spcPct val="90000"/>
              </a:lnSpc>
              <a:buFont typeface="Monotype Sorts" pitchFamily="-65" charset="2"/>
              <a:buChar char=""/>
              <a:defRPr/>
            </a:pPr>
            <a:r>
              <a:rPr lang="en-US" sz="2400" dirty="0" smtClean="0">
                <a:solidFill>
                  <a:srgbClr val="FFFF00"/>
                </a:solidFill>
                <a:latin typeface="Arial"/>
                <a:cs typeface="Arial"/>
              </a:rPr>
              <a:t>Weeds migrate northward and are less sensitive to herbicides (high)</a:t>
            </a:r>
            <a:endParaRPr lang="en-US" sz="2400" b="1" dirty="0" smtClean="0">
              <a:ln>
                <a:solidFill>
                  <a:srgbClr val="FFC801">
                    <a:alpha val="63000"/>
                  </a:srgbClr>
                </a:solidFill>
              </a:ln>
              <a:solidFill>
                <a:srgbClr val="FFFF00"/>
              </a:solidFill>
              <a:latin typeface="Arial"/>
              <a:cs typeface="Arial"/>
            </a:endParaRPr>
          </a:p>
          <a:p>
            <a:pPr>
              <a:lnSpc>
                <a:spcPct val="90000"/>
              </a:lnSpc>
              <a:buFont typeface="Monotype Sorts" pitchFamily="-65" charset="2"/>
              <a:buChar char=""/>
              <a:defRPr/>
            </a:pPr>
            <a:r>
              <a:rPr lang="en-US" sz="2400" dirty="0" smtClean="0">
                <a:solidFill>
                  <a:srgbClr val="FFFF00"/>
                </a:solidFill>
                <a:latin typeface="Arial"/>
                <a:cs typeface="Arial"/>
              </a:rPr>
              <a:t>Plants have increased water used efficiency (high)</a:t>
            </a:r>
          </a:p>
        </p:txBody>
      </p:sp>
      <p:sp>
        <p:nvSpPr>
          <p:cNvPr id="94212" name="TextBox 6"/>
          <p:cNvSpPr txBox="1">
            <a:spLocks noChangeArrowheads="1"/>
          </p:cNvSpPr>
          <p:nvPr/>
        </p:nvSpPr>
        <p:spPr bwMode="auto">
          <a:xfrm>
            <a:off x="5919788" y="6550025"/>
            <a:ext cx="3224212" cy="307975"/>
          </a:xfrm>
          <a:prstGeom prst="rect">
            <a:avLst/>
          </a:prstGeom>
          <a:noFill/>
          <a:ln w="9525">
            <a:noFill/>
            <a:miter lim="800000"/>
            <a:headEnd/>
            <a:tailEnd/>
          </a:ln>
        </p:spPr>
        <p:txBody>
          <a:bodyPr wrap="none">
            <a:spAutoFit/>
          </a:bodyPr>
          <a:lstStyle/>
          <a:p>
            <a:r>
              <a:rPr lang="en-US" sz="1400">
                <a:solidFill>
                  <a:srgbClr val="800000"/>
                </a:solidFill>
                <a:latin typeface="Tahoma" pitchFamily="34" charset="0"/>
              </a:rPr>
              <a:t>*</a:t>
            </a:r>
            <a:r>
              <a:rPr lang="en-US" sz="1400">
                <a:solidFill>
                  <a:srgbClr val="000090"/>
                </a:solidFill>
                <a:latin typeface="Tahoma" pitchFamily="34" charset="0"/>
                <a:cs typeface="Arial" pitchFamily="34" charset="0"/>
              </a:rPr>
              <a:t>Estimated from IPCC and CCSP reports</a:t>
            </a:r>
          </a:p>
        </p:txBody>
      </p:sp>
      <p:sp>
        <p:nvSpPr>
          <p:cNvPr id="81925" name="Rectangle 2"/>
          <p:cNvSpPr>
            <a:spLocks noGrp="1" noChangeArrowheads="1"/>
          </p:cNvSpPr>
          <p:nvPr>
            <p:ph type="title"/>
          </p:nvPr>
        </p:nvSpPr>
        <p:spPr>
          <a:xfrm>
            <a:off x="304800" y="381000"/>
            <a:ext cx="8534400" cy="1143000"/>
          </a:xfrm>
        </p:spPr>
        <p:txBody>
          <a:bodyPr/>
          <a:lstStyle/>
          <a:p>
            <a:r>
              <a:rPr lang="en-US" sz="4000" dirty="0" smtClean="0">
                <a:solidFill>
                  <a:srgbClr val="FFFF00"/>
                </a:solidFill>
                <a:latin typeface="Arial" pitchFamily="34" charset="0"/>
                <a:cs typeface="Arial" pitchFamily="34" charset="0"/>
              </a:rPr>
              <a:t>Projected Impacts for the Midwest </a:t>
            </a:r>
            <a:endParaRPr lang="en-US" dirty="0" smtClean="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685800" y="152400"/>
            <a:ext cx="7772400" cy="914400"/>
          </a:xfrm>
        </p:spPr>
        <p:txBody>
          <a:bodyPr/>
          <a:lstStyle/>
          <a:p>
            <a:pPr eaLnBrk="1" hangingPunct="1"/>
            <a:r>
              <a:rPr lang="en-US" smtClean="0">
                <a:solidFill>
                  <a:srgbClr val="FFFF00"/>
                </a:solidFill>
                <a:latin typeface="Arial" pitchFamily="34" charset="0"/>
              </a:rPr>
              <a:t>North America: Key messages</a:t>
            </a:r>
          </a:p>
        </p:txBody>
      </p:sp>
      <p:sp>
        <p:nvSpPr>
          <p:cNvPr id="15363" name="Rectangle 3"/>
          <p:cNvSpPr>
            <a:spLocks noGrp="1" noChangeArrowheads="1"/>
          </p:cNvSpPr>
          <p:nvPr>
            <p:ph type="body" idx="4294967295"/>
          </p:nvPr>
        </p:nvSpPr>
        <p:spPr>
          <a:xfrm>
            <a:off x="304800" y="1219200"/>
            <a:ext cx="8839200" cy="5334000"/>
          </a:xfrm>
        </p:spPr>
        <p:txBody>
          <a:bodyPr/>
          <a:lstStyle/>
          <a:p>
            <a:pPr eaLnBrk="1" hangingPunct="1">
              <a:lnSpc>
                <a:spcPct val="90000"/>
              </a:lnSpc>
            </a:pPr>
            <a:r>
              <a:rPr lang="en-US" sz="2400" smtClean="0">
                <a:solidFill>
                  <a:srgbClr val="FFFF00"/>
                </a:solidFill>
                <a:latin typeface="Arial" pitchFamily="34" charset="0"/>
              </a:rPr>
              <a:t>A wide range of impacts of climate change are now clearly documented</a:t>
            </a:r>
          </a:p>
          <a:p>
            <a:pPr eaLnBrk="1" hangingPunct="1">
              <a:lnSpc>
                <a:spcPct val="90000"/>
              </a:lnSpc>
            </a:pPr>
            <a:r>
              <a:rPr lang="en-US" sz="2400" smtClean="0">
                <a:solidFill>
                  <a:srgbClr val="FFFF00"/>
                </a:solidFill>
                <a:latin typeface="Arial" pitchFamily="34" charset="0"/>
              </a:rPr>
              <a:t>Risks from future impacts concentrated on extreme events</a:t>
            </a:r>
          </a:p>
          <a:p>
            <a:pPr eaLnBrk="1" hangingPunct="1">
              <a:lnSpc>
                <a:spcPct val="90000"/>
              </a:lnSpc>
            </a:pPr>
            <a:r>
              <a:rPr lang="en-US" sz="2400" smtClean="0">
                <a:solidFill>
                  <a:srgbClr val="FFFF00"/>
                </a:solidFill>
                <a:latin typeface="Arial" pitchFamily="34" charset="0"/>
              </a:rPr>
              <a:t>Vulnerable people and activities (including ag) in almost every region</a:t>
            </a:r>
          </a:p>
          <a:p>
            <a:pPr lvl="1" eaLnBrk="1" hangingPunct="1">
              <a:lnSpc>
                <a:spcPct val="90000"/>
              </a:lnSpc>
            </a:pPr>
            <a:r>
              <a:rPr lang="en-US" sz="2400" smtClean="0">
                <a:solidFill>
                  <a:srgbClr val="FFFF00"/>
                </a:solidFill>
                <a:latin typeface="Arial" pitchFamily="34" charset="0"/>
              </a:rPr>
              <a:t>Increase number, intensity, and duration of heat waves</a:t>
            </a:r>
          </a:p>
          <a:p>
            <a:pPr lvl="1" eaLnBrk="1" hangingPunct="1">
              <a:lnSpc>
                <a:spcPct val="90000"/>
              </a:lnSpc>
            </a:pPr>
            <a:r>
              <a:rPr lang="en-US" sz="2400" smtClean="0">
                <a:solidFill>
                  <a:srgbClr val="FFFF00"/>
                </a:solidFill>
                <a:latin typeface="Arial" pitchFamily="34" charset="0"/>
              </a:rPr>
              <a:t>Changes in precipitation patterns</a:t>
            </a:r>
          </a:p>
          <a:p>
            <a:pPr eaLnBrk="1" hangingPunct="1">
              <a:lnSpc>
                <a:spcPct val="90000"/>
              </a:lnSpc>
            </a:pPr>
            <a:r>
              <a:rPr lang="en-US" sz="2400" smtClean="0">
                <a:solidFill>
                  <a:srgbClr val="FFFF00"/>
                </a:solidFill>
                <a:latin typeface="Arial" pitchFamily="34" charset="0"/>
              </a:rPr>
              <a:t>Water resources will constrain potential crop yield increases and increase competition for water resources</a:t>
            </a:r>
          </a:p>
          <a:p>
            <a:pPr eaLnBrk="1" hangingPunct="1">
              <a:lnSpc>
                <a:spcPct val="90000"/>
              </a:lnSpc>
            </a:pPr>
            <a:r>
              <a:rPr lang="en-US" sz="2400" smtClean="0">
                <a:solidFill>
                  <a:srgbClr val="FFFF00"/>
                </a:solidFill>
                <a:latin typeface="Arial" pitchFamily="34" charset="0"/>
              </a:rPr>
              <a:t>Warmer nights and winters may increase </a:t>
            </a:r>
          </a:p>
          <a:p>
            <a:pPr lvl="1" eaLnBrk="1" hangingPunct="1">
              <a:lnSpc>
                <a:spcPct val="90000"/>
              </a:lnSpc>
            </a:pPr>
            <a:r>
              <a:rPr lang="en-US" sz="2400" smtClean="0">
                <a:solidFill>
                  <a:srgbClr val="FFFF00"/>
                </a:solidFill>
                <a:latin typeface="Arial" pitchFamily="34" charset="0"/>
              </a:rPr>
              <a:t>Pest and disease in agriculture</a:t>
            </a:r>
          </a:p>
          <a:p>
            <a:pPr lvl="1" eaLnBrk="1" hangingPunct="1">
              <a:lnSpc>
                <a:spcPct val="90000"/>
              </a:lnSpc>
            </a:pPr>
            <a:r>
              <a:rPr lang="en-US" sz="2400" smtClean="0">
                <a:solidFill>
                  <a:srgbClr val="FFFF00"/>
                </a:solidFill>
                <a:latin typeface="Arial" pitchFamily="34" charset="0"/>
              </a:rPr>
              <a:t>Invasive  weeds</a:t>
            </a:r>
          </a:p>
        </p:txBody>
      </p:sp>
      <p:sp>
        <p:nvSpPr>
          <p:cNvPr id="15364" name="Text Box 4"/>
          <p:cNvSpPr txBox="1">
            <a:spLocks noChangeArrowheads="1"/>
          </p:cNvSpPr>
          <p:nvPr/>
        </p:nvSpPr>
        <p:spPr bwMode="auto">
          <a:xfrm>
            <a:off x="4495800" y="6324600"/>
            <a:ext cx="4425950" cy="366713"/>
          </a:xfrm>
          <a:prstGeom prst="rect">
            <a:avLst/>
          </a:prstGeom>
          <a:noFill/>
          <a:ln w="9525">
            <a:noFill/>
            <a:miter lim="800000"/>
            <a:headEnd/>
            <a:tailEnd/>
          </a:ln>
        </p:spPr>
        <p:txBody>
          <a:bodyPr wrap="none">
            <a:spAutoFit/>
          </a:bodyPr>
          <a:lstStyle/>
          <a:p>
            <a:r>
              <a:rPr lang="en-US" sz="1800" b="1">
                <a:solidFill>
                  <a:schemeClr val="accent1"/>
                </a:solidFill>
                <a:latin typeface="Arial" pitchFamily="34" charset="0"/>
              </a:rPr>
              <a:t>IPCC Fourth Assessment Report, 2007</a:t>
            </a:r>
            <a:r>
              <a:rPr lang="en-US" sz="1800">
                <a:solidFill>
                  <a:schemeClr val="accent1"/>
                </a:solidFill>
                <a:latin typeface="Arial" pitchFamily="34" charset="0"/>
              </a:rPr>
              <a:t> </a:t>
            </a:r>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n-US" smtClean="0"/>
          </a:p>
        </p:txBody>
      </p:sp>
      <p:sp>
        <p:nvSpPr>
          <p:cNvPr id="17411" name="Rectangle 3"/>
          <p:cNvSpPr>
            <a:spLocks noGrp="1" noChangeArrowheads="1"/>
          </p:cNvSpPr>
          <p:nvPr>
            <p:ph type="body" idx="1"/>
          </p:nvPr>
        </p:nvSpPr>
        <p:spPr/>
        <p:txBody>
          <a:bodyPr/>
          <a:lstStyle/>
          <a:p>
            <a:endParaRPr lang="en-US" smtClean="0"/>
          </a:p>
        </p:txBody>
      </p:sp>
      <p:pic>
        <p:nvPicPr>
          <p:cNvPr id="17412" name="Picture 4" descr="World Climate Changing"/>
          <p:cNvPicPr>
            <a:picLocks noChangeAspect="1" noChangeArrowheads="1"/>
          </p:cNvPicPr>
          <p:nvPr/>
        </p:nvPicPr>
        <p:blipFill>
          <a:blip r:embed="rId2" cstate="print">
            <a:lum bright="-6000" contrast="24000"/>
          </a:blip>
          <a:srcRect l="9114" t="2255" b="5640"/>
          <a:stretch>
            <a:fillRect/>
          </a:stretch>
        </p:blipFill>
        <p:spPr bwMode="auto">
          <a:xfrm>
            <a:off x="601663" y="3175"/>
            <a:ext cx="8542337" cy="6770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idx="1"/>
          </p:nvPr>
        </p:nvSpPr>
        <p:spPr>
          <a:xfrm>
            <a:off x="228600" y="2971800"/>
            <a:ext cx="6934200" cy="2971800"/>
          </a:xfrm>
        </p:spPr>
        <p:txBody>
          <a:bodyPr/>
          <a:lstStyle/>
          <a:p>
            <a:r>
              <a:rPr lang="en-US" dirty="0" smtClean="0">
                <a:solidFill>
                  <a:srgbClr val="FFFF00"/>
                </a:solidFill>
                <a:latin typeface="Arial" pitchFamily="34" charset="0"/>
              </a:rPr>
              <a:t>Websites</a:t>
            </a:r>
          </a:p>
          <a:p>
            <a:pPr lvl="1">
              <a:buFontTx/>
              <a:buNone/>
            </a:pPr>
            <a:r>
              <a:rPr lang="en-US" dirty="0" smtClean="0">
                <a:solidFill>
                  <a:srgbClr val="FFFF00"/>
                </a:solidFill>
                <a:hlinkClick r:id="rId2"/>
              </a:rPr>
              <a:t>www.soilcarboncenter.k-state.edu/</a:t>
            </a:r>
            <a:endParaRPr lang="en-US" dirty="0" smtClean="0">
              <a:solidFill>
                <a:srgbClr val="FFFF00"/>
              </a:solidFill>
            </a:endParaRPr>
          </a:p>
          <a:p>
            <a:pPr lvl="1">
              <a:buFontTx/>
              <a:buNone/>
            </a:pPr>
            <a:endParaRPr lang="en-US" sz="3200" dirty="0" smtClean="0">
              <a:solidFill>
                <a:srgbClr val="FFFF00"/>
              </a:solidFill>
              <a:latin typeface="Arial" pitchFamily="34" charset="0"/>
            </a:endParaRPr>
          </a:p>
          <a:p>
            <a:pPr lvl="1">
              <a:buFontTx/>
              <a:buNone/>
            </a:pPr>
            <a:endParaRPr lang="en-US" sz="3200" dirty="0" smtClean="0">
              <a:solidFill>
                <a:srgbClr val="FFFF00"/>
              </a:solidFill>
              <a:latin typeface="Arial" pitchFamily="34" charset="0"/>
            </a:endParaRPr>
          </a:p>
        </p:txBody>
      </p:sp>
      <p:pic>
        <p:nvPicPr>
          <p:cNvPr id="39939" name="Picture 4" descr="catbreathe"/>
          <p:cNvPicPr>
            <a:picLocks noChangeAspect="1" noChangeArrowheads="1"/>
          </p:cNvPicPr>
          <p:nvPr/>
        </p:nvPicPr>
        <p:blipFill>
          <a:blip r:embed="rId3" cstate="print"/>
          <a:srcRect/>
          <a:stretch>
            <a:fillRect/>
          </a:stretch>
        </p:blipFill>
        <p:spPr bwMode="auto">
          <a:xfrm>
            <a:off x="76200" y="6126163"/>
            <a:ext cx="838200" cy="655637"/>
          </a:xfrm>
          <a:prstGeom prst="rect">
            <a:avLst/>
          </a:prstGeom>
          <a:noFill/>
          <a:ln w="9525">
            <a:noFill/>
            <a:miter lim="800000"/>
            <a:headEnd/>
            <a:tailEnd/>
          </a:ln>
        </p:spPr>
      </p:pic>
      <p:sp>
        <p:nvSpPr>
          <p:cNvPr id="529413" name="Rectangle 5"/>
          <p:cNvSpPr>
            <a:spLocks noChangeArrowheads="1"/>
          </p:cNvSpPr>
          <p:nvPr/>
        </p:nvSpPr>
        <p:spPr bwMode="auto">
          <a:xfrm>
            <a:off x="838200" y="6126163"/>
            <a:ext cx="6300788" cy="579437"/>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3200" b="1" i="1">
                <a:solidFill>
                  <a:srgbClr val="FFFF00"/>
                </a:solidFill>
                <a:effectLst>
                  <a:outerShdw blurRad="38100" dist="38100" dir="2700000" algn="tl">
                    <a:srgbClr val="000000"/>
                  </a:outerShdw>
                </a:effectLst>
                <a:latin typeface="Univers" pitchFamily="34" charset="0"/>
              </a:rPr>
              <a:t>K-State Research and Extension</a:t>
            </a:r>
            <a:r>
              <a:rPr lang="en-US" sz="3200" b="1">
                <a:solidFill>
                  <a:srgbClr val="FFFF00"/>
                </a:solidFill>
                <a:effectLst>
                  <a:outerShdw blurRad="38100" dist="38100" dir="2700000" algn="tl">
                    <a:srgbClr val="000000"/>
                  </a:outerShdw>
                </a:effectLst>
                <a:latin typeface="BrushScript BT" charset="0"/>
              </a:rPr>
              <a:t> </a:t>
            </a:r>
          </a:p>
        </p:txBody>
      </p:sp>
      <p:pic>
        <p:nvPicPr>
          <p:cNvPr id="39941" name="Picture 6" descr="Anderson Hall"/>
          <p:cNvPicPr>
            <a:picLocks noChangeAspect="1" noChangeArrowheads="1"/>
          </p:cNvPicPr>
          <p:nvPr/>
        </p:nvPicPr>
        <p:blipFill>
          <a:blip r:embed="rId4" cstate="print">
            <a:lum bright="-6000" contrast="6000"/>
          </a:blip>
          <a:srcRect/>
          <a:stretch>
            <a:fillRect/>
          </a:stretch>
        </p:blipFill>
        <p:spPr bwMode="auto">
          <a:xfrm>
            <a:off x="4724400" y="0"/>
            <a:ext cx="4419600" cy="2946400"/>
          </a:xfrm>
          <a:prstGeom prst="rect">
            <a:avLst/>
          </a:prstGeom>
          <a:noFill/>
          <a:ln w="9525">
            <a:noFill/>
            <a:miter lim="800000"/>
            <a:headEnd/>
            <a:tailEnd/>
          </a:ln>
        </p:spPr>
      </p:pic>
      <p:sp>
        <p:nvSpPr>
          <p:cNvPr id="39942" name="Text Box 7"/>
          <p:cNvSpPr txBox="1">
            <a:spLocks noChangeArrowheads="1"/>
          </p:cNvSpPr>
          <p:nvPr/>
        </p:nvSpPr>
        <p:spPr bwMode="auto">
          <a:xfrm>
            <a:off x="669925" y="446088"/>
            <a:ext cx="3749675" cy="1800225"/>
          </a:xfrm>
          <a:prstGeom prst="rect">
            <a:avLst/>
          </a:prstGeom>
          <a:noFill/>
          <a:ln w="9525">
            <a:noFill/>
            <a:miter lim="800000"/>
            <a:headEnd/>
            <a:tailEnd/>
          </a:ln>
        </p:spPr>
        <p:txBody>
          <a:bodyPr>
            <a:spAutoFit/>
          </a:bodyPr>
          <a:lstStyle/>
          <a:p>
            <a:pPr eaLnBrk="0" hangingPunct="0"/>
            <a:r>
              <a:rPr lang="en-US">
                <a:solidFill>
                  <a:srgbClr val="FFFF00"/>
                </a:solidFill>
                <a:latin typeface="Arial" pitchFamily="34" charset="0"/>
              </a:rPr>
              <a:t>Chuck Rice</a:t>
            </a:r>
          </a:p>
          <a:p>
            <a:pPr eaLnBrk="0" hangingPunct="0"/>
            <a:r>
              <a:rPr lang="en-US">
                <a:solidFill>
                  <a:srgbClr val="FFFF00"/>
                </a:solidFill>
                <a:latin typeface="Arial" pitchFamily="34" charset="0"/>
              </a:rPr>
              <a:t>Phone: 785-532-7217</a:t>
            </a:r>
          </a:p>
          <a:p>
            <a:pPr eaLnBrk="0" hangingPunct="0"/>
            <a:r>
              <a:rPr lang="en-US">
                <a:solidFill>
                  <a:srgbClr val="FFFF00"/>
                </a:solidFill>
                <a:latin typeface="Arial" pitchFamily="34" charset="0"/>
              </a:rPr>
              <a:t>Cell:  785-587-7215 cwrice@ksu.edu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GBP"/>
          <p:cNvPicPr>
            <a:picLocks noChangeAspect="1" noChangeArrowheads="1"/>
          </p:cNvPicPr>
          <p:nvPr/>
        </p:nvPicPr>
        <p:blipFill>
          <a:blip r:embed="rId3" cstate="print"/>
          <a:srcRect t="8360" r="12321" b="16054"/>
          <a:stretch>
            <a:fillRect/>
          </a:stretch>
        </p:blipFill>
        <p:spPr bwMode="auto">
          <a:xfrm>
            <a:off x="406400" y="1181100"/>
            <a:ext cx="7319963" cy="4305300"/>
          </a:xfrm>
          <a:prstGeom prst="rect">
            <a:avLst/>
          </a:prstGeom>
          <a:noFill/>
          <a:ln w="9525">
            <a:noFill/>
            <a:miter lim="800000"/>
            <a:headEnd/>
            <a:tailEnd/>
          </a:ln>
        </p:spPr>
      </p:pic>
      <p:sp>
        <p:nvSpPr>
          <p:cNvPr id="4099" name="Line 3"/>
          <p:cNvSpPr>
            <a:spLocks noChangeShapeType="1"/>
          </p:cNvSpPr>
          <p:nvPr/>
        </p:nvSpPr>
        <p:spPr bwMode="auto">
          <a:xfrm flipV="1">
            <a:off x="3562350" y="1428750"/>
            <a:ext cx="0" cy="1657350"/>
          </a:xfrm>
          <a:prstGeom prst="line">
            <a:avLst/>
          </a:prstGeom>
          <a:noFill/>
          <a:ln w="57150">
            <a:solidFill>
              <a:srgbClr val="D7D7D7"/>
            </a:solidFill>
            <a:round/>
            <a:headEnd/>
            <a:tailEnd/>
          </a:ln>
        </p:spPr>
        <p:txBody>
          <a:bodyPr>
            <a:spAutoFit/>
          </a:bodyPr>
          <a:lstStyle/>
          <a:p>
            <a:endParaRPr lang="en-US"/>
          </a:p>
        </p:txBody>
      </p:sp>
      <p:sp>
        <p:nvSpPr>
          <p:cNvPr id="4100" name="Line 4"/>
          <p:cNvSpPr>
            <a:spLocks noChangeShapeType="1"/>
          </p:cNvSpPr>
          <p:nvPr/>
        </p:nvSpPr>
        <p:spPr bwMode="auto">
          <a:xfrm flipV="1">
            <a:off x="2362200" y="1371600"/>
            <a:ext cx="0" cy="1657350"/>
          </a:xfrm>
          <a:prstGeom prst="line">
            <a:avLst/>
          </a:prstGeom>
          <a:noFill/>
          <a:ln w="57150">
            <a:solidFill>
              <a:srgbClr val="D7D7D7"/>
            </a:solidFill>
            <a:round/>
            <a:headEnd/>
            <a:tailEnd/>
          </a:ln>
        </p:spPr>
        <p:txBody>
          <a:bodyPr>
            <a:spAutoFit/>
          </a:bodyPr>
          <a:lstStyle/>
          <a:p>
            <a:endParaRPr lang="en-US"/>
          </a:p>
        </p:txBody>
      </p:sp>
      <p:sp>
        <p:nvSpPr>
          <p:cNvPr id="4101" name="Line 5"/>
          <p:cNvSpPr>
            <a:spLocks noChangeShapeType="1"/>
          </p:cNvSpPr>
          <p:nvPr/>
        </p:nvSpPr>
        <p:spPr bwMode="auto">
          <a:xfrm flipV="1">
            <a:off x="1143000" y="1333500"/>
            <a:ext cx="0" cy="1657350"/>
          </a:xfrm>
          <a:prstGeom prst="line">
            <a:avLst/>
          </a:prstGeom>
          <a:noFill/>
          <a:ln w="57150">
            <a:solidFill>
              <a:srgbClr val="D7D7D7"/>
            </a:solidFill>
            <a:round/>
            <a:headEnd/>
            <a:tailEnd/>
          </a:ln>
        </p:spPr>
        <p:txBody>
          <a:bodyPr>
            <a:spAutoFit/>
          </a:bodyPr>
          <a:lstStyle/>
          <a:p>
            <a:endParaRPr lang="en-US"/>
          </a:p>
        </p:txBody>
      </p:sp>
      <p:sp>
        <p:nvSpPr>
          <p:cNvPr id="4102" name="Text Box 6"/>
          <p:cNvSpPr txBox="1">
            <a:spLocks noChangeArrowheads="1"/>
          </p:cNvSpPr>
          <p:nvPr/>
        </p:nvSpPr>
        <p:spPr bwMode="auto">
          <a:xfrm>
            <a:off x="7756525" y="1268413"/>
            <a:ext cx="608013" cy="396875"/>
          </a:xfrm>
          <a:prstGeom prst="rect">
            <a:avLst/>
          </a:prstGeom>
          <a:noFill/>
          <a:ln w="9525">
            <a:noFill/>
            <a:miter lim="800000"/>
            <a:headEnd/>
            <a:tailEnd/>
          </a:ln>
        </p:spPr>
        <p:txBody>
          <a:bodyPr wrap="none">
            <a:spAutoFit/>
          </a:bodyPr>
          <a:lstStyle/>
          <a:p>
            <a:pPr algn="ctr"/>
            <a:r>
              <a:rPr lang="en-US" sz="2000" b="1">
                <a:solidFill>
                  <a:schemeClr val="bg1"/>
                </a:solidFill>
                <a:latin typeface="Arial" pitchFamily="34" charset="0"/>
              </a:rPr>
              <a:t>400</a:t>
            </a:r>
          </a:p>
        </p:txBody>
      </p:sp>
      <p:sp>
        <p:nvSpPr>
          <p:cNvPr id="4103" name="Text Box 7"/>
          <p:cNvSpPr txBox="1">
            <a:spLocks noChangeArrowheads="1"/>
          </p:cNvSpPr>
          <p:nvPr/>
        </p:nvSpPr>
        <p:spPr bwMode="auto">
          <a:xfrm>
            <a:off x="7756525" y="2030413"/>
            <a:ext cx="608013" cy="396875"/>
          </a:xfrm>
          <a:prstGeom prst="rect">
            <a:avLst/>
          </a:prstGeom>
          <a:noFill/>
          <a:ln w="9525">
            <a:noFill/>
            <a:miter lim="800000"/>
            <a:headEnd/>
            <a:tailEnd/>
          </a:ln>
        </p:spPr>
        <p:txBody>
          <a:bodyPr wrap="none">
            <a:spAutoFit/>
          </a:bodyPr>
          <a:lstStyle/>
          <a:p>
            <a:pPr algn="ctr"/>
            <a:r>
              <a:rPr lang="en-US" sz="2000" b="1">
                <a:solidFill>
                  <a:schemeClr val="bg1"/>
                </a:solidFill>
                <a:latin typeface="Arial" pitchFamily="34" charset="0"/>
              </a:rPr>
              <a:t>350</a:t>
            </a:r>
          </a:p>
        </p:txBody>
      </p:sp>
      <p:sp>
        <p:nvSpPr>
          <p:cNvPr id="4104" name="Text Box 8"/>
          <p:cNvSpPr txBox="1">
            <a:spLocks noChangeArrowheads="1"/>
          </p:cNvSpPr>
          <p:nvPr/>
        </p:nvSpPr>
        <p:spPr bwMode="auto">
          <a:xfrm>
            <a:off x="7756525" y="2792413"/>
            <a:ext cx="608013" cy="396875"/>
          </a:xfrm>
          <a:prstGeom prst="rect">
            <a:avLst/>
          </a:prstGeom>
          <a:noFill/>
          <a:ln w="9525">
            <a:noFill/>
            <a:miter lim="800000"/>
            <a:headEnd/>
            <a:tailEnd/>
          </a:ln>
        </p:spPr>
        <p:txBody>
          <a:bodyPr wrap="none">
            <a:spAutoFit/>
          </a:bodyPr>
          <a:lstStyle/>
          <a:p>
            <a:pPr algn="ctr"/>
            <a:r>
              <a:rPr lang="en-US" sz="2000" b="1">
                <a:solidFill>
                  <a:schemeClr val="bg1"/>
                </a:solidFill>
                <a:latin typeface="Arial" pitchFamily="34" charset="0"/>
              </a:rPr>
              <a:t>300</a:t>
            </a:r>
          </a:p>
        </p:txBody>
      </p:sp>
      <p:sp>
        <p:nvSpPr>
          <p:cNvPr id="4105" name="Text Box 9"/>
          <p:cNvSpPr txBox="1">
            <a:spLocks noChangeArrowheads="1"/>
          </p:cNvSpPr>
          <p:nvPr/>
        </p:nvSpPr>
        <p:spPr bwMode="auto">
          <a:xfrm>
            <a:off x="7756525" y="3554413"/>
            <a:ext cx="608013" cy="396875"/>
          </a:xfrm>
          <a:prstGeom prst="rect">
            <a:avLst/>
          </a:prstGeom>
          <a:noFill/>
          <a:ln w="9525">
            <a:noFill/>
            <a:miter lim="800000"/>
            <a:headEnd/>
            <a:tailEnd/>
          </a:ln>
        </p:spPr>
        <p:txBody>
          <a:bodyPr wrap="none">
            <a:spAutoFit/>
          </a:bodyPr>
          <a:lstStyle/>
          <a:p>
            <a:pPr algn="ctr"/>
            <a:r>
              <a:rPr lang="en-US" sz="2000" b="1">
                <a:solidFill>
                  <a:schemeClr val="bg1"/>
                </a:solidFill>
                <a:latin typeface="Arial" pitchFamily="34" charset="0"/>
              </a:rPr>
              <a:t>250</a:t>
            </a:r>
          </a:p>
        </p:txBody>
      </p:sp>
      <p:sp>
        <p:nvSpPr>
          <p:cNvPr id="4106" name="Text Box 10"/>
          <p:cNvSpPr txBox="1">
            <a:spLocks noChangeArrowheads="1"/>
          </p:cNvSpPr>
          <p:nvPr/>
        </p:nvSpPr>
        <p:spPr bwMode="auto">
          <a:xfrm>
            <a:off x="7756525" y="4316413"/>
            <a:ext cx="608013" cy="396875"/>
          </a:xfrm>
          <a:prstGeom prst="rect">
            <a:avLst/>
          </a:prstGeom>
          <a:noFill/>
          <a:ln w="9525">
            <a:noFill/>
            <a:miter lim="800000"/>
            <a:headEnd/>
            <a:tailEnd/>
          </a:ln>
        </p:spPr>
        <p:txBody>
          <a:bodyPr wrap="none">
            <a:spAutoFit/>
          </a:bodyPr>
          <a:lstStyle/>
          <a:p>
            <a:pPr algn="ctr"/>
            <a:r>
              <a:rPr lang="en-US" sz="2000" b="1">
                <a:solidFill>
                  <a:schemeClr val="bg1"/>
                </a:solidFill>
                <a:latin typeface="Arial" pitchFamily="34" charset="0"/>
              </a:rPr>
              <a:t>200</a:t>
            </a:r>
          </a:p>
        </p:txBody>
      </p:sp>
      <p:sp>
        <p:nvSpPr>
          <p:cNvPr id="4107" name="Text Box 11"/>
          <p:cNvSpPr txBox="1">
            <a:spLocks noChangeArrowheads="1"/>
          </p:cNvSpPr>
          <p:nvPr/>
        </p:nvSpPr>
        <p:spPr bwMode="auto">
          <a:xfrm>
            <a:off x="7756525" y="5078413"/>
            <a:ext cx="608013" cy="396875"/>
          </a:xfrm>
          <a:prstGeom prst="rect">
            <a:avLst/>
          </a:prstGeom>
          <a:noFill/>
          <a:ln w="9525">
            <a:noFill/>
            <a:miter lim="800000"/>
            <a:headEnd/>
            <a:tailEnd/>
          </a:ln>
        </p:spPr>
        <p:txBody>
          <a:bodyPr wrap="none">
            <a:spAutoFit/>
          </a:bodyPr>
          <a:lstStyle/>
          <a:p>
            <a:pPr algn="ctr"/>
            <a:r>
              <a:rPr lang="en-US" sz="2000" b="1">
                <a:solidFill>
                  <a:schemeClr val="bg1"/>
                </a:solidFill>
                <a:latin typeface="Arial" pitchFamily="34" charset="0"/>
              </a:rPr>
              <a:t>150</a:t>
            </a:r>
          </a:p>
        </p:txBody>
      </p:sp>
      <p:sp>
        <p:nvSpPr>
          <p:cNvPr id="4108" name="Text Box 12"/>
          <p:cNvSpPr txBox="1">
            <a:spLocks noChangeArrowheads="1"/>
          </p:cNvSpPr>
          <p:nvPr/>
        </p:nvSpPr>
        <p:spPr bwMode="auto">
          <a:xfrm>
            <a:off x="304800" y="5459413"/>
            <a:ext cx="692150" cy="396875"/>
          </a:xfrm>
          <a:prstGeom prst="rect">
            <a:avLst/>
          </a:prstGeom>
          <a:noFill/>
          <a:ln w="9525">
            <a:noFill/>
            <a:miter lim="800000"/>
            <a:headEnd/>
            <a:tailEnd/>
          </a:ln>
        </p:spPr>
        <p:txBody>
          <a:bodyPr wrap="none">
            <a:spAutoFit/>
          </a:bodyPr>
          <a:lstStyle/>
          <a:p>
            <a:pPr algn="ctr"/>
            <a:r>
              <a:rPr lang="en-US" sz="2000" b="1">
                <a:solidFill>
                  <a:schemeClr val="bg1"/>
                </a:solidFill>
                <a:latin typeface="Arial" pitchFamily="34" charset="0"/>
              </a:rPr>
              <a:t>-450</a:t>
            </a:r>
          </a:p>
        </p:txBody>
      </p:sp>
      <p:sp>
        <p:nvSpPr>
          <p:cNvPr id="4109" name="Text Box 13"/>
          <p:cNvSpPr txBox="1">
            <a:spLocks noChangeArrowheads="1"/>
          </p:cNvSpPr>
          <p:nvPr/>
        </p:nvSpPr>
        <p:spPr bwMode="auto">
          <a:xfrm>
            <a:off x="990600" y="5459413"/>
            <a:ext cx="692150" cy="396875"/>
          </a:xfrm>
          <a:prstGeom prst="rect">
            <a:avLst/>
          </a:prstGeom>
          <a:noFill/>
          <a:ln w="9525">
            <a:noFill/>
            <a:miter lim="800000"/>
            <a:headEnd/>
            <a:tailEnd/>
          </a:ln>
        </p:spPr>
        <p:txBody>
          <a:bodyPr wrap="none">
            <a:spAutoFit/>
          </a:bodyPr>
          <a:lstStyle/>
          <a:p>
            <a:pPr algn="ctr"/>
            <a:r>
              <a:rPr lang="en-US" sz="2000" b="1">
                <a:solidFill>
                  <a:schemeClr val="bg1"/>
                </a:solidFill>
                <a:latin typeface="Arial" pitchFamily="34" charset="0"/>
              </a:rPr>
              <a:t>-400</a:t>
            </a:r>
          </a:p>
        </p:txBody>
      </p:sp>
      <p:sp>
        <p:nvSpPr>
          <p:cNvPr id="4110" name="Text Box 14"/>
          <p:cNvSpPr txBox="1">
            <a:spLocks noChangeArrowheads="1"/>
          </p:cNvSpPr>
          <p:nvPr/>
        </p:nvSpPr>
        <p:spPr bwMode="auto">
          <a:xfrm>
            <a:off x="1674813" y="5459413"/>
            <a:ext cx="692150" cy="396875"/>
          </a:xfrm>
          <a:prstGeom prst="rect">
            <a:avLst/>
          </a:prstGeom>
          <a:noFill/>
          <a:ln w="9525">
            <a:noFill/>
            <a:miter lim="800000"/>
            <a:headEnd/>
            <a:tailEnd/>
          </a:ln>
        </p:spPr>
        <p:txBody>
          <a:bodyPr wrap="none">
            <a:spAutoFit/>
          </a:bodyPr>
          <a:lstStyle/>
          <a:p>
            <a:pPr algn="ctr"/>
            <a:r>
              <a:rPr lang="en-US" sz="2000" b="1">
                <a:solidFill>
                  <a:schemeClr val="bg1"/>
                </a:solidFill>
                <a:latin typeface="Arial" pitchFamily="34" charset="0"/>
              </a:rPr>
              <a:t>-350</a:t>
            </a:r>
          </a:p>
        </p:txBody>
      </p:sp>
      <p:sp>
        <p:nvSpPr>
          <p:cNvPr id="4111" name="Text Box 15"/>
          <p:cNvSpPr txBox="1">
            <a:spLocks noChangeArrowheads="1"/>
          </p:cNvSpPr>
          <p:nvPr/>
        </p:nvSpPr>
        <p:spPr bwMode="auto">
          <a:xfrm>
            <a:off x="2359025" y="5459413"/>
            <a:ext cx="692150" cy="396875"/>
          </a:xfrm>
          <a:prstGeom prst="rect">
            <a:avLst/>
          </a:prstGeom>
          <a:noFill/>
          <a:ln w="9525">
            <a:noFill/>
            <a:miter lim="800000"/>
            <a:headEnd/>
            <a:tailEnd/>
          </a:ln>
        </p:spPr>
        <p:txBody>
          <a:bodyPr wrap="none">
            <a:spAutoFit/>
          </a:bodyPr>
          <a:lstStyle/>
          <a:p>
            <a:pPr algn="ctr"/>
            <a:r>
              <a:rPr lang="en-US" sz="2000" b="1">
                <a:solidFill>
                  <a:schemeClr val="bg1"/>
                </a:solidFill>
                <a:latin typeface="Arial" pitchFamily="34" charset="0"/>
              </a:rPr>
              <a:t>-300</a:t>
            </a:r>
          </a:p>
        </p:txBody>
      </p:sp>
      <p:sp>
        <p:nvSpPr>
          <p:cNvPr id="4112" name="Text Box 16"/>
          <p:cNvSpPr txBox="1">
            <a:spLocks noChangeArrowheads="1"/>
          </p:cNvSpPr>
          <p:nvPr/>
        </p:nvSpPr>
        <p:spPr bwMode="auto">
          <a:xfrm>
            <a:off x="3043238" y="5459413"/>
            <a:ext cx="692150" cy="396875"/>
          </a:xfrm>
          <a:prstGeom prst="rect">
            <a:avLst/>
          </a:prstGeom>
          <a:noFill/>
          <a:ln w="9525">
            <a:noFill/>
            <a:miter lim="800000"/>
            <a:headEnd/>
            <a:tailEnd/>
          </a:ln>
        </p:spPr>
        <p:txBody>
          <a:bodyPr wrap="none">
            <a:spAutoFit/>
          </a:bodyPr>
          <a:lstStyle/>
          <a:p>
            <a:pPr algn="ctr"/>
            <a:r>
              <a:rPr lang="en-US" sz="2000" b="1">
                <a:solidFill>
                  <a:schemeClr val="bg1"/>
                </a:solidFill>
                <a:latin typeface="Arial" pitchFamily="34" charset="0"/>
              </a:rPr>
              <a:t>-250</a:t>
            </a:r>
          </a:p>
        </p:txBody>
      </p:sp>
      <p:sp>
        <p:nvSpPr>
          <p:cNvPr id="4113" name="Text Box 17"/>
          <p:cNvSpPr txBox="1">
            <a:spLocks noChangeArrowheads="1"/>
          </p:cNvSpPr>
          <p:nvPr/>
        </p:nvSpPr>
        <p:spPr bwMode="auto">
          <a:xfrm>
            <a:off x="3727450" y="5459413"/>
            <a:ext cx="692150" cy="396875"/>
          </a:xfrm>
          <a:prstGeom prst="rect">
            <a:avLst/>
          </a:prstGeom>
          <a:noFill/>
          <a:ln w="9525">
            <a:noFill/>
            <a:miter lim="800000"/>
            <a:headEnd/>
            <a:tailEnd/>
          </a:ln>
        </p:spPr>
        <p:txBody>
          <a:bodyPr wrap="none">
            <a:spAutoFit/>
          </a:bodyPr>
          <a:lstStyle/>
          <a:p>
            <a:pPr algn="ctr"/>
            <a:r>
              <a:rPr lang="en-US" sz="2000" b="1">
                <a:solidFill>
                  <a:schemeClr val="bg1"/>
                </a:solidFill>
                <a:latin typeface="Arial" pitchFamily="34" charset="0"/>
              </a:rPr>
              <a:t>-200</a:t>
            </a:r>
          </a:p>
        </p:txBody>
      </p:sp>
      <p:sp>
        <p:nvSpPr>
          <p:cNvPr id="4114" name="Text Box 18"/>
          <p:cNvSpPr txBox="1">
            <a:spLocks noChangeArrowheads="1"/>
          </p:cNvSpPr>
          <p:nvPr/>
        </p:nvSpPr>
        <p:spPr bwMode="auto">
          <a:xfrm>
            <a:off x="4411663" y="5459413"/>
            <a:ext cx="692150" cy="396875"/>
          </a:xfrm>
          <a:prstGeom prst="rect">
            <a:avLst/>
          </a:prstGeom>
          <a:noFill/>
          <a:ln w="9525">
            <a:noFill/>
            <a:miter lim="800000"/>
            <a:headEnd/>
            <a:tailEnd/>
          </a:ln>
        </p:spPr>
        <p:txBody>
          <a:bodyPr wrap="none">
            <a:spAutoFit/>
          </a:bodyPr>
          <a:lstStyle/>
          <a:p>
            <a:pPr algn="ctr"/>
            <a:r>
              <a:rPr lang="en-US" sz="2000" b="1">
                <a:solidFill>
                  <a:schemeClr val="bg1"/>
                </a:solidFill>
                <a:latin typeface="Arial" pitchFamily="34" charset="0"/>
              </a:rPr>
              <a:t>-150</a:t>
            </a:r>
          </a:p>
        </p:txBody>
      </p:sp>
      <p:sp>
        <p:nvSpPr>
          <p:cNvPr id="4115" name="Text Box 19"/>
          <p:cNvSpPr txBox="1">
            <a:spLocks noChangeArrowheads="1"/>
          </p:cNvSpPr>
          <p:nvPr/>
        </p:nvSpPr>
        <p:spPr bwMode="auto">
          <a:xfrm>
            <a:off x="5095875" y="5459413"/>
            <a:ext cx="692150" cy="396875"/>
          </a:xfrm>
          <a:prstGeom prst="rect">
            <a:avLst/>
          </a:prstGeom>
          <a:noFill/>
          <a:ln w="9525">
            <a:noFill/>
            <a:miter lim="800000"/>
            <a:headEnd/>
            <a:tailEnd/>
          </a:ln>
        </p:spPr>
        <p:txBody>
          <a:bodyPr wrap="none">
            <a:spAutoFit/>
          </a:bodyPr>
          <a:lstStyle/>
          <a:p>
            <a:pPr algn="ctr"/>
            <a:r>
              <a:rPr lang="en-US" sz="2000" b="1">
                <a:solidFill>
                  <a:schemeClr val="bg1"/>
                </a:solidFill>
                <a:latin typeface="Arial" pitchFamily="34" charset="0"/>
              </a:rPr>
              <a:t>-100</a:t>
            </a:r>
          </a:p>
        </p:txBody>
      </p:sp>
      <p:sp>
        <p:nvSpPr>
          <p:cNvPr id="4116" name="Text Box 20"/>
          <p:cNvSpPr txBox="1">
            <a:spLocks noChangeArrowheads="1"/>
          </p:cNvSpPr>
          <p:nvPr/>
        </p:nvSpPr>
        <p:spPr bwMode="auto">
          <a:xfrm>
            <a:off x="5864225" y="5459413"/>
            <a:ext cx="550863" cy="396875"/>
          </a:xfrm>
          <a:prstGeom prst="rect">
            <a:avLst/>
          </a:prstGeom>
          <a:noFill/>
          <a:ln w="9525">
            <a:noFill/>
            <a:miter lim="800000"/>
            <a:headEnd/>
            <a:tailEnd/>
          </a:ln>
        </p:spPr>
        <p:txBody>
          <a:bodyPr wrap="none">
            <a:spAutoFit/>
          </a:bodyPr>
          <a:lstStyle/>
          <a:p>
            <a:pPr algn="ctr"/>
            <a:r>
              <a:rPr lang="en-US" sz="2000" b="1">
                <a:solidFill>
                  <a:schemeClr val="bg1"/>
                </a:solidFill>
                <a:latin typeface="Arial" pitchFamily="34" charset="0"/>
              </a:rPr>
              <a:t>-50</a:t>
            </a:r>
          </a:p>
        </p:txBody>
      </p:sp>
      <p:sp>
        <p:nvSpPr>
          <p:cNvPr id="4117" name="Text Box 21"/>
          <p:cNvSpPr txBox="1">
            <a:spLocks noChangeArrowheads="1"/>
          </p:cNvSpPr>
          <p:nvPr/>
        </p:nvSpPr>
        <p:spPr bwMode="auto">
          <a:xfrm>
            <a:off x="6662738" y="5459413"/>
            <a:ext cx="325437" cy="396875"/>
          </a:xfrm>
          <a:prstGeom prst="rect">
            <a:avLst/>
          </a:prstGeom>
          <a:noFill/>
          <a:ln w="9525">
            <a:noFill/>
            <a:miter lim="800000"/>
            <a:headEnd/>
            <a:tailEnd/>
          </a:ln>
        </p:spPr>
        <p:txBody>
          <a:bodyPr wrap="none">
            <a:spAutoFit/>
          </a:bodyPr>
          <a:lstStyle/>
          <a:p>
            <a:pPr algn="ctr"/>
            <a:r>
              <a:rPr lang="en-US" sz="2000" b="1">
                <a:solidFill>
                  <a:schemeClr val="bg1"/>
                </a:solidFill>
                <a:latin typeface="Arial" pitchFamily="34" charset="0"/>
              </a:rPr>
              <a:t>0</a:t>
            </a:r>
          </a:p>
        </p:txBody>
      </p:sp>
      <p:sp>
        <p:nvSpPr>
          <p:cNvPr id="4118" name="Text Box 22"/>
          <p:cNvSpPr txBox="1">
            <a:spLocks noChangeArrowheads="1"/>
          </p:cNvSpPr>
          <p:nvPr/>
        </p:nvSpPr>
        <p:spPr bwMode="auto">
          <a:xfrm>
            <a:off x="7294563" y="5459413"/>
            <a:ext cx="466725" cy="396875"/>
          </a:xfrm>
          <a:prstGeom prst="rect">
            <a:avLst/>
          </a:prstGeom>
          <a:noFill/>
          <a:ln w="9525">
            <a:noFill/>
            <a:miter lim="800000"/>
            <a:headEnd/>
            <a:tailEnd/>
          </a:ln>
        </p:spPr>
        <p:txBody>
          <a:bodyPr wrap="none">
            <a:spAutoFit/>
          </a:bodyPr>
          <a:lstStyle/>
          <a:p>
            <a:pPr algn="ctr"/>
            <a:r>
              <a:rPr lang="en-US" sz="2000" b="1">
                <a:solidFill>
                  <a:schemeClr val="bg1"/>
                </a:solidFill>
                <a:latin typeface="Arial" pitchFamily="34" charset="0"/>
              </a:rPr>
              <a:t>50</a:t>
            </a:r>
          </a:p>
        </p:txBody>
      </p:sp>
      <p:sp>
        <p:nvSpPr>
          <p:cNvPr id="4119" name="Text Box 23"/>
          <p:cNvSpPr txBox="1">
            <a:spLocks noChangeArrowheads="1"/>
          </p:cNvSpPr>
          <p:nvPr/>
        </p:nvSpPr>
        <p:spPr bwMode="auto">
          <a:xfrm>
            <a:off x="6662738" y="6251575"/>
            <a:ext cx="2206625" cy="304800"/>
          </a:xfrm>
          <a:prstGeom prst="rect">
            <a:avLst/>
          </a:prstGeom>
          <a:noFill/>
          <a:ln w="9525">
            <a:noFill/>
            <a:miter lim="800000"/>
            <a:headEnd/>
            <a:tailEnd/>
          </a:ln>
        </p:spPr>
        <p:txBody>
          <a:bodyPr>
            <a:spAutoFit/>
          </a:bodyPr>
          <a:lstStyle/>
          <a:p>
            <a:r>
              <a:rPr lang="en-US" sz="1400" b="1">
                <a:solidFill>
                  <a:schemeClr val="bg1"/>
                </a:solidFill>
                <a:latin typeface="Arial" pitchFamily="34" charset="0"/>
              </a:rPr>
              <a:t>Source: Petit et al. 1999</a:t>
            </a:r>
          </a:p>
        </p:txBody>
      </p:sp>
      <p:sp>
        <p:nvSpPr>
          <p:cNvPr id="4120" name="Text Box 24"/>
          <p:cNvSpPr txBox="1">
            <a:spLocks noChangeArrowheads="1"/>
          </p:cNvSpPr>
          <p:nvPr/>
        </p:nvSpPr>
        <p:spPr bwMode="auto">
          <a:xfrm>
            <a:off x="2871788" y="5992813"/>
            <a:ext cx="2584450" cy="396875"/>
          </a:xfrm>
          <a:prstGeom prst="rect">
            <a:avLst/>
          </a:prstGeom>
          <a:noFill/>
          <a:ln w="9525">
            <a:noFill/>
            <a:miter lim="800000"/>
            <a:headEnd/>
            <a:tailEnd/>
          </a:ln>
        </p:spPr>
        <p:txBody>
          <a:bodyPr wrap="none">
            <a:spAutoFit/>
          </a:bodyPr>
          <a:lstStyle/>
          <a:p>
            <a:pPr algn="ctr"/>
            <a:r>
              <a:rPr lang="en-US" sz="2000" b="1">
                <a:solidFill>
                  <a:schemeClr val="bg1"/>
                </a:solidFill>
                <a:latin typeface="Arial" pitchFamily="34" charset="0"/>
              </a:rPr>
              <a:t>Thousands of years</a:t>
            </a:r>
          </a:p>
        </p:txBody>
      </p:sp>
      <p:sp>
        <p:nvSpPr>
          <p:cNvPr id="4121" name="Text Box 25"/>
          <p:cNvSpPr txBox="1">
            <a:spLocks noChangeArrowheads="1"/>
          </p:cNvSpPr>
          <p:nvPr/>
        </p:nvSpPr>
        <p:spPr bwMode="auto">
          <a:xfrm rot="-5400000">
            <a:off x="6934994" y="3355181"/>
            <a:ext cx="3195638" cy="396875"/>
          </a:xfrm>
          <a:prstGeom prst="rect">
            <a:avLst/>
          </a:prstGeom>
          <a:noFill/>
          <a:ln w="9525">
            <a:noFill/>
            <a:miter lim="800000"/>
            <a:headEnd/>
            <a:tailEnd/>
          </a:ln>
        </p:spPr>
        <p:txBody>
          <a:bodyPr wrap="none">
            <a:spAutoFit/>
          </a:bodyPr>
          <a:lstStyle/>
          <a:p>
            <a:pPr algn="ctr"/>
            <a:r>
              <a:rPr lang="en-US" sz="2000" b="1">
                <a:solidFill>
                  <a:schemeClr val="bg1"/>
                </a:solidFill>
                <a:latin typeface="Arial" pitchFamily="34" charset="0"/>
              </a:rPr>
              <a:t>Atmospheric CO</a:t>
            </a:r>
            <a:r>
              <a:rPr lang="en-US" sz="2000" b="1" baseline="-25000">
                <a:solidFill>
                  <a:schemeClr val="bg1"/>
                </a:solidFill>
                <a:latin typeface="Arial" pitchFamily="34" charset="0"/>
              </a:rPr>
              <a:t>2</a:t>
            </a:r>
            <a:r>
              <a:rPr lang="en-US" sz="2000" b="1">
                <a:solidFill>
                  <a:schemeClr val="bg1"/>
                </a:solidFill>
                <a:latin typeface="Arial" pitchFamily="34" charset="0"/>
              </a:rPr>
              <a:t> (ppmv)</a:t>
            </a:r>
          </a:p>
        </p:txBody>
      </p:sp>
      <p:sp>
        <p:nvSpPr>
          <p:cNvPr id="590874" name="Text Box 26"/>
          <p:cNvSpPr txBox="1">
            <a:spLocks noChangeArrowheads="1"/>
          </p:cNvSpPr>
          <p:nvPr/>
        </p:nvSpPr>
        <p:spPr bwMode="auto">
          <a:xfrm>
            <a:off x="3917950" y="1897063"/>
            <a:ext cx="2611438" cy="396875"/>
          </a:xfrm>
          <a:prstGeom prst="rect">
            <a:avLst/>
          </a:prstGeom>
          <a:solidFill>
            <a:srgbClr val="CCFFFF"/>
          </a:solidFill>
          <a:ln w="9525">
            <a:noFill/>
            <a:miter lim="800000"/>
            <a:headEnd/>
            <a:tailEnd/>
          </a:ln>
          <a:effectLst>
            <a:outerShdw dist="107763" dir="2700000" algn="ctr" rotWithShape="0">
              <a:schemeClr val="bg2">
                <a:alpha val="50000"/>
              </a:schemeClr>
            </a:outerShdw>
          </a:effectLst>
        </p:spPr>
        <p:txBody>
          <a:bodyPr wrap="none">
            <a:spAutoFit/>
          </a:bodyPr>
          <a:lstStyle/>
          <a:p>
            <a:pPr algn="ctr">
              <a:defRPr/>
            </a:pPr>
            <a:r>
              <a:rPr lang="en-US" sz="2000" b="1">
                <a:latin typeface="Arial" pitchFamily="34" charset="0"/>
              </a:rPr>
              <a:t>Human perturbation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0178" name="Picture 2"/>
          <p:cNvPicPr>
            <a:picLocks noChangeAspect="1" noChangeArrowheads="1"/>
          </p:cNvPicPr>
          <p:nvPr/>
        </p:nvPicPr>
        <p:blipFill>
          <a:blip r:embed="rId2" cstate="print"/>
          <a:srcRect l="9066" t="12830" r="8039" b="18767"/>
          <a:stretch>
            <a:fillRect/>
          </a:stretch>
        </p:blipFill>
        <p:spPr bwMode="auto">
          <a:xfrm>
            <a:off x="0" y="299207"/>
            <a:ext cx="9099722" cy="59491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02" name="Picture 2"/>
          <p:cNvPicPr>
            <a:picLocks noGrp="1" noChangeAspect="1" noChangeArrowheads="1"/>
          </p:cNvPicPr>
          <p:nvPr>
            <p:ph idx="1"/>
          </p:nvPr>
        </p:nvPicPr>
        <p:blipFill>
          <a:blip r:embed="rId2" cstate="print"/>
          <a:srcRect/>
          <a:stretch>
            <a:fillRect/>
          </a:stretch>
        </p:blipFill>
        <p:spPr bwMode="auto">
          <a:xfrm>
            <a:off x="0" y="1"/>
            <a:ext cx="913583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4000" dirty="0" smtClean="0">
                <a:solidFill>
                  <a:srgbClr val="FFFF00"/>
                </a:solidFill>
                <a:latin typeface="Arial" pitchFamily="34" charset="0"/>
              </a:rPr>
              <a:t>Impact On Climate</a:t>
            </a:r>
          </a:p>
        </p:txBody>
      </p:sp>
      <p:sp>
        <p:nvSpPr>
          <p:cNvPr id="11267" name="Rectangle 3"/>
          <p:cNvSpPr>
            <a:spLocks noGrp="1" noChangeArrowheads="1"/>
          </p:cNvSpPr>
          <p:nvPr>
            <p:ph type="body" idx="1"/>
          </p:nvPr>
        </p:nvSpPr>
        <p:spPr/>
        <p:txBody>
          <a:bodyPr/>
          <a:lstStyle/>
          <a:p>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endParaRPr lang="en-US" smtClean="0"/>
          </a:p>
        </p:txBody>
      </p:sp>
      <p:pic>
        <p:nvPicPr>
          <p:cNvPr id="10243" name="Picture 4"/>
          <p:cNvPicPr>
            <a:picLocks noGrp="1" noChangeAspect="1" noChangeArrowheads="1"/>
          </p:cNvPicPr>
          <p:nvPr>
            <p:ph type="body" idx="1"/>
          </p:nvPr>
        </p:nvPicPr>
        <p:blipFill>
          <a:blip r:embed="rId2" cstate="print">
            <a:lum contrast="12000"/>
          </a:blip>
          <a:srcRect l="2061" t="18333" r="33333" b="19701"/>
          <a:stretch>
            <a:fillRect/>
          </a:stretch>
        </p:blipFill>
        <p:spPr>
          <a:xfrm>
            <a:off x="76200" y="0"/>
            <a:ext cx="9067800" cy="6523038"/>
          </a:xfrm>
          <a:ln>
            <a:solidFill>
              <a:srgbClr val="000000"/>
            </a:solidFill>
          </a:ln>
        </p:spPr>
      </p:pic>
      <p:sp>
        <p:nvSpPr>
          <p:cNvPr id="10244" name="Text Box 5"/>
          <p:cNvSpPr txBox="1">
            <a:spLocks noChangeArrowheads="1"/>
          </p:cNvSpPr>
          <p:nvPr/>
        </p:nvSpPr>
        <p:spPr bwMode="auto">
          <a:xfrm>
            <a:off x="2743200" y="6553200"/>
            <a:ext cx="6470650" cy="366713"/>
          </a:xfrm>
          <a:prstGeom prst="rect">
            <a:avLst/>
          </a:prstGeom>
          <a:noFill/>
          <a:ln w="9525">
            <a:noFill/>
            <a:miter lim="800000"/>
            <a:headEnd/>
            <a:tailEnd/>
          </a:ln>
        </p:spPr>
        <p:txBody>
          <a:bodyPr wrap="none">
            <a:spAutoFit/>
          </a:bodyPr>
          <a:lstStyle/>
          <a:p>
            <a:r>
              <a:rPr lang="en-US" sz="1800" b="1">
                <a:solidFill>
                  <a:schemeClr val="accent1"/>
                </a:solidFill>
                <a:latin typeface="Arial" pitchFamily="34" charset="0"/>
              </a:rPr>
              <a:t>IPCC Fourth Assessment Report, Working Group III, 2007</a:t>
            </a:r>
            <a:r>
              <a:rPr lang="en-US" sz="1800">
                <a:solidFill>
                  <a:schemeClr val="accent1"/>
                </a:solidFill>
                <a:latin typeface="Arial" pitchFamily="34"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p:spPr>
        <p:txBody>
          <a:bodyPr/>
          <a:lstStyle/>
          <a:p>
            <a:fld id="{34C4FD33-1026-4900-BBE7-C14D32130585}" type="datetime1">
              <a:rPr lang="en-US" smtClean="0"/>
              <a:pPr/>
              <a:t>1/12/2010</a:t>
            </a:fld>
            <a:endParaRPr lang="en-US" smtClean="0"/>
          </a:p>
        </p:txBody>
      </p:sp>
      <p:sp>
        <p:nvSpPr>
          <p:cNvPr id="13315" name="Slide Number Placeholder 5"/>
          <p:cNvSpPr>
            <a:spLocks noGrp="1"/>
          </p:cNvSpPr>
          <p:nvPr>
            <p:ph type="sldNum" sz="quarter" idx="12"/>
          </p:nvPr>
        </p:nvSpPr>
        <p:spPr>
          <a:noFill/>
        </p:spPr>
        <p:txBody>
          <a:bodyPr/>
          <a:lstStyle/>
          <a:p>
            <a:fld id="{69C4F25F-2551-46CD-8408-CF0A2D492464}" type="slidenum">
              <a:rPr lang="en-US" smtClean="0"/>
              <a:pPr/>
              <a:t>8</a:t>
            </a:fld>
            <a:endParaRPr lang="en-US" smtClean="0"/>
          </a:p>
        </p:txBody>
      </p:sp>
      <p:sp>
        <p:nvSpPr>
          <p:cNvPr id="13316" name="Rectangle 2"/>
          <p:cNvSpPr>
            <a:spLocks noGrp="1" noChangeArrowheads="1"/>
          </p:cNvSpPr>
          <p:nvPr>
            <p:ph type="title"/>
          </p:nvPr>
        </p:nvSpPr>
        <p:spPr/>
        <p:txBody>
          <a:bodyPr/>
          <a:lstStyle/>
          <a:p>
            <a:endParaRPr lang="en-US" smtClean="0"/>
          </a:p>
        </p:txBody>
      </p:sp>
      <p:pic>
        <p:nvPicPr>
          <p:cNvPr id="13317" name="Picture 3"/>
          <p:cNvPicPr>
            <a:picLocks noGrp="1" noChangeAspect="1" noChangeArrowheads="1"/>
          </p:cNvPicPr>
          <p:nvPr>
            <p:ph type="body" idx="1"/>
          </p:nvPr>
        </p:nvPicPr>
        <p:blipFill>
          <a:blip r:embed="rId2" cstate="print"/>
          <a:srcRect l="49054" t="47041" r="5367" b="12212"/>
          <a:stretch>
            <a:fillRect/>
          </a:stretch>
        </p:blipFill>
        <p:spPr>
          <a:xfrm>
            <a:off x="-6350" y="457200"/>
            <a:ext cx="9039225" cy="5867400"/>
          </a:xfrm>
          <a:ln>
            <a:solidFill>
              <a:srgbClr val="000000"/>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a:xfrm>
            <a:off x="685800" y="381000"/>
            <a:ext cx="7772400" cy="609600"/>
          </a:xfrm>
        </p:spPr>
        <p:txBody>
          <a:bodyPr/>
          <a:lstStyle/>
          <a:p>
            <a:r>
              <a:rPr lang="en-US" sz="3600" smtClean="0">
                <a:solidFill>
                  <a:srgbClr val="FFFF00"/>
                </a:solidFill>
                <a:latin typeface="Arial" pitchFamily="34" charset="0"/>
                <a:cs typeface="Arial" pitchFamily="34" charset="0"/>
              </a:rPr>
              <a:t>United States</a:t>
            </a:r>
          </a:p>
        </p:txBody>
      </p:sp>
      <p:sp>
        <p:nvSpPr>
          <p:cNvPr id="16387" name="Content Placeholder 5"/>
          <p:cNvSpPr>
            <a:spLocks noGrp="1"/>
          </p:cNvSpPr>
          <p:nvPr>
            <p:ph idx="1"/>
          </p:nvPr>
        </p:nvSpPr>
        <p:spPr>
          <a:xfrm>
            <a:off x="685800" y="1371600"/>
            <a:ext cx="7772400" cy="4724400"/>
          </a:xfrm>
        </p:spPr>
        <p:txBody>
          <a:bodyPr/>
          <a:lstStyle/>
          <a:p>
            <a:r>
              <a:rPr lang="en-US" sz="2800" smtClean="0">
                <a:solidFill>
                  <a:srgbClr val="FFFF00"/>
                </a:solidFill>
                <a:latin typeface="Arial" pitchFamily="34" charset="0"/>
                <a:cs typeface="Arial" pitchFamily="34" charset="0"/>
              </a:rPr>
              <a:t>Already affecting U.S. water resources, agriculture, land resources, and biodiversity, and will continue to do so</a:t>
            </a:r>
          </a:p>
          <a:p>
            <a:r>
              <a:rPr lang="en-US" sz="2800" smtClean="0">
                <a:solidFill>
                  <a:srgbClr val="FFFF00"/>
                </a:solidFill>
                <a:latin typeface="Arial" pitchFamily="34" charset="0"/>
                <a:cs typeface="Arial" pitchFamily="34" charset="0"/>
              </a:rPr>
              <a:t>Warming is very likely to continue in the United States during the next 25 to 50 years, regardless of reductions in greenhouse gas emissions, due to emissions that have already occurred</a:t>
            </a:r>
          </a:p>
          <a:p>
            <a:endParaRPr lang="en-US" sz="2800" smtClean="0">
              <a:solidFill>
                <a:srgbClr val="FFFF00"/>
              </a:solidFill>
              <a:latin typeface="Arial" pitchFamily="34" charset="0"/>
              <a:cs typeface="Arial" pitchFamily="34" charset="0"/>
            </a:endParaRPr>
          </a:p>
          <a:p>
            <a:endParaRPr lang="en-US" sz="2800" smtClean="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5442</TotalTime>
  <Words>989</Words>
  <Application>Microsoft Office PowerPoint</Application>
  <PresentationFormat>On-screen Show (4:3)</PresentationFormat>
  <Paragraphs>239</Paragraphs>
  <Slides>27</Slides>
  <Notes>11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Climate Change and the Midwest: Issues and Impacts</vt:lpstr>
      <vt:lpstr>Changes in Climate</vt:lpstr>
      <vt:lpstr>Slide 3</vt:lpstr>
      <vt:lpstr>Slide 4</vt:lpstr>
      <vt:lpstr>Slide 5</vt:lpstr>
      <vt:lpstr>Impact On Climate</vt:lpstr>
      <vt:lpstr>Slide 7</vt:lpstr>
      <vt:lpstr>Slide 8</vt:lpstr>
      <vt:lpstr>United States</vt:lpstr>
      <vt:lpstr>Projected Changes for the  Climate of the Midwest   Temperature</vt:lpstr>
      <vt:lpstr>Projected Changes* for the  Climate of the Midwest   Precipitation</vt:lpstr>
      <vt:lpstr>Impact on Ecosystems and Human Health and Well Being</vt:lpstr>
      <vt:lpstr>Slide 13</vt:lpstr>
      <vt:lpstr>Slide 14</vt:lpstr>
      <vt:lpstr>Slide 15</vt:lpstr>
      <vt:lpstr>Slide 16</vt:lpstr>
      <vt:lpstr>Slide 17</vt:lpstr>
      <vt:lpstr>Slide 18</vt:lpstr>
      <vt:lpstr>Slide 19</vt:lpstr>
      <vt:lpstr>Slide 20</vt:lpstr>
      <vt:lpstr>Temperature</vt:lpstr>
      <vt:lpstr>Climate Impacts</vt:lpstr>
      <vt:lpstr>Impacts on Grasslands</vt:lpstr>
      <vt:lpstr>Projected Impacts for the Midwest </vt:lpstr>
      <vt:lpstr>North America: Key messages</vt:lpstr>
      <vt:lpstr>Slide 26</vt:lpstr>
      <vt:lpstr>Slide 27</vt:lpstr>
    </vt:vector>
  </TitlesOfParts>
  <Company>Kansas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tconrad</dc:creator>
  <cp:lastModifiedBy>Sheree Walsh</cp:lastModifiedBy>
  <cp:revision>273</cp:revision>
  <cp:lastPrinted>1999-08-13T20:46:12Z</cp:lastPrinted>
  <dcterms:created xsi:type="dcterms:W3CDTF">1999-08-13T14:38:13Z</dcterms:created>
  <dcterms:modified xsi:type="dcterms:W3CDTF">2010-01-12T19:56:49Z</dcterms:modified>
</cp:coreProperties>
</file>