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26" r:id="rId2"/>
    <p:sldId id="324" r:id="rId3"/>
    <p:sldId id="325" r:id="rId4"/>
    <p:sldId id="329" r:id="rId5"/>
    <p:sldId id="622" r:id="rId6"/>
    <p:sldId id="568" r:id="rId7"/>
    <p:sldId id="593" r:id="rId8"/>
    <p:sldId id="594" r:id="rId9"/>
    <p:sldId id="595" r:id="rId10"/>
    <p:sldId id="596" r:id="rId11"/>
    <p:sldId id="589" r:id="rId12"/>
    <p:sldId id="635" r:id="rId13"/>
    <p:sldId id="636" r:id="rId14"/>
    <p:sldId id="601" r:id="rId15"/>
    <p:sldId id="569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20" r:id="rId27"/>
    <p:sldId id="621" r:id="rId28"/>
    <p:sldId id="634" r:id="rId29"/>
    <p:sldId id="629" r:id="rId30"/>
    <p:sldId id="630" r:id="rId31"/>
    <p:sldId id="631" r:id="rId32"/>
    <p:sldId id="633" r:id="rId33"/>
    <p:sldId id="597" r:id="rId34"/>
    <p:sldId id="598" r:id="rId35"/>
    <p:sldId id="600" r:id="rId36"/>
    <p:sldId id="619" r:id="rId37"/>
    <p:sldId id="599" r:id="rId38"/>
    <p:sldId id="571" r:id="rId39"/>
    <p:sldId id="590" r:id="rId40"/>
    <p:sldId id="591" r:id="rId41"/>
    <p:sldId id="335" r:id="rId42"/>
    <p:sldId id="336" r:id="rId43"/>
    <p:sldId id="556" r:id="rId44"/>
    <p:sldId id="623" r:id="rId45"/>
    <p:sldId id="624" r:id="rId46"/>
    <p:sldId id="625" r:id="rId47"/>
    <p:sldId id="344" r:id="rId48"/>
    <p:sldId id="345" r:id="rId49"/>
    <p:sldId id="638" r:id="rId50"/>
    <p:sldId id="626" r:id="rId51"/>
    <p:sldId id="627" r:id="rId52"/>
    <p:sldId id="354" r:id="rId53"/>
    <p:sldId id="564" r:id="rId54"/>
    <p:sldId id="565" r:id="rId55"/>
    <p:sldId id="566" r:id="rId56"/>
    <p:sldId id="637" r:id="rId5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A00"/>
    <a:srgbClr val="A269CC"/>
    <a:srgbClr val="B21524"/>
    <a:srgbClr val="5A619B"/>
    <a:srgbClr val="2121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4"/>
    </p:cViewPr>
  </p:sorterViewPr>
  <p:notesViewPr>
    <p:cSldViewPr showGuides="1">
      <p:cViewPr varScale="1">
        <p:scale>
          <a:sx n="50" d="100"/>
          <a:sy n="50" d="100"/>
        </p:scale>
        <p:origin x="-1056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8646-6235-4B19-BA57-705644A7F520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4890-0F1A-49B1-9FE5-D737607F2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59FD0-413B-B440-915D-4D00FD75B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noFill/>
        </p:spPr>
        <p:txBody>
          <a:bodyPr/>
          <a:lstStyle/>
          <a:p>
            <a:fld id="{1AB11355-7D94-0845-B807-6A7672A5D0BE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89DF-0BF0-944D-8B7D-D53A7E8666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6874D-E3C6-3542-992E-5C87B75A287E}" type="slidenum">
              <a:rPr lang="en-US"/>
              <a:pPr/>
              <a:t>38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5938"/>
            <a:ext cx="3429000" cy="2571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/>
          <a:lstStyle/>
          <a:p>
            <a:endParaRPr lang="de-DE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5438" y="520700"/>
            <a:ext cx="3414712" cy="2560638"/>
          </a:xfrm>
          <a:solidFill>
            <a:srgbClr val="FFFFFF"/>
          </a:solidFill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21318" y="3255169"/>
            <a:ext cx="6701367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 feature that corresponds to later 20th century trends.  Not seen in GCMs.  Linked to mesoscale circulation.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148" tIns="44074" rIns="88148" bIns="44074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8613" y="501650"/>
            <a:ext cx="3476625" cy="2608263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2" y="3276600"/>
            <a:ext cx="6750049" cy="3055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8613" y="501650"/>
            <a:ext cx="3476625" cy="2608263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2" y="3276600"/>
            <a:ext cx="6750049" cy="3055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8613" y="501650"/>
            <a:ext cx="3476625" cy="2608263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2" y="3276600"/>
            <a:ext cx="6750049" cy="3055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8613" y="501650"/>
            <a:ext cx="3476625" cy="2608263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2" y="3276600"/>
            <a:ext cx="6750049" cy="30551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465" tIns="44233" rIns="88465" bIns="44233"/>
          <a:lstStyle/>
          <a:p>
            <a:endParaRPr lang="en-US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4CD1E-79F3-914F-A651-DC1BC58AD568}" type="slidenum">
              <a:rPr lang="en-US"/>
              <a:pPr/>
              <a:t>11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-109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BFAD-4E58-894D-8714-BBC2D15F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6A6C-1FC1-2044-B4CB-3D2D8E76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41C0-640B-154D-8624-01DA7136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2BF7-EFB8-DF49-95E8-7FD05BA51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05A9-621F-7B4B-A58E-E7D42D448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3F7E-B121-7F40-87A4-F9EA4B01F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DA28-3A05-A14A-9934-FF1584EBB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854C-E07C-D447-B898-423BF109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E9FC-A303-F841-83D5-B1FFC7A4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05A1-BC5B-5E4E-8E14-72185A03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26E9-1BD0-7845-BAE0-FA6BCE26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-112" charset="0"/>
              </a:defRPr>
            </a:lvl1pPr>
          </a:lstStyle>
          <a:p>
            <a:pPr>
              <a:defRPr/>
            </a:pPr>
            <a:fld id="{BEBB47FE-527F-5D46-A7C9-1672C18D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pitchFamily="-112" charset="2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pitchFamily="-109" charset="2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e_west_2048"/>
          <p:cNvPicPr>
            <a:picLocks noChangeAspect="1" noChangeArrowheads="1"/>
          </p:cNvPicPr>
          <p:nvPr/>
        </p:nvPicPr>
        <p:blipFill>
          <a:blip r:embed="rId3"/>
          <a:srcRect t="11476" b="13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76200" y="661035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Image courtesy of NASA/GSFC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810000" y="3657600"/>
            <a:ext cx="4953000" cy="2898775"/>
            <a:chOff x="912" y="179"/>
            <a:chExt cx="4128" cy="3756"/>
          </a:xfrm>
        </p:grpSpPr>
        <p:sp>
          <p:nvSpPr>
            <p:cNvPr id="30730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30731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8305800" y="228600"/>
            <a:ext cx="0" cy="37338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638800" y="1295400"/>
            <a:ext cx="1828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“Business as Usual”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950 ppm (2100)</a:t>
            </a:r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 flipV="1">
            <a:off x="7315200" y="228600"/>
            <a:ext cx="990600" cy="2438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8534400" y="5257800"/>
            <a:ext cx="6096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AA0000"/>
                </a:solidFill>
              </a:rPr>
              <a:t>?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8382000" y="5334000"/>
            <a:ext cx="0" cy="381000"/>
          </a:xfrm>
          <a:prstGeom prst="line">
            <a:avLst/>
          </a:prstGeom>
          <a:noFill/>
          <a:ln w="38100">
            <a:solidFill>
              <a:srgbClr val="AA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14600"/>
            <a:ext cx="6096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Greenhouse Gases =&gt; Global Heating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771" name="Picture 5" descr="GreenhouseEffe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232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5943600" y="4800600"/>
            <a:ext cx="533400" cy="2286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2514600" y="4800600"/>
            <a:ext cx="457200" cy="3048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219200" y="5638800"/>
            <a:ext cx="457200" cy="3810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4533107" y="4609306"/>
            <a:ext cx="533400" cy="1587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7620000" y="5715000"/>
            <a:ext cx="457200" cy="457200"/>
          </a:xfrm>
          <a:prstGeom prst="straightConnector1">
            <a:avLst/>
          </a:prstGeom>
          <a:solidFill>
            <a:schemeClr val="accent1"/>
          </a:solidFill>
          <a:ln w="117475" cap="flat" cmpd="sng" algn="ctr">
            <a:solidFill>
              <a:srgbClr val="AC4926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38100" dist="88900" dir="2700000">
              <a:srgbClr val="000000">
                <a:alpha val="43000"/>
              </a:srgbClr>
            </a:outerShdw>
          </a:effectLst>
        </p:spPr>
      </p:cxnSp>
      <p:sp>
        <p:nvSpPr>
          <p:cNvPr id="19" name="Rectangle 18"/>
          <p:cNvSpPr/>
          <p:nvPr/>
        </p:nvSpPr>
        <p:spPr bwMode="auto">
          <a:xfrm>
            <a:off x="5056188" y="457200"/>
            <a:ext cx="3478212" cy="2389188"/>
          </a:xfrm>
          <a:prstGeom prst="rect">
            <a:avLst/>
          </a:prstGeom>
          <a:gradFill flip="none" rotWithShape="1">
            <a:gsLst>
              <a:gs pos="50000">
                <a:srgbClr val="22154A"/>
              </a:gs>
              <a:gs pos="76000">
                <a:srgbClr val="2B1B5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3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Rounded MT Bold"/>
              <a:ea typeface="ＭＳ Ｐゴシック" charset="-128"/>
              <a:cs typeface="Arial Rounded MT Bold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29200" y="457200"/>
            <a:ext cx="3352800" cy="2286000"/>
          </a:xfrm>
          <a:prstGeom prst="rect">
            <a:avLst/>
          </a:prstGeom>
          <a:gradFill flip="none" rotWithShape="1">
            <a:gsLst>
              <a:gs pos="50000">
                <a:srgbClr val="22154A"/>
              </a:gs>
              <a:gs pos="76000">
                <a:srgbClr val="2B1B5C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Rounded MT Bold"/>
                <a:ea typeface="ＭＳ Ｐゴシック" charset="-128"/>
                <a:cs typeface="Arial Rounded MT Bold"/>
              </a:rPr>
              <a:t>Increasing greenhouse gases increases heating of the Earth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4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http://www.ncdc.noaa.gov/img/climate/research/2008/ann/global-jan-dec-error-bar-pg.gif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Global Mean Surface Temperature</a:t>
            </a:r>
            <a:endParaRPr lang="en-US" sz="36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34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http://www.ncdc.noaa.gov/img/climate/research/2008/ann/global-jan-dec-error-bar-pg.gif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Global Mean Surface Temperature</a:t>
            </a:r>
            <a:endParaRPr lang="en-US" sz="3600" b="1" dirty="0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990600" y="3581400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27439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4725194" y="3504406"/>
            <a:ext cx="4114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050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190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297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449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524000" y="21336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If current emission trends continue, global temperature rise will exceed worst case scenarios projected in 2007</a:t>
            </a:r>
          </a:p>
        </p:txBody>
      </p:sp>
      <p:cxnSp>
        <p:nvCxnSpPr>
          <p:cNvPr id="37896" name="Straight Arrow Connector 7"/>
          <p:cNvCxnSpPr>
            <a:cxnSpLocks noChangeShapeType="1"/>
          </p:cNvCxnSpPr>
          <p:nvPr/>
        </p:nvCxnSpPr>
        <p:spPr bwMode="auto">
          <a:xfrm flipV="1">
            <a:off x="4419600" y="914400"/>
            <a:ext cx="3962400" cy="1219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7" name="Oval 13"/>
          <p:cNvSpPr>
            <a:spLocks noChangeArrowheads="1"/>
          </p:cNvSpPr>
          <p:nvPr/>
        </p:nvSpPr>
        <p:spPr bwMode="auto">
          <a:xfrm>
            <a:off x="8382000" y="5029200"/>
            <a:ext cx="457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7898" name="TextBox 14"/>
          <p:cNvSpPr txBox="1">
            <a:spLocks noChangeArrowheads="1"/>
          </p:cNvSpPr>
          <p:nvPr/>
        </p:nvSpPr>
        <p:spPr bwMode="auto">
          <a:xfrm>
            <a:off x="7086600" y="6096000"/>
            <a:ext cx="1878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FI =fossil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JF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JF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8782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6324600" y="457200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Temperature Change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248400" y="35052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716213" y="1946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4.0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2716213" y="2697163"/>
            <a:ext cx="488950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JA 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JJA tem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845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tem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84850"/>
            <a:ext cx="71167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2484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Temperature Change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62484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2085975" y="1668463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2.5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960688" y="30765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916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90"/>
                </a:solidFill>
              </a:rPr>
              <a:t>Current Efforts in Climate 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Forecasting and Modeling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b="1" dirty="0" smtClean="0">
              <a:solidFill>
                <a:srgbClr val="000090"/>
              </a:solidFill>
              <a:latin typeface="Times New Roman" pitchFamily="-11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667000"/>
            <a:ext cx="6400800" cy="1752600"/>
          </a:xfrm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marL="342900" indent="-342900">
              <a:buFont typeface="Wingdings" pitchFamily="-112" charset="2"/>
              <a:buNone/>
              <a:defRPr/>
            </a:pPr>
            <a:r>
              <a:rPr lang="en-US" sz="2000" dirty="0">
                <a:solidFill>
                  <a:schemeClr val="hlink"/>
                </a:solidFill>
                <a:latin typeface="Arial" pitchFamily="-112" charset="0"/>
              </a:rPr>
              <a:t>Eugene S. Takle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Director, Climate Science Initiative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Atmospheric Science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Geological and Atmospheric Sciences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chemeClr val="hlink"/>
                </a:solidFill>
                <a:latin typeface="Arial" pitchFamily="-112" charset="0"/>
              </a:rPr>
              <a:t>Professor of Agricultural Meteorology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Department of Agronomy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Iowa State University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>
                <a:solidFill>
                  <a:srgbClr val="0000E5"/>
                </a:solidFill>
                <a:latin typeface="Arial" pitchFamily="-112" charset="0"/>
              </a:rPr>
              <a:t>Ames, Iowa 50011</a:t>
            </a:r>
          </a:p>
          <a:p>
            <a:pPr marL="342900" indent="-342900">
              <a:buFont typeface="Wingdings" pitchFamily="-112" charset="2"/>
              <a:buNone/>
              <a:defRPr/>
            </a:pPr>
            <a:r>
              <a:rPr lang="en-US" sz="1400" dirty="0" err="1">
                <a:solidFill>
                  <a:srgbClr val="FF3A65"/>
                </a:solidFill>
                <a:latin typeface="Arial" pitchFamily="-112" charset="0"/>
              </a:rPr>
              <a:t>gstakle@iastate.edu</a:t>
            </a:r>
            <a:endParaRPr lang="en-US" sz="1400" dirty="0">
              <a:latin typeface="Arial" pitchFamily="-112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44763" y="5638800"/>
            <a:ext cx="6145212" cy="1169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>
                <a:solidFill>
                  <a:srgbClr val="B21524"/>
                </a:solidFill>
              </a:rPr>
              <a:t>Greenhouse Gases, Carbon Taxes and Trading, and Carbon Sequestration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CHE 670 – Sustainability Seminar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Kansas State University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Manhattan, KS </a:t>
            </a:r>
          </a:p>
          <a:p>
            <a:pPr algn="r"/>
            <a:r>
              <a:rPr lang="en-US" sz="1400" i="1">
                <a:solidFill>
                  <a:srgbClr val="B21524"/>
                </a:solidFill>
              </a:rPr>
              <a:t>6-8 Jan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A1BDJF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678488" y="5410200"/>
            <a:ext cx="3465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DJF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257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502400" y="746125"/>
            <a:ext cx="2190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December-January-February  Precipitation Change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502400" y="3200400"/>
            <a:ext cx="264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868613" y="2114550"/>
            <a:ext cx="4889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2868613" y="143827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A1BJJADelP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5678488" y="5257800"/>
            <a:ext cx="3465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Source:  IPCC 4</a:t>
            </a:r>
            <a:r>
              <a:rPr lang="en-US" sz="1400" baseline="30000">
                <a:solidFill>
                  <a:srgbClr val="85540A"/>
                </a:solidFill>
                <a:latin typeface="Franklin Gothic Book" pitchFamily="-112" charset="0"/>
              </a:rPr>
              <a:t>th</a:t>
            </a:r>
            <a:r>
              <a:rPr lang="en-US" sz="1400">
                <a:solidFill>
                  <a:srgbClr val="85540A"/>
                </a:solidFill>
                <a:latin typeface="Franklin Gothic Book" pitchFamily="-112" charset="0"/>
              </a:rPr>
              <a:t> Assessment Report,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JA precip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326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Precip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5786438"/>
            <a:ext cx="7312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096000" y="762000"/>
            <a:ext cx="219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June-July-August  Precipitation Change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6096000" y="2895600"/>
            <a:ext cx="274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3205163" y="2114550"/>
            <a:ext cx="641350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-0.1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3357563" y="133032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Cloud cover IPCC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 flipH="1">
            <a:off x="2286000" y="152400"/>
            <a:ext cx="559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Change in Annual Cloud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oud cover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8751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324600" y="9144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pic>
        <p:nvPicPr>
          <p:cNvPr id="51204" name="Picture 3" descr="Scale cloud cover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6715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 flipH="1">
            <a:off x="1293813" y="60325"/>
            <a:ext cx="559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Change in Annual Cloud Cove</a:t>
            </a:r>
            <a:r>
              <a:rPr lang="en-US" sz="2800" b="1" dirty="0"/>
              <a:t>r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3014663" y="2363788"/>
            <a:ext cx="685800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-1.0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3014663" y="3041650"/>
            <a:ext cx="68580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oil Moisture globa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20199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Annual Change in Soil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oil moisture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276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Soil Moisture scale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94388"/>
            <a:ext cx="64008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Annual Change in Soil Moisture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477000" y="99060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A1B Emission Scenario</a:t>
            </a:r>
          </a:p>
          <a:p>
            <a:r>
              <a:rPr lang="en-US" b="1" dirty="0">
                <a:solidFill>
                  <a:srgbClr val="000090"/>
                </a:solidFill>
              </a:rPr>
              <a:t>2080-2099 minus1980-1999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3602038" y="2511425"/>
            <a:ext cx="488950" cy="338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-5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3846513" y="2132013"/>
            <a:ext cx="490537" cy="3381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Soil moisture U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276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0"/>
            <a:ext cx="9296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Imminent Transition to Arid Climate </a:t>
            </a:r>
            <a:endParaRPr lang="en-US" sz="3200" b="1" dirty="0">
              <a:solidFill>
                <a:srgbClr val="00009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14400" y="2743200"/>
            <a:ext cx="2362200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2590800" y="3276600"/>
            <a:ext cx="11430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3048000"/>
            <a:ext cx="23622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981200" y="4724400"/>
            <a:ext cx="762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77000" y="1447800"/>
            <a:ext cx="2667000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 </a:t>
            </a:r>
            <a:endParaRPr lang="en-US" b="1" i="0" dirty="0" smtClean="0">
              <a:solidFill>
                <a:srgbClr val="000090"/>
              </a:solidFill>
              <a:latin typeface="Arial" pitchFamily="-112" charset="0"/>
            </a:endParaRPr>
          </a:p>
          <a:p>
            <a:pPr>
              <a:spcBef>
                <a:spcPct val="50000"/>
              </a:spcBef>
            </a:pPr>
            <a:r>
              <a:rPr lang="en-US" b="1" i="0" dirty="0" smtClean="0">
                <a:solidFill>
                  <a:srgbClr val="000090"/>
                </a:solidFill>
                <a:latin typeface="Arial" pitchFamily="-112" charset="0"/>
              </a:rPr>
              <a:t>25N</a:t>
            </a: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-40N, 95W-125 </a:t>
            </a:r>
            <a:r>
              <a:rPr lang="en-US" b="1" i="0" dirty="0" smtClean="0">
                <a:solidFill>
                  <a:srgbClr val="000090"/>
                </a:solidFill>
                <a:latin typeface="Arial" pitchFamily="-112" charset="0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90"/>
                </a:solidFill>
              </a:rPr>
              <a:t>(land areas only)</a:t>
            </a:r>
            <a:endParaRPr lang="en-US" b="1" i="0" dirty="0">
              <a:solidFill>
                <a:srgbClr val="000090"/>
              </a:solidFill>
              <a:latin typeface="Arial" pitchFamily="-112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 dirty="0">
                <a:solidFill>
                  <a:srgbClr val="AA0000"/>
                </a:solidFill>
              </a:rPr>
              <a:t>R. </a:t>
            </a:r>
            <a:r>
              <a:rPr lang="en-US" sz="1800" i="0" dirty="0" err="1">
                <a:solidFill>
                  <a:srgbClr val="AA0000"/>
                </a:solidFill>
              </a:rPr>
              <a:t>Seager</a:t>
            </a:r>
            <a:r>
              <a:rPr lang="en-US" sz="1800" i="0" dirty="0">
                <a:solidFill>
                  <a:srgbClr val="AA0000"/>
                </a:solidFill>
              </a:rPr>
              <a:t>, et al.,2007. Model Projections of an Imminent Transition to a More Arid Climate in Southwestern North America. </a:t>
            </a:r>
            <a:r>
              <a:rPr lang="en-US" sz="1800" b="1" dirty="0">
                <a:solidFill>
                  <a:srgbClr val="AA0000"/>
                </a:solidFill>
              </a:rPr>
              <a:t>Science</a:t>
            </a:r>
            <a:r>
              <a:rPr lang="en-US" sz="1800" i="0" dirty="0">
                <a:solidFill>
                  <a:srgbClr val="AA0000"/>
                </a:solidFill>
              </a:rPr>
              <a:t>, Vol. 316. no. 5828, 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SeagerTingEtAlDrou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Line 5"/>
          <p:cNvSpPr>
            <a:spLocks noChangeShapeType="1"/>
          </p:cNvSpPr>
          <p:nvPr/>
        </p:nvSpPr>
        <p:spPr bwMode="auto">
          <a:xfrm>
            <a:off x="2971800" y="533400"/>
            <a:ext cx="0" cy="556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6019800" y="533400"/>
            <a:ext cx="2667000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 </a:t>
            </a:r>
          </a:p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6172200" y="4114800"/>
            <a:ext cx="274320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AA0000"/>
                </a:solidFill>
              </a:rPr>
              <a:t>R. Seager, et al.,</a:t>
            </a:r>
          </a:p>
          <a:p>
            <a:r>
              <a:rPr lang="en-US" sz="1800" i="0">
                <a:solidFill>
                  <a:srgbClr val="AA0000"/>
                </a:solidFill>
              </a:rPr>
              <a:t>2007. Model Projections of an Imminent Transition to a More Arid Climate in Southwestern North America. </a:t>
            </a:r>
            <a:r>
              <a:rPr lang="en-US" sz="1800" b="1">
                <a:solidFill>
                  <a:srgbClr val="AA0000"/>
                </a:solidFill>
              </a:rPr>
              <a:t>Science</a:t>
            </a:r>
            <a:r>
              <a:rPr lang="en-US" sz="1800" i="0">
                <a:solidFill>
                  <a:srgbClr val="AA0000"/>
                </a:solidFill>
              </a:rPr>
              <a:t>, Vol. 316. no. 5828, </a:t>
            </a:r>
          </a:p>
          <a:p>
            <a:r>
              <a:rPr lang="en-US" sz="1800" i="0">
                <a:solidFill>
                  <a:srgbClr val="AA0000"/>
                </a:solidFill>
              </a:rPr>
              <a:t>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828800"/>
            <a:ext cx="6096000" cy="3581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Changes in atmospheric carbon dioxide</a:t>
            </a:r>
            <a:endParaRPr lang="en-US" sz="2800" dirty="0" smtClean="0">
              <a:solidFill>
                <a:srgbClr val="2A3F9C"/>
              </a:solidFill>
              <a:latin typeface="Arial" pitchFamily="-11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Causes of climate change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Changes in future climate around the globe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Emission reductions to reach stabilization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Climate change for</a:t>
            </a: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 the </a:t>
            </a:r>
            <a:r>
              <a:rPr lang="en-US" sz="2800" dirty="0">
                <a:solidFill>
                  <a:srgbClr val="2A3F9C"/>
                </a:solidFill>
                <a:latin typeface="Arial" pitchFamily="-112" charset="0"/>
              </a:rPr>
              <a:t>US </a:t>
            </a: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Midwest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eagerTingEtAlDrough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Line 4"/>
          <p:cNvSpPr>
            <a:spLocks noChangeShapeType="1"/>
          </p:cNvSpPr>
          <p:nvPr/>
        </p:nvSpPr>
        <p:spPr bwMode="auto">
          <a:xfrm>
            <a:off x="1143000" y="36576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Line 5"/>
          <p:cNvSpPr>
            <a:spLocks noChangeShapeType="1"/>
          </p:cNvSpPr>
          <p:nvPr/>
        </p:nvSpPr>
        <p:spPr bwMode="auto">
          <a:xfrm flipH="1">
            <a:off x="4800600" y="2743200"/>
            <a:ext cx="0" cy="2514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609600" y="304800"/>
            <a:ext cx="8001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</a:t>
            </a:r>
          </a:p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AA0000"/>
                </a:solidFill>
              </a:rPr>
              <a:t>R. Seager, et al.,2007. Model Projections of an Imminent Transition to a More Arid Climate in Southwestern North America. </a:t>
            </a:r>
            <a:r>
              <a:rPr lang="en-US" sz="1800" b="1">
                <a:solidFill>
                  <a:srgbClr val="AA0000"/>
                </a:solidFill>
              </a:rPr>
              <a:t>Science</a:t>
            </a:r>
            <a:r>
              <a:rPr lang="en-US" sz="1800" i="0">
                <a:solidFill>
                  <a:srgbClr val="AA0000"/>
                </a:solidFill>
              </a:rPr>
              <a:t>, Vol. 316. no. 5828, pp. 1181 - 1184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eagerTingEtAlDrough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1143000" y="36576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H="1">
            <a:off x="4800600" y="2743200"/>
            <a:ext cx="0" cy="2438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09600" y="0"/>
            <a:ext cx="8001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Precipitation minus Evaporation for Western US</a:t>
            </a:r>
          </a:p>
          <a:p>
            <a:pPr algn="ctr">
              <a:spcBef>
                <a:spcPct val="50000"/>
              </a:spcBef>
            </a:pPr>
            <a:r>
              <a:rPr lang="en-US" b="1" i="0" dirty="0">
                <a:solidFill>
                  <a:srgbClr val="000090"/>
                </a:solidFill>
                <a:latin typeface="Arial" pitchFamily="-112" charset="0"/>
              </a:rPr>
              <a:t>(25N-40N, 95W-125 W)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6216650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 dirty="0">
                <a:solidFill>
                  <a:srgbClr val="AA0000"/>
                </a:solidFill>
              </a:rPr>
              <a:t>R. </a:t>
            </a:r>
            <a:r>
              <a:rPr lang="en-US" sz="1800" i="0" dirty="0" err="1">
                <a:solidFill>
                  <a:srgbClr val="AA0000"/>
                </a:solidFill>
              </a:rPr>
              <a:t>Seager</a:t>
            </a:r>
            <a:r>
              <a:rPr lang="en-US" sz="1800" i="0" dirty="0">
                <a:solidFill>
                  <a:srgbClr val="AA0000"/>
                </a:solidFill>
              </a:rPr>
              <a:t>, et al.,2007. Model Projections of an Imminent Transition to a More Arid Climate in Southwestern North America. </a:t>
            </a:r>
            <a:r>
              <a:rPr lang="en-US" sz="1800" b="1" dirty="0">
                <a:solidFill>
                  <a:srgbClr val="AA0000"/>
                </a:solidFill>
              </a:rPr>
              <a:t>Science</a:t>
            </a:r>
            <a:r>
              <a:rPr lang="en-US" sz="1800" i="0" dirty="0">
                <a:solidFill>
                  <a:srgbClr val="AA0000"/>
                </a:solidFill>
              </a:rPr>
              <a:t>, Vol. 316. no. 5828, pp. 1181 - 1184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28600" y="1676400"/>
            <a:ext cx="5995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solidFill>
                  <a:schemeClr val="hlink"/>
                </a:solidFill>
                <a:latin typeface="Arial" pitchFamily="-112" charset="0"/>
              </a:rPr>
              <a:t>Colorado River Compact established, 1922</a:t>
            </a:r>
          </a:p>
        </p:txBody>
      </p:sp>
      <p:sp>
        <p:nvSpPr>
          <p:cNvPr id="95240" name="Line 10"/>
          <p:cNvSpPr>
            <a:spLocks noChangeShapeType="1"/>
          </p:cNvSpPr>
          <p:nvPr/>
        </p:nvSpPr>
        <p:spPr bwMode="auto">
          <a:xfrm>
            <a:off x="1295400" y="2057400"/>
            <a:ext cx="7620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ling fi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Cooling Decade in a Century of Warming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B21524"/>
                </a:solidFill>
              </a:rPr>
              <a:t>Easterling</a:t>
            </a:r>
            <a:r>
              <a:rPr lang="en-US" sz="1050" dirty="0" smtClean="0">
                <a:solidFill>
                  <a:srgbClr val="B21524"/>
                </a:solidFill>
              </a:rPr>
              <a:t>, D. R., and M. F. </a:t>
            </a:r>
            <a:r>
              <a:rPr lang="en-US" sz="1050" dirty="0" err="1" smtClean="0">
                <a:solidFill>
                  <a:srgbClr val="B21524"/>
                </a:solidFill>
              </a:rPr>
              <a:t>Wehner</a:t>
            </a:r>
            <a:r>
              <a:rPr lang="en-US" sz="1050" dirty="0" smtClean="0">
                <a:solidFill>
                  <a:srgbClr val="B21524"/>
                </a:solidFill>
              </a:rPr>
              <a:t>, 2009:  Is the climate warming or cooling?  </a:t>
            </a:r>
            <a:r>
              <a:rPr lang="en-US" sz="1050" i="1" dirty="0" err="1" smtClean="0">
                <a:solidFill>
                  <a:srgbClr val="B21524"/>
                </a:solidFill>
              </a:rPr>
              <a:t>Geophys</a:t>
            </a:r>
            <a:r>
              <a:rPr lang="en-US" sz="1050" i="1" dirty="0" smtClean="0">
                <a:solidFill>
                  <a:srgbClr val="B21524"/>
                </a:solidFill>
              </a:rPr>
              <a:t>. Res. </a:t>
            </a:r>
            <a:r>
              <a:rPr lang="en-US" sz="1050" i="1" dirty="0" err="1" smtClean="0">
                <a:solidFill>
                  <a:srgbClr val="B21524"/>
                </a:solidFill>
              </a:rPr>
              <a:t>Lett</a:t>
            </a:r>
            <a:r>
              <a:rPr lang="en-US" sz="1050" dirty="0" smtClean="0">
                <a:solidFill>
                  <a:srgbClr val="B21524"/>
                </a:solidFill>
              </a:rPr>
              <a:t>., </a:t>
            </a:r>
            <a:r>
              <a:rPr lang="en-US" sz="1050" b="1" dirty="0" smtClean="0">
                <a:solidFill>
                  <a:srgbClr val="B21524"/>
                </a:solidFill>
              </a:rPr>
              <a:t>36</a:t>
            </a:r>
            <a:r>
              <a:rPr lang="en-US" sz="1050" dirty="0" smtClean="0">
                <a:solidFill>
                  <a:srgbClr val="B21524"/>
                </a:solidFill>
              </a:rPr>
              <a:t>, L08706, doi:10.1029/2009GL037810, 2009</a:t>
            </a:r>
            <a:endParaRPr lang="en-US" sz="1050" dirty="0">
              <a:solidFill>
                <a:srgbClr val="B2152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553097" y="3009503"/>
            <a:ext cx="4495800" cy="79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B2152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38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Probability distribution functions for decadal trends (</a:t>
            </a:r>
            <a:r>
              <a:rPr lang="en-US" sz="1800" dirty="0" err="1" smtClean="0"/>
              <a:t>kelvin</a:t>
            </a:r>
            <a:r>
              <a:rPr lang="en-US" sz="1800" dirty="0" smtClean="0"/>
              <a:t>/year) in globally averaged surface air temperature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860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05A00"/>
                </a:solidFill>
              </a:rPr>
              <a:t>Probability of a cooling decade in a century of warming</a:t>
            </a:r>
            <a:endParaRPr lang="en-US" sz="2000" dirty="0">
              <a:solidFill>
                <a:srgbClr val="E05A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124200" y="3429000"/>
            <a:ext cx="15240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05A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58373" name="Straight Arrow Connector 8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59397" name="Straight Arrow Connector 5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Slide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2286000" y="838200"/>
            <a:ext cx="403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Rise in global mean temperature (</a:t>
            </a:r>
            <a:r>
              <a:rPr lang="en-US" sz="1800" baseline="30000">
                <a:solidFill>
                  <a:srgbClr val="B21524"/>
                </a:solidFill>
              </a:rPr>
              <a:t>o</a:t>
            </a:r>
            <a:r>
              <a:rPr lang="en-US" sz="1800">
                <a:solidFill>
                  <a:srgbClr val="B21524"/>
                </a:solidFill>
              </a:rPr>
              <a:t>C)</a:t>
            </a:r>
          </a:p>
        </p:txBody>
      </p:sp>
      <p:cxnSp>
        <p:nvCxnSpPr>
          <p:cNvPr id="60421" name="Straight Arrow Connector 5"/>
          <p:cNvCxnSpPr>
            <a:cxnSpLocks noChangeShapeType="1"/>
          </p:cNvCxnSpPr>
          <p:nvPr/>
        </p:nvCxnSpPr>
        <p:spPr bwMode="auto">
          <a:xfrm rot="5400000">
            <a:off x="3928269" y="1329531"/>
            <a:ext cx="381000" cy="7938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cxnSp>
        <p:nvCxnSpPr>
          <p:cNvPr id="61444" name="Straight Connector 11"/>
          <p:cNvCxnSpPr>
            <a:cxnSpLocks noChangeShapeType="1"/>
          </p:cNvCxnSpPr>
          <p:nvPr/>
        </p:nvCxnSpPr>
        <p:spPr bwMode="auto">
          <a:xfrm>
            <a:off x="1371600" y="3886200"/>
            <a:ext cx="4953000" cy="158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</p:spPr>
      </p:cxn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4724400" y="46482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1446" name="TextBox 13"/>
          <p:cNvSpPr txBox="1">
            <a:spLocks noChangeArrowheads="1"/>
          </p:cNvSpPr>
          <p:nvPr/>
        </p:nvSpPr>
        <p:spPr bwMode="auto">
          <a:xfrm>
            <a:off x="1600200" y="2590800"/>
            <a:ext cx="3846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Limit to avoid “dangerous anthropogenic </a:t>
            </a:r>
          </a:p>
          <a:p>
            <a:r>
              <a:rPr lang="en-US" sz="1600">
                <a:solidFill>
                  <a:srgbClr val="660066"/>
                </a:solidFill>
              </a:rPr>
              <a:t>Interference” with the climate system</a:t>
            </a:r>
          </a:p>
        </p:txBody>
      </p:sp>
      <p:cxnSp>
        <p:nvCxnSpPr>
          <p:cNvPr id="61447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2057400" y="3429000"/>
            <a:ext cx="609600" cy="304800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</p:spPr>
      </p:cxnSp>
      <p:sp>
        <p:nvSpPr>
          <p:cNvPr id="61448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61449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61450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cxnSp>
        <p:nvCxnSpPr>
          <p:cNvPr id="61451" name="Straight Arrow Connector 14"/>
          <p:cNvCxnSpPr>
            <a:cxnSpLocks noChangeShapeType="1"/>
          </p:cNvCxnSpPr>
          <p:nvPr/>
        </p:nvCxnSpPr>
        <p:spPr bwMode="auto">
          <a:xfrm rot="5400000">
            <a:off x="877888" y="4533900"/>
            <a:ext cx="1293812" cy="1588"/>
          </a:xfrm>
          <a:prstGeom prst="straightConnector1">
            <a:avLst/>
          </a:prstGeom>
          <a:noFill/>
          <a:ln w="57150">
            <a:solidFill>
              <a:srgbClr val="B21524"/>
            </a:solidFill>
            <a:round/>
            <a:headEnd type="arrow" w="med" len="med"/>
            <a:tailEnd type="arrow" w="med" len="med"/>
          </a:ln>
        </p:spPr>
      </p:cxnSp>
      <p:sp>
        <p:nvSpPr>
          <p:cNvPr id="61452" name="TextBox 21"/>
          <p:cNvSpPr txBox="1">
            <a:spLocks noChangeArrowheads="1"/>
          </p:cNvSpPr>
          <p:nvPr/>
        </p:nvSpPr>
        <p:spPr bwMode="auto">
          <a:xfrm>
            <a:off x="1600200" y="42672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B21524"/>
                </a:solidFill>
              </a:rPr>
              <a:t>2</a:t>
            </a:r>
            <a:r>
              <a:rPr lang="en-US" b="1" baseline="30000">
                <a:solidFill>
                  <a:srgbClr val="B21524"/>
                </a:solidFill>
              </a:rPr>
              <a:t>o</a:t>
            </a:r>
            <a:r>
              <a:rPr lang="en-US" b="1">
                <a:solidFill>
                  <a:srgbClr val="B21524"/>
                </a:solidFill>
              </a:rPr>
              <a:t>C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63495" name="TextBox 6"/>
          <p:cNvSpPr txBox="1">
            <a:spLocks noChangeArrowheads="1"/>
          </p:cNvSpPr>
          <p:nvPr/>
        </p:nvSpPr>
        <p:spPr bwMode="auto">
          <a:xfrm>
            <a:off x="1524000" y="21336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If current emission trends continue, global temperature rise likely will exceed worst case scenarios projected in 2007</a:t>
            </a:r>
          </a:p>
        </p:txBody>
      </p:sp>
      <p:cxnSp>
        <p:nvCxnSpPr>
          <p:cNvPr id="63496" name="Straight Arrow Connector 7"/>
          <p:cNvCxnSpPr>
            <a:cxnSpLocks noChangeShapeType="1"/>
          </p:cNvCxnSpPr>
          <p:nvPr/>
        </p:nvCxnSpPr>
        <p:spPr bwMode="auto">
          <a:xfrm flipV="1">
            <a:off x="4419600" y="1752600"/>
            <a:ext cx="3505200" cy="3810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3497" name="Oval 13"/>
          <p:cNvSpPr>
            <a:spLocks noChangeArrowheads="1"/>
          </p:cNvSpPr>
          <p:nvPr/>
        </p:nvSpPr>
        <p:spPr bwMode="auto">
          <a:xfrm>
            <a:off x="8382000" y="5029200"/>
            <a:ext cx="457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3498" name="TextBox 14"/>
          <p:cNvSpPr txBox="1">
            <a:spLocks noChangeArrowheads="1"/>
          </p:cNvSpPr>
          <p:nvPr/>
        </p:nvSpPr>
        <p:spPr bwMode="auto">
          <a:xfrm>
            <a:off x="7086600" y="6096000"/>
            <a:ext cx="1878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FI =fossil intensive</a:t>
            </a:r>
          </a:p>
        </p:txBody>
      </p:sp>
      <p:cxnSp>
        <p:nvCxnSpPr>
          <p:cNvPr id="63499" name="Straight Connector 11"/>
          <p:cNvCxnSpPr>
            <a:cxnSpLocks noChangeShapeType="1"/>
          </p:cNvCxnSpPr>
          <p:nvPr/>
        </p:nvCxnSpPr>
        <p:spPr bwMode="auto">
          <a:xfrm>
            <a:off x="1371600" y="3886200"/>
            <a:ext cx="4953000" cy="158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3500" name="Straight Arrow Connector 14"/>
          <p:cNvCxnSpPr>
            <a:cxnSpLocks noChangeShapeType="1"/>
          </p:cNvCxnSpPr>
          <p:nvPr/>
        </p:nvCxnSpPr>
        <p:spPr bwMode="auto">
          <a:xfrm rot="5400000">
            <a:off x="877888" y="4533900"/>
            <a:ext cx="1293812" cy="1588"/>
          </a:xfrm>
          <a:prstGeom prst="straightConnector1">
            <a:avLst/>
          </a:prstGeom>
          <a:noFill/>
          <a:ln w="57150">
            <a:solidFill>
              <a:srgbClr val="B21524"/>
            </a:solidFill>
            <a:round/>
            <a:headEnd type="arrow" w="med" len="med"/>
            <a:tailEnd type="arrow" w="med" len="med"/>
          </a:ln>
        </p:spPr>
      </p:cxnSp>
      <p:sp>
        <p:nvSpPr>
          <p:cNvPr id="63501" name="TextBox 13"/>
          <p:cNvSpPr txBox="1">
            <a:spLocks noChangeArrowheads="1"/>
          </p:cNvSpPr>
          <p:nvPr/>
        </p:nvSpPr>
        <p:spPr bwMode="auto">
          <a:xfrm>
            <a:off x="1752600" y="5105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B21524"/>
                </a:solidFill>
              </a:rPr>
              <a:t>2</a:t>
            </a:r>
            <a:r>
              <a:rPr lang="en-US" sz="1600" b="1" baseline="30000">
                <a:solidFill>
                  <a:srgbClr val="B21524"/>
                </a:solidFill>
              </a:rPr>
              <a:t>o</a:t>
            </a:r>
            <a:r>
              <a:rPr lang="en-US" sz="1600" b="1">
                <a:solidFill>
                  <a:srgbClr val="B21524"/>
                </a:solidFill>
              </a:rPr>
              <a:t>C limit to avoid “dangerous anthropogenic </a:t>
            </a:r>
          </a:p>
          <a:p>
            <a:r>
              <a:rPr lang="en-US" sz="1600" b="1">
                <a:solidFill>
                  <a:srgbClr val="B21524"/>
                </a:solidFill>
              </a:rPr>
              <a:t>interference” with the climate system</a:t>
            </a:r>
          </a:p>
        </p:txBody>
      </p:sp>
      <p:cxnSp>
        <p:nvCxnSpPr>
          <p:cNvPr id="63502" name="Straight Arrow Connector 15"/>
          <p:cNvCxnSpPr>
            <a:cxnSpLocks noChangeShapeType="1"/>
          </p:cNvCxnSpPr>
          <p:nvPr/>
        </p:nvCxnSpPr>
        <p:spPr bwMode="auto">
          <a:xfrm rot="10800000">
            <a:off x="1600200" y="4572000"/>
            <a:ext cx="685800" cy="533400"/>
          </a:xfrm>
          <a:prstGeom prst="straightConnector1">
            <a:avLst/>
          </a:prstGeom>
          <a:noFill/>
          <a:ln w="38100">
            <a:solidFill>
              <a:srgbClr val="B21524"/>
            </a:solidFill>
            <a:round/>
            <a:headEnd/>
            <a:tailEnd type="arrow" w="med" len="med"/>
          </a:ln>
        </p:spPr>
      </p:cxnSp>
      <p:sp>
        <p:nvSpPr>
          <p:cNvPr id="63503" name="TextBox 16"/>
          <p:cNvSpPr txBox="1">
            <a:spLocks noChangeArrowheads="1"/>
          </p:cNvSpPr>
          <p:nvPr/>
        </p:nvSpPr>
        <p:spPr bwMode="auto">
          <a:xfrm>
            <a:off x="1752600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2</a:t>
            </a:r>
            <a:r>
              <a:rPr lang="en-US" sz="2000" baseline="30000">
                <a:solidFill>
                  <a:srgbClr val="008000"/>
                </a:solidFill>
              </a:rPr>
              <a:t>o</a:t>
            </a:r>
            <a:r>
              <a:rPr lang="en-US" sz="2000">
                <a:solidFill>
                  <a:srgbClr val="008000"/>
                </a:solidFill>
              </a:rPr>
              <a:t>C “Guardrail”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o2cat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0185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19225"/>
          </a:xfrm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rgbClr val="212189"/>
                </a:solidFill>
              </a:rPr>
              <a:t>Long-Term Stabilization Profiles</a:t>
            </a:r>
          </a:p>
        </p:txBody>
      </p:sp>
      <p:sp>
        <p:nvSpPr>
          <p:cNvPr id="2574347" name="Text Box 11"/>
          <p:cNvSpPr txBox="1">
            <a:spLocks noChangeArrowheads="1"/>
          </p:cNvSpPr>
          <p:nvPr/>
        </p:nvSpPr>
        <p:spPr bwMode="auto">
          <a:xfrm>
            <a:off x="7038975" y="2309813"/>
            <a:ext cx="9001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8241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A2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     </a:t>
            </a:r>
          </a:p>
        </p:txBody>
      </p:sp>
      <p:sp>
        <p:nvSpPr>
          <p:cNvPr id="2574348" name="Text Box 12"/>
          <p:cNvSpPr txBox="1">
            <a:spLocks noChangeArrowheads="1"/>
          </p:cNvSpPr>
          <p:nvPr/>
        </p:nvSpPr>
        <p:spPr bwMode="auto">
          <a:xfrm>
            <a:off x="7054850" y="3883025"/>
            <a:ext cx="9001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B1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     </a:t>
            </a:r>
          </a:p>
        </p:txBody>
      </p:sp>
      <p:sp>
        <p:nvSpPr>
          <p:cNvPr id="65542" name="TextBox 12"/>
          <p:cNvSpPr txBox="1">
            <a:spLocks noChangeArrowheads="1"/>
          </p:cNvSpPr>
          <p:nvPr/>
        </p:nvSpPr>
        <p:spPr bwMode="auto">
          <a:xfrm>
            <a:off x="0" y="6534150"/>
            <a:ext cx="815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Nebojš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a Naki</a:t>
            </a: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ć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enovi</a:t>
            </a:r>
            <a:r>
              <a:rPr lang="en-US" sz="1800">
                <a:solidFill>
                  <a:srgbClr val="B21524"/>
                </a:solidFill>
                <a:ea typeface="Arial" pitchFamily="-112" charset="0"/>
                <a:cs typeface="Arial" pitchFamily="-112" charset="0"/>
              </a:rPr>
              <a:t>ć</a:t>
            </a:r>
            <a:r>
              <a:rPr lang="en-US" sz="1800">
                <a:solidFill>
                  <a:srgbClr val="B21524"/>
                </a:solidFill>
                <a:ea typeface="Times New Roman" pitchFamily="-112" charset="0"/>
                <a:cs typeface="Times New Roman" pitchFamily="-112" charset="0"/>
              </a:rPr>
              <a:t> IIASA, Vienna</a:t>
            </a:r>
            <a:endParaRPr lang="en-US" sz="1800">
              <a:solidFill>
                <a:srgbClr val="B21524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914400" y="3733800"/>
            <a:ext cx="3352800" cy="923925"/>
          </a:xfrm>
          <a:prstGeom prst="rect">
            <a:avLst/>
          </a:prstGeom>
          <a:solidFill>
            <a:srgbClr val="98FF9A"/>
          </a:solidFill>
          <a:ln w="28575">
            <a:solidFill>
              <a:srgbClr val="B21524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B21524"/>
                </a:solidFill>
              </a:rPr>
              <a:t>Emission scenario needed to </a:t>
            </a:r>
          </a:p>
          <a:p>
            <a:r>
              <a:rPr lang="en-US" sz="1800" dirty="0">
                <a:solidFill>
                  <a:srgbClr val="B21524"/>
                </a:solidFill>
              </a:rPr>
              <a:t>provide </a:t>
            </a:r>
            <a:r>
              <a:rPr lang="en-US" sz="1800" b="1" i="1" dirty="0">
                <a:solidFill>
                  <a:srgbClr val="B21524"/>
                </a:solidFill>
              </a:rPr>
              <a:t>50% probability </a:t>
            </a:r>
            <a:r>
              <a:rPr lang="en-US" sz="1800" dirty="0">
                <a:solidFill>
                  <a:srgbClr val="B21524"/>
                </a:solidFill>
              </a:rPr>
              <a:t>of not </a:t>
            </a:r>
          </a:p>
          <a:p>
            <a:r>
              <a:rPr lang="en-US" sz="1800" dirty="0">
                <a:solidFill>
                  <a:srgbClr val="B21524"/>
                </a:solidFill>
              </a:rPr>
              <a:t>exceeding the 2</a:t>
            </a:r>
            <a:r>
              <a:rPr lang="en-US" sz="1800" baseline="30000" dirty="0">
                <a:solidFill>
                  <a:srgbClr val="B21524"/>
                </a:solidFill>
              </a:rPr>
              <a:t>o</a:t>
            </a:r>
            <a:r>
              <a:rPr lang="en-US" sz="1800" dirty="0">
                <a:solidFill>
                  <a:srgbClr val="B21524"/>
                </a:solidFill>
              </a:rPr>
              <a:t>C guardrail</a:t>
            </a:r>
          </a:p>
        </p:txBody>
      </p:sp>
      <p:sp>
        <p:nvSpPr>
          <p:cNvPr id="65544" name="TextBox 7"/>
          <p:cNvSpPr txBox="1">
            <a:spLocks noChangeArrowheads="1"/>
          </p:cNvSpPr>
          <p:nvPr/>
        </p:nvSpPr>
        <p:spPr bwMode="auto">
          <a:xfrm>
            <a:off x="3962400" y="1905000"/>
            <a:ext cx="1993900" cy="646113"/>
          </a:xfrm>
          <a:prstGeom prst="rect">
            <a:avLst/>
          </a:prstGeom>
          <a:solidFill>
            <a:srgbClr val="98FF9A"/>
          </a:solidFill>
          <a:ln w="28575">
            <a:solidFill>
              <a:srgbClr val="B21524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21524"/>
                </a:solidFill>
              </a:rPr>
              <a:t>Future trend of </a:t>
            </a:r>
          </a:p>
          <a:p>
            <a:r>
              <a:rPr lang="en-US" sz="1800">
                <a:solidFill>
                  <a:srgbClr val="B21524"/>
                </a:solidFill>
              </a:rPr>
              <a:t>current emissions</a:t>
            </a:r>
          </a:p>
        </p:txBody>
      </p:sp>
      <p:cxnSp>
        <p:nvCxnSpPr>
          <p:cNvPr id="65545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334000" y="2667000"/>
            <a:ext cx="533400" cy="381000"/>
          </a:xfrm>
          <a:prstGeom prst="straightConnector1">
            <a:avLst/>
          </a:prstGeom>
          <a:noFill/>
          <a:ln w="28575">
            <a:solidFill>
              <a:srgbClr val="B21524"/>
            </a:solidFill>
            <a:round/>
            <a:headEnd/>
            <a:tailEnd type="arrow" w="med" len="med"/>
          </a:ln>
        </p:spPr>
      </p:cxnSp>
      <p:cxnSp>
        <p:nvCxnSpPr>
          <p:cNvPr id="65546" name="Straight Arrow Connector 10"/>
          <p:cNvCxnSpPr>
            <a:cxnSpLocks noChangeShapeType="1"/>
          </p:cNvCxnSpPr>
          <p:nvPr/>
        </p:nvCxnSpPr>
        <p:spPr bwMode="auto">
          <a:xfrm>
            <a:off x="4343400" y="4648200"/>
            <a:ext cx="1295400" cy="609600"/>
          </a:xfrm>
          <a:prstGeom prst="straightConnector1">
            <a:avLst/>
          </a:prstGeom>
          <a:noFill/>
          <a:ln w="28575">
            <a:solidFill>
              <a:srgbClr val="B21524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bilization Charac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527" r="-18527"/>
          <a:stretch>
            <a:fillRect/>
          </a:stretch>
        </p:blipFill>
        <p:spPr>
          <a:xfrm>
            <a:off x="-1752600" y="1219200"/>
            <a:ext cx="12649200" cy="5638800"/>
          </a:xfrm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90"/>
                </a:solidFill>
              </a:rPr>
              <a:t>Options for Climate Stabilization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2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IPCC Third Assessment Report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14400" y="685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MTons Carbon</a:t>
            </a:r>
          </a:p>
        </p:txBody>
      </p:sp>
      <p:cxnSp>
        <p:nvCxnSpPr>
          <p:cNvPr id="20485" name="Straight Arrow Connector 5"/>
          <p:cNvCxnSpPr>
            <a:cxnSpLocks noChangeShapeType="1"/>
          </p:cNvCxnSpPr>
          <p:nvPr/>
        </p:nvCxnSpPr>
        <p:spPr bwMode="auto">
          <a:xfrm>
            <a:off x="3276600" y="1828800"/>
            <a:ext cx="5105400" cy="30480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0486" name="Straight Arrow Connector 6"/>
          <p:cNvCxnSpPr>
            <a:cxnSpLocks noChangeShapeType="1"/>
          </p:cNvCxnSpPr>
          <p:nvPr/>
        </p:nvCxnSpPr>
        <p:spPr bwMode="auto">
          <a:xfrm>
            <a:off x="3200400" y="2133600"/>
            <a:ext cx="5257800" cy="3200400"/>
          </a:xfrm>
          <a:prstGeom prst="straightConnector1">
            <a:avLst/>
          </a:prstGeom>
          <a:noFill/>
          <a:ln w="38100">
            <a:solidFill>
              <a:srgbClr val="A269CC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bilization Charac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527" r="-18527"/>
          <a:stretch>
            <a:fillRect/>
          </a:stretch>
        </p:blipFill>
        <p:spPr>
          <a:xfrm>
            <a:off x="-1752600" y="1219200"/>
            <a:ext cx="12649200" cy="5638800"/>
          </a:xfrm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90"/>
                </a:solidFill>
              </a:rPr>
              <a:t>Options for Climate Stabilization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28600" y="4495800"/>
            <a:ext cx="8077200" cy="228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6521450"/>
            <a:ext cx="556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A0000"/>
                </a:solidFill>
              </a:rPr>
              <a:t>Source:  IPCC, 2001:  Climate Change 2001:  The Scientific Basis</a:t>
            </a:r>
            <a:endParaRPr lang="en-US">
              <a:solidFill>
                <a:srgbClr val="A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521450"/>
            <a:ext cx="556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AA0000"/>
                </a:solidFill>
              </a:rPr>
              <a:t>Source:  IPCC, 2001:  Climate Change 2001:  The Scientific Basis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Arctic sea ice 2009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1295400" y="2286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000090"/>
                </a:solidFill>
              </a:rPr>
              <a:t>Arctic Sea-Ice Decline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Greenland Mass Change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914400" y="228600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000090"/>
                </a:solidFill>
              </a:rPr>
              <a:t>Decline in Greenland Ice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Hurricane - 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1295400" y="3048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0090"/>
                </a:solidFill>
              </a:rPr>
              <a:t>Increase in Hurricane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Sea-Level Rise Project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447800" y="2133600"/>
            <a:ext cx="2286000" cy="1739900"/>
          </a:xfrm>
          <a:prstGeom prst="rect">
            <a:avLst/>
          </a:prstGeom>
          <a:solidFill>
            <a:srgbClr val="C8DEF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E30D1F"/>
                </a:solidFill>
              </a:rPr>
              <a:t>The planet is committed to a warming over the next 50 years regardless of political decisions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657600" y="3048000"/>
            <a:ext cx="12954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R4-SREStempPr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AA0000"/>
                </a:solidFill>
              </a:rPr>
              <a:t>IPCC Fourth Assessment Report Summary for Policy Makers</a:t>
            </a:r>
          </a:p>
        </p:txBody>
      </p:sp>
      <p:sp>
        <p:nvSpPr>
          <p:cNvPr id="79876" name="Line 7"/>
          <p:cNvSpPr>
            <a:spLocks noChangeShapeType="1"/>
          </p:cNvSpPr>
          <p:nvPr/>
        </p:nvSpPr>
        <p:spPr bwMode="auto">
          <a:xfrm>
            <a:off x="3810000" y="32004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7" name="Line 8"/>
          <p:cNvSpPr>
            <a:spLocks noChangeShapeType="1"/>
          </p:cNvSpPr>
          <p:nvPr/>
        </p:nvSpPr>
        <p:spPr bwMode="auto">
          <a:xfrm>
            <a:off x="5029200" y="21336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3733800" y="2743200"/>
            <a:ext cx="16764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Adaptation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Necessary</a:t>
            </a: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5029200" y="1676400"/>
            <a:ext cx="16002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Mitigation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Possible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9880" name="Text Box 5"/>
          <p:cNvSpPr txBox="1">
            <a:spLocks noChangeArrowheads="1"/>
          </p:cNvSpPr>
          <p:nvPr/>
        </p:nvSpPr>
        <p:spPr bwMode="auto">
          <a:xfrm>
            <a:off x="2819400" y="533400"/>
            <a:ext cx="2438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B21524"/>
                </a:solidFill>
              </a:rPr>
              <a:t>Energy intensive</a:t>
            </a:r>
          </a:p>
        </p:txBody>
      </p:sp>
      <p:sp>
        <p:nvSpPr>
          <p:cNvPr id="79881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2766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Balanced fuel sources</a:t>
            </a:r>
          </a:p>
        </p:txBody>
      </p:sp>
      <p:sp>
        <p:nvSpPr>
          <p:cNvPr id="79882" name="Text Box 6"/>
          <p:cNvSpPr txBox="1">
            <a:spLocks noChangeArrowheads="1"/>
          </p:cNvSpPr>
          <p:nvPr/>
        </p:nvSpPr>
        <p:spPr bwMode="auto">
          <a:xfrm>
            <a:off x="2819400" y="1066800"/>
            <a:ext cx="32004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90"/>
                </a:solidFill>
              </a:rPr>
              <a:t>More environmentally friendly</a:t>
            </a:r>
          </a:p>
        </p:txBody>
      </p:sp>
      <p:sp>
        <p:nvSpPr>
          <p:cNvPr id="79883" name="Text Box 9"/>
          <p:cNvSpPr txBox="1">
            <a:spLocks noChangeArrowheads="1"/>
          </p:cNvSpPr>
          <p:nvPr/>
        </p:nvSpPr>
        <p:spPr bwMode="auto">
          <a:xfrm>
            <a:off x="4800600" y="2286000"/>
            <a:ext cx="1676400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Adaptation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Crucial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Fig23-0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Emiss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1292225"/>
          <a:ext cx="7620000" cy="5565775"/>
        </p:xfrm>
        <a:graphic>
          <a:graphicData uri="http://schemas.openxmlformats.org/presentationml/2006/ole">
            <p:oleObj spid="_x0000_s83970" name="Document" r:id="rId4" imgW="3392424" imgH="2478024" progId="Word.Document.8">
              <p:embed/>
            </p:oleObj>
          </a:graphicData>
        </a:graphic>
      </p:graphicFrame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pitchFamily="-112" charset="0"/>
              </a:rPr>
              <a:t> </a:t>
            </a:r>
            <a:endParaRPr lang="en-US" sz="1600">
              <a:latin typeface="Times New Roman" pitchFamily="-112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756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>
                <a:solidFill>
                  <a:srgbClr val="000090"/>
                </a:solidFill>
              </a:rPr>
              <a:t>Changes (K),  1976-2000 </a:t>
            </a: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1905000"/>
            <a:ext cx="2209800" cy="125253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“Warming Hole”: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pitchFamily="-112" charset="0"/>
              </a:rPr>
              <a:t> </a:t>
            </a:r>
            <a:br>
              <a:rPr lang="en-US" sz="3200" b="1" dirty="0">
                <a:solidFill>
                  <a:srgbClr val="000090"/>
                </a:solidFill>
                <a:latin typeface="Arial" pitchFamily="-112" charset="0"/>
              </a:rPr>
            </a:br>
            <a:r>
              <a:rPr lang="en-US" sz="2000" b="1" dirty="0">
                <a:solidFill>
                  <a:srgbClr val="000090"/>
                </a:solidFill>
                <a:latin typeface="Arial" pitchFamily="-112" charset="0"/>
              </a:rPr>
              <a:t>Simulations of changes in daily maximum summertime temperatures between 1990s and 2040s</a:t>
            </a:r>
            <a:br>
              <a:rPr lang="en-US" sz="2000" b="1" dirty="0">
                <a:solidFill>
                  <a:srgbClr val="000090"/>
                </a:solidFill>
                <a:latin typeface="Arial" pitchFamily="-112" charset="0"/>
              </a:rPr>
            </a:b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2743200" y="6019800"/>
            <a:ext cx="17462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-112" charset="2"/>
              </a:rPr>
              <a:t>D</a:t>
            </a:r>
            <a:r>
              <a:rPr lang="en-US" sz="2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T</a:t>
            </a:r>
            <a:r>
              <a:rPr lang="en-US" sz="2000" baseline="-25000" dirty="0" err="1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max</a:t>
            </a:r>
            <a:r>
              <a:rPr lang="en-US" sz="2000" dirty="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2" charset="0"/>
              </a:rPr>
              <a:t> (JJA)</a:t>
            </a:r>
            <a:endParaRPr lang="en-US" sz="2000" dirty="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pitchFamily="-112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70326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53340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˚C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-914400" y="6396038"/>
            <a:ext cx="100584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 algn="just"/>
            <a:r>
              <a:rPr lang="en-US" sz="1200">
                <a:solidFill>
                  <a:srgbClr val="AA0000"/>
                </a:solidFill>
              </a:rPr>
              <a:t>Pan, Z., R. W. Arritt, E. S. Takle, W. J. Gutowski, Jr., C. J. Anderson, and M. Segal,2004:  Altered hydrologic feedback in a warming climate introduces a “warming hole”.  Geophys. Res. Lett.31, L17109, doi:10.1029/2004GL020528.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Box 6"/>
          <p:cNvSpPr txBox="1">
            <a:spLocks noChangeArrowheads="1"/>
          </p:cNvSpPr>
          <p:nvPr/>
        </p:nvSpPr>
        <p:spPr bwMode="auto">
          <a:xfrm>
            <a:off x="5562600" y="457200"/>
            <a:ext cx="3276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12189"/>
                </a:solidFill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midwestern U.S.; this trend is statistically significant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Temperature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33600"/>
            <a:ext cx="6553200" cy="3048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Longer frost-free period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Higher average winter temperatures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Fewer extreme cold temperatures in winter (high)</a:t>
            </a:r>
            <a:endParaRPr lang="en-US" sz="20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FF1B33"/>
                </a:solidFill>
                <a:latin typeface="Arial"/>
                <a:cs typeface="Arial"/>
              </a:rPr>
              <a:t>Fewer extreme high temperatures in summer in short term but more in long term (medium) 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nighttime temperatures both summer and winter (high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More freeze-thaw cycles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Increased temperature variability (high)</a:t>
            </a:r>
            <a:endParaRPr lang="en-US" sz="20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endParaRPr lang="en-US" sz="1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828800"/>
            <a:ext cx="68580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(~10%) precipitation annually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Change in “seasonality”:  Most of the increase will come in the first half of the year (wetter springs, drier summers)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water-logging of soils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variability of summer precipitation (high)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More intense rain events and hence more runoff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Higher episodic </a:t>
            </a:r>
            <a:r>
              <a:rPr lang="en-US" sz="1800" dirty="0" err="1" smtClean="0">
                <a:solidFill>
                  <a:srgbClr val="FF1B33"/>
                </a:solidFill>
                <a:latin typeface="Arial"/>
                <a:cs typeface="Arial"/>
              </a:rPr>
              <a:t>streamflow</a:t>
            </a: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 (medium)</a:t>
            </a:r>
          </a:p>
          <a:p>
            <a:pPr lvl="1">
              <a:lnSpc>
                <a:spcPct val="90000"/>
              </a:lnSpc>
              <a:buFont typeface="Wingdings" pitchFamily="-107" charset="2"/>
              <a:buChar char="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Longer periods without rain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Higher </a:t>
            </a:r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absolute humidity (high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Stronger storm systems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More winter soil moisture recharge (medium)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Snowfall increases (late winter) in short term but                              decreases in the long run (medium)</a:t>
            </a:r>
          </a:p>
        </p:txBody>
      </p:sp>
      <p:sp>
        <p:nvSpPr>
          <p:cNvPr id="92163" name="TextBox 6"/>
          <p:cNvSpPr txBox="1">
            <a:spLocks noChangeArrowheads="1"/>
          </p:cNvSpPr>
          <p:nvPr/>
        </p:nvSpPr>
        <p:spPr bwMode="auto">
          <a:xfrm>
            <a:off x="6715125" y="6550025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*Estimated from IPCC reports</a:t>
            </a: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Precipitation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6019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Reduced wind speeds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FF1B33"/>
                </a:solidFill>
                <a:latin typeface="Arial"/>
                <a:cs typeface="Arial"/>
              </a:rPr>
              <a:t>Reduced solar radiation (medium)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Increased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tropospheric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ozone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Accelerated loss of soil carbon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Phenological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stages are shortened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grow more rapidly under elevated atmospheric CO2 (high)</a:t>
            </a: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Weeds migrate northward and are less sensitive to       herbicides (high)</a:t>
            </a:r>
            <a:endParaRPr lang="en-US" sz="1800" b="1" dirty="0" smtClean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Monotype Sorts" pitchFamily="-65" charset="2"/>
              <a:buChar char=""/>
              <a:defRPr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Plants have increased water used efficiency (high)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6705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90"/>
                </a:solidFill>
                <a:latin typeface="Arial"/>
                <a:ea typeface="ＭＳ Ｐゴシック" pitchFamily="-107" charset="-128"/>
                <a:cs typeface="Arial"/>
              </a:rPr>
              <a:t>Follows trend of last 25 years and projected by models</a:t>
            </a:r>
          </a:p>
          <a:p>
            <a:pPr>
              <a:spcBef>
                <a:spcPts val="0"/>
              </a:spcBef>
              <a:defRPr/>
            </a:pPr>
            <a:r>
              <a:rPr lang="en-US" sz="1400" dirty="0">
                <a:solidFill>
                  <a:srgbClr val="FF1B33"/>
                </a:solidFill>
                <a:latin typeface="Arial"/>
                <a:ea typeface="ＭＳ Ｐゴシック" pitchFamily="-107" charset="-128"/>
                <a:cs typeface="Arial"/>
              </a:rPr>
              <a:t>No current trend but model suggestion or current trend but model inconclusive</a:t>
            </a:r>
            <a:endParaRPr lang="en-US" sz="1400" dirty="0">
              <a:ln>
                <a:solidFill>
                  <a:srgbClr val="FFC801">
                    <a:alpha val="63000"/>
                  </a:srgbClr>
                </a:solidFill>
              </a:ln>
              <a:solidFill>
                <a:srgbClr val="FF1B33"/>
              </a:solidFill>
              <a:latin typeface="Arial"/>
              <a:ea typeface="ＭＳ Ｐゴシック" pitchFamily="-107" charset="-128"/>
              <a:cs typeface="Arial"/>
            </a:endParaRP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5919788" y="6550025"/>
            <a:ext cx="3224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00"/>
                </a:solidFill>
                <a:latin typeface="Tahoma" pitchFamily="-112" charset="0"/>
              </a:rPr>
              <a:t>*</a:t>
            </a:r>
            <a:r>
              <a:rPr lang="en-US" sz="1400">
                <a:solidFill>
                  <a:srgbClr val="000090"/>
                </a:solidFill>
                <a:latin typeface="Tahoma" pitchFamily="-112" charset="0"/>
                <a:ea typeface="Arial" pitchFamily="-112" charset="0"/>
                <a:cs typeface="Arial" pitchFamily="-112" charset="0"/>
              </a:rPr>
              <a:t>Estimated from IPCC and CCSP reports</a:t>
            </a: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Projected Changes* for the </a:t>
            </a:r>
            <a:b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</a:br>
            <a:r>
              <a:rPr lang="en-US" sz="4000" smtClean="0">
                <a:solidFill>
                  <a:srgbClr val="00009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Climate of the Midwest  </a:t>
            </a:r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3366FF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Other</a:t>
            </a:r>
            <a:endParaRPr lang="en-US" smtClean="0">
              <a:solidFill>
                <a:srgbClr val="3366FF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212189"/>
                </a:solidFill>
                <a:latin typeface="Arial" pitchFamily="-112" charset="0"/>
              </a:rPr>
              <a:t>Summary</a:t>
            </a:r>
            <a:endParaRPr lang="en-US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19200"/>
            <a:ext cx="6096000" cy="3581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Increases in CO2 will create a wide variety of climate changes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Some regions will experience changes favorable for local societal activities, but most will be unfavorable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Stabilization to avoid passing the 2oC guardrail will require major decreases in global emissions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pitchFamily="-112" charset="0"/>
              </a:rPr>
              <a:t>Many, but not all, observed regional climate changes are consistent with global and regional climate model projections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Emiss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28800" y="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Global Carbon Emissions (Gt)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438400" y="38862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Actual emissions are exceeding worst case scenarios projected in 1990</a:t>
            </a:r>
          </a:p>
        </p:txBody>
      </p:sp>
      <p:cxnSp>
        <p:nvCxnSpPr>
          <p:cNvPr id="2355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143500" y="2628900"/>
            <a:ext cx="1676400" cy="8382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-533400" y="914400"/>
            <a:ext cx="10515600" cy="6172200"/>
            <a:chOff x="912" y="179"/>
            <a:chExt cx="4128" cy="3756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4582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438400" y="2438400"/>
            <a:ext cx="6553200" cy="4419600"/>
            <a:chOff x="912" y="179"/>
            <a:chExt cx="4128" cy="3756"/>
          </a:xfrm>
        </p:grpSpPr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6633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8458200" y="1905000"/>
            <a:ext cx="0" cy="9906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4724400" y="1447800"/>
            <a:ext cx="29718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2010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384 </a:t>
            </a:r>
            <a:r>
              <a:rPr lang="en-US" dirty="0" err="1">
                <a:solidFill>
                  <a:srgbClr val="000090"/>
                </a:solidFill>
              </a:rPr>
              <a:t>ppm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 flipV="1">
            <a:off x="6934200" y="1905000"/>
            <a:ext cx="152400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8575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-112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810000" y="3657600"/>
            <a:ext cx="4953000" cy="2898775"/>
            <a:chOff x="912" y="179"/>
            <a:chExt cx="4128" cy="3756"/>
          </a:xfrm>
        </p:grpSpPr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912" y="3696"/>
              <a:ext cx="412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endParaRPr lang="en-US" sz="600"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28681" name="Picture 5" descr="CO2ch4TcFinalAGU2-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79"/>
              <a:ext cx="3536" cy="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8305800" y="228600"/>
            <a:ext cx="0" cy="3733800"/>
          </a:xfrm>
          <a:prstGeom prst="line">
            <a:avLst/>
          </a:prstGeom>
          <a:noFill/>
          <a:ln w="38100">
            <a:solidFill>
              <a:srgbClr val="0095E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638800" y="1295400"/>
            <a:ext cx="1828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“Business as Usual”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212189"/>
                </a:solidFill>
              </a:rPr>
              <a:t>950 ppm (2100)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V="1">
            <a:off x="7315200" y="228600"/>
            <a:ext cx="990600" cy="24384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12189"/>
                </a:solidFill>
              </a:rPr>
              <a:t>Carbon Dioxide and Temperature</a:t>
            </a:r>
            <a:endParaRPr lang="en-US" dirty="0">
              <a:solidFill>
                <a:srgbClr val="2121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 - Mirrored Set:Applications:Microsoft Office 2004:Templates:Presentations:Designs:Earth</Template>
  <TotalTime>7942</TotalTime>
  <Words>1419</Words>
  <Application>Microsoft Office PowerPoint</Application>
  <PresentationFormat>On-screen Show (4:3)</PresentationFormat>
  <Paragraphs>214</Paragraphs>
  <Slides>56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Earth</vt:lpstr>
      <vt:lpstr>Document</vt:lpstr>
      <vt:lpstr>Slide 1</vt:lpstr>
      <vt:lpstr>Current Efforts in Climate  Forecasting and Modeling  </vt:lpstr>
      <vt:lpstr>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Increased Greenhouse Gases =&gt; Global Heating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Long-Term Stabilization Profiles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“Warming Hole”:    Simulations of changes in daily maximum summertime temperatures between 1990s and 2040s </vt:lpstr>
      <vt:lpstr>Slide 52</vt:lpstr>
      <vt:lpstr>Projected Changes* for the  Climate of the Midwest   Temperature</vt:lpstr>
      <vt:lpstr>Projected Changes* for the  Climate of the Midwest   Precipitation</vt:lpstr>
      <vt:lpstr>Projected Changes* for the  Climate of the Midwest   Other</vt:lpstr>
      <vt:lpstr>Summary</vt:lpstr>
    </vt:vector>
  </TitlesOfParts>
  <Company>Gene Takle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Takle</dc:creator>
  <cp:lastModifiedBy>Sheree Walsh</cp:lastModifiedBy>
  <cp:revision>129</cp:revision>
  <dcterms:created xsi:type="dcterms:W3CDTF">2010-01-06T04:23:57Z</dcterms:created>
  <dcterms:modified xsi:type="dcterms:W3CDTF">2010-01-12T19:57:27Z</dcterms:modified>
</cp:coreProperties>
</file>