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0" r:id="rId2"/>
    <p:sldId id="256" r:id="rId3"/>
    <p:sldId id="262" r:id="rId4"/>
    <p:sldId id="294" r:id="rId5"/>
    <p:sldId id="270" r:id="rId6"/>
    <p:sldId id="257" r:id="rId7"/>
    <p:sldId id="258" r:id="rId8"/>
    <p:sldId id="259" r:id="rId9"/>
    <p:sldId id="272" r:id="rId10"/>
    <p:sldId id="260" r:id="rId11"/>
    <p:sldId id="271" r:id="rId12"/>
    <p:sldId id="298" r:id="rId13"/>
    <p:sldId id="266" r:id="rId14"/>
    <p:sldId id="263" r:id="rId15"/>
    <p:sldId id="261" r:id="rId16"/>
    <p:sldId id="264" r:id="rId17"/>
    <p:sldId id="279" r:id="rId18"/>
    <p:sldId id="269" r:id="rId19"/>
    <p:sldId id="288" r:id="rId20"/>
    <p:sldId id="289" r:id="rId21"/>
    <p:sldId id="290" r:id="rId22"/>
    <p:sldId id="283" r:id="rId23"/>
    <p:sldId id="285" r:id="rId24"/>
    <p:sldId id="286" r:id="rId25"/>
    <p:sldId id="284" r:id="rId26"/>
    <p:sldId id="282" r:id="rId27"/>
    <p:sldId id="295" r:id="rId28"/>
    <p:sldId id="296" r:id="rId29"/>
    <p:sldId id="297" r:id="rId30"/>
    <p:sldId id="292" r:id="rId31"/>
    <p:sldId id="275" r:id="rId32"/>
    <p:sldId id="274" r:id="rId33"/>
    <p:sldId id="273" r:id="rId34"/>
    <p:sldId id="293" r:id="rId35"/>
    <p:sldId id="265" r:id="rId36"/>
    <p:sldId id="276" r:id="rId37"/>
    <p:sldId id="277" r:id="rId38"/>
    <p:sldId id="278" r:id="rId39"/>
    <p:sldId id="2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72C000-9233-4F37-BAD1-7D077C36A1B8}" type="datetimeFigureOut">
              <a:rPr lang="en-US" smtClean="0"/>
              <a:pPr/>
              <a:t>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35F1B-05DD-4582-93EA-FB3ED0FED2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328F72-04CF-4355-AE0C-AE3DEC034ED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15F6E-0120-4F87-BBDB-6A8410D51B61}"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4A28A4-9B60-40B4-AA91-0570031E287B}"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B731-9E77-46CB-8772-15CAA1833E1D}" type="slidenum">
              <a:rPr lang="en-US" smtClean="0"/>
              <a:pPr/>
              <a:t>27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D369B3-BA63-440B-9AAA-19DE6D0CB5DD}" type="slidenum">
              <a:rPr lang="en-US" smtClean="0"/>
              <a:pPr/>
              <a:t>28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81B33-B883-4F56-958F-D72DF31CA07F}" type="slidenum">
              <a:rPr lang="en-US" smtClean="0"/>
              <a:pPr/>
              <a:t>39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E3062-C58C-4516-94CF-0841D1BEDE89}" type="datetimeFigureOut">
              <a:rPr lang="en-US" smtClean="0"/>
              <a:pPr/>
              <a:t>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64073B-57A8-4EDC-8412-AA5E3407CDE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E3062-C58C-4516-94CF-0841D1BEDE89}" type="datetimeFigureOut">
              <a:rPr lang="en-US" smtClean="0"/>
              <a:pPr/>
              <a:t>1/4/2010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4073B-57A8-4EDC-8412-AA5E3407CD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ia.doe.gov/cneaf/solar.renewables/page/rea_data/rea_sum.html" TargetMode="External"/><Relationship Id="rId2" Type="http://schemas.openxmlformats.org/officeDocument/2006/relationships/hyperlink" Target="http://tonto.eia.doe.gov/kids/energy.cfm?page=renewable_home-basic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ksjtracker.mit.edu/2009/12/23/climate-wire-an-electric-superstation-game-changer-is-at-fer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ta.ornl.gov/bedb/introduction/Major_Uses_of_Land_in_the_United_States.x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etl.doe.gov/technologies/carbon_seq/core_rd/storage.html" TargetMode="External"/><Relationship Id="rId2" Type="http://schemas.openxmlformats.org/officeDocument/2006/relationships/hyperlink" Target="http://www.co2crc.com.au/images/imagelibrary/gen_diag/spm1_media.jp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pcc.ch/activity/srccs/SRCCS_Chapter5.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ites.google.com/site/noco2wasteindarke/home/slideshow_1156718_ddn063009carbon222.jpg?attredirects=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ites.google.com/site/noco2wasteindarke/home/dsc_0097.jpg?attredirects=0" TargetMode="Externa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ipcc.ch/publications_and_data/publications_ipcc_fourth_assessment_report_synthesis_report.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144000" cy="2209799"/>
          </a:xfrm>
        </p:spPr>
        <p:txBody>
          <a:bodyPr>
            <a:normAutofit fontScale="90000"/>
          </a:bodyPr>
          <a:lstStyle/>
          <a:p>
            <a:r>
              <a:rPr lang="en-US" b="1" dirty="0" smtClean="0"/>
              <a:t/>
            </a:r>
            <a:br>
              <a:rPr lang="en-US" b="1" dirty="0" smtClean="0"/>
            </a:br>
            <a:r>
              <a:rPr lang="en-US" sz="3600" b="1" dirty="0" smtClean="0"/>
              <a:t>Reducing Carbon Emissions: Current World Progress</a:t>
            </a:r>
            <a:br>
              <a:rPr lang="en-US" sz="3600" b="1" dirty="0" smtClean="0"/>
            </a:br>
            <a:endParaRPr lang="en-US" sz="3600" b="1" dirty="0"/>
          </a:p>
        </p:txBody>
      </p:sp>
      <p:sp>
        <p:nvSpPr>
          <p:cNvPr id="3" name="Subtitle 2"/>
          <p:cNvSpPr>
            <a:spLocks noGrp="1"/>
          </p:cNvSpPr>
          <p:nvPr>
            <p:ph type="subTitle" idx="1"/>
          </p:nvPr>
        </p:nvSpPr>
        <p:spPr>
          <a:xfrm>
            <a:off x="381000" y="3200400"/>
            <a:ext cx="8382000" cy="2514600"/>
          </a:xfrm>
        </p:spPr>
        <p:txBody>
          <a:bodyPr>
            <a:normAutofit fontScale="92500" lnSpcReduction="10000"/>
          </a:bodyPr>
          <a:lstStyle/>
          <a:p>
            <a:r>
              <a:rPr lang="en-US" sz="2200" b="1" dirty="0" smtClean="0">
                <a:solidFill>
                  <a:schemeClr val="tx1"/>
                </a:solidFill>
              </a:rPr>
              <a:t>Michael E. Moore</a:t>
            </a:r>
          </a:p>
          <a:p>
            <a:r>
              <a:rPr lang="en-US" sz="2200" dirty="0" smtClean="0">
                <a:solidFill>
                  <a:schemeClr val="tx1"/>
                </a:solidFill>
              </a:rPr>
              <a:t>VP CCS Business Development and External Affairs</a:t>
            </a:r>
          </a:p>
          <a:p>
            <a:r>
              <a:rPr lang="en-US" sz="2200" dirty="0" smtClean="0">
                <a:solidFill>
                  <a:schemeClr val="tx1"/>
                </a:solidFill>
              </a:rPr>
              <a:t>Blue Source, LLC</a:t>
            </a:r>
          </a:p>
          <a:p>
            <a:endParaRPr lang="en-US" sz="2200" dirty="0" smtClean="0">
              <a:solidFill>
                <a:schemeClr val="tx1"/>
              </a:solidFill>
            </a:endParaRPr>
          </a:p>
          <a:p>
            <a:r>
              <a:rPr lang="en-US" sz="2200" dirty="0" smtClean="0">
                <a:solidFill>
                  <a:schemeClr val="tx1"/>
                </a:solidFill>
              </a:rPr>
              <a:t>Executive Director</a:t>
            </a:r>
          </a:p>
          <a:p>
            <a:r>
              <a:rPr lang="en-US" sz="2200" dirty="0" smtClean="0">
                <a:solidFill>
                  <a:schemeClr val="tx1"/>
                </a:solidFill>
              </a:rPr>
              <a:t>North American Carbon Capture Storage Association</a:t>
            </a:r>
          </a:p>
          <a:p>
            <a:r>
              <a:rPr lang="en-US" sz="2200" b="1" dirty="0" smtClean="0"/>
              <a:t>January 6, 2010</a:t>
            </a:r>
            <a:endParaRPr lang="en-US" dirty="0">
              <a:solidFill>
                <a:schemeClr val="tx1"/>
              </a:solidFill>
            </a:endParaRPr>
          </a:p>
        </p:txBody>
      </p:sp>
      <p:pic>
        <p:nvPicPr>
          <p:cNvPr id="4" name="Picture 3" descr="blue logo AM.png"/>
          <p:cNvPicPr>
            <a:picLocks noChangeAspect="1"/>
          </p:cNvPicPr>
          <p:nvPr/>
        </p:nvPicPr>
        <p:blipFill>
          <a:blip r:embed="rId3" cstate="print"/>
          <a:stretch>
            <a:fillRect/>
          </a:stretch>
        </p:blipFill>
        <p:spPr>
          <a:xfrm>
            <a:off x="152400" y="5943600"/>
            <a:ext cx="2590800" cy="609599"/>
          </a:xfrm>
          <a:prstGeom prst="rect">
            <a:avLst/>
          </a:prstGeom>
        </p:spPr>
      </p:pic>
      <p:pic>
        <p:nvPicPr>
          <p:cNvPr id="5" name="Picture 4" descr="naccsa.jpg"/>
          <p:cNvPicPr>
            <a:picLocks noChangeAspect="1"/>
          </p:cNvPicPr>
          <p:nvPr/>
        </p:nvPicPr>
        <p:blipFill>
          <a:blip r:embed="rId4" cstate="print"/>
          <a:stretch>
            <a:fillRect/>
          </a:stretch>
        </p:blipFill>
        <p:spPr>
          <a:xfrm>
            <a:off x="6477000" y="6096000"/>
            <a:ext cx="2486025" cy="533400"/>
          </a:xfrm>
          <a:prstGeom prst="rect">
            <a:avLst/>
          </a:prstGeom>
        </p:spPr>
      </p:pic>
      <p:sp>
        <p:nvSpPr>
          <p:cNvPr id="6" name="Rectangle 5"/>
          <p:cNvSpPr/>
          <p:nvPr/>
        </p:nvSpPr>
        <p:spPr>
          <a:xfrm>
            <a:off x="1371600" y="762000"/>
            <a:ext cx="6463564" cy="707886"/>
          </a:xfrm>
          <a:prstGeom prst="rect">
            <a:avLst/>
          </a:prstGeom>
        </p:spPr>
        <p:txBody>
          <a:bodyPr wrap="none">
            <a:spAutoFit/>
          </a:bodyPr>
          <a:lstStyle/>
          <a:p>
            <a:r>
              <a:rPr lang="en-US" sz="4000" b="1" dirty="0" smtClean="0"/>
              <a:t>KSU Winter Intersession 2010</a:t>
            </a:r>
            <a:endParaRPr lang="en-US" sz="4000" b="1" dirty="0"/>
          </a:p>
        </p:txBody>
      </p:sp>
      <p:sp>
        <p:nvSpPr>
          <p:cNvPr id="7" name="Slide Number Placeholder 6"/>
          <p:cNvSpPr>
            <a:spLocks noGrp="1"/>
          </p:cNvSpPr>
          <p:nvPr>
            <p:ph type="sldNum" sz="quarter" idx="12"/>
          </p:nvPr>
        </p:nvSpPr>
        <p:spPr/>
        <p:txBody>
          <a:bodyPr/>
          <a:lstStyle/>
          <a:p>
            <a:fld id="{0653E1EA-9C9E-4055-B963-92EC5EC26ECA}"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CO</a:t>
            </a:r>
            <a:r>
              <a:rPr lang="en-US" sz="4000" b="1" baseline="-25000" dirty="0" smtClean="0"/>
              <a:t>2</a:t>
            </a:r>
            <a:r>
              <a:rPr lang="en-US" sz="4000" b="1" dirty="0" smtClean="0"/>
              <a:t> Emissions Per Capita</a:t>
            </a:r>
            <a:br>
              <a:rPr lang="en-US" sz="4000" b="1" dirty="0" smtClean="0"/>
            </a:br>
            <a:r>
              <a:rPr lang="en-US" sz="2000" dirty="0" smtClean="0"/>
              <a:t>http://cait.wri.org/downloads/CAIT_7.0_COP15.pdf</a:t>
            </a:r>
            <a:endParaRPr lang="en-US" sz="2000" dirty="0"/>
          </a:p>
        </p:txBody>
      </p:sp>
      <p:pic>
        <p:nvPicPr>
          <p:cNvPr id="4" name="Picture 3" descr="per capita co2 WRI cop 15 M.png"/>
          <p:cNvPicPr>
            <a:picLocks noChangeAspect="1"/>
          </p:cNvPicPr>
          <p:nvPr/>
        </p:nvPicPr>
        <p:blipFill>
          <a:blip r:embed="rId2" cstate="print"/>
          <a:stretch>
            <a:fillRect/>
          </a:stretch>
        </p:blipFill>
        <p:spPr>
          <a:xfrm>
            <a:off x="0" y="1219200"/>
            <a:ext cx="9144000" cy="487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a:t>
            </a:r>
            <a:r>
              <a:rPr lang="en-US" b="1" baseline="-25000" dirty="0" smtClean="0"/>
              <a:t>2</a:t>
            </a:r>
            <a:r>
              <a:rPr lang="en-US" b="1" dirty="0" smtClean="0"/>
              <a:t> Emissions Compared With GDP</a:t>
            </a:r>
            <a:br>
              <a:rPr lang="en-US" b="1" dirty="0" smtClean="0"/>
            </a:br>
            <a:r>
              <a:rPr lang="en-US" sz="1600" dirty="0" smtClean="0"/>
              <a:t>World Resources Institute's Climate Analysis Indicators Tool, 2009; CIA World Factbook</a:t>
            </a:r>
            <a:r>
              <a:rPr lang="en-US" sz="1600" b="1" dirty="0" smtClean="0"/>
              <a:t/>
            </a:r>
            <a:br>
              <a:rPr lang="en-US" sz="1600" b="1" dirty="0" smtClean="0"/>
            </a:br>
            <a:r>
              <a:rPr lang="en-US" sz="1600" dirty="0" smtClean="0"/>
              <a:t>http://www.npr.org/templates/story/story.php?storyId=121240453</a:t>
            </a:r>
            <a:endParaRPr lang="en-US" sz="1600" dirty="0"/>
          </a:p>
        </p:txBody>
      </p:sp>
      <p:pic>
        <p:nvPicPr>
          <p:cNvPr id="28674" name="Picture 2" descr="Chart: Countries' CO2 Emissions Compared With GDP"/>
          <p:cNvPicPr>
            <a:picLocks noChangeAspect="1" noChangeArrowheads="1"/>
          </p:cNvPicPr>
          <p:nvPr/>
        </p:nvPicPr>
        <p:blipFill>
          <a:blip r:embed="rId2" cstate="print"/>
          <a:srcRect/>
          <a:stretch>
            <a:fillRect/>
          </a:stretch>
        </p:blipFill>
        <p:spPr bwMode="auto">
          <a:xfrm>
            <a:off x="1295400" y="1600200"/>
            <a:ext cx="6248400" cy="472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Personal Energy Consumption </a:t>
            </a:r>
            <a:r>
              <a:rPr lang="en-US" sz="1600" dirty="0" smtClean="0"/>
              <a:t>http://www.exxonmobil.com/Corporate/Files/news_pub_eo_2009.pdf</a:t>
            </a:r>
            <a:endParaRPr lang="en-US" sz="1600" dirty="0"/>
          </a:p>
        </p:txBody>
      </p:sp>
      <p:pic>
        <p:nvPicPr>
          <p:cNvPr id="4" name="Picture 3" descr="xon daily btu 2009.png"/>
          <p:cNvPicPr>
            <a:picLocks noChangeAspect="1"/>
          </p:cNvPicPr>
          <p:nvPr/>
        </p:nvPicPr>
        <p:blipFill>
          <a:blip r:embed="rId2" cstate="print"/>
          <a:stretch>
            <a:fillRect/>
          </a:stretch>
        </p:blipFill>
        <p:spPr>
          <a:xfrm>
            <a:off x="304800" y="1676400"/>
            <a:ext cx="8839200" cy="456515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China vs US</a:t>
            </a:r>
            <a:endParaRPr lang="en-US" sz="4000" b="1" dirty="0"/>
          </a:p>
        </p:txBody>
      </p:sp>
      <p:sp>
        <p:nvSpPr>
          <p:cNvPr id="3" name="Content Placeholder 2"/>
          <p:cNvSpPr>
            <a:spLocks noGrp="1"/>
          </p:cNvSpPr>
          <p:nvPr>
            <p:ph idx="1"/>
          </p:nvPr>
        </p:nvSpPr>
        <p:spPr/>
        <p:txBody>
          <a:bodyPr/>
          <a:lstStyle/>
          <a:p>
            <a:r>
              <a:rPr lang="en-US" dirty="0" smtClean="0"/>
              <a:t>1.37 </a:t>
            </a:r>
            <a:r>
              <a:rPr lang="en-US" i="1" dirty="0" smtClean="0"/>
              <a:t>billion</a:t>
            </a:r>
            <a:r>
              <a:rPr lang="en-US" dirty="0" smtClean="0"/>
              <a:t> vs 310 million people</a:t>
            </a:r>
          </a:p>
          <a:p>
            <a:r>
              <a:rPr lang="en-US" dirty="0" smtClean="0"/>
              <a:t>38 vehicles per 1000 vs 985 per 1000</a:t>
            </a:r>
          </a:p>
          <a:p>
            <a:r>
              <a:rPr lang="en-US" dirty="0" smtClean="0"/>
              <a:t>9.6 million square miles vs 3.5 million square miles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Transportation-US</a:t>
            </a:r>
            <a:endParaRPr lang="en-US" sz="4000" b="1" dirty="0"/>
          </a:p>
        </p:txBody>
      </p:sp>
      <p:sp>
        <p:nvSpPr>
          <p:cNvPr id="3" name="Content Placeholder 2"/>
          <p:cNvSpPr>
            <a:spLocks noGrp="1"/>
          </p:cNvSpPr>
          <p:nvPr>
            <p:ph idx="1"/>
          </p:nvPr>
        </p:nvSpPr>
        <p:spPr/>
        <p:txBody>
          <a:bodyPr/>
          <a:lstStyle/>
          <a:p>
            <a:r>
              <a:rPr lang="en-US" dirty="0" smtClean="0"/>
              <a:t>~230 million operable cars and trucks</a:t>
            </a:r>
          </a:p>
          <a:p>
            <a:r>
              <a:rPr lang="en-US" dirty="0" smtClean="0"/>
              <a:t>Primarily gasoline/diesel (~24 mln/bls/day)</a:t>
            </a:r>
          </a:p>
          <a:p>
            <a:r>
              <a:rPr lang="en-US" dirty="0" smtClean="0"/>
              <a:t>Push towards electric</a:t>
            </a:r>
          </a:p>
          <a:p>
            <a:r>
              <a:rPr lang="en-US" dirty="0" smtClean="0"/>
              <a:t>Expand urban/regional/national rail systems</a:t>
            </a:r>
          </a:p>
          <a:p>
            <a:r>
              <a:rPr lang="en-US" dirty="0" smtClean="0"/>
              <a:t>Electrify rail systems</a:t>
            </a:r>
          </a:p>
          <a:p>
            <a:r>
              <a:rPr lang="en-US" dirty="0" smtClean="0"/>
              <a:t>But where will the required electricity come from?</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Reductions by Energy Efficiency</a:t>
            </a:r>
            <a:endParaRPr lang="en-US" sz="4000" b="1" dirty="0"/>
          </a:p>
        </p:txBody>
      </p:sp>
      <p:sp>
        <p:nvSpPr>
          <p:cNvPr id="3" name="Content Placeholder 2"/>
          <p:cNvSpPr>
            <a:spLocks noGrp="1"/>
          </p:cNvSpPr>
          <p:nvPr>
            <p:ph idx="1"/>
          </p:nvPr>
        </p:nvSpPr>
        <p:spPr/>
        <p:txBody>
          <a:bodyPr/>
          <a:lstStyle/>
          <a:p>
            <a:r>
              <a:rPr lang="en-US" dirty="0" smtClean="0"/>
              <a:t>While the Danish economy has grown approximately 75 per cent over the past 25 years, domestic energy consumption has remained constant and CO</a:t>
            </a:r>
            <a:r>
              <a:rPr lang="en-US" baseline="-25000" dirty="0" smtClean="0"/>
              <a:t>2</a:t>
            </a:r>
            <a:r>
              <a:rPr lang="en-US" dirty="0" smtClean="0"/>
              <a:t> emissions have decreased. This has made Denmark one of the world’s most energy efficient economies. Denmark has not only improved its use of renewable energy, but has also reduced waste and greenhouse gases.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Renewables-US</a:t>
            </a:r>
            <a:endParaRPr lang="en-US" sz="4000" b="1" dirty="0"/>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r>
              <a:rPr lang="en-US" dirty="0" smtClean="0"/>
              <a:t>Wind</a:t>
            </a:r>
          </a:p>
          <a:p>
            <a:r>
              <a:rPr lang="en-US" dirty="0" smtClean="0"/>
              <a:t>Solar</a:t>
            </a:r>
          </a:p>
          <a:p>
            <a:r>
              <a:rPr lang="en-US" dirty="0" smtClean="0"/>
              <a:t>Geothermal</a:t>
            </a:r>
          </a:p>
          <a:p>
            <a:r>
              <a:rPr lang="en-US" dirty="0" smtClean="0"/>
              <a:t>Biomass</a:t>
            </a:r>
          </a:p>
          <a:p>
            <a:r>
              <a:rPr lang="en-US" dirty="0" smtClean="0"/>
              <a:t>Hydro</a:t>
            </a:r>
          </a:p>
          <a:p>
            <a:r>
              <a:rPr lang="en-US" dirty="0" smtClean="0"/>
              <a:t>Oceans-wave energy/temperature differential/salinity differential</a:t>
            </a:r>
          </a:p>
          <a:p>
            <a:pPr>
              <a:buNone/>
            </a:pPr>
            <a:endParaRPr lang="en-US" dirty="0" smtClean="0"/>
          </a:p>
          <a:p>
            <a:r>
              <a:rPr lang="en-US" dirty="0" smtClean="0"/>
              <a:t>Problems-production does not match demand</a:t>
            </a:r>
          </a:p>
          <a:p>
            <a:r>
              <a:rPr lang="en-US" dirty="0" smtClean="0"/>
              <a:t>Problems-source does not regionally match demand</a:t>
            </a:r>
          </a:p>
          <a:p>
            <a:r>
              <a:rPr lang="en-US" dirty="0" smtClean="0"/>
              <a:t>Competing interests on resources</a:t>
            </a:r>
          </a:p>
          <a:p>
            <a:r>
              <a:rPr lang="en-US" dirty="0" smtClean="0"/>
              <a:t>Expected land and resource uses do not match urban, state or federal rules and regulations</a:t>
            </a:r>
          </a:p>
          <a:p>
            <a:r>
              <a:rPr lang="en-US" dirty="0" smtClean="0"/>
              <a:t>Distribution infrastructure needs to be reconfigured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US Energy Mix </a:t>
            </a:r>
            <a:br>
              <a:rPr lang="en-US" sz="4000" b="1" dirty="0" smtClean="0"/>
            </a:br>
            <a:r>
              <a:rPr lang="en-US" sz="1600" dirty="0" smtClean="0">
                <a:hlinkClick r:id="rId2"/>
              </a:rPr>
              <a:t>http://tonto.eia.doe.gov/kids/energy.cfm?page=renewable_home-basics</a:t>
            </a:r>
            <a:r>
              <a:rPr lang="en-US" sz="1600" dirty="0" smtClean="0"/>
              <a:t/>
            </a:r>
            <a:br>
              <a:rPr lang="en-US" sz="1600" dirty="0" smtClean="0"/>
            </a:br>
            <a:r>
              <a:rPr lang="en-US" sz="1600" dirty="0" smtClean="0">
                <a:hlinkClick r:id="rId3"/>
              </a:rPr>
              <a:t>http://www.eia.doe.gov/cneaf/solar.renewables/page/rea_data/rea_sum.html</a:t>
            </a:r>
            <a:endParaRPr lang="en-US" sz="1600" dirty="0"/>
          </a:p>
        </p:txBody>
      </p:sp>
      <p:pic>
        <p:nvPicPr>
          <p:cNvPr id="1026" name="Picture 2" descr="http://tonto.eia.doe.gov/energyexplained/images/charts/role_of_renewables_in_us_energy-large.png"/>
          <p:cNvPicPr>
            <a:picLocks noChangeAspect="1" noChangeArrowheads="1"/>
          </p:cNvPicPr>
          <p:nvPr/>
        </p:nvPicPr>
        <p:blipFill>
          <a:blip r:embed="rId4" cstate="print"/>
          <a:srcRect/>
          <a:stretch>
            <a:fillRect/>
          </a:stretch>
        </p:blipFill>
        <p:spPr bwMode="auto">
          <a:xfrm>
            <a:off x="685800" y="1600200"/>
            <a:ext cx="7715250" cy="45148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447800"/>
          </a:xfrm>
        </p:spPr>
        <p:txBody>
          <a:bodyPr>
            <a:normAutofit fontScale="90000"/>
          </a:bodyPr>
          <a:lstStyle/>
          <a:p>
            <a:r>
              <a:rPr lang="en-US" sz="4000" b="1" dirty="0" smtClean="0"/>
              <a:t>Addressing Renewable Electricity Supply/Demand Dislocations  </a:t>
            </a:r>
            <a:br>
              <a:rPr lang="en-US" sz="4000" b="1" dirty="0" smtClean="0"/>
            </a:br>
            <a:r>
              <a:rPr lang="en-US" sz="3100" b="1" dirty="0" smtClean="0"/>
              <a:t>“</a:t>
            </a:r>
            <a:r>
              <a:rPr lang="en-US" sz="3100" dirty="0" smtClean="0"/>
              <a:t>Tres Amigas Superstation”</a:t>
            </a:r>
            <a:r>
              <a:rPr lang="en-US" b="1" dirty="0" smtClean="0"/>
              <a:t/>
            </a:r>
            <a:br>
              <a:rPr lang="en-US" b="1" dirty="0" smtClean="0"/>
            </a:br>
            <a:r>
              <a:rPr lang="en-US" sz="1600" u="sng" dirty="0" smtClean="0">
                <a:hlinkClick r:id="rId2"/>
              </a:rPr>
              <a:t>http://ksjtracker.mit.edu/2009/12/23/climate-wire-an-electric-superstation-game-changer-is-at-ferc/</a:t>
            </a:r>
            <a:r>
              <a:rPr lang="en-US" dirty="0" smtClean="0"/>
              <a:t/>
            </a:r>
            <a:br>
              <a:rPr lang="en-US" dirty="0" smtClean="0"/>
            </a:br>
            <a:endParaRPr lang="en-US" b="1" dirty="0"/>
          </a:p>
        </p:txBody>
      </p:sp>
      <p:pic>
        <p:nvPicPr>
          <p:cNvPr id="4" name="Picture 3" descr="tre amigas station.png"/>
          <p:cNvPicPr>
            <a:picLocks noChangeAspect="1"/>
          </p:cNvPicPr>
          <p:nvPr/>
        </p:nvPicPr>
        <p:blipFill>
          <a:blip r:embed="rId3" cstate="print"/>
          <a:stretch>
            <a:fillRect/>
          </a:stretch>
        </p:blipFill>
        <p:spPr>
          <a:xfrm>
            <a:off x="762000" y="1905000"/>
            <a:ext cx="7609524" cy="4572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Major Land Uses - US </a:t>
            </a:r>
            <a:r>
              <a:rPr lang="en-US" sz="1300" dirty="0" smtClean="0">
                <a:hlinkClick r:id="rId2"/>
              </a:rPr>
              <a:t>http://cta.ornl.gov/bedb/introduction/Major_Uses_of_Land_in_the_United_States.xls</a:t>
            </a:r>
            <a:r>
              <a:rPr lang="en-US" sz="1300" dirty="0" smtClean="0"/>
              <a:t> </a:t>
            </a:r>
            <a:endParaRPr lang="en-US" sz="1300" dirty="0"/>
          </a:p>
        </p:txBody>
      </p:sp>
      <p:pic>
        <p:nvPicPr>
          <p:cNvPr id="4" name="Content Placeholder 3" descr="Major_Uses_of_Land"/>
          <p:cNvPicPr>
            <a:picLocks noGrp="1" noChangeAspect="1" noChangeArrowheads="1"/>
          </p:cNvPicPr>
          <p:nvPr>
            <p:ph idx="1"/>
          </p:nvPr>
        </p:nvPicPr>
        <p:blipFill>
          <a:blip r:embed="rId3" cstate="print"/>
          <a:srcRect/>
          <a:stretch>
            <a:fillRect/>
          </a:stretch>
        </p:blipFill>
        <p:spPr bwMode="auto">
          <a:xfrm>
            <a:off x="838200" y="1143000"/>
            <a:ext cx="7239000" cy="3657600"/>
          </a:xfrm>
          <a:prstGeom prst="rect">
            <a:avLst/>
          </a:prstGeom>
          <a:noFill/>
        </p:spPr>
      </p:pic>
      <p:graphicFrame>
        <p:nvGraphicFramePr>
          <p:cNvPr id="5" name="Table 4"/>
          <p:cNvGraphicFramePr>
            <a:graphicFrameLocks noGrp="1"/>
          </p:cNvGraphicFramePr>
          <p:nvPr/>
        </p:nvGraphicFramePr>
        <p:xfrm>
          <a:off x="1524000" y="4953000"/>
          <a:ext cx="6096000" cy="1280160"/>
        </p:xfrm>
        <a:graphic>
          <a:graphicData uri="http://schemas.openxmlformats.org/drawingml/2006/table">
            <a:tbl>
              <a:tblPr/>
              <a:tblGrid>
                <a:gridCol w="6096000"/>
              </a:tblGrid>
              <a:tr h="1220598">
                <a:tc>
                  <a:txBody>
                    <a:bodyPr/>
                    <a:lstStyle/>
                    <a:p>
                      <a:pPr algn="l" fontAlgn="b"/>
                      <a:r>
                        <a:rPr lang="en-US" sz="900" b="0" i="1" u="none" strike="noStrike" dirty="0">
                          <a:latin typeface="Arial"/>
                        </a:rPr>
                        <a:t>The </a:t>
                      </a:r>
                      <a:r>
                        <a:rPr lang="en-US" sz="1200" b="0" i="1" u="none" strike="noStrike" dirty="0">
                          <a:latin typeface="Arial"/>
                        </a:rPr>
                        <a:t>United States has a total land area in all 50 states of 2.263 billion acres.  Based on the 2002 land use inventory, 20% of that land was categorized as cropland and 29% as forest-use land, thus about 49% of U.S. land is a potential source of biomass residuals or biomass crops for bioenergy.  Grassland pasture and range land is, for the most part, too dry to provide much biomass resources. Miscellaneous, special use land and urban land may be a source of post-consumer biomass residuals, but are not areas where biomass crops could be produced on a large scale.</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Session 1b – Reducing Carbon Emissions: Current World Progress</a:t>
            </a:r>
          </a:p>
        </p:txBody>
      </p:sp>
      <p:sp>
        <p:nvSpPr>
          <p:cNvPr id="3" name="Subtitle 2"/>
          <p:cNvSpPr>
            <a:spLocks noGrp="1"/>
          </p:cNvSpPr>
          <p:nvPr>
            <p:ph type="subTitle" idx="1"/>
          </p:nvPr>
        </p:nvSpPr>
        <p:spPr/>
        <p:txBody>
          <a:bodyPr/>
          <a:lstStyle/>
          <a:p>
            <a:r>
              <a:rPr lang="en-US" dirty="0" smtClean="0"/>
              <a:t>Start 9:15-10:00am Wednesday</a:t>
            </a:r>
          </a:p>
          <a:p>
            <a:r>
              <a:rPr lang="en-US" dirty="0" smtClean="0"/>
              <a:t>30 min 15 QA then break</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Major Land Use – China </a:t>
            </a:r>
            <a:r>
              <a:rPr lang="en-US" sz="1600" dirty="0" smtClean="0"/>
              <a:t>http://www.gly.uga.edu/railsback/CTW/ChinaLandUseThruTime.jpeg</a:t>
            </a:r>
            <a:endParaRPr lang="en-US" sz="1600" dirty="0"/>
          </a:p>
        </p:txBody>
      </p:sp>
      <p:pic>
        <p:nvPicPr>
          <p:cNvPr id="25602" name="Picture 2" descr="http://www.gly.uga.edu/railsback/CTW/ChinaLandUseThruTime.jpeg"/>
          <p:cNvPicPr>
            <a:picLocks noChangeAspect="1" noChangeArrowheads="1"/>
          </p:cNvPicPr>
          <p:nvPr/>
        </p:nvPicPr>
        <p:blipFill>
          <a:blip r:embed="rId2" cstate="print"/>
          <a:srcRect/>
          <a:stretch>
            <a:fillRect/>
          </a:stretch>
        </p:blipFill>
        <p:spPr bwMode="auto">
          <a:xfrm>
            <a:off x="914400" y="1447800"/>
            <a:ext cx="7400925" cy="5067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Geologic Sequestration</a:t>
            </a:r>
            <a:endParaRPr lang="en-US" sz="4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000" b="1" dirty="0" smtClean="0"/>
              <a:t>Geologic Sequestration </a:t>
            </a:r>
            <a:r>
              <a:rPr lang="en-US" sz="1600" b="1" dirty="0" smtClean="0">
                <a:hlinkClick r:id="rId2"/>
              </a:rPr>
              <a:t>http://www.co2crc.com.au/images/imagelibrary/gen_diag/spm1_media.jpg</a:t>
            </a:r>
            <a:r>
              <a:rPr lang="en-US" sz="1600" b="1" dirty="0" smtClean="0"/>
              <a:t> </a:t>
            </a:r>
            <a:r>
              <a:rPr lang="en-US" sz="1600" dirty="0" smtClean="0">
                <a:hlinkClick r:id="rId3"/>
              </a:rPr>
              <a:t>http://www.netl.doe.gov/technologies/carbon_seq/core_rd/storage.html</a:t>
            </a:r>
            <a:r>
              <a:rPr lang="en-US" sz="1600" dirty="0" smtClean="0"/>
              <a:t/>
            </a:r>
            <a:br>
              <a:rPr lang="en-US" sz="1600" dirty="0" smtClean="0"/>
            </a:br>
            <a:endParaRPr lang="en-US" sz="1600" dirty="0"/>
          </a:p>
        </p:txBody>
      </p:sp>
      <p:pic>
        <p:nvPicPr>
          <p:cNvPr id="18434" name="Picture 2" descr="http://www.co2crc.com.au/images/imagelibrary/gen_diag/spm1_media.jpg"/>
          <p:cNvPicPr>
            <a:picLocks noChangeAspect="1" noChangeArrowheads="1"/>
          </p:cNvPicPr>
          <p:nvPr/>
        </p:nvPicPr>
        <p:blipFill>
          <a:blip r:embed="rId4" cstate="print"/>
          <a:srcRect/>
          <a:stretch>
            <a:fillRect/>
          </a:stretch>
        </p:blipFill>
        <p:spPr bwMode="auto">
          <a:xfrm>
            <a:off x="762000" y="1219200"/>
            <a:ext cx="7696200" cy="53721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B9E7FF2-E888-42CB-8612-8B4379D52367}" type="slidenum">
              <a:rPr lang="en-US"/>
              <a:pPr/>
              <a:t>23</a:t>
            </a:fld>
            <a:endParaRPr lang="en-US" dirty="0"/>
          </a:p>
        </p:txBody>
      </p:sp>
      <p:sp>
        <p:nvSpPr>
          <p:cNvPr id="45058" name="Rectangle 2"/>
          <p:cNvSpPr>
            <a:spLocks noGrp="1" noChangeArrowheads="1"/>
          </p:cNvSpPr>
          <p:nvPr>
            <p:ph type="title"/>
          </p:nvPr>
        </p:nvSpPr>
        <p:spPr>
          <a:xfrm>
            <a:off x="228600" y="152400"/>
            <a:ext cx="8686800" cy="1066800"/>
          </a:xfrm>
        </p:spPr>
        <p:txBody>
          <a:bodyPr/>
          <a:lstStyle/>
          <a:p>
            <a:r>
              <a:rPr lang="en-US" sz="4000" b="1" dirty="0"/>
              <a:t>NETL Seven Regional Partnerships</a:t>
            </a:r>
            <a:r>
              <a:rPr lang="en-US" sz="4000" dirty="0"/>
              <a:t/>
            </a:r>
            <a:br>
              <a:rPr lang="en-US" sz="4000" dirty="0"/>
            </a:br>
            <a:r>
              <a:rPr lang="en-US" sz="1400" dirty="0"/>
              <a:t>http://www.netl.doe.gov/technologies/carbon_seq/partnerships/links.html</a:t>
            </a:r>
          </a:p>
        </p:txBody>
      </p:sp>
      <p:pic>
        <p:nvPicPr>
          <p:cNvPr id="45059" name="Picture 3" descr="netl web site"/>
          <p:cNvPicPr>
            <a:picLocks noChangeAspect="1" noChangeArrowheads="1"/>
          </p:cNvPicPr>
          <p:nvPr/>
        </p:nvPicPr>
        <p:blipFill>
          <a:blip r:embed="rId3" cstate="print"/>
          <a:srcRect/>
          <a:stretch>
            <a:fillRect/>
          </a:stretch>
        </p:blipFill>
        <p:spPr bwMode="auto">
          <a:xfrm>
            <a:off x="914400" y="1295400"/>
            <a:ext cx="7161213" cy="1885950"/>
          </a:xfrm>
          <a:prstGeom prst="rect">
            <a:avLst/>
          </a:prstGeom>
          <a:noFill/>
        </p:spPr>
      </p:pic>
      <p:pic>
        <p:nvPicPr>
          <p:cNvPr id="45060" name="Picture 4" descr="aregionals 4"/>
          <p:cNvPicPr>
            <a:picLocks noChangeAspect="1" noChangeArrowheads="1"/>
          </p:cNvPicPr>
          <p:nvPr/>
        </p:nvPicPr>
        <p:blipFill>
          <a:blip r:embed="rId4" cstate="print"/>
          <a:srcRect/>
          <a:stretch>
            <a:fillRect/>
          </a:stretch>
        </p:blipFill>
        <p:spPr bwMode="auto">
          <a:xfrm>
            <a:off x="304800" y="3276600"/>
            <a:ext cx="4067175" cy="3190875"/>
          </a:xfrm>
          <a:prstGeom prst="rect">
            <a:avLst/>
          </a:prstGeom>
          <a:noFill/>
        </p:spPr>
      </p:pic>
      <p:pic>
        <p:nvPicPr>
          <p:cNvPr id="45061" name="Picture 5" descr="aa regionals 3"/>
          <p:cNvPicPr>
            <a:picLocks noChangeAspect="1" noChangeArrowheads="1"/>
          </p:cNvPicPr>
          <p:nvPr/>
        </p:nvPicPr>
        <p:blipFill>
          <a:blip r:embed="rId5" cstate="print"/>
          <a:srcRect/>
          <a:stretch>
            <a:fillRect/>
          </a:stretch>
        </p:blipFill>
        <p:spPr bwMode="auto">
          <a:xfrm>
            <a:off x="4648200" y="3657600"/>
            <a:ext cx="4086225" cy="25431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Houston-CCS Capital of North America</a:t>
            </a:r>
            <a:endParaRPr lang="en-US" b="1" dirty="0"/>
          </a:p>
        </p:txBody>
      </p:sp>
      <p:pic>
        <p:nvPicPr>
          <p:cNvPr id="10243" name="Picture 2"/>
          <p:cNvPicPr>
            <a:picLocks noGrp="1" noChangeAspect="1" noChangeArrowheads="1"/>
          </p:cNvPicPr>
          <p:nvPr>
            <p:ph idx="1"/>
          </p:nvPr>
        </p:nvPicPr>
        <p:blipFill>
          <a:blip r:embed="rId3" cstate="print"/>
          <a:srcRect/>
          <a:stretch>
            <a:fillRect/>
          </a:stretch>
        </p:blipFill>
        <p:spPr>
          <a:xfrm>
            <a:off x="457200" y="1717675"/>
            <a:ext cx="8229600" cy="42910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000" b="1" dirty="0" smtClean="0"/>
              <a:t>Global Geologic Sequestration </a:t>
            </a:r>
            <a:br>
              <a:rPr lang="en-US" sz="4000" b="1" dirty="0" smtClean="0"/>
            </a:br>
            <a:r>
              <a:rPr lang="en-US" sz="1600" dirty="0" smtClean="0">
                <a:ea typeface="ＭＳ Ｐゴシック" pitchFamily="96" charset="-128"/>
              </a:rPr>
              <a:t>Special Report on Carbon Dioxide Capture and Storage </a:t>
            </a:r>
            <a:r>
              <a:rPr lang="en-US" sz="1600" dirty="0" err="1" smtClean="0">
                <a:ea typeface="ＭＳ Ｐゴシック" pitchFamily="96" charset="-128"/>
              </a:rPr>
              <a:t>pge</a:t>
            </a:r>
            <a:r>
              <a:rPr lang="en-US" sz="1600" dirty="0" smtClean="0">
                <a:ea typeface="ＭＳ Ｐゴシック" pitchFamily="96" charset="-128"/>
              </a:rPr>
              <a:t> 198 fig. 5.1</a:t>
            </a:r>
            <a:br>
              <a:rPr lang="en-US" sz="1600" dirty="0" smtClean="0">
                <a:ea typeface="ＭＳ Ｐゴシック" pitchFamily="96" charset="-128"/>
              </a:rPr>
            </a:br>
            <a:r>
              <a:rPr lang="en-US" sz="1600" dirty="0" smtClean="0">
                <a:ea typeface="ＭＳ Ｐゴシック" pitchFamily="96" charset="-128"/>
                <a:hlinkClick r:id="rId2"/>
              </a:rPr>
              <a:t>http://www.ipcc.ch/activity/srccs/SRCCS_Chapter5.pdf</a:t>
            </a:r>
            <a:r>
              <a:rPr lang="en-US" sz="1600" dirty="0" smtClean="0">
                <a:ea typeface="ＭＳ Ｐゴシック" pitchFamily="96" charset="-128"/>
              </a:rPr>
              <a:t/>
            </a:r>
            <a:br>
              <a:rPr lang="en-US" sz="1600" dirty="0" smtClean="0">
                <a:ea typeface="ＭＳ Ｐゴシック" pitchFamily="96" charset="-128"/>
              </a:rPr>
            </a:br>
            <a:endParaRPr lang="en-US" sz="1600" b="1" dirty="0"/>
          </a:p>
        </p:txBody>
      </p:sp>
      <p:pic>
        <p:nvPicPr>
          <p:cNvPr id="4" name="Picture 3" descr="IPCC relevant co2 storage sites"/>
          <p:cNvPicPr>
            <a:picLocks noChangeAspect="1" noChangeArrowheads="1"/>
          </p:cNvPicPr>
          <p:nvPr/>
        </p:nvPicPr>
        <p:blipFill>
          <a:blip r:embed="rId3" cstate="print"/>
          <a:srcRect/>
          <a:stretch>
            <a:fillRect/>
          </a:stretch>
        </p:blipFill>
        <p:spPr bwMode="auto">
          <a:xfrm>
            <a:off x="762000" y="1143000"/>
            <a:ext cx="7467600" cy="4419600"/>
          </a:xfrm>
          <a:prstGeom prst="rect">
            <a:avLst/>
          </a:prstGeom>
          <a:noFill/>
          <a:ln w="9525">
            <a:noFill/>
            <a:miter lim="800000"/>
            <a:headEnd/>
            <a:tailEnd/>
          </a:ln>
        </p:spPr>
      </p:pic>
      <p:sp>
        <p:nvSpPr>
          <p:cNvPr id="5" name="Text Box 4"/>
          <p:cNvSpPr txBox="1">
            <a:spLocks noChangeArrowheads="1"/>
          </p:cNvSpPr>
          <p:nvPr/>
        </p:nvSpPr>
        <p:spPr bwMode="auto">
          <a:xfrm>
            <a:off x="762000" y="6096000"/>
            <a:ext cx="219932" cy="276999"/>
          </a:xfrm>
          <a:prstGeom prst="rect">
            <a:avLst/>
          </a:prstGeom>
          <a:noFill/>
          <a:ln w="9525">
            <a:noFill/>
            <a:miter lim="800000"/>
            <a:headEnd/>
            <a:tailEnd/>
          </a:ln>
        </p:spPr>
        <p:txBody>
          <a:bodyPr wrap="none">
            <a:spAutoFit/>
          </a:bodyPr>
          <a:lstStyle/>
          <a:p>
            <a:pPr eaLnBrk="1" hangingPunct="1"/>
            <a:r>
              <a:rPr lang="en-US" sz="1200" dirty="0">
                <a:ea typeface="ＭＳ Ｐゴシック" pitchFamily="96" charset="-128"/>
              </a:rPr>
              <a:t> </a:t>
            </a:r>
          </a:p>
        </p:txBody>
      </p:sp>
      <p:sp>
        <p:nvSpPr>
          <p:cNvPr id="6" name="TextBox 5"/>
          <p:cNvSpPr txBox="1"/>
          <p:nvPr/>
        </p:nvSpPr>
        <p:spPr>
          <a:xfrm>
            <a:off x="762000" y="5715000"/>
            <a:ext cx="7467600" cy="923330"/>
          </a:xfrm>
          <a:prstGeom prst="rect">
            <a:avLst/>
          </a:prstGeom>
          <a:noFill/>
        </p:spPr>
        <p:txBody>
          <a:bodyPr wrap="square" rtlCol="0">
            <a:spAutoFit/>
          </a:bodyPr>
          <a:lstStyle/>
          <a:p>
            <a:r>
              <a:rPr lang="en-US" dirty="0" smtClean="0"/>
              <a:t>192 proposed and active CCS projects worldwide. The projects are located in 20 countries across five continents. The 192 projects globally include 38 capture, 46 storage, and 108 for capture and storage.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Geologic Sequestration</a:t>
            </a:r>
            <a:br>
              <a:rPr lang="en-US" sz="4000" b="1" dirty="0" smtClean="0"/>
            </a:br>
            <a:r>
              <a:rPr lang="en-US" sz="1600" dirty="0" smtClean="0"/>
              <a:t>http://www.netl.doe.gov/technologies/carbon_seq/database/index.html</a:t>
            </a:r>
            <a:endParaRPr lang="en-US" sz="4000" b="1" dirty="0"/>
          </a:p>
        </p:txBody>
      </p:sp>
      <p:pic>
        <p:nvPicPr>
          <p:cNvPr id="4" name="Picture 3" descr="ccs google earthM.png"/>
          <p:cNvPicPr>
            <a:picLocks noChangeAspect="1"/>
          </p:cNvPicPr>
          <p:nvPr/>
        </p:nvPicPr>
        <p:blipFill>
          <a:blip r:embed="rId2" cstate="print"/>
          <a:stretch>
            <a:fillRect/>
          </a:stretch>
        </p:blipFill>
        <p:spPr>
          <a:xfrm>
            <a:off x="228600" y="1447800"/>
            <a:ext cx="8610600" cy="525004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Issues</a:t>
            </a:r>
            <a:endParaRPr lang="en-US" sz="4000" b="1" dirty="0"/>
          </a:p>
        </p:txBody>
      </p:sp>
      <p:sp>
        <p:nvSpPr>
          <p:cNvPr id="3" name="Content Placeholder 2"/>
          <p:cNvSpPr>
            <a:spLocks noGrp="1"/>
          </p:cNvSpPr>
          <p:nvPr>
            <p:ph sz="half" idx="1"/>
          </p:nvPr>
        </p:nvSpPr>
        <p:spPr/>
        <p:txBody>
          <a:bodyPr>
            <a:normAutofit/>
          </a:bodyPr>
          <a:lstStyle/>
          <a:p>
            <a:r>
              <a:rPr lang="en-US" dirty="0" smtClean="0"/>
              <a:t>Liability</a:t>
            </a:r>
          </a:p>
          <a:p>
            <a:r>
              <a:rPr lang="en-US" dirty="0" smtClean="0"/>
              <a:t>Land rights issues: storage space, mineral rights, surface rights and access</a:t>
            </a:r>
          </a:p>
          <a:p>
            <a:r>
              <a:rPr lang="en-US" dirty="0" smtClean="0"/>
              <a:t>Regulatory-Federal and State</a:t>
            </a:r>
          </a:p>
          <a:p>
            <a:r>
              <a:rPr lang="en-US" dirty="0" smtClean="0"/>
              <a:t>Environmental</a:t>
            </a:r>
          </a:p>
          <a:p>
            <a:r>
              <a:rPr lang="en-US" dirty="0" smtClean="0"/>
              <a:t>Water use and access</a:t>
            </a:r>
          </a:p>
        </p:txBody>
      </p:sp>
      <p:sp>
        <p:nvSpPr>
          <p:cNvPr id="4" name="Content Placeholder 3"/>
          <p:cNvSpPr>
            <a:spLocks noGrp="1"/>
          </p:cNvSpPr>
          <p:nvPr>
            <p:ph sz="half" idx="2"/>
          </p:nvPr>
        </p:nvSpPr>
        <p:spPr/>
        <p:txBody>
          <a:bodyPr>
            <a:normAutofit/>
          </a:bodyPr>
          <a:lstStyle/>
          <a:p>
            <a:r>
              <a:rPr lang="en-US" dirty="0" smtClean="0"/>
              <a:t>Infrastructure</a:t>
            </a:r>
          </a:p>
          <a:p>
            <a:r>
              <a:rPr lang="en-US" dirty="0" smtClean="0"/>
              <a:t>Funding</a:t>
            </a:r>
          </a:p>
          <a:p>
            <a:r>
              <a:rPr lang="en-US" dirty="0" smtClean="0"/>
              <a:t>Human Resources</a:t>
            </a:r>
          </a:p>
          <a:p>
            <a:r>
              <a:rPr lang="en-US" dirty="0" smtClean="0"/>
              <a:t>Geographic</a:t>
            </a:r>
          </a:p>
          <a:p>
            <a:r>
              <a:rPr lang="en-US" dirty="0" smtClean="0"/>
              <a:t>Geologic</a:t>
            </a:r>
          </a:p>
          <a:p>
            <a:r>
              <a:rPr lang="en-US" dirty="0" smtClean="0"/>
              <a:t>Public Acceptance</a:t>
            </a:r>
          </a:p>
          <a:p>
            <a:r>
              <a:rPr lang="en-US" dirty="0" smtClean="0"/>
              <a:t>Energy </a:t>
            </a:r>
          </a:p>
          <a:p>
            <a:endParaRPr lang="en-US" dirty="0"/>
          </a:p>
        </p:txBody>
      </p:sp>
      <p:sp>
        <p:nvSpPr>
          <p:cNvPr id="5" name="Slide Number Placeholder 4"/>
          <p:cNvSpPr>
            <a:spLocks noGrp="1"/>
          </p:cNvSpPr>
          <p:nvPr>
            <p:ph type="sldNum" sz="quarter" idx="12"/>
          </p:nvPr>
        </p:nvSpPr>
        <p:spPr/>
        <p:txBody>
          <a:bodyPr/>
          <a:lstStyle/>
          <a:p>
            <a:fld id="{0653E1EA-9C9E-4055-B963-92EC5EC26ECA}"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Public Acceptance is Crucial </a:t>
            </a:r>
            <a:r>
              <a:rPr lang="en-US" sz="2000" b="1" dirty="0" smtClean="0"/>
              <a:t>http://sites.google.com/site/noco2wasteindarke/ </a:t>
            </a:r>
            <a:endParaRPr lang="en-US" sz="2000" b="1" dirty="0"/>
          </a:p>
        </p:txBody>
      </p:sp>
      <p:pic>
        <p:nvPicPr>
          <p:cNvPr id="9218" name="Picture 2" descr="http://sites.google.com/site/noco2wasteindarke/_/rsrc/1250900426297/home/slideshow_1156718_ddn063009carbon222.jpg">
            <a:hlinkClick r:id="rId3"/>
          </p:cNvPr>
          <p:cNvPicPr>
            <a:picLocks noChangeAspect="1" noChangeArrowheads="1"/>
          </p:cNvPicPr>
          <p:nvPr/>
        </p:nvPicPr>
        <p:blipFill>
          <a:blip r:embed="rId4" cstate="print"/>
          <a:srcRect/>
          <a:stretch>
            <a:fillRect/>
          </a:stretch>
        </p:blipFill>
        <p:spPr bwMode="auto">
          <a:xfrm>
            <a:off x="304800" y="1828800"/>
            <a:ext cx="2857500" cy="4286250"/>
          </a:xfrm>
          <a:prstGeom prst="rect">
            <a:avLst/>
          </a:prstGeom>
          <a:noFill/>
        </p:spPr>
      </p:pic>
      <p:pic>
        <p:nvPicPr>
          <p:cNvPr id="9220" name="Picture 4" descr="http://sites.google.com/site/noco2wasteindarke/_/rsrc/1247021531752/home/dsc_0097.jpg?height=342&amp;width=420">
            <a:hlinkClick r:id="rId5"/>
          </p:cNvPr>
          <p:cNvPicPr>
            <a:picLocks noChangeAspect="1" noChangeArrowheads="1"/>
          </p:cNvPicPr>
          <p:nvPr/>
        </p:nvPicPr>
        <p:blipFill>
          <a:blip r:embed="rId6" cstate="print"/>
          <a:srcRect/>
          <a:stretch>
            <a:fillRect/>
          </a:stretch>
        </p:blipFill>
        <p:spPr bwMode="auto">
          <a:xfrm>
            <a:off x="3581400" y="1752600"/>
            <a:ext cx="4876800" cy="4419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Public Acceptance is Crucial</a:t>
            </a:r>
            <a:endParaRPr lang="en-US" sz="4000" b="1" dirty="0"/>
          </a:p>
        </p:txBody>
      </p:sp>
      <p:sp>
        <p:nvSpPr>
          <p:cNvPr id="3" name="Content Placeholder 2"/>
          <p:cNvSpPr>
            <a:spLocks noGrp="1"/>
          </p:cNvSpPr>
          <p:nvPr>
            <p:ph idx="1"/>
          </p:nvPr>
        </p:nvSpPr>
        <p:spPr/>
        <p:txBody>
          <a:bodyPr>
            <a:normAutofit fontScale="62500" lnSpcReduction="20000"/>
          </a:bodyPr>
          <a:lstStyle/>
          <a:p>
            <a:r>
              <a:rPr lang="en-US" b="1" dirty="0" smtClean="0"/>
              <a:t>Shell's CO2 stocking plans under fire</a:t>
            </a:r>
            <a:br>
              <a:rPr lang="en-US" b="1" dirty="0" smtClean="0"/>
            </a:br>
            <a:r>
              <a:rPr lang="en-US" dirty="0" smtClean="0"/>
              <a:t>Posted: 03 January 2010 1056 hrs </a:t>
            </a:r>
          </a:p>
          <a:p>
            <a:r>
              <a:rPr lang="en-US" b="1" dirty="0" smtClean="0"/>
              <a:t>http://www.channelnewsasia.com/stories/afp_world_business/view/1028244/1/.html</a:t>
            </a:r>
            <a:endParaRPr lang="en-US" dirty="0" smtClean="0"/>
          </a:p>
          <a:p>
            <a:r>
              <a:rPr lang="en-US" dirty="0" smtClean="0"/>
              <a:t> </a:t>
            </a:r>
          </a:p>
          <a:p>
            <a:r>
              <a:rPr lang="en-US" dirty="0" smtClean="0"/>
              <a:t>BARENDRECHT, Netherlands: A plan by oil giant Shell to store 300,000 </a:t>
            </a:r>
            <a:r>
              <a:rPr lang="en-US" dirty="0" err="1" smtClean="0"/>
              <a:t>tonnes</a:t>
            </a:r>
            <a:r>
              <a:rPr lang="en-US" dirty="0" smtClean="0"/>
              <a:t> of carbon dioxide a year in a depleted gas reservoir beneath a Dutch city has drawn the ire of residents and local officials who have vowed to thwart it. </a:t>
            </a:r>
            <a:br>
              <a:rPr lang="en-US" dirty="0" smtClean="0"/>
            </a:br>
            <a:r>
              <a:rPr lang="en-US" dirty="0" smtClean="0"/>
              <a:t/>
            </a:r>
            <a:br>
              <a:rPr lang="en-US" dirty="0" smtClean="0"/>
            </a:br>
            <a:r>
              <a:rPr lang="en-US" dirty="0" smtClean="0"/>
              <a:t>"We are going to do everything to oppose this project," declared </a:t>
            </a:r>
            <a:r>
              <a:rPr lang="en-US" dirty="0" err="1" smtClean="0"/>
              <a:t>Barendrecht</a:t>
            </a:r>
            <a:r>
              <a:rPr lang="en-US" dirty="0" smtClean="0"/>
              <a:t> deputy mayor Simon </a:t>
            </a:r>
            <a:r>
              <a:rPr lang="en-US" dirty="0" err="1" smtClean="0"/>
              <a:t>Zuurbier</a:t>
            </a:r>
            <a:r>
              <a:rPr lang="en-US" dirty="0" smtClean="0"/>
              <a:t>, who voiced fears for the safety of the city's 50,000 inhabitants. </a:t>
            </a:r>
            <a:br>
              <a:rPr lang="en-US" dirty="0" smtClean="0"/>
            </a:br>
            <a:r>
              <a:rPr lang="en-US" dirty="0" smtClean="0"/>
              <a:t/>
            </a:r>
            <a:br>
              <a:rPr lang="en-US" dirty="0" smtClean="0"/>
            </a:br>
            <a:r>
              <a:rPr lang="en-US" dirty="0" smtClean="0"/>
              <a:t>"We are taking legal action to get it cancelled and we'll approve none of the required permits."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Global CO</a:t>
            </a:r>
            <a:r>
              <a:rPr lang="en-US" sz="4000" b="1" baseline="-25000" dirty="0" smtClean="0"/>
              <a:t>2</a:t>
            </a:r>
            <a:r>
              <a:rPr lang="en-US" sz="4000" b="1" dirty="0" smtClean="0"/>
              <a:t> Reductions</a:t>
            </a:r>
            <a:endParaRPr lang="en-US" sz="4000" b="1" dirty="0"/>
          </a:p>
        </p:txBody>
      </p:sp>
      <p:sp>
        <p:nvSpPr>
          <p:cNvPr id="3" name="Content Placeholder 2"/>
          <p:cNvSpPr>
            <a:spLocks noGrp="1"/>
          </p:cNvSpPr>
          <p:nvPr>
            <p:ph idx="1"/>
          </p:nvPr>
        </p:nvSpPr>
        <p:spPr/>
        <p:txBody>
          <a:bodyPr/>
          <a:lstStyle/>
          <a:p>
            <a:r>
              <a:rPr lang="en-US" dirty="0" smtClean="0"/>
              <a:t>Fuel switching</a:t>
            </a:r>
          </a:p>
          <a:p>
            <a:r>
              <a:rPr lang="en-US" dirty="0" smtClean="0"/>
              <a:t>Energy efficiency</a:t>
            </a:r>
          </a:p>
          <a:p>
            <a:r>
              <a:rPr lang="en-US" dirty="0" smtClean="0"/>
              <a:t>Reforestation/forest sequestration</a:t>
            </a:r>
          </a:p>
          <a:p>
            <a:r>
              <a:rPr lang="en-US" dirty="0" smtClean="0"/>
              <a:t>Terrestrial sequestration</a:t>
            </a:r>
          </a:p>
          <a:p>
            <a:r>
              <a:rPr lang="en-US" dirty="0" smtClean="0"/>
              <a:t>Geologic sequestration</a:t>
            </a:r>
          </a:p>
          <a:p>
            <a:r>
              <a:rPr lang="en-US" dirty="0" smtClean="0"/>
              <a:t>Alternative energy</a:t>
            </a:r>
          </a:p>
          <a:p>
            <a:r>
              <a:rPr lang="en-US" dirty="0" smtClean="0"/>
              <a:t>Planned/managed urban development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Getting there and Issues</a:t>
            </a:r>
            <a:endParaRPr lang="en-US" sz="4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000" b="1" dirty="0" smtClean="0"/>
              <a:t>“Wedges” for CO</a:t>
            </a:r>
            <a:r>
              <a:rPr lang="en-US" sz="4000" b="1" baseline="-25000" dirty="0" smtClean="0"/>
              <a:t>2</a:t>
            </a:r>
            <a:r>
              <a:rPr lang="en-US" sz="4000" b="1" dirty="0" smtClean="0"/>
              <a:t> Reductions </a:t>
            </a:r>
            <a:r>
              <a:rPr lang="en-US" dirty="0" smtClean="0"/>
              <a:t/>
            </a:r>
            <a:br>
              <a:rPr lang="en-US" dirty="0" smtClean="0"/>
            </a:br>
            <a:r>
              <a:rPr lang="en-US" sz="1600" dirty="0" smtClean="0"/>
              <a:t>http://www.stabilisation2005.com/day3/Socolow.pdf</a:t>
            </a:r>
            <a:endParaRPr lang="en-US" sz="1600" dirty="0"/>
          </a:p>
        </p:txBody>
      </p:sp>
      <p:pic>
        <p:nvPicPr>
          <p:cNvPr id="4" name="Picture 3" descr="s wdge config M.png"/>
          <p:cNvPicPr>
            <a:picLocks noChangeAspect="1"/>
          </p:cNvPicPr>
          <p:nvPr/>
        </p:nvPicPr>
        <p:blipFill>
          <a:blip r:embed="rId2" cstate="print"/>
          <a:stretch>
            <a:fillRect/>
          </a:stretch>
        </p:blipFill>
        <p:spPr>
          <a:xfrm>
            <a:off x="914400" y="1519476"/>
            <a:ext cx="7315200" cy="465272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is a “Wedge”?</a:t>
            </a:r>
            <a:r>
              <a:rPr lang="en-US" dirty="0" smtClean="0"/>
              <a:t> </a:t>
            </a:r>
            <a:r>
              <a:rPr lang="en-US" sz="1600" dirty="0" smtClean="0"/>
              <a:t>http://www.stabilisation2005.com/day3/Socolow.pdf</a:t>
            </a:r>
            <a:endParaRPr lang="en-US" sz="1600" dirty="0"/>
          </a:p>
        </p:txBody>
      </p:sp>
      <p:pic>
        <p:nvPicPr>
          <p:cNvPr id="4" name="Picture 3" descr="s what is a wedge.png"/>
          <p:cNvPicPr>
            <a:picLocks noChangeAspect="1"/>
          </p:cNvPicPr>
          <p:nvPr/>
        </p:nvPicPr>
        <p:blipFill>
          <a:blip r:embed="rId2" cstate="print"/>
          <a:stretch>
            <a:fillRect/>
          </a:stretch>
        </p:blipFill>
        <p:spPr>
          <a:xfrm>
            <a:off x="1295400" y="1447800"/>
            <a:ext cx="6324600" cy="4876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b="1" i="1" dirty="0" smtClean="0"/>
              <a:t>"We have to look everywhere in the economy” </a:t>
            </a:r>
            <a:r>
              <a:rPr lang="en-US" b="1" dirty="0" smtClean="0"/>
              <a:t>Robert Sokolow </a:t>
            </a:r>
            <a:br>
              <a:rPr lang="en-US" b="1" dirty="0" smtClean="0"/>
            </a:br>
            <a:r>
              <a:rPr lang="en-US" b="1" dirty="0" smtClean="0"/>
              <a:t>The Seven Wedges </a:t>
            </a:r>
            <a:br>
              <a:rPr lang="en-US" b="1" dirty="0" smtClean="0"/>
            </a:br>
            <a:r>
              <a:rPr lang="en-US" sz="1600" dirty="0" smtClean="0"/>
              <a:t>http://www.stabilisation2005.com/day3/Socolow.pdf </a:t>
            </a:r>
            <a:endParaRPr lang="en-US" sz="1600" dirty="0"/>
          </a:p>
        </p:txBody>
      </p:sp>
      <p:pic>
        <p:nvPicPr>
          <p:cNvPr id="4" name="Picture 3" descr="sokolow seven wedges.png"/>
          <p:cNvPicPr>
            <a:picLocks noChangeAspect="1"/>
          </p:cNvPicPr>
          <p:nvPr/>
        </p:nvPicPr>
        <p:blipFill>
          <a:blip r:embed="rId2" cstate="print"/>
          <a:stretch>
            <a:fillRect/>
          </a:stretch>
        </p:blipFill>
        <p:spPr>
          <a:xfrm>
            <a:off x="1295400" y="2438400"/>
            <a:ext cx="6200000" cy="396190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b="1" dirty="0" smtClean="0"/>
              <a:t>Carbon Disclosure Project </a:t>
            </a:r>
            <a:br>
              <a:rPr lang="en-US" sz="4000" b="1" dirty="0" smtClean="0"/>
            </a:br>
            <a:r>
              <a:rPr lang="en-US" sz="1600" dirty="0" smtClean="0"/>
              <a:t>https://www.cdproject.net/en-US/Pages/HomePage.aspx</a:t>
            </a:r>
            <a:endParaRPr lang="en-US" sz="1600" dirty="0"/>
          </a:p>
        </p:txBody>
      </p:sp>
      <p:sp>
        <p:nvSpPr>
          <p:cNvPr id="3" name="Content Placeholder 2"/>
          <p:cNvSpPr>
            <a:spLocks noGrp="1"/>
          </p:cNvSpPr>
          <p:nvPr>
            <p:ph idx="1"/>
          </p:nvPr>
        </p:nvSpPr>
        <p:spPr>
          <a:xfrm>
            <a:off x="4648200" y="1219200"/>
            <a:ext cx="4267200" cy="4906963"/>
          </a:xfrm>
        </p:spPr>
        <p:txBody>
          <a:bodyPr>
            <a:normAutofit fontScale="70000" lnSpcReduction="20000"/>
          </a:bodyPr>
          <a:lstStyle/>
          <a:p>
            <a:r>
              <a:rPr lang="en-US" dirty="0" smtClean="0"/>
              <a:t>The </a:t>
            </a:r>
            <a:r>
              <a:rPr lang="en-US" i="1" dirty="0" smtClean="0"/>
              <a:t>“Carbon Disclosure Project”</a:t>
            </a:r>
            <a:r>
              <a:rPr lang="en-US" dirty="0" smtClean="0"/>
              <a:t> is having a profound effect on the global carbon market development. CDP provides a coordinating secretariat for 475 institutional investors with a combined (</a:t>
            </a:r>
            <a:r>
              <a:rPr lang="en-US" i="1" dirty="0" smtClean="0"/>
              <a:t>today)</a:t>
            </a:r>
            <a:r>
              <a:rPr lang="en-US" dirty="0" smtClean="0"/>
              <a:t> </a:t>
            </a:r>
            <a:r>
              <a:rPr lang="en-US" i="1" dirty="0" smtClean="0"/>
              <a:t>$55 trillion</a:t>
            </a:r>
            <a:r>
              <a:rPr lang="en-US" dirty="0" smtClean="0"/>
              <a:t> of assets under management. On their behalf it seeks information on the business risks and opportunities presented by climate change and greenhouse gas emissions data from the world's largest companies: 3,000 in 2008. </a:t>
            </a:r>
            <a:br>
              <a:rPr lang="en-US" dirty="0" smtClean="0"/>
            </a:br>
            <a:r>
              <a:rPr lang="en-US" dirty="0" smtClean="0"/>
              <a:t/>
            </a:r>
            <a:br>
              <a:rPr lang="en-US" dirty="0" smtClean="0"/>
            </a:br>
            <a:r>
              <a:rPr lang="en-US" i="1" dirty="0" smtClean="0"/>
              <a:t>“Ignorance is no longer bliss”</a:t>
            </a:r>
            <a:endParaRPr lang="en-US" dirty="0"/>
          </a:p>
        </p:txBody>
      </p:sp>
      <p:pic>
        <p:nvPicPr>
          <p:cNvPr id="4" name="Picture 4" descr="carbon dosclosure project 07"/>
          <p:cNvPicPr>
            <a:picLocks noChangeAspect="1" noChangeArrowheads="1"/>
          </p:cNvPicPr>
          <p:nvPr/>
        </p:nvPicPr>
        <p:blipFill>
          <a:blip r:embed="rId2" cstate="print"/>
          <a:srcRect/>
          <a:stretch>
            <a:fillRect/>
          </a:stretch>
        </p:blipFill>
        <p:spPr bwMode="auto">
          <a:xfrm>
            <a:off x="304800" y="1219200"/>
            <a:ext cx="3886200" cy="53816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Globally vs US</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smtClean="0"/>
              <a:t>Most countries have powerful federal systems or centrally planned governments-hence government can press its intentions to the people</a:t>
            </a:r>
          </a:p>
          <a:p>
            <a:r>
              <a:rPr lang="en-US" dirty="0" smtClean="0"/>
              <a:t>Not so easy in the US-democratic process requires many inputs</a:t>
            </a:r>
          </a:p>
          <a:p>
            <a:r>
              <a:rPr lang="en-US" dirty="0" smtClean="0"/>
              <a:t>States have strong regional inputs</a:t>
            </a:r>
          </a:p>
          <a:p>
            <a:r>
              <a:rPr lang="en-US" dirty="0" smtClean="0"/>
              <a:t>Public vs private interests also need to intersect</a:t>
            </a:r>
          </a:p>
          <a:p>
            <a:r>
              <a:rPr lang="en-US" dirty="0" smtClean="0"/>
              <a:t>Many legal challenges in the US system not necessarily found elsewhere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is Needed</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A global price on carbon</a:t>
            </a:r>
          </a:p>
          <a:p>
            <a:pPr>
              <a:buNone/>
            </a:pPr>
            <a:endParaRPr lang="en-US" dirty="0" smtClean="0"/>
          </a:p>
          <a:p>
            <a:r>
              <a:rPr lang="en-US" dirty="0" smtClean="0"/>
              <a:t>Actions engaged:</a:t>
            </a:r>
          </a:p>
          <a:p>
            <a:r>
              <a:rPr lang="en-US" dirty="0" smtClean="0"/>
              <a:t>Kyoto now need post Kyoto after 2012</a:t>
            </a:r>
          </a:p>
          <a:p>
            <a:r>
              <a:rPr lang="en-US" dirty="0" smtClean="0"/>
              <a:t>EU-ETS functional and operating</a:t>
            </a:r>
          </a:p>
          <a:p>
            <a:r>
              <a:rPr lang="en-US" dirty="0" smtClean="0"/>
              <a:t>US Cap and Trade or carbon tax-now not expected legislatively until late or after 2010</a:t>
            </a:r>
          </a:p>
          <a:p>
            <a:r>
              <a:rPr lang="en-US" dirty="0" smtClean="0"/>
              <a:t>Other national programs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Issues</a:t>
            </a:r>
            <a:endParaRPr lang="en-US" sz="4000" b="1" dirty="0"/>
          </a:p>
        </p:txBody>
      </p:sp>
      <p:sp>
        <p:nvSpPr>
          <p:cNvPr id="3" name="Content Placeholder 2"/>
          <p:cNvSpPr>
            <a:spLocks noGrp="1"/>
          </p:cNvSpPr>
          <p:nvPr>
            <p:ph idx="1"/>
          </p:nvPr>
        </p:nvSpPr>
        <p:spPr/>
        <p:txBody>
          <a:bodyPr/>
          <a:lstStyle/>
          <a:p>
            <a:r>
              <a:rPr lang="en-US" dirty="0" smtClean="0"/>
              <a:t>Who pays or not?</a:t>
            </a:r>
          </a:p>
          <a:p>
            <a:r>
              <a:rPr lang="en-US" dirty="0" smtClean="0"/>
              <a:t>To whom?</a:t>
            </a:r>
          </a:p>
          <a:p>
            <a:r>
              <a:rPr lang="en-US" dirty="0" smtClean="0"/>
              <a:t>By what mechanism?</a:t>
            </a:r>
          </a:p>
          <a:p>
            <a:r>
              <a:rPr lang="en-US" dirty="0" smtClean="0"/>
              <a:t>And how?</a:t>
            </a:r>
          </a:p>
          <a:p>
            <a:r>
              <a:rPr lang="en-US" dirty="0" smtClean="0"/>
              <a:t>Beginning when?</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Issues</a:t>
            </a:r>
            <a:endParaRPr lang="en-US" sz="4000" b="1" dirty="0"/>
          </a:p>
        </p:txBody>
      </p:sp>
      <p:sp>
        <p:nvSpPr>
          <p:cNvPr id="3" name="Content Placeholder 2"/>
          <p:cNvSpPr>
            <a:spLocks noGrp="1"/>
          </p:cNvSpPr>
          <p:nvPr>
            <p:ph idx="1"/>
          </p:nvPr>
        </p:nvSpPr>
        <p:spPr/>
        <p:txBody>
          <a:bodyPr>
            <a:normAutofit fontScale="85000" lnSpcReduction="10000"/>
          </a:bodyPr>
          <a:lstStyle/>
          <a:p>
            <a:r>
              <a:rPr lang="en-US" dirty="0" smtClean="0"/>
              <a:t>Some governments now view carbon as a revenue tool</a:t>
            </a:r>
          </a:p>
          <a:p>
            <a:r>
              <a:rPr lang="en-US" dirty="0" smtClean="0"/>
              <a:t>Large impacted industries deeply engaged</a:t>
            </a:r>
          </a:p>
          <a:p>
            <a:r>
              <a:rPr lang="en-US" dirty="0" smtClean="0"/>
              <a:t>Lesser developed countries want the right to catch up to the developed ones on emissions/capita, emissions/GDP</a:t>
            </a:r>
          </a:p>
          <a:p>
            <a:r>
              <a:rPr lang="en-US" dirty="0" smtClean="0"/>
              <a:t>When should China be considered a developed nation?</a:t>
            </a:r>
          </a:p>
          <a:p>
            <a:r>
              <a:rPr lang="en-US" dirty="0" smtClean="0"/>
              <a:t>Mitigation programs not always globally accepted</a:t>
            </a:r>
          </a:p>
          <a:p>
            <a:r>
              <a:rPr lang="en-US" dirty="0" smtClean="0"/>
              <a:t>Competing regional and national interests at play</a:t>
            </a:r>
          </a:p>
          <a:p>
            <a:r>
              <a:rPr lang="en-US" dirty="0" smtClean="0"/>
              <a:t>Who will enforce a global program? </a:t>
            </a:r>
          </a:p>
          <a:p>
            <a:r>
              <a:rPr lang="en-US" dirty="0" smtClean="0"/>
              <a:t>National sovereignty issues huge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Contact Information</a:t>
            </a:r>
            <a:endParaRPr lang="en-US" dirty="0"/>
          </a:p>
        </p:txBody>
      </p:sp>
      <p:sp>
        <p:nvSpPr>
          <p:cNvPr id="3" name="Content Placeholder 2"/>
          <p:cNvSpPr>
            <a:spLocks noGrp="1"/>
          </p:cNvSpPr>
          <p:nvPr>
            <p:ph idx="1"/>
          </p:nvPr>
        </p:nvSpPr>
        <p:spPr>
          <a:xfrm>
            <a:off x="457200" y="1143000"/>
            <a:ext cx="8229600" cy="4724399"/>
          </a:xfrm>
        </p:spPr>
        <p:txBody>
          <a:bodyPr>
            <a:normAutofit fontScale="85000" lnSpcReduction="20000"/>
          </a:bodyPr>
          <a:lstStyle/>
          <a:p>
            <a:pPr>
              <a:spcAft>
                <a:spcPct val="70000"/>
              </a:spcAft>
              <a:buNone/>
            </a:pPr>
            <a:r>
              <a:rPr lang="en-US" sz="2400" b="1" dirty="0" smtClean="0"/>
              <a:t>Michael E. Moore</a:t>
            </a:r>
            <a:endParaRPr lang="en-US" sz="2400" dirty="0" smtClean="0"/>
          </a:p>
          <a:p>
            <a:r>
              <a:rPr lang="en-US" sz="2000" b="1" dirty="0" smtClean="0"/>
              <a:t>VP External Affairs and Business Development CCS   </a:t>
            </a:r>
          </a:p>
          <a:p>
            <a:r>
              <a:rPr lang="en-US" sz="2000" b="1" dirty="0" smtClean="0"/>
              <a:t>Blue Source LLC</a:t>
            </a:r>
          </a:p>
          <a:p>
            <a:endParaRPr lang="en-US" sz="2000" dirty="0" smtClean="0"/>
          </a:p>
          <a:p>
            <a:r>
              <a:rPr lang="en-US" sz="2000" b="1" dirty="0" smtClean="0"/>
              <a:t>Executive Director  </a:t>
            </a:r>
          </a:p>
          <a:p>
            <a:r>
              <a:rPr lang="en-US" sz="2000" b="1" dirty="0" smtClean="0"/>
              <a:t>North American Carbon Capture Storage Association</a:t>
            </a:r>
          </a:p>
          <a:p>
            <a:r>
              <a:rPr lang="en-US" sz="2000" b="1" dirty="0" smtClean="0"/>
              <a:t>WWW.NACCSA.Org</a:t>
            </a:r>
          </a:p>
          <a:p>
            <a:endParaRPr lang="en-US" sz="2000" dirty="0" smtClean="0"/>
          </a:p>
          <a:p>
            <a:r>
              <a:rPr lang="en-US" sz="2000" b="1" dirty="0" smtClean="0"/>
              <a:t>VP  and Founding member Board of Directors</a:t>
            </a:r>
          </a:p>
          <a:p>
            <a:r>
              <a:rPr lang="en-US" sz="2000" b="1" dirty="0" smtClean="0"/>
              <a:t> Texas Carbon Capture Storage Association</a:t>
            </a:r>
          </a:p>
          <a:p>
            <a:r>
              <a:rPr lang="en-US" sz="2000" b="1" dirty="0" smtClean="0"/>
              <a:t>WWW.TXCCSA.Org</a:t>
            </a:r>
          </a:p>
          <a:p>
            <a:pPr lvl="2">
              <a:lnSpc>
                <a:spcPct val="70000"/>
              </a:lnSpc>
            </a:pPr>
            <a:endParaRPr lang="en-US" sz="2000" dirty="0" smtClean="0"/>
          </a:p>
          <a:p>
            <a:pPr>
              <a:spcAft>
                <a:spcPct val="70000"/>
              </a:spcAft>
            </a:pPr>
            <a:r>
              <a:rPr lang="en-US" sz="2000" dirty="0" smtClean="0"/>
              <a:t>mmoore@bluesource.com</a:t>
            </a:r>
          </a:p>
          <a:p>
            <a:pPr>
              <a:spcAft>
                <a:spcPct val="70000"/>
              </a:spcAft>
            </a:pPr>
            <a:r>
              <a:rPr lang="en-US" sz="2000" dirty="0" smtClean="0"/>
              <a:t>Tel:  281-668-8475</a:t>
            </a:r>
          </a:p>
          <a:p>
            <a:pPr>
              <a:spcAft>
                <a:spcPct val="70000"/>
              </a:spcAft>
            </a:pPr>
            <a:r>
              <a:rPr lang="en-US" sz="2000" dirty="0" smtClean="0"/>
              <a:t>www.bluesource.com</a:t>
            </a:r>
          </a:p>
          <a:p>
            <a:endParaRPr lang="en-US" dirty="0"/>
          </a:p>
        </p:txBody>
      </p:sp>
      <p:pic>
        <p:nvPicPr>
          <p:cNvPr id="4" name="Picture 3" descr="naccsa.jpg"/>
          <p:cNvPicPr>
            <a:picLocks noChangeAspect="1"/>
          </p:cNvPicPr>
          <p:nvPr/>
        </p:nvPicPr>
        <p:blipFill>
          <a:blip r:embed="rId3" cstate="print"/>
          <a:stretch>
            <a:fillRect/>
          </a:stretch>
        </p:blipFill>
        <p:spPr>
          <a:xfrm>
            <a:off x="6477000" y="6096000"/>
            <a:ext cx="2486025" cy="533400"/>
          </a:xfrm>
          <a:prstGeom prst="rect">
            <a:avLst/>
          </a:prstGeom>
        </p:spPr>
      </p:pic>
      <p:pic>
        <p:nvPicPr>
          <p:cNvPr id="5" name="Picture 4" descr="blue logo AM.png"/>
          <p:cNvPicPr>
            <a:picLocks noChangeAspect="1"/>
          </p:cNvPicPr>
          <p:nvPr/>
        </p:nvPicPr>
        <p:blipFill>
          <a:blip r:embed="rId4" cstate="print"/>
          <a:stretch>
            <a:fillRect/>
          </a:stretch>
        </p:blipFill>
        <p:spPr>
          <a:xfrm>
            <a:off x="152400" y="5943600"/>
            <a:ext cx="2590800" cy="609599"/>
          </a:xfrm>
          <a:prstGeom prst="rect">
            <a:avLst/>
          </a:prstGeom>
        </p:spPr>
      </p:pic>
      <p:sp>
        <p:nvSpPr>
          <p:cNvPr id="6" name="Slide Number Placeholder 5"/>
          <p:cNvSpPr>
            <a:spLocks noGrp="1"/>
          </p:cNvSpPr>
          <p:nvPr>
            <p:ph type="sldNum" sz="quarter" idx="12"/>
          </p:nvPr>
        </p:nvSpPr>
        <p:spPr/>
        <p:txBody>
          <a:bodyPr/>
          <a:lstStyle/>
          <a:p>
            <a:fld id="{0653E1EA-9C9E-4055-B963-92EC5EC26ECA}"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Carbon-Energy-People</a:t>
            </a:r>
            <a:endParaRPr lang="en-U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Distribution of GHG Sources 2004</a:t>
            </a:r>
            <a:r>
              <a:rPr lang="en-US" dirty="0" smtClean="0"/>
              <a:t/>
            </a:r>
            <a:br>
              <a:rPr lang="en-US" dirty="0" smtClean="0"/>
            </a:br>
            <a:r>
              <a:rPr lang="en-US" sz="1600" dirty="0" smtClean="0"/>
              <a:t>http://www.epa.gov/climatechange/emissions/globalghg.html </a:t>
            </a:r>
            <a:r>
              <a:rPr lang="en-US" dirty="0" smtClean="0"/>
              <a:t/>
            </a:r>
            <a:br>
              <a:rPr lang="en-US" dirty="0" smtClean="0"/>
            </a:br>
            <a:r>
              <a:rPr lang="en-US" sz="1600" dirty="0" smtClean="0"/>
              <a:t>IPCC  </a:t>
            </a:r>
            <a:r>
              <a:rPr lang="en-US" sz="1600" dirty="0" smtClean="0">
                <a:hlinkClick r:id="rId2"/>
              </a:rPr>
              <a:t>4th Assessment Report: Climate Change 2007:  Synthesis Report</a:t>
            </a:r>
            <a:endParaRPr lang="en-US" sz="1600" dirty="0"/>
          </a:p>
        </p:txBody>
      </p:sp>
      <p:pic>
        <p:nvPicPr>
          <p:cNvPr id="27650" name="Picture 2" descr="Figure 1: Global greenhouse gas emissions, 2000. This pie chart shows the breakdown of global greenhouse gas emissions by gas. CO2 emissions from fossil fuel combustion and cement manufacturing account for 55 percent of the total. CO2 emissions from land use change and forestry account for another 19 percent. Methane emissions account for 16 percent of the total, nitrous oxide accounts for 9 percent, and the high-global-warming-potential gases (such as sulfur hexafluoride) account for 1 percent."/>
          <p:cNvPicPr>
            <a:picLocks noChangeAspect="1" noChangeArrowheads="1"/>
          </p:cNvPicPr>
          <p:nvPr/>
        </p:nvPicPr>
        <p:blipFill>
          <a:blip r:embed="rId3" cstate="print"/>
          <a:srcRect/>
          <a:stretch>
            <a:fillRect/>
          </a:stretch>
        </p:blipFill>
        <p:spPr bwMode="auto">
          <a:xfrm>
            <a:off x="1676400" y="1752600"/>
            <a:ext cx="5486400" cy="4343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34962"/>
          </a:xfrm>
        </p:spPr>
        <p:txBody>
          <a:bodyPr>
            <a:noAutofit/>
          </a:bodyPr>
          <a:lstStyle/>
          <a:p>
            <a:r>
              <a:rPr lang="en-US" sz="3200" b="1" dirty="0" smtClean="0"/>
              <a:t>The “Trillionth Ton” </a:t>
            </a:r>
            <a:r>
              <a:rPr lang="en-US" sz="1800" dirty="0" smtClean="0"/>
              <a:t/>
            </a:r>
            <a:br>
              <a:rPr lang="en-US" sz="1800" dirty="0" smtClean="0"/>
            </a:br>
            <a:r>
              <a:rPr lang="en-US" sz="1800" dirty="0" smtClean="0"/>
              <a:t>http://www.nature.com/news/2009/090429/full/4581091a.html</a:t>
            </a:r>
            <a:endParaRPr lang="en-US" sz="1800" dirty="0"/>
          </a:p>
        </p:txBody>
      </p:sp>
      <p:sp>
        <p:nvSpPr>
          <p:cNvPr id="3" name="Content Placeholder 2"/>
          <p:cNvSpPr>
            <a:spLocks noGrp="1"/>
          </p:cNvSpPr>
          <p:nvPr>
            <p:ph idx="1"/>
          </p:nvPr>
        </p:nvSpPr>
        <p:spPr>
          <a:xfrm>
            <a:off x="457200" y="5486400"/>
            <a:ext cx="8229600" cy="1219200"/>
          </a:xfrm>
        </p:spPr>
        <p:txBody>
          <a:bodyPr>
            <a:normAutofit/>
          </a:bodyPr>
          <a:lstStyle/>
          <a:p>
            <a:r>
              <a:rPr lang="en-US" sz="1800" b="1" dirty="0" smtClean="0"/>
              <a:t>If no climate policies are implemented (red) global warming will cross 2°C by the middle of the century. Making sure we don't emit more than 1 trillion (1000 gigatons) of CO</a:t>
            </a:r>
            <a:r>
              <a:rPr lang="en-US" sz="1800" b="1" baseline="-25000" dirty="0" smtClean="0"/>
              <a:t>2</a:t>
            </a:r>
            <a:r>
              <a:rPr lang="en-US" sz="1800" b="1" dirty="0" smtClean="0"/>
              <a:t> in total (blue) would limit the risk of exceeding 2°C to 25% (Image: M. Meinshausen)</a:t>
            </a:r>
            <a:endParaRPr lang="en-US" sz="1800" b="1" dirty="0"/>
          </a:p>
        </p:txBody>
      </p:sp>
      <p:pic>
        <p:nvPicPr>
          <p:cNvPr id="4" name="Picture 3" descr="global warming potential 2009.jpg"/>
          <p:cNvPicPr>
            <a:picLocks noChangeAspect="1"/>
          </p:cNvPicPr>
          <p:nvPr/>
        </p:nvPicPr>
        <p:blipFill>
          <a:blip r:embed="rId2" cstate="print"/>
          <a:stretch>
            <a:fillRect/>
          </a:stretch>
        </p:blipFill>
        <p:spPr>
          <a:xfrm>
            <a:off x="1371600" y="833437"/>
            <a:ext cx="6400800" cy="442436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Distribution of Cumulative CO</a:t>
            </a:r>
            <a:r>
              <a:rPr lang="en-US" sz="4000" b="1" baseline="-25000" dirty="0" smtClean="0"/>
              <a:t>2</a:t>
            </a:r>
            <a:r>
              <a:rPr lang="en-US" sz="4000" b="1" dirty="0" smtClean="0"/>
              <a:t> Emissions</a:t>
            </a:r>
            <a:r>
              <a:rPr lang="en-US" sz="1800" dirty="0" smtClean="0"/>
              <a:t/>
            </a:r>
            <a:br>
              <a:rPr lang="en-US" sz="1800" dirty="0" smtClean="0"/>
            </a:br>
            <a:r>
              <a:rPr lang="en-US" sz="1800" dirty="0" smtClean="0"/>
              <a:t>http://www.nature.com/news/2009/090429/full/4581091a/box/2.html</a:t>
            </a:r>
            <a:endParaRPr lang="en-US" sz="1800" dirty="0"/>
          </a:p>
        </p:txBody>
      </p:sp>
      <p:pic>
        <p:nvPicPr>
          <p:cNvPr id="4" name="Content Placeholder 3" descr="climate-piebig nature 2009.jpg"/>
          <p:cNvPicPr>
            <a:picLocks noGrp="1" noChangeAspect="1"/>
          </p:cNvPicPr>
          <p:nvPr>
            <p:ph idx="1"/>
          </p:nvPr>
        </p:nvPicPr>
        <p:blipFill>
          <a:blip r:embed="rId2" cstate="print"/>
          <a:stretch>
            <a:fillRect/>
          </a:stretch>
        </p:blipFill>
        <p:spPr>
          <a:xfrm>
            <a:off x="1600200" y="1524000"/>
            <a:ext cx="5867400" cy="5029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Historical Global CO</a:t>
            </a:r>
            <a:r>
              <a:rPr lang="en-US" b="1" baseline="-25000" dirty="0" smtClean="0"/>
              <a:t>2</a:t>
            </a:r>
            <a:r>
              <a:rPr lang="en-US" b="1" dirty="0" smtClean="0"/>
              <a:t> Emissions</a:t>
            </a:r>
            <a:br>
              <a:rPr lang="en-US" b="1" dirty="0" smtClean="0"/>
            </a:br>
            <a:endParaRPr lang="en-US" dirty="0"/>
          </a:p>
        </p:txBody>
      </p:sp>
      <p:sp>
        <p:nvSpPr>
          <p:cNvPr id="3" name="Content Placeholder 2"/>
          <p:cNvSpPr>
            <a:spLocks noGrp="1"/>
          </p:cNvSpPr>
          <p:nvPr>
            <p:ph idx="1"/>
          </p:nvPr>
        </p:nvSpPr>
        <p:spPr>
          <a:xfrm>
            <a:off x="533400" y="4495800"/>
            <a:ext cx="8229600" cy="1905000"/>
          </a:xfrm>
        </p:spPr>
        <p:txBody>
          <a:bodyPr>
            <a:normAutofit lnSpcReduction="10000"/>
          </a:bodyPr>
          <a:lstStyle/>
          <a:p>
            <a:r>
              <a:rPr lang="en-US" sz="2400" b="1" dirty="0" smtClean="0"/>
              <a:t>Greenhouse gas emissions, largely CO</a:t>
            </a:r>
            <a:r>
              <a:rPr lang="en-US" sz="2400" b="1" baseline="-25000" dirty="0" smtClean="0"/>
              <a:t>2</a:t>
            </a:r>
            <a:r>
              <a:rPr lang="en-US" sz="2400" b="1" dirty="0" smtClean="0"/>
              <a:t> from the combustion of fossil fuels, have risen dramatically since the start of the industrial revolution. Globally, energy-related CO</a:t>
            </a:r>
            <a:r>
              <a:rPr lang="en-US" sz="2400" b="1" baseline="-25000" dirty="0" smtClean="0"/>
              <a:t>2 </a:t>
            </a:r>
            <a:r>
              <a:rPr lang="en-US" sz="2400" b="1" dirty="0" smtClean="0"/>
              <a:t>emissions have risen approximately 145-fold since 1850 - from 200 million tons to 29 billion tons a year. </a:t>
            </a:r>
          </a:p>
          <a:p>
            <a:endParaRPr lang="en-US" dirty="0"/>
          </a:p>
        </p:txBody>
      </p:sp>
      <p:pic>
        <p:nvPicPr>
          <p:cNvPr id="1026" name="Picture 2" descr="Historical Global CO2 Emissions"/>
          <p:cNvPicPr>
            <a:picLocks noChangeAspect="1" noChangeArrowheads="1"/>
          </p:cNvPicPr>
          <p:nvPr/>
        </p:nvPicPr>
        <p:blipFill>
          <a:blip r:embed="rId2" cstate="print"/>
          <a:srcRect/>
          <a:stretch>
            <a:fillRect/>
          </a:stretch>
        </p:blipFill>
        <p:spPr bwMode="auto">
          <a:xfrm>
            <a:off x="1447800" y="838201"/>
            <a:ext cx="5743575" cy="36575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Projected Global CO</a:t>
            </a:r>
            <a:r>
              <a:rPr lang="en-US" sz="4000" b="1" baseline="-25000" dirty="0" smtClean="0"/>
              <a:t>2</a:t>
            </a:r>
            <a:r>
              <a:rPr lang="en-US" sz="4000" b="1" dirty="0" smtClean="0"/>
              <a:t> Emissions </a:t>
            </a:r>
            <a:r>
              <a:rPr lang="en-US" sz="1600" dirty="0" smtClean="0"/>
              <a:t>http://rainforests.mongabay.com/09-carbon_emissions.htm</a:t>
            </a:r>
            <a:endParaRPr lang="en-US" sz="1600" dirty="0"/>
          </a:p>
        </p:txBody>
      </p:sp>
      <p:pic>
        <p:nvPicPr>
          <p:cNvPr id="29700" name="Picture 4" descr="http://photos.mongabay.com/09/forecast_co2.jpg"/>
          <p:cNvPicPr>
            <a:picLocks noChangeAspect="1" noChangeArrowheads="1"/>
          </p:cNvPicPr>
          <p:nvPr/>
        </p:nvPicPr>
        <p:blipFill>
          <a:blip r:embed="rId2" cstate="print"/>
          <a:srcRect/>
          <a:stretch>
            <a:fillRect/>
          </a:stretch>
        </p:blipFill>
        <p:spPr bwMode="auto">
          <a:xfrm>
            <a:off x="1066800" y="1371600"/>
            <a:ext cx="7458075" cy="50673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977</Words>
  <Application>Microsoft Office PowerPoint</Application>
  <PresentationFormat>On-screen Show (4:3)</PresentationFormat>
  <Paragraphs>150</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Reducing Carbon Emissions: Current World Progress </vt:lpstr>
      <vt:lpstr>Session 1b – Reducing Carbon Emissions: Current World Progress</vt:lpstr>
      <vt:lpstr>Global CO2 Reductions</vt:lpstr>
      <vt:lpstr>Carbon-Energy-People</vt:lpstr>
      <vt:lpstr>Distribution of GHG Sources 2004 http://www.epa.gov/climatechange/emissions/globalghg.html  IPCC  4th Assessment Report: Climate Change 2007:  Synthesis Report</vt:lpstr>
      <vt:lpstr>The “Trillionth Ton”  http://www.nature.com/news/2009/090429/full/4581091a.html</vt:lpstr>
      <vt:lpstr>Distribution of Cumulative CO2 Emissions http://www.nature.com/news/2009/090429/full/4581091a/box/2.html</vt:lpstr>
      <vt:lpstr>Historical Global CO2 Emissions </vt:lpstr>
      <vt:lpstr>Projected Global CO2 Emissions http://rainforests.mongabay.com/09-carbon_emissions.htm</vt:lpstr>
      <vt:lpstr>CO2 Emissions Per Capita http://cait.wri.org/downloads/CAIT_7.0_COP15.pdf</vt:lpstr>
      <vt:lpstr>CO2 Emissions Compared With GDP World Resources Institute's Climate Analysis Indicators Tool, 2009; CIA World Factbook http://www.npr.org/templates/story/story.php?storyId=121240453</vt:lpstr>
      <vt:lpstr>Personal Energy Consumption http://www.exxonmobil.com/Corporate/Files/news_pub_eo_2009.pdf</vt:lpstr>
      <vt:lpstr>China vs US</vt:lpstr>
      <vt:lpstr>Transportation-US</vt:lpstr>
      <vt:lpstr>Reductions by Energy Efficiency</vt:lpstr>
      <vt:lpstr>Renewables-US</vt:lpstr>
      <vt:lpstr>US Energy Mix  http://tonto.eia.doe.gov/kids/energy.cfm?page=renewable_home-basics http://www.eia.doe.gov/cneaf/solar.renewables/page/rea_data/rea_sum.html</vt:lpstr>
      <vt:lpstr>Addressing Renewable Electricity Supply/Demand Dislocations   “Tres Amigas Superstation” http://ksjtracker.mit.edu/2009/12/23/climate-wire-an-electric-superstation-game-changer-is-at-ferc/ </vt:lpstr>
      <vt:lpstr>Major Land Uses - US http://cta.ornl.gov/bedb/introduction/Major_Uses_of_Land_in_the_United_States.xls </vt:lpstr>
      <vt:lpstr>Major Land Use – China http://www.gly.uga.edu/railsback/CTW/ChinaLandUseThruTime.jpeg</vt:lpstr>
      <vt:lpstr>Geologic Sequestration</vt:lpstr>
      <vt:lpstr>Geologic Sequestration http://www.co2crc.com.au/images/imagelibrary/gen_diag/spm1_media.jpg http://www.netl.doe.gov/technologies/carbon_seq/core_rd/storage.html </vt:lpstr>
      <vt:lpstr>NETL Seven Regional Partnerships http://www.netl.doe.gov/technologies/carbon_seq/partnerships/links.html</vt:lpstr>
      <vt:lpstr>Houston-CCS Capital of North America</vt:lpstr>
      <vt:lpstr>Global Geologic Sequestration  Special Report on Carbon Dioxide Capture and Storage pge 198 fig. 5.1 http://www.ipcc.ch/activity/srccs/SRCCS_Chapter5.pdf </vt:lpstr>
      <vt:lpstr>Geologic Sequestration http://www.netl.doe.gov/technologies/carbon_seq/database/index.html</vt:lpstr>
      <vt:lpstr>Issues</vt:lpstr>
      <vt:lpstr>Public Acceptance is Crucial http://sites.google.com/site/noco2wasteindarke/ </vt:lpstr>
      <vt:lpstr>Public Acceptance is Crucial</vt:lpstr>
      <vt:lpstr>Getting there and Issues</vt:lpstr>
      <vt:lpstr> “Wedges” for CO2 Reductions  http://www.stabilisation2005.com/day3/Socolow.pdf</vt:lpstr>
      <vt:lpstr>What is a “Wedge”? http://www.stabilisation2005.com/day3/Socolow.pdf</vt:lpstr>
      <vt:lpstr>"We have to look everywhere in the economy” Robert Sokolow  The Seven Wedges  http://www.stabilisation2005.com/day3/Socolow.pdf </vt:lpstr>
      <vt:lpstr>Carbon Disclosure Project  https://www.cdproject.net/en-US/Pages/HomePage.aspx</vt:lpstr>
      <vt:lpstr>Globally vs US</vt:lpstr>
      <vt:lpstr>What is Needed</vt:lpstr>
      <vt:lpstr>Issues</vt:lpstr>
      <vt:lpstr>Issues</vt:lpstr>
      <vt:lpstr>Contact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1b – Reducing Carbon Emissions: Current World Progress</dc:title>
  <dc:creator>MMoore</dc:creator>
  <cp:lastModifiedBy>MMoore</cp:lastModifiedBy>
  <cp:revision>40</cp:revision>
  <dcterms:created xsi:type="dcterms:W3CDTF">2009-12-29T23:45:15Z</dcterms:created>
  <dcterms:modified xsi:type="dcterms:W3CDTF">2010-01-04T18:57:08Z</dcterms:modified>
</cp:coreProperties>
</file>