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5" r:id="rId7"/>
    <p:sldId id="264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0990D-D807-467C-AA0A-50480F2817CC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5371-16DB-4A8F-B2B4-BDC652685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458200" cy="2895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i="1" dirty="0" smtClean="0"/>
              <a:t>Infiltrating </a:t>
            </a:r>
            <a:r>
              <a:rPr lang="en-US" sz="3600" b="1" i="1" dirty="0" err="1" smtClean="0"/>
              <a:t>Stormwater</a:t>
            </a:r>
            <a:r>
              <a:rPr lang="en-US" sz="3600" b="1" i="1" dirty="0" smtClean="0"/>
              <a:t> &amp; </a:t>
            </a:r>
            <a:r>
              <a:rPr lang="en-US" sz="3600" b="1" i="1" dirty="0" smtClean="0">
                <a:solidFill>
                  <a:schemeClr val="tx1"/>
                </a:solidFill>
              </a:rPr>
              <a:t>Sequestering Carbon</a:t>
            </a:r>
            <a:r>
              <a:rPr lang="en-US" sz="2800" b="1" i="1" dirty="0" smtClean="0">
                <a:solidFill>
                  <a:schemeClr val="tx1"/>
                </a:solidFill>
              </a:rPr>
              <a:t/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Lessons Learned from the Kansas State University 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err="1" smtClean="0">
                <a:solidFill>
                  <a:schemeClr val="tx1"/>
                </a:solidFill>
              </a:rPr>
              <a:t>Stormwater</a:t>
            </a:r>
            <a:r>
              <a:rPr lang="en-US" sz="3200" b="1" i="1" dirty="0" smtClean="0">
                <a:solidFill>
                  <a:schemeClr val="tx1"/>
                </a:solidFill>
              </a:rPr>
              <a:t> Management Project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rgbClr val="000066"/>
                </a:solidFill>
              </a:rPr>
              <a:t/>
            </a:r>
            <a:br>
              <a:rPr lang="en-US" sz="2000" dirty="0" smtClean="0">
                <a:solidFill>
                  <a:srgbClr val="000066"/>
                </a:solidFill>
              </a:rPr>
            </a:br>
            <a:r>
              <a:rPr lang="en-US" sz="2400" i="1" dirty="0" smtClean="0">
                <a:solidFill>
                  <a:srgbClr val="9900CC"/>
                </a:solidFill>
              </a:rPr>
              <a:t>Lee R. </a:t>
            </a:r>
            <a:r>
              <a:rPr lang="en-US" sz="2400" i="1" dirty="0" err="1" smtClean="0">
                <a:solidFill>
                  <a:srgbClr val="9900CC"/>
                </a:solidFill>
              </a:rPr>
              <a:t>Skabelund</a:t>
            </a:r>
            <a:r>
              <a:rPr lang="en-US" sz="2400" i="1" dirty="0" smtClean="0">
                <a:solidFill>
                  <a:srgbClr val="9900CC"/>
                </a:solidFill>
              </a:rPr>
              <a:t>, Kansas State University</a:t>
            </a:r>
            <a:br>
              <a:rPr lang="en-US" sz="2400" i="1" dirty="0" smtClean="0">
                <a:solidFill>
                  <a:srgbClr val="9900CC"/>
                </a:solidFill>
              </a:rPr>
            </a:br>
            <a:r>
              <a:rPr lang="en-US" sz="2400" i="1" dirty="0" smtClean="0">
                <a:solidFill>
                  <a:srgbClr val="9900CC"/>
                </a:solidFill>
              </a:rPr>
              <a:t>Landscape Architecture / Regional &amp; Community Planning</a:t>
            </a:r>
            <a:br>
              <a:rPr lang="en-US" sz="2400" i="1" dirty="0" smtClean="0">
                <a:solidFill>
                  <a:srgbClr val="9900CC"/>
                </a:solidFill>
              </a:rPr>
            </a:br>
            <a:r>
              <a:rPr lang="en-US" sz="2400" i="1" dirty="0" smtClean="0">
                <a:solidFill>
                  <a:srgbClr val="9900CC"/>
                </a:solidFill>
              </a:rPr>
              <a:t>project manager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316038" y="6035675"/>
            <a:ext cx="2874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i="1"/>
              <a:t>Konza Prairie near Manhattan, KS</a:t>
            </a:r>
          </a:p>
          <a:p>
            <a:pPr algn="ctr"/>
            <a:r>
              <a:rPr lang="en-US" sz="1400" b="0" i="1"/>
              <a:t>Flint Hills Ecoregion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173663" y="6035675"/>
            <a:ext cx="2292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i="1"/>
              <a:t>Sunset Zoo Rain-Gardens </a:t>
            </a:r>
          </a:p>
          <a:p>
            <a:pPr algn="ctr"/>
            <a:r>
              <a:rPr lang="en-US" sz="1400" b="0" i="1"/>
              <a:t>Manhattan, KS</a:t>
            </a:r>
          </a:p>
        </p:txBody>
      </p:sp>
      <p:pic>
        <p:nvPicPr>
          <p:cNvPr id="2054" name="Picture 7" descr="Konza-10-25-05-Veg-Hotspot-l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5400" y="38481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unsetZoo-Raingardens-Sep-25-2009-lrs 0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384810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71516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/>
              <a:t>Interweaving Art and Science</a:t>
            </a:r>
          </a:p>
          <a:p>
            <a:pPr algn="ctr"/>
            <a:r>
              <a:rPr lang="en-US" sz="2400" b="0"/>
              <a:t>K-State’s International Student Center Rain-Garden</a:t>
            </a:r>
            <a:endParaRPr lang="en-US" sz="2400" b="0" i="1">
              <a:solidFill>
                <a:srgbClr val="9900CC"/>
              </a:solidFill>
            </a:endParaRPr>
          </a:p>
        </p:txBody>
      </p:sp>
      <p:pic>
        <p:nvPicPr>
          <p:cNvPr id="15363" name="Picture 3" descr="DSCF140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066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467600" y="6248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10/3/08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90600" y="76200"/>
            <a:ext cx="715168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/>
              <a:t>Interweaving Art and Science</a:t>
            </a:r>
          </a:p>
          <a:p>
            <a:pPr algn="ctr"/>
            <a:r>
              <a:rPr lang="en-US" sz="2400" b="0"/>
              <a:t>K-State’s International Student Center Rain-Garden</a:t>
            </a:r>
            <a:endParaRPr lang="en-US" sz="2400" b="0" i="1">
              <a:solidFill>
                <a:srgbClr val="9900CC"/>
              </a:solidFill>
            </a:endParaRPr>
          </a:p>
        </p:txBody>
      </p:sp>
      <p:pic>
        <p:nvPicPr>
          <p:cNvPr id="16387" name="Picture 6" descr="KSU-ISC-Raingarden-June-2009-lrs 0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11430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543800" y="6248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 dirty="0">
                <a:solidFill>
                  <a:schemeClr val="bg1"/>
                </a:solidFill>
              </a:rPr>
              <a:t>6/4/09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 dirty="0" smtClean="0">
                <a:solidFill>
                  <a:schemeClr val="tx2"/>
                </a:solidFill>
              </a:rPr>
              <a:t>Rossville, Kansas Rain-Garden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777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 dirty="0"/>
              <a:t>Working with Prof. </a:t>
            </a:r>
            <a:r>
              <a:rPr lang="en-US" sz="1600" i="1" dirty="0" err="1"/>
              <a:t>Skabelund</a:t>
            </a:r>
            <a:r>
              <a:rPr lang="en-US" sz="1600" i="1" dirty="0"/>
              <a:t>, Brett </a:t>
            </a:r>
            <a:r>
              <a:rPr lang="en-US" sz="1600" i="1" dirty="0" err="1"/>
              <a:t>Tagtmeyer</a:t>
            </a:r>
            <a:r>
              <a:rPr lang="en-US" sz="1600" i="1" dirty="0"/>
              <a:t> &amp; </a:t>
            </a:r>
            <a:r>
              <a:rPr lang="en-US" sz="1600" i="1" dirty="0" err="1"/>
              <a:t>Aarthi</a:t>
            </a:r>
            <a:r>
              <a:rPr lang="en-US" sz="1600" i="1" dirty="0"/>
              <a:t> </a:t>
            </a:r>
            <a:r>
              <a:rPr lang="en-US" sz="1600" i="1" dirty="0" err="1"/>
              <a:t>Padmanabahn</a:t>
            </a:r>
            <a:r>
              <a:rPr lang="en-US" sz="1600" i="1" dirty="0"/>
              <a:t> (LAR) designed and helped residents lay out the Rossville </a:t>
            </a:r>
            <a:r>
              <a:rPr lang="en-US" sz="1600" i="1" dirty="0" smtClean="0"/>
              <a:t>Rain-Garden in Spring 2008. </a:t>
            </a:r>
          </a:p>
          <a:p>
            <a:pPr algn="ctr"/>
            <a:r>
              <a:rPr lang="en-US" sz="1600" i="1" dirty="0" smtClean="0"/>
              <a:t>Implementation </a:t>
            </a:r>
            <a:r>
              <a:rPr lang="en-US" sz="1600" i="1" dirty="0"/>
              <a:t>&amp; maintenance by volunteers from the local community.</a:t>
            </a:r>
            <a:r>
              <a:rPr lang="en-US" sz="1600" i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4580" name="Picture 4" descr="KSU-Rossville-Rain-Garden_Oct-2-2008-1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9621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SU-Rossville-Rain-Garden_Oct-2-2008-1h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3431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001000" y="5181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10/2/08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6200" y="762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Sunset Zoo Rain-Gardens – Manhattan, KS</a:t>
            </a:r>
          </a:p>
        </p:txBody>
      </p:sp>
      <p:pic>
        <p:nvPicPr>
          <p:cNvPr id="26627" name="Picture 5" descr="SunsetZoo-Nov-12-2008-lrs-plains-1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89000" y="76200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SunsetZoo-Rain-Gardens_May-13-2009-lr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762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Sunset-Zoo-Raingardens-May-2009-lrs 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9000" y="373380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Sunset-Zoo-Raingardens-July-2009-lrs 00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1400" y="3733800"/>
            <a:ext cx="33782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276600" y="2895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11/12/08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7391400" y="2895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5/13/09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7391400" y="5867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 dirty="0">
                <a:solidFill>
                  <a:schemeClr val="bg1"/>
                </a:solidFill>
              </a:rPr>
              <a:t>7/15/09</a:t>
            </a:r>
          </a:p>
        </p:txBody>
      </p:sp>
      <p:sp>
        <p:nvSpPr>
          <p:cNvPr id="26634" name="Text Box 12"/>
          <p:cNvSpPr txBox="1">
            <a:spLocks noChangeArrowheads="1"/>
          </p:cNvSpPr>
          <p:nvPr/>
        </p:nvSpPr>
        <p:spPr bwMode="auto">
          <a:xfrm>
            <a:off x="3429000" y="58674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5/25/09</a:t>
            </a:r>
          </a:p>
        </p:txBody>
      </p:sp>
      <p:sp>
        <p:nvSpPr>
          <p:cNvPr id="26635" name="Text Box 13"/>
          <p:cNvSpPr txBox="1">
            <a:spLocks noChangeArrowheads="1"/>
          </p:cNvSpPr>
          <p:nvPr/>
        </p:nvSpPr>
        <p:spPr bwMode="auto">
          <a:xfrm>
            <a:off x="152400" y="6369050"/>
            <a:ext cx="883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Within one good growing season small, live native species can take </a:t>
            </a:r>
            <a:r>
              <a:rPr lang="en-US" sz="1600" i="1" dirty="0" smtClean="0"/>
              <a:t>hold – on the ground, and on a roof...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6200" y="76200"/>
            <a:ext cx="899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Seaton Hall Green Roof</a:t>
            </a:r>
            <a:r>
              <a:rPr lang="en-US" sz="3200" b="0" dirty="0" smtClean="0">
                <a:solidFill>
                  <a:schemeClr val="tx2"/>
                </a:solidFill>
              </a:rPr>
              <a:t>– </a:t>
            </a:r>
            <a:r>
              <a:rPr lang="en-US" sz="3200" b="0" dirty="0">
                <a:solidFill>
                  <a:schemeClr val="tx2"/>
                </a:solidFill>
              </a:rPr>
              <a:t>Manhattan, KS</a:t>
            </a:r>
          </a:p>
        </p:txBody>
      </p:sp>
      <p:pic>
        <p:nvPicPr>
          <p:cNvPr id="12" name="Picture 11" descr="Seaton-GreenRoof-Oct-10-2009-lr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" y="723900"/>
            <a:ext cx="7924800" cy="59436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543800" y="6248400"/>
            <a:ext cx="914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smtClean="0">
                <a:solidFill>
                  <a:schemeClr val="bg1"/>
                </a:solidFill>
              </a:rPr>
              <a:t>10</a:t>
            </a:r>
            <a:r>
              <a:rPr lang="en-US" sz="1400" b="0" i="1" dirty="0" smtClean="0">
                <a:solidFill>
                  <a:schemeClr val="bg1"/>
                </a:solidFill>
              </a:rPr>
              <a:t>/10/09</a:t>
            </a:r>
            <a:endParaRPr lang="en-US" sz="14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KSU Seaton Hall Green Roof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20193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Rot="1" noChangeArrowheads="1"/>
          </p:cNvSpPr>
          <p:nvPr/>
        </p:nvSpPr>
        <p:spPr bwMode="auto">
          <a:xfrm>
            <a:off x="1905000" y="2819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200" i="1" dirty="0"/>
              <a:t>Upper breezeway roof – 300 </a:t>
            </a:r>
            <a:r>
              <a:rPr lang="en-US" sz="1200" i="1" dirty="0" smtClean="0"/>
              <a:t>sq ft; </a:t>
            </a:r>
            <a:r>
              <a:rPr lang="en-US" sz="1200" i="1" dirty="0"/>
              <a:t>can hold ~64 </a:t>
            </a:r>
            <a:r>
              <a:rPr lang="en-US" sz="1200" i="1" dirty="0" smtClean="0"/>
              <a:t>lbs/sq ft</a:t>
            </a:r>
            <a:endParaRPr lang="en-US" sz="1200" i="1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screen"/>
          <a:srcRect t="32631" r="9357"/>
          <a:stretch>
            <a:fillRect/>
          </a:stretch>
        </p:blipFill>
        <p:spPr bwMode="auto">
          <a:xfrm>
            <a:off x="1981200" y="763588"/>
            <a:ext cx="22098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86000" y="2209800"/>
            <a:ext cx="76200" cy="152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632075" y="1214438"/>
            <a:ext cx="110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Seaton Hall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495800" y="784354"/>
            <a:ext cx="43434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/>
              <a:t>Seaton Green Roof </a:t>
            </a:r>
            <a:r>
              <a:rPr lang="en-US" dirty="0" smtClean="0"/>
              <a:t>- </a:t>
            </a:r>
            <a:r>
              <a:rPr lang="en-US" b="0" dirty="0" smtClean="0"/>
              <a:t>exposed </a:t>
            </a:r>
            <a:r>
              <a:rPr lang="en-US" b="0" dirty="0"/>
              <a:t>upper rooftop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/>
              <a:t>Structural calculations by Jessica Wiles &amp; Dr. Sutton Stephens (Arch. Engineering). Details by Michael Knapp &amp; Mark </a:t>
            </a:r>
            <a:r>
              <a:rPr lang="en-US" sz="1400" dirty="0" err="1" smtClean="0"/>
              <a:t>Neibling</a:t>
            </a:r>
            <a:r>
              <a:rPr lang="en-US" sz="1400" dirty="0" smtClean="0"/>
              <a:t>, with guidance from professors Todd </a:t>
            </a:r>
            <a:r>
              <a:rPr lang="en-US" sz="1400" dirty="0" err="1" smtClean="0"/>
              <a:t>Gabbard</a:t>
            </a:r>
            <a:r>
              <a:rPr lang="en-US" sz="1400" dirty="0" smtClean="0"/>
              <a:t>, Lee </a:t>
            </a:r>
            <a:r>
              <a:rPr lang="en-US" sz="1400" dirty="0" err="1" smtClean="0"/>
              <a:t>Skabelund</a:t>
            </a:r>
            <a:r>
              <a:rPr lang="en-US" sz="1400" dirty="0" smtClean="0"/>
              <a:t>, KSU Facilities, Greg </a:t>
            </a:r>
            <a:r>
              <a:rPr lang="en-US" sz="1400" dirty="0" err="1" smtClean="0"/>
              <a:t>Pfau</a:t>
            </a:r>
            <a:r>
              <a:rPr lang="en-US" sz="1400" dirty="0" smtClean="0"/>
              <a:t> (BNIM), and others. Monitoring support from Stacy Hutchinson (BAE), Mary Knapp &amp; Carol </a:t>
            </a:r>
            <a:r>
              <a:rPr lang="en-US" sz="1400" dirty="0" err="1" smtClean="0"/>
              <a:t>Blocksome</a:t>
            </a:r>
            <a:r>
              <a:rPr lang="en-US" sz="1400" dirty="0" smtClean="0"/>
              <a:t> (Agronomy), and Rhonda </a:t>
            </a:r>
            <a:r>
              <a:rPr lang="en-US" sz="1400" dirty="0" err="1" smtClean="0"/>
              <a:t>Janke</a:t>
            </a:r>
            <a:r>
              <a:rPr lang="en-US" sz="1400" dirty="0" smtClean="0"/>
              <a:t> (</a:t>
            </a:r>
            <a:r>
              <a:rPr lang="en-US" sz="1400" dirty="0" err="1" smtClean="0"/>
              <a:t>Hort</a:t>
            </a:r>
            <a:r>
              <a:rPr lang="en-US" sz="1400" dirty="0" smtClean="0"/>
              <a:t>). Materials and labor donated by KSU-Facilities, </a:t>
            </a:r>
            <a:r>
              <a:rPr lang="en-US" sz="1400" dirty="0" err="1" smtClean="0"/>
              <a:t>Derbigum</a:t>
            </a:r>
            <a:r>
              <a:rPr lang="en-US" sz="1400" dirty="0" smtClean="0"/>
              <a:t>, Danker Roofing &amp; American </a:t>
            </a:r>
            <a:r>
              <a:rPr lang="en-US" sz="1400" dirty="0" err="1" smtClean="0"/>
              <a:t>Hydrotech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76201"/>
            <a:ext cx="947746" cy="77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43400" y="3276600"/>
            <a:ext cx="47244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5" descr="SeatonHall-GreenRoof_3-25-2009_IMG_0625-m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762000"/>
            <a:ext cx="1676400" cy="11207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1828800" y="1905000"/>
            <a:ext cx="457200" cy="30480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16" descr="Seaton-GreenRoof-Sep-24-2009-lrs 00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52400" y="3429000"/>
            <a:ext cx="4064000" cy="3048000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200400" y="6096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smtClean="0">
                <a:solidFill>
                  <a:schemeClr val="bg1"/>
                </a:solidFill>
              </a:rPr>
              <a:t>9</a:t>
            </a:r>
            <a:r>
              <a:rPr lang="en-US" sz="1400" b="0" i="1" dirty="0" smtClean="0">
                <a:solidFill>
                  <a:schemeClr val="bg1"/>
                </a:solidFill>
              </a:rPr>
              <a:t>/24/09</a:t>
            </a:r>
            <a:endParaRPr lang="en-US" sz="1400" b="0" i="1" dirty="0">
              <a:solidFill>
                <a:schemeClr val="bg1"/>
              </a:solidFill>
            </a:endParaRPr>
          </a:p>
        </p:txBody>
      </p:sp>
      <p:pic>
        <p:nvPicPr>
          <p:cNvPr id="19" name="Picture 18" descr="Oct-20-2009-lrs 0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91200" y="5105400"/>
            <a:ext cx="12573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SC-Rain-Garden-Sep-17-2007-lrs-roof-view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86650" y="4495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5791200" cy="6096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KSU ISC Rain-Garden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52400" y="762000"/>
            <a:ext cx="6629400" cy="3657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	Results: </a:t>
            </a:r>
            <a:r>
              <a:rPr lang="en-US" sz="1800" dirty="0" smtClean="0">
                <a:solidFill>
                  <a:srgbClr val="000099"/>
                </a:solidFill>
              </a:rPr>
              <a:t>participants and visitors clearly recognize the </a:t>
            </a:r>
            <a:r>
              <a:rPr lang="en-US" sz="1800" dirty="0" smtClean="0"/>
              <a:t>role of water in sustaining ecosystems—</a:t>
            </a:r>
            <a:r>
              <a:rPr lang="en-US" sz="1800" dirty="0" smtClean="0">
                <a:solidFill>
                  <a:srgbClr val="000099"/>
                </a:solidFill>
              </a:rPr>
              <a:t>and hopefully consider ways they can harness rainwater for irrigation &amp; ecological renewal where they live...</a:t>
            </a:r>
            <a:r>
              <a:rPr lang="en-US" sz="1800" dirty="0" smtClean="0"/>
              <a:t> </a:t>
            </a:r>
            <a:r>
              <a:rPr lang="en-US" sz="1800" b="1" i="1" dirty="0" smtClean="0"/>
              <a:t>They also recognize that ongoing maintenance (as with any landscape) is essential and takes time &amp; thought.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7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/>
              <a:t>	Primary Maintenance Issues: 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Who maintains (weeds &amp; clips) this living, dynamic system?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How much time does it take; how often?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Is irrigation needed? How often is mulch applied?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What invasive or nuisance species pose challenges?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Will soils, rain-bowls &amp; permeable paving clog?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How do design, maintenance &amp; aesthetics interrelate?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99"/>
                </a:solidFill>
              </a:rPr>
              <a:t>	How do costs compare to other kinds of landscape maintenance?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229600" y="6324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 i="1">
                <a:solidFill>
                  <a:schemeClr val="bg1"/>
                </a:solidFill>
              </a:rPr>
              <a:t>9/17/07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6248400" y="6553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00200" y="6248400"/>
            <a:ext cx="4953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Note the water still in the rain-gutter, well after water soaked into heavy clay rain-garden soils</a:t>
            </a:r>
          </a:p>
        </p:txBody>
      </p:sp>
      <p:pic>
        <p:nvPicPr>
          <p:cNvPr id="17416" name="Picture 8" descr="ISC-Rain-Garden-Dec-24-2008-lrs-1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44577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KSU-ISC-Raingarden-May-1-2009-1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0" y="44577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5/1/09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09600" y="4495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12/24/08</a:t>
            </a:r>
          </a:p>
        </p:txBody>
      </p:sp>
      <p:pic>
        <p:nvPicPr>
          <p:cNvPr id="17420" name="Picture 12" descr="KSU-ISC-Raingarden-June-2009-lrs 02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29400" y="209550"/>
            <a:ext cx="24638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KSU-ISC-Raingarden-June-2009-lrs 0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67600" y="2133600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8382000" y="3962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6/4/09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629400" y="2286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6/4/09</a:t>
            </a:r>
          </a:p>
        </p:txBody>
      </p:sp>
      <p:pic>
        <p:nvPicPr>
          <p:cNvPr id="17424" name="Picture 16" descr="KSU-ISC-Raingarden_May-23-2009-lrs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505450" y="42672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5486400" y="5715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1">
                <a:solidFill>
                  <a:schemeClr val="bg1"/>
                </a:solidFill>
              </a:rPr>
              <a:t>5/21/09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261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Infiltrating Stormwater &amp; Sequestering Carbon  Lessons Learned from the Kansas State University  Stormwater Management Project   Lee R. Skabelund, Kansas State University Landscape Architecture / Regional &amp; Community Planning project manager</vt:lpstr>
      <vt:lpstr>Slide 2</vt:lpstr>
      <vt:lpstr>Slide 3</vt:lpstr>
      <vt:lpstr>Slide 4</vt:lpstr>
      <vt:lpstr>Slide 5</vt:lpstr>
      <vt:lpstr>Slide 6</vt:lpstr>
      <vt:lpstr>Slide 7</vt:lpstr>
      <vt:lpstr>KSU Seaton Hall Green Roof</vt:lpstr>
      <vt:lpstr>KSU ISC Rain-Garden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Infiltrating Stormwater &amp; Sequestering Carbon  Lessons Learned from the Kansas State University  Stormwater Management Project   Lee R. Skabelund, Kansas State University Landscape Architecture / Regional &amp; Community Planning </dc:title>
  <dc:creator>Lee R Skabelund</dc:creator>
  <cp:lastModifiedBy>greenrm</cp:lastModifiedBy>
  <cp:revision>20</cp:revision>
  <dcterms:created xsi:type="dcterms:W3CDTF">2010-01-06T04:17:50Z</dcterms:created>
  <dcterms:modified xsi:type="dcterms:W3CDTF">2010-01-06T13:29:34Z</dcterms:modified>
</cp:coreProperties>
</file>