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7" r:id="rId4"/>
    <p:sldId id="261" r:id="rId5"/>
    <p:sldId id="258" r:id="rId6"/>
    <p:sldId id="271" r:id="rId7"/>
    <p:sldId id="270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7E25-7284-44FB-8E51-64307C100DB1}" type="datetimeFigureOut">
              <a:rPr lang="en-US" smtClean="0"/>
              <a:t>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60CC-9A6F-429B-BA5B-A4C9C191B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7E25-7284-44FB-8E51-64307C100DB1}" type="datetimeFigureOut">
              <a:rPr lang="en-US" smtClean="0"/>
              <a:t>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60CC-9A6F-429B-BA5B-A4C9C191B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7E25-7284-44FB-8E51-64307C100DB1}" type="datetimeFigureOut">
              <a:rPr lang="en-US" smtClean="0"/>
              <a:t>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60CC-9A6F-429B-BA5B-A4C9C191B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7E25-7284-44FB-8E51-64307C100DB1}" type="datetimeFigureOut">
              <a:rPr lang="en-US" smtClean="0"/>
              <a:t>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60CC-9A6F-429B-BA5B-A4C9C191B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7E25-7284-44FB-8E51-64307C100DB1}" type="datetimeFigureOut">
              <a:rPr lang="en-US" smtClean="0"/>
              <a:t>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60CC-9A6F-429B-BA5B-A4C9C191B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7E25-7284-44FB-8E51-64307C100DB1}" type="datetimeFigureOut">
              <a:rPr lang="en-US" smtClean="0"/>
              <a:t>1/7/2010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60CC-9A6F-429B-BA5B-A4C9C191B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7E25-7284-44FB-8E51-64307C100DB1}" type="datetimeFigureOut">
              <a:rPr lang="en-US" smtClean="0"/>
              <a:t>1/7/2010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60CC-9A6F-429B-BA5B-A4C9C191B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7E25-7284-44FB-8E51-64307C100DB1}" type="datetimeFigureOut">
              <a:rPr lang="en-US" smtClean="0"/>
              <a:t>1/7/2010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60CC-9A6F-429B-BA5B-A4C9C191B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7E25-7284-44FB-8E51-64307C100DB1}" type="datetimeFigureOut">
              <a:rPr lang="en-US" smtClean="0"/>
              <a:t>1/7/2010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60CC-9A6F-429B-BA5B-A4C9C191B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7E25-7284-44FB-8E51-64307C100DB1}" type="datetimeFigureOut">
              <a:rPr lang="en-US" smtClean="0"/>
              <a:t>1/7/2010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60CC-9A6F-429B-BA5B-A4C9C191B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7E25-7284-44FB-8E51-64307C100DB1}" type="datetimeFigureOut">
              <a:rPr lang="en-US" smtClean="0"/>
              <a:t>1/7/2010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60CC-9A6F-429B-BA5B-A4C9C191B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87E25-7284-44FB-8E51-64307C100DB1}" type="datetimeFigureOut">
              <a:rPr lang="en-US" smtClean="0"/>
              <a:t>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A60CC-9A6F-429B-BA5B-A4C9C191BA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</a:rPr>
              <a:t>Greenhouse Gas Reduction Initiative</a:t>
            </a:r>
            <a:r>
              <a:rPr lang="en-US" b="1" dirty="0" smtClean="0">
                <a:latin typeface="Comic Sans MS" pitchFamily="66" charset="0"/>
              </a:rPr>
              <a:t/>
            </a:r>
            <a:br>
              <a:rPr lang="en-US" b="1" dirty="0" smtClean="0">
                <a:latin typeface="Comic Sans MS" pitchFamily="66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City of Wichita</a:t>
            </a:r>
            <a:endParaRPr lang="en-US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John Stark</a:t>
            </a:r>
          </a:p>
          <a:p>
            <a:r>
              <a:rPr lang="en-US" dirty="0" smtClean="0">
                <a:latin typeface="Comic Sans MS" pitchFamily="66" charset="0"/>
              </a:rPr>
              <a:t>Air Quality Program Supervisor</a:t>
            </a:r>
          </a:p>
          <a:p>
            <a:r>
              <a:rPr lang="en-US" dirty="0" smtClean="0">
                <a:latin typeface="Comic Sans MS" pitchFamily="66" charset="0"/>
              </a:rPr>
              <a:t>January 8, 2010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885238" cy="1155700"/>
          </a:xfrm>
        </p:spPr>
        <p:txBody>
          <a:bodyPr>
            <a:normAutofit fontScale="90000"/>
          </a:bodyPr>
          <a:lstStyle/>
          <a:p>
            <a:r>
              <a:rPr lang="en-US" sz="4000" b="1">
                <a:solidFill>
                  <a:srgbClr val="0000FF"/>
                </a:solidFill>
                <a:latin typeface="Comic Sans MS" pitchFamily="66" charset="0"/>
              </a:rPr>
              <a:t>Local Benefits to Reducing Greenhouse Gases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77200" cy="4343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sz="2400">
                <a:solidFill>
                  <a:srgbClr val="0000FF"/>
                </a:solidFill>
                <a:latin typeface="Comic Sans MS" pitchFamily="66" charset="0"/>
              </a:rPr>
              <a:t>Potential to reduce operating costs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400">
                <a:solidFill>
                  <a:srgbClr val="0000FF"/>
                </a:solidFill>
                <a:latin typeface="Comic Sans MS" pitchFamily="66" charset="0"/>
              </a:rPr>
              <a:t>Energy conservation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400">
                <a:solidFill>
                  <a:srgbClr val="0000FF"/>
                </a:solidFill>
                <a:latin typeface="Comic Sans MS" pitchFamily="66" charset="0"/>
              </a:rPr>
              <a:t>Fleet maintenance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400">
                <a:solidFill>
                  <a:srgbClr val="0000FF"/>
                </a:solidFill>
                <a:latin typeface="Comic Sans MS" pitchFamily="66" charset="0"/>
              </a:rPr>
              <a:t>Recycling of materials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400">
                <a:solidFill>
                  <a:srgbClr val="0000FF"/>
                </a:solidFill>
                <a:latin typeface="Comic Sans MS" pitchFamily="66" charset="0"/>
              </a:rPr>
              <a:t>Waste reduction</a:t>
            </a:r>
            <a:endParaRPr lang="en-US" sz="1200">
              <a:solidFill>
                <a:srgbClr val="0000FF"/>
              </a:solidFill>
              <a:latin typeface="Comic Sans MS" pitchFamily="66" charset="0"/>
            </a:endParaRPr>
          </a:p>
          <a:p>
            <a:pPr lvl="1">
              <a:lnSpc>
                <a:spcPct val="90000"/>
              </a:lnSpc>
              <a:buFontTx/>
              <a:buChar char="•"/>
            </a:pPr>
            <a:endParaRPr lang="en-US" sz="120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400">
                <a:solidFill>
                  <a:srgbClr val="0000FF"/>
                </a:solidFill>
                <a:latin typeface="Comic Sans MS" pitchFamily="66" charset="0"/>
              </a:rPr>
              <a:t>Public health improvements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400">
                <a:solidFill>
                  <a:srgbClr val="0000FF"/>
                </a:solidFill>
                <a:latin typeface="Comic Sans MS" pitchFamily="66" charset="0"/>
              </a:rPr>
              <a:t>Reduce respiratory diseases, such as bronchitis and asthma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400" b="1">
                <a:solidFill>
                  <a:srgbClr val="0000FF"/>
                </a:solidFill>
                <a:latin typeface="Comic Sans MS" pitchFamily="66" charset="0"/>
              </a:rPr>
              <a:t>Co-benefit of criteria pollutant emissions reduction 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400">
                <a:solidFill>
                  <a:srgbClr val="0000FF"/>
                </a:solidFill>
                <a:latin typeface="Comic Sans MS" pitchFamily="66" charset="0"/>
              </a:rPr>
              <a:t>Improved air quality with reduced urban smog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en-US" sz="240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000" b="1" dirty="0">
                <a:solidFill>
                  <a:srgbClr val="0070C0"/>
                </a:solidFill>
                <a:latin typeface="Comic Sans MS" pitchFamily="66" charset="0"/>
                <a:cs typeface="Arial" charset="0"/>
              </a:rPr>
              <a:t>Cities have a </a:t>
            </a:r>
            <a:r>
              <a:rPr lang="en-US" sz="2000" b="1" i="1" dirty="0">
                <a:solidFill>
                  <a:srgbClr val="0070C0"/>
                </a:solidFill>
                <a:latin typeface="Comic Sans MS" pitchFamily="66" charset="0"/>
                <a:cs typeface="Arial" charset="0"/>
              </a:rPr>
              <a:t>significant</a:t>
            </a:r>
            <a:r>
              <a:rPr lang="en-US" sz="2000" b="1" dirty="0">
                <a:solidFill>
                  <a:srgbClr val="0070C0"/>
                </a:solidFill>
                <a:latin typeface="Comic Sans MS" pitchFamily="66" charset="0"/>
                <a:cs typeface="Arial" charset="0"/>
              </a:rPr>
              <a:t> role to play in addressing climate change. </a:t>
            </a:r>
          </a:p>
          <a:p>
            <a:endParaRPr lang="en-US" sz="2000" b="1" dirty="0">
              <a:latin typeface="Comic Sans MS" pitchFamily="66" charset="0"/>
              <a:cs typeface="Arial" charset="0"/>
            </a:endParaRPr>
          </a:p>
          <a:p>
            <a:r>
              <a:rPr lang="en-US" dirty="0" smtClean="0">
                <a:latin typeface="Comic Sans MS" pitchFamily="66" charset="0"/>
                <a:cs typeface="Arial" charset="0"/>
              </a:rPr>
              <a:t>        E</a:t>
            </a:r>
            <a:r>
              <a:rPr lang="en-US" sz="1800" dirty="0" smtClean="0">
                <a:latin typeface="Comic Sans MS" pitchFamily="66" charset="0"/>
                <a:cs typeface="Arial" charset="0"/>
              </a:rPr>
              <a:t>xamples:</a:t>
            </a:r>
            <a:r>
              <a:rPr lang="en-US" sz="1800" dirty="0">
                <a:latin typeface="Comic Sans MS" pitchFamily="66" charset="0"/>
                <a:cs typeface="Arial" charset="0"/>
              </a:rPr>
              <a:t/>
            </a:r>
            <a:br>
              <a:rPr lang="en-US" sz="1800" dirty="0">
                <a:latin typeface="Comic Sans MS" pitchFamily="66" charset="0"/>
                <a:cs typeface="Arial" charset="0"/>
              </a:rPr>
            </a:br>
            <a:endParaRPr lang="en-US" sz="1800" dirty="0">
              <a:latin typeface="Comic Sans MS" pitchFamily="66" charset="0"/>
              <a:cs typeface="Arial" charset="0"/>
            </a:endParaRPr>
          </a:p>
          <a:p>
            <a:pPr lvl="1" eaLnBrk="0" hangingPunct="0">
              <a:buFontTx/>
              <a:buChar char="•"/>
            </a:pPr>
            <a:r>
              <a:rPr lang="en-US" sz="1800" dirty="0">
                <a:latin typeface="Comic Sans MS" pitchFamily="66" charset="0"/>
                <a:cs typeface="Arial" charset="0"/>
              </a:rPr>
              <a:t>Local governments can help meet air quality standards for currently regulated pollutants by reducing their greenhouse gas </a:t>
            </a:r>
            <a:r>
              <a:rPr lang="en-US" sz="1800" dirty="0" smtClean="0">
                <a:latin typeface="Comic Sans MS" pitchFamily="66" charset="0"/>
                <a:cs typeface="Arial" charset="0"/>
              </a:rPr>
              <a:t>emissions (co-benefits).</a:t>
            </a:r>
            <a:endParaRPr lang="en-US" sz="1800" dirty="0">
              <a:latin typeface="Comic Sans MS" pitchFamily="66" charset="0"/>
              <a:cs typeface="Arial" charset="0"/>
            </a:endParaRPr>
          </a:p>
          <a:p>
            <a:pPr lvl="1" eaLnBrk="0" hangingPunct="0">
              <a:buFontTx/>
              <a:buChar char="•"/>
            </a:pPr>
            <a:endParaRPr lang="en-US" sz="1200" dirty="0">
              <a:latin typeface="Comic Sans MS" pitchFamily="66" charset="0"/>
              <a:cs typeface="Arial" charset="0"/>
            </a:endParaRPr>
          </a:p>
          <a:p>
            <a:pPr lvl="1" eaLnBrk="0" hangingPunct="0">
              <a:buFontTx/>
              <a:buChar char="•"/>
            </a:pPr>
            <a:r>
              <a:rPr lang="en-US" sz="1800" dirty="0">
                <a:latin typeface="Comic Sans MS" pitchFamily="66" charset="0"/>
                <a:cs typeface="Arial" charset="0"/>
              </a:rPr>
              <a:t>Municipal facilities offer significant opportunities for cost-effective greenhouse gas reduction efforts that can trim expenses while helping the environment.</a:t>
            </a:r>
          </a:p>
          <a:p>
            <a:pPr lvl="1" eaLnBrk="0" hangingPunct="0">
              <a:buFontTx/>
              <a:buChar char="•"/>
            </a:pPr>
            <a:endParaRPr lang="en-US" sz="1200" dirty="0">
              <a:latin typeface="Comic Sans MS" pitchFamily="66" charset="0"/>
              <a:cs typeface="Arial" charset="0"/>
            </a:endParaRPr>
          </a:p>
          <a:p>
            <a:pPr lvl="1" eaLnBrk="0" hangingPunct="0">
              <a:buFontTx/>
              <a:buChar char="•"/>
            </a:pPr>
            <a:r>
              <a:rPr lang="en-US" sz="1800" dirty="0">
                <a:latin typeface="Comic Sans MS" pitchFamily="66" charset="0"/>
                <a:cs typeface="Arial" charset="0"/>
              </a:rPr>
              <a:t>Local governments have regulatory authority over many direct and indirect sources of greenhouse gas emissions such as: </a:t>
            </a:r>
          </a:p>
          <a:p>
            <a:pPr lvl="2" eaLnBrk="0" hangingPunct="0">
              <a:buFontTx/>
              <a:buChar char="•"/>
            </a:pPr>
            <a:r>
              <a:rPr lang="en-US" sz="1800" dirty="0">
                <a:latin typeface="Comic Sans MS" pitchFamily="66" charset="0"/>
                <a:cs typeface="Arial" charset="0"/>
              </a:rPr>
              <a:t>defining land-use, zoning, and transportation policy</a:t>
            </a:r>
          </a:p>
          <a:p>
            <a:pPr lvl="2" eaLnBrk="0" hangingPunct="0">
              <a:buFontTx/>
              <a:buChar char="•"/>
            </a:pPr>
            <a:r>
              <a:rPr lang="en-US" sz="1800" dirty="0">
                <a:latin typeface="Comic Sans MS" pitchFamily="66" charset="0"/>
                <a:cs typeface="Arial" charset="0"/>
              </a:rPr>
              <a:t>operating landfills</a:t>
            </a:r>
          </a:p>
          <a:p>
            <a:pPr lvl="2" eaLnBrk="0" hangingPunct="0">
              <a:buFontTx/>
              <a:buChar char="•"/>
            </a:pPr>
            <a:r>
              <a:rPr lang="en-US" sz="1800" dirty="0">
                <a:latin typeface="Comic Sans MS" pitchFamily="66" charset="0"/>
                <a:cs typeface="Arial" charset="0"/>
              </a:rPr>
              <a:t>monitoring air quality</a:t>
            </a:r>
          </a:p>
          <a:p>
            <a:pPr lvl="2" eaLnBrk="0" hangingPunct="0">
              <a:buFontTx/>
              <a:buChar char="•"/>
            </a:pPr>
            <a:r>
              <a:rPr lang="en-US" sz="1800" dirty="0">
                <a:latin typeface="Comic Sans MS" pitchFamily="66" charset="0"/>
                <a:cs typeface="Arial" charset="0"/>
              </a:rPr>
              <a:t>passing and enforcing building codes</a:t>
            </a:r>
          </a:p>
          <a:p>
            <a:pPr lvl="2" eaLnBrk="0" hangingPunct="0">
              <a:buFontTx/>
              <a:buChar char="•"/>
            </a:pPr>
            <a:r>
              <a:rPr lang="en-US" sz="1800" dirty="0">
                <a:latin typeface="Comic Sans MS" pitchFamily="66" charset="0"/>
                <a:cs typeface="Arial" charset="0"/>
              </a:rPr>
              <a:t>defining procurement policies</a:t>
            </a:r>
          </a:p>
          <a:p>
            <a:pPr lvl="2" eaLnBrk="0" hangingPunct="0">
              <a:buFontTx/>
              <a:buChar char="•"/>
            </a:pPr>
            <a:r>
              <a:rPr lang="en-US" sz="1800" dirty="0">
                <a:latin typeface="Comic Sans MS" pitchFamily="66" charset="0"/>
                <a:cs typeface="Arial" charset="0"/>
              </a:rPr>
              <a:t>regulating parking.</a:t>
            </a:r>
          </a:p>
          <a:p>
            <a:pPr lvl="2" eaLnBrk="0" hangingPunct="0">
              <a:buFontTx/>
              <a:buChar char="•"/>
            </a:pPr>
            <a:endParaRPr lang="en-US" sz="1800" dirty="0">
              <a:latin typeface="Comic Sans MS" pitchFamily="66" charset="0"/>
              <a:cs typeface="Arial" charset="0"/>
            </a:endParaRPr>
          </a:p>
          <a:p>
            <a:pPr lvl="1" eaLnBrk="0" hangingPunct="0">
              <a:buFontTx/>
              <a:buChar char="•"/>
            </a:pPr>
            <a:r>
              <a:rPr lang="en-US" sz="1800" dirty="0">
                <a:latin typeface="Comic Sans MS" pitchFamily="66" charset="0"/>
                <a:cs typeface="Arial" charset="0"/>
              </a:rPr>
              <a:t>Cities may be vulnerable to the potential impacts of climate change and thus have a stake in efforts to reduce greenhouse gas emissions.</a:t>
            </a:r>
          </a:p>
          <a:p>
            <a:pPr eaLnBrk="0" hangingPunct="0"/>
            <a:endParaRPr lang="en-US" sz="1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Information on how the greenhouse affect effects the earth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990600"/>
            <a:ext cx="9144000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indent="-228600" eaLnBrk="0" hangingPunct="0">
              <a:tabLst>
                <a:tab pos="1143000" algn="l"/>
              </a:tabLst>
            </a:pPr>
            <a:r>
              <a:rPr lang="en-US" sz="1600" dirty="0">
                <a:latin typeface="Symbol" pitchFamily="18" charset="2"/>
                <a:cs typeface="Arial" charset="0"/>
              </a:rPr>
              <a:t>·</a:t>
            </a:r>
            <a:r>
              <a:rPr lang="en-US" sz="1600" dirty="0">
                <a:cs typeface="Times New Roman" pitchFamily="18" charset="0"/>
              </a:rPr>
              <a:t>        </a:t>
            </a:r>
            <a:r>
              <a:rPr lang="en-US" sz="16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1600" dirty="0">
                <a:latin typeface="Comic Sans MS" pitchFamily="66" charset="0"/>
                <a:cs typeface="Arial" charset="0"/>
              </a:rPr>
              <a:t>Air pollution source annual inspections</a:t>
            </a:r>
            <a:endParaRPr lang="en-US" sz="1600" dirty="0">
              <a:latin typeface="Comic Sans MS" pitchFamily="66" charset="0"/>
              <a:cs typeface="Times New Roman" pitchFamily="18" charset="0"/>
            </a:endParaRPr>
          </a:p>
          <a:p>
            <a:pPr indent="-228600" eaLnBrk="0" hangingPunct="0">
              <a:tabLst>
                <a:tab pos="1143000" algn="l"/>
              </a:tabLst>
            </a:pPr>
            <a:r>
              <a:rPr lang="en-US" sz="1600" dirty="0">
                <a:latin typeface="Comic Sans MS" pitchFamily="66" charset="0"/>
                <a:cs typeface="Arial" charset="0"/>
              </a:rPr>
              <a:t>·</a:t>
            </a:r>
            <a:r>
              <a:rPr lang="en-US" sz="1600" dirty="0">
                <a:latin typeface="Comic Sans MS" pitchFamily="66" charset="0"/>
                <a:cs typeface="Times New Roman" pitchFamily="18" charset="0"/>
              </a:rPr>
              <a:t>         </a:t>
            </a:r>
            <a:r>
              <a:rPr lang="en-US" sz="1600" dirty="0">
                <a:latin typeface="Comic Sans MS" pitchFamily="66" charset="0"/>
                <a:cs typeface="Arial" charset="0"/>
              </a:rPr>
              <a:t>Air monitoring network</a:t>
            </a:r>
            <a:endParaRPr lang="en-US" sz="1600" dirty="0">
              <a:latin typeface="Comic Sans MS" pitchFamily="66" charset="0"/>
              <a:cs typeface="Times New Roman" pitchFamily="18" charset="0"/>
            </a:endParaRPr>
          </a:p>
          <a:p>
            <a:pPr indent="-228600" eaLnBrk="0" hangingPunct="0">
              <a:tabLst>
                <a:tab pos="1143000" algn="l"/>
              </a:tabLst>
            </a:pPr>
            <a:r>
              <a:rPr lang="en-US" sz="1600" dirty="0">
                <a:latin typeface="Comic Sans MS" pitchFamily="66" charset="0"/>
                <a:cs typeface="Arial" charset="0"/>
              </a:rPr>
              <a:t>·</a:t>
            </a:r>
            <a:r>
              <a:rPr lang="en-US" sz="1600" dirty="0">
                <a:latin typeface="Comic Sans MS" pitchFamily="66" charset="0"/>
                <a:cs typeface="Times New Roman" pitchFamily="18" charset="0"/>
              </a:rPr>
              <a:t>         </a:t>
            </a:r>
            <a:r>
              <a:rPr lang="en-US" sz="1600" dirty="0">
                <a:latin typeface="Comic Sans MS" pitchFamily="66" charset="0"/>
                <a:cs typeface="Arial" charset="0"/>
              </a:rPr>
              <a:t>Air Quality Improvement Task Force list of </a:t>
            </a:r>
            <a:r>
              <a:rPr lang="en-US" sz="1600" u="sng" dirty="0">
                <a:latin typeface="Comic Sans MS" pitchFamily="66" charset="0"/>
                <a:cs typeface="Arial" charset="0"/>
              </a:rPr>
              <a:t>current</a:t>
            </a:r>
            <a:r>
              <a:rPr lang="en-US" sz="1600" dirty="0">
                <a:latin typeface="Comic Sans MS" pitchFamily="66" charset="0"/>
                <a:cs typeface="Arial" charset="0"/>
              </a:rPr>
              <a:t> projects</a:t>
            </a:r>
            <a:endParaRPr lang="en-US" sz="1600" dirty="0">
              <a:latin typeface="Comic Sans MS" pitchFamily="66" charset="0"/>
              <a:cs typeface="Times New Roman" pitchFamily="18" charset="0"/>
            </a:endParaRPr>
          </a:p>
          <a:p>
            <a:pPr indent="-228600" eaLnBrk="0" hangingPunct="0">
              <a:tabLst>
                <a:tab pos="1143000" algn="l"/>
              </a:tabLst>
            </a:pPr>
            <a:r>
              <a:rPr lang="en-US" sz="1600" dirty="0">
                <a:latin typeface="Comic Sans MS" pitchFamily="66" charset="0"/>
                <a:cs typeface="Courier New" pitchFamily="49" charset="0"/>
              </a:rPr>
              <a:t>o</a:t>
            </a:r>
            <a:r>
              <a:rPr lang="en-US" sz="1600" dirty="0">
                <a:latin typeface="Comic Sans MS" pitchFamily="66" charset="0"/>
                <a:cs typeface="Times New Roman" pitchFamily="18" charset="0"/>
              </a:rPr>
              <a:t>        </a:t>
            </a:r>
            <a:r>
              <a:rPr lang="en-US" sz="1600" dirty="0">
                <a:latin typeface="Comic Sans MS" pitchFamily="66" charset="0"/>
                <a:cs typeface="Arial" charset="0"/>
              </a:rPr>
              <a:t>Identify air quality issues when developing transportation plans to reduce vehicle miles traveled and include in various planning documents including the comprehensive plan</a:t>
            </a:r>
            <a:endParaRPr lang="en-US" sz="1600" dirty="0">
              <a:latin typeface="Comic Sans MS" pitchFamily="66" charset="0"/>
              <a:cs typeface="Times New Roman" pitchFamily="18" charset="0"/>
            </a:endParaRPr>
          </a:p>
          <a:p>
            <a:pPr indent="-228600" eaLnBrk="0" hangingPunct="0">
              <a:tabLst>
                <a:tab pos="1143000" algn="l"/>
              </a:tabLst>
            </a:pPr>
            <a:r>
              <a:rPr lang="en-US" sz="1600" dirty="0">
                <a:latin typeface="Comic Sans MS" pitchFamily="66" charset="0"/>
                <a:cs typeface="Courier New" pitchFamily="49" charset="0"/>
              </a:rPr>
              <a:t>o</a:t>
            </a:r>
            <a:r>
              <a:rPr lang="en-US" sz="1600" dirty="0">
                <a:latin typeface="Comic Sans MS" pitchFamily="66" charset="0"/>
                <a:cs typeface="Times New Roman" pitchFamily="18" charset="0"/>
              </a:rPr>
              <a:t>        </a:t>
            </a:r>
            <a:r>
              <a:rPr lang="en-US" sz="1600" dirty="0">
                <a:latin typeface="Comic Sans MS" pitchFamily="66" charset="0"/>
                <a:cs typeface="Arial" charset="0"/>
              </a:rPr>
              <a:t>Develop a community awareness and education program.</a:t>
            </a:r>
            <a:endParaRPr lang="en-US" sz="1600" dirty="0">
              <a:latin typeface="Comic Sans MS" pitchFamily="66" charset="0"/>
              <a:cs typeface="Times New Roman" pitchFamily="18" charset="0"/>
            </a:endParaRPr>
          </a:p>
          <a:p>
            <a:pPr indent="-228600" eaLnBrk="0" hangingPunct="0">
              <a:tabLst>
                <a:tab pos="1143000" algn="l"/>
              </a:tabLst>
            </a:pPr>
            <a:r>
              <a:rPr lang="en-US" sz="1600" dirty="0">
                <a:latin typeface="Comic Sans MS" pitchFamily="66" charset="0"/>
                <a:cs typeface="Courier New" pitchFamily="49" charset="0"/>
              </a:rPr>
              <a:t>o</a:t>
            </a:r>
            <a:r>
              <a:rPr lang="en-US" sz="1600" dirty="0">
                <a:latin typeface="Comic Sans MS" pitchFamily="66" charset="0"/>
                <a:cs typeface="Times New Roman" pitchFamily="18" charset="0"/>
              </a:rPr>
              <a:t>        </a:t>
            </a:r>
            <a:r>
              <a:rPr lang="en-US" sz="1600" dirty="0">
                <a:latin typeface="Comic Sans MS" pitchFamily="66" charset="0"/>
                <a:cs typeface="Arial" charset="0"/>
              </a:rPr>
              <a:t>Encourage acquisition of more environmental friendly buses and transit system, promoting use of alternative fuels and electric or hybrid vehicles.</a:t>
            </a:r>
            <a:endParaRPr lang="en-US" sz="1600" dirty="0">
              <a:latin typeface="Comic Sans MS" pitchFamily="66" charset="0"/>
              <a:cs typeface="Times New Roman" pitchFamily="18" charset="0"/>
            </a:endParaRPr>
          </a:p>
          <a:p>
            <a:pPr indent="-228600" eaLnBrk="0" hangingPunct="0">
              <a:tabLst>
                <a:tab pos="1143000" algn="l"/>
              </a:tabLst>
            </a:pPr>
            <a:r>
              <a:rPr lang="en-US" sz="1600" dirty="0">
                <a:latin typeface="Comic Sans MS" pitchFamily="66" charset="0"/>
                <a:cs typeface="Courier New" pitchFamily="49" charset="0"/>
              </a:rPr>
              <a:t>o</a:t>
            </a:r>
            <a:r>
              <a:rPr lang="en-US" sz="1600" dirty="0">
                <a:latin typeface="Comic Sans MS" pitchFamily="66" charset="0"/>
                <a:cs typeface="Times New Roman" pitchFamily="18" charset="0"/>
              </a:rPr>
              <a:t>        </a:t>
            </a:r>
            <a:r>
              <a:rPr lang="en-US" sz="1600" dirty="0">
                <a:latin typeface="Comic Sans MS" pitchFamily="66" charset="0"/>
                <a:cs typeface="Arial" charset="0"/>
              </a:rPr>
              <a:t>Continued enforcement of local ordinances on visible emissions from vehicles</a:t>
            </a:r>
            <a:endParaRPr lang="en-US" sz="1600" dirty="0">
              <a:latin typeface="Comic Sans MS" pitchFamily="66" charset="0"/>
              <a:cs typeface="Times New Roman" pitchFamily="18" charset="0"/>
            </a:endParaRPr>
          </a:p>
          <a:p>
            <a:pPr indent="-228600" eaLnBrk="0" hangingPunct="0">
              <a:tabLst>
                <a:tab pos="1143000" algn="l"/>
              </a:tabLst>
            </a:pPr>
            <a:r>
              <a:rPr lang="en-US" sz="1600" dirty="0">
                <a:latin typeface="Comic Sans MS" pitchFamily="66" charset="0"/>
                <a:cs typeface="Courier New" pitchFamily="49" charset="0"/>
              </a:rPr>
              <a:t>o</a:t>
            </a:r>
            <a:r>
              <a:rPr lang="en-US" sz="1600" dirty="0">
                <a:latin typeface="Comic Sans MS" pitchFamily="66" charset="0"/>
                <a:cs typeface="Times New Roman" pitchFamily="18" charset="0"/>
              </a:rPr>
              <a:t>        </a:t>
            </a:r>
            <a:r>
              <a:rPr lang="en-US" sz="1600" dirty="0">
                <a:latin typeface="Comic Sans MS" pitchFamily="66" charset="0"/>
                <a:cs typeface="Arial" charset="0"/>
              </a:rPr>
              <a:t>Continued development of Wichita Intelligent  Transportation System</a:t>
            </a:r>
            <a:endParaRPr lang="en-US" sz="1600" dirty="0">
              <a:latin typeface="Comic Sans MS" pitchFamily="66" charset="0"/>
              <a:cs typeface="Times New Roman" pitchFamily="18" charset="0"/>
            </a:endParaRPr>
          </a:p>
          <a:p>
            <a:pPr indent="-228600" eaLnBrk="0" hangingPunct="0">
              <a:tabLst>
                <a:tab pos="1143000" algn="l"/>
              </a:tabLst>
            </a:pPr>
            <a:r>
              <a:rPr lang="en-US" sz="1600" dirty="0">
                <a:latin typeface="Comic Sans MS" pitchFamily="66" charset="0"/>
                <a:cs typeface="Courier New" pitchFamily="49" charset="0"/>
              </a:rPr>
              <a:t>o</a:t>
            </a:r>
            <a:r>
              <a:rPr lang="en-US" sz="1600" dirty="0">
                <a:latin typeface="Comic Sans MS" pitchFamily="66" charset="0"/>
                <a:cs typeface="Times New Roman" pitchFamily="18" charset="0"/>
              </a:rPr>
              <a:t>        </a:t>
            </a:r>
            <a:r>
              <a:rPr lang="en-US" sz="1600" dirty="0">
                <a:latin typeface="Comic Sans MS" pitchFamily="66" charset="0"/>
                <a:cs typeface="Arial" charset="0"/>
              </a:rPr>
              <a:t>Gas cap replacement program to reduce vapor emissions from vehicles</a:t>
            </a:r>
            <a:endParaRPr lang="en-US" sz="1600" dirty="0">
              <a:latin typeface="Comic Sans MS" pitchFamily="66" charset="0"/>
              <a:cs typeface="Times New Roman" pitchFamily="18" charset="0"/>
            </a:endParaRPr>
          </a:p>
          <a:p>
            <a:pPr indent="-228600" eaLnBrk="0" hangingPunct="0">
              <a:tabLst>
                <a:tab pos="1143000" algn="l"/>
              </a:tabLst>
            </a:pPr>
            <a:r>
              <a:rPr lang="en-US" sz="1600" dirty="0">
                <a:latin typeface="Comic Sans MS" pitchFamily="66" charset="0"/>
                <a:cs typeface="Courier New" pitchFamily="49" charset="0"/>
              </a:rPr>
              <a:t>o</a:t>
            </a:r>
            <a:r>
              <a:rPr lang="en-US" sz="1600" dirty="0">
                <a:latin typeface="Comic Sans MS" pitchFamily="66" charset="0"/>
                <a:cs typeface="Times New Roman" pitchFamily="18" charset="0"/>
              </a:rPr>
              <a:t>        </a:t>
            </a:r>
            <a:r>
              <a:rPr lang="en-US" sz="1600" dirty="0">
                <a:latin typeface="Comic Sans MS" pitchFamily="66" charset="0"/>
                <a:cs typeface="Arial" charset="0"/>
              </a:rPr>
              <a:t>Explore the use of alternative fuels for government vehicle fleets</a:t>
            </a:r>
            <a:endParaRPr lang="en-US" sz="1600" dirty="0">
              <a:latin typeface="Comic Sans MS" pitchFamily="66" charset="0"/>
              <a:cs typeface="Times New Roman" pitchFamily="18" charset="0"/>
            </a:endParaRPr>
          </a:p>
          <a:p>
            <a:pPr indent="-228600" eaLnBrk="0" hangingPunct="0">
              <a:tabLst>
                <a:tab pos="1143000" algn="l"/>
              </a:tabLst>
            </a:pPr>
            <a:r>
              <a:rPr lang="en-US" sz="1600" dirty="0">
                <a:latin typeface="Comic Sans MS" pitchFamily="66" charset="0"/>
                <a:cs typeface="Courier New" pitchFamily="49" charset="0"/>
              </a:rPr>
              <a:t>o</a:t>
            </a:r>
            <a:r>
              <a:rPr lang="en-US" sz="1600" dirty="0">
                <a:latin typeface="Comic Sans MS" pitchFamily="66" charset="0"/>
                <a:cs typeface="Times New Roman" pitchFamily="18" charset="0"/>
              </a:rPr>
              <a:t>        </a:t>
            </a:r>
            <a:r>
              <a:rPr lang="en-US" sz="1600" dirty="0">
                <a:latin typeface="Comic Sans MS" pitchFamily="66" charset="0"/>
                <a:cs typeface="Arial" charset="0"/>
              </a:rPr>
              <a:t>Explore the use of hybrid vehicles for government fleets</a:t>
            </a:r>
            <a:endParaRPr lang="en-US" sz="1600" dirty="0">
              <a:latin typeface="Comic Sans MS" pitchFamily="66" charset="0"/>
              <a:cs typeface="Times New Roman" pitchFamily="18" charset="0"/>
            </a:endParaRPr>
          </a:p>
          <a:p>
            <a:pPr indent="-228600" eaLnBrk="0" hangingPunct="0">
              <a:tabLst>
                <a:tab pos="1143000" algn="l"/>
              </a:tabLst>
            </a:pPr>
            <a:r>
              <a:rPr lang="en-US" sz="1600" dirty="0">
                <a:latin typeface="Comic Sans MS" pitchFamily="66" charset="0"/>
                <a:cs typeface="Courier New" pitchFamily="49" charset="0"/>
              </a:rPr>
              <a:t>o</a:t>
            </a:r>
            <a:r>
              <a:rPr lang="en-US" sz="1600" dirty="0">
                <a:latin typeface="Comic Sans MS" pitchFamily="66" charset="0"/>
                <a:cs typeface="Times New Roman" pitchFamily="18" charset="0"/>
              </a:rPr>
              <a:t>        </a:t>
            </a:r>
            <a:r>
              <a:rPr lang="en-US" sz="1600" dirty="0">
                <a:latin typeface="Comic Sans MS" pitchFamily="66" charset="0"/>
                <a:cs typeface="Arial" charset="0"/>
              </a:rPr>
              <a:t>City of Wichita Pilot Project - Underground Storage Tank Retrofit for Phase I vapor recovery</a:t>
            </a:r>
            <a:endParaRPr lang="en-US" sz="1600" dirty="0">
              <a:latin typeface="Comic Sans MS" pitchFamily="66" charset="0"/>
              <a:cs typeface="Times New Roman" pitchFamily="18" charset="0"/>
            </a:endParaRPr>
          </a:p>
          <a:p>
            <a:pPr indent="-228600" eaLnBrk="0" hangingPunct="0">
              <a:tabLst>
                <a:tab pos="1143000" algn="l"/>
              </a:tabLst>
            </a:pPr>
            <a:r>
              <a:rPr lang="en-US" sz="1600" dirty="0">
                <a:latin typeface="Comic Sans MS" pitchFamily="66" charset="0"/>
                <a:cs typeface="Courier New" pitchFamily="49" charset="0"/>
              </a:rPr>
              <a:t>o</a:t>
            </a:r>
            <a:r>
              <a:rPr lang="en-US" sz="1600" dirty="0">
                <a:latin typeface="Comic Sans MS" pitchFamily="66" charset="0"/>
                <a:cs typeface="Times New Roman" pitchFamily="18" charset="0"/>
              </a:rPr>
              <a:t>        </a:t>
            </a:r>
            <a:r>
              <a:rPr lang="en-US" sz="1600" dirty="0">
                <a:latin typeface="Comic Sans MS" pitchFamily="66" charset="0"/>
                <a:cs typeface="Arial" charset="0"/>
              </a:rPr>
              <a:t>Support of rail corridor  improvements that enhance traffic flow</a:t>
            </a:r>
            <a:endParaRPr lang="en-US" sz="1600" dirty="0">
              <a:latin typeface="Comic Sans MS" pitchFamily="66" charset="0"/>
              <a:cs typeface="Times New Roman" pitchFamily="18" charset="0"/>
            </a:endParaRPr>
          </a:p>
          <a:p>
            <a:pPr indent="-228600" eaLnBrk="0" hangingPunct="0">
              <a:tabLst>
                <a:tab pos="1143000" algn="l"/>
              </a:tabLst>
            </a:pPr>
            <a:r>
              <a:rPr lang="en-US" sz="1600" dirty="0">
                <a:latin typeface="Comic Sans MS" pitchFamily="66" charset="0"/>
                <a:cs typeface="Courier New" pitchFamily="49" charset="0"/>
              </a:rPr>
              <a:t>o</a:t>
            </a:r>
            <a:r>
              <a:rPr lang="en-US" sz="1600" dirty="0">
                <a:latin typeface="Comic Sans MS" pitchFamily="66" charset="0"/>
                <a:cs typeface="Times New Roman" pitchFamily="18" charset="0"/>
              </a:rPr>
              <a:t>        </a:t>
            </a:r>
            <a:r>
              <a:rPr lang="en-US" sz="1600" u="sng" dirty="0">
                <a:latin typeface="Comic Sans MS" pitchFamily="66" charset="0"/>
                <a:cs typeface="Arial" charset="0"/>
              </a:rPr>
              <a:t>Voluntary</a:t>
            </a:r>
            <a:r>
              <a:rPr lang="en-US" sz="1600" dirty="0">
                <a:latin typeface="Comic Sans MS" pitchFamily="66" charset="0"/>
                <a:cs typeface="Arial" charset="0"/>
              </a:rPr>
              <a:t> vehicle emissions testing program</a:t>
            </a:r>
            <a:endParaRPr lang="en-US" sz="1600" dirty="0">
              <a:latin typeface="Comic Sans MS" pitchFamily="66" charset="0"/>
              <a:cs typeface="Times New Roman" pitchFamily="18" charset="0"/>
            </a:endParaRPr>
          </a:p>
          <a:p>
            <a:pPr indent="-228600" eaLnBrk="0" hangingPunct="0">
              <a:tabLst>
                <a:tab pos="1143000" algn="l"/>
              </a:tabLst>
            </a:pPr>
            <a:r>
              <a:rPr lang="en-US" sz="1600" dirty="0">
                <a:latin typeface="Comic Sans MS" pitchFamily="66" charset="0"/>
                <a:cs typeface="Courier New" pitchFamily="49" charset="0"/>
              </a:rPr>
              <a:t>o</a:t>
            </a:r>
            <a:r>
              <a:rPr lang="en-US" sz="1600" dirty="0">
                <a:latin typeface="Comic Sans MS" pitchFamily="66" charset="0"/>
                <a:cs typeface="Times New Roman" pitchFamily="18" charset="0"/>
              </a:rPr>
              <a:t>        </a:t>
            </a:r>
            <a:r>
              <a:rPr lang="en-US" sz="1600" dirty="0">
                <a:latin typeface="Comic Sans MS" pitchFamily="66" charset="0"/>
                <a:cs typeface="Arial" charset="0"/>
              </a:rPr>
              <a:t>Reinstate Pollution Prevention Program for voluntary emission reductions at area small businesses, thus helping identify areas for emission reductions at their facilities</a:t>
            </a:r>
            <a:endParaRPr lang="en-US" sz="1600" dirty="0">
              <a:latin typeface="Comic Sans MS" pitchFamily="66" charset="0"/>
              <a:cs typeface="Times New Roman" pitchFamily="18" charset="0"/>
            </a:endParaRPr>
          </a:p>
          <a:p>
            <a:pPr indent="-228600" eaLnBrk="0" hangingPunct="0">
              <a:tabLst>
                <a:tab pos="1143000" algn="l"/>
              </a:tabLst>
            </a:pPr>
            <a:r>
              <a:rPr lang="en-US" sz="1600" dirty="0">
                <a:latin typeface="Comic Sans MS" pitchFamily="66" charset="0"/>
                <a:cs typeface="Courier New" pitchFamily="49" charset="0"/>
              </a:rPr>
              <a:t>o</a:t>
            </a:r>
            <a:r>
              <a:rPr lang="en-US" sz="1600" dirty="0">
                <a:latin typeface="Comic Sans MS" pitchFamily="66" charset="0"/>
                <a:cs typeface="Times New Roman" pitchFamily="18" charset="0"/>
              </a:rPr>
              <a:t>        </a:t>
            </a:r>
            <a:r>
              <a:rPr lang="en-US" sz="1600" dirty="0">
                <a:latin typeface="Comic Sans MS" pitchFamily="66" charset="0"/>
                <a:cs typeface="Arial" charset="0"/>
              </a:rPr>
              <a:t>Voluntary use of Phase I vapor recovery by local businesses</a:t>
            </a:r>
            <a:endParaRPr lang="en-US" sz="1600" dirty="0">
              <a:latin typeface="Comic Sans MS" pitchFamily="66" charset="0"/>
              <a:cs typeface="Times New Roman" pitchFamily="18" charset="0"/>
            </a:endParaRPr>
          </a:p>
          <a:p>
            <a:pPr indent="-228600" eaLnBrk="0" hangingPunct="0">
              <a:tabLst>
                <a:tab pos="1143000" algn="l"/>
              </a:tabLst>
            </a:pPr>
            <a:r>
              <a:rPr lang="en-US" sz="1600" dirty="0">
                <a:latin typeface="Comic Sans MS" pitchFamily="66" charset="0"/>
                <a:cs typeface="Courier New" pitchFamily="49" charset="0"/>
              </a:rPr>
              <a:t>o</a:t>
            </a:r>
            <a:r>
              <a:rPr lang="en-US" sz="1600" dirty="0">
                <a:latin typeface="Comic Sans MS" pitchFamily="66" charset="0"/>
                <a:cs typeface="Times New Roman" pitchFamily="18" charset="0"/>
              </a:rPr>
              <a:t>        </a:t>
            </a:r>
            <a:r>
              <a:rPr lang="en-US" sz="1600" dirty="0">
                <a:latin typeface="Comic Sans MS" pitchFamily="66" charset="0"/>
                <a:cs typeface="Arial" charset="0"/>
              </a:rPr>
              <a:t>Continued encouragement of establishing biking and hiking paths and their use</a:t>
            </a:r>
            <a:endParaRPr lang="en-US" sz="1600" dirty="0">
              <a:latin typeface="Comic Sans MS" pitchFamily="66" charset="0"/>
              <a:cs typeface="Times New Roman" pitchFamily="18" charset="0"/>
            </a:endParaRPr>
          </a:p>
          <a:p>
            <a:pPr indent="-228600" eaLnBrk="0" hangingPunct="0">
              <a:tabLst>
                <a:tab pos="1143000" algn="l"/>
              </a:tabLst>
            </a:pPr>
            <a:r>
              <a:rPr lang="en-US" sz="1600" dirty="0">
                <a:latin typeface="Comic Sans MS" pitchFamily="66" charset="0"/>
                <a:cs typeface="Courier New" pitchFamily="49" charset="0"/>
              </a:rPr>
              <a:t>o</a:t>
            </a:r>
            <a:r>
              <a:rPr lang="en-US" sz="1600" dirty="0">
                <a:latin typeface="Comic Sans MS" pitchFamily="66" charset="0"/>
                <a:cs typeface="Times New Roman" pitchFamily="18" charset="0"/>
              </a:rPr>
              <a:t>        </a:t>
            </a:r>
            <a:r>
              <a:rPr lang="en-US" sz="1600" dirty="0">
                <a:latin typeface="Comic Sans MS" pitchFamily="66" charset="0"/>
                <a:cs typeface="Arial" charset="0"/>
              </a:rPr>
              <a:t>Promote electric &amp; mulching lawn mowers &amp; “No-Spill” gas cans.</a:t>
            </a:r>
            <a:endParaRPr lang="en-US" sz="1600" dirty="0">
              <a:latin typeface="Comic Sans MS" pitchFamily="66" charset="0"/>
              <a:cs typeface="Times New Roman" pitchFamily="18" charset="0"/>
            </a:endParaRPr>
          </a:p>
          <a:p>
            <a:pPr indent="-228600" eaLnBrk="0" hangingPunct="0">
              <a:tabLst>
                <a:tab pos="1143000" algn="l"/>
              </a:tabLst>
            </a:pPr>
            <a:r>
              <a:rPr lang="en-US" sz="1600" dirty="0">
                <a:latin typeface="Comic Sans MS" pitchFamily="66" charset="0"/>
                <a:cs typeface="Courier New" pitchFamily="49" charset="0"/>
              </a:rPr>
              <a:t>o</a:t>
            </a:r>
            <a:r>
              <a:rPr lang="en-US" sz="1600" dirty="0">
                <a:latin typeface="Comic Sans MS" pitchFamily="66" charset="0"/>
                <a:cs typeface="Times New Roman" pitchFamily="18" charset="0"/>
              </a:rPr>
              <a:t>        </a:t>
            </a:r>
            <a:r>
              <a:rPr lang="en-US" sz="1600" dirty="0">
                <a:latin typeface="Comic Sans MS" pitchFamily="66" charset="0"/>
                <a:cs typeface="Arial" charset="0"/>
              </a:rPr>
              <a:t>Van pooling by commuters</a:t>
            </a:r>
            <a:endParaRPr lang="en-US" sz="1600" dirty="0">
              <a:latin typeface="Comic Sans MS" pitchFamily="66" charset="0"/>
              <a:cs typeface="Times New Roman" pitchFamily="18" charset="0"/>
            </a:endParaRPr>
          </a:p>
          <a:p>
            <a:pPr indent="-228600" eaLnBrk="0" hangingPunct="0">
              <a:tabLst>
                <a:tab pos="1143000" algn="l"/>
              </a:tabLst>
            </a:pPr>
            <a:r>
              <a:rPr lang="en-US" sz="1600" dirty="0">
                <a:latin typeface="Comic Sans MS" pitchFamily="66" charset="0"/>
                <a:cs typeface="Courier New" pitchFamily="49" charset="0"/>
              </a:rPr>
              <a:t>o</a:t>
            </a:r>
            <a:r>
              <a:rPr lang="en-US" sz="1600" dirty="0">
                <a:latin typeface="Comic Sans MS" pitchFamily="66" charset="0"/>
                <a:cs typeface="Times New Roman" pitchFamily="18" charset="0"/>
              </a:rPr>
              <a:t>        </a:t>
            </a:r>
            <a:r>
              <a:rPr lang="en-US" sz="1600" dirty="0">
                <a:latin typeface="Comic Sans MS" pitchFamily="66" charset="0"/>
                <a:cs typeface="Arial" charset="0"/>
              </a:rPr>
              <a:t>Car pooling</a:t>
            </a:r>
            <a:endParaRPr lang="en-US" sz="1600" dirty="0">
              <a:latin typeface="Comic Sans MS" pitchFamily="66" charset="0"/>
              <a:cs typeface="Times New Roman" pitchFamily="18" charset="0"/>
            </a:endParaRPr>
          </a:p>
          <a:p>
            <a:pPr indent="-228600" eaLnBrk="0" hangingPunct="0">
              <a:tabLst>
                <a:tab pos="1143000" algn="l"/>
              </a:tabLst>
            </a:pPr>
            <a:endParaRPr lang="en-US" sz="1600" dirty="0">
              <a:latin typeface="Comic Sans MS" pitchFamily="66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  <a:cs typeface="Arial" charset="0"/>
              </a:rPr>
              <a:t>City of Wichita Environmental Health Department</a:t>
            </a:r>
            <a:r>
              <a:rPr lang="en-US" sz="1600" b="1" dirty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/>
            </a:r>
            <a:br>
              <a:rPr lang="en-US" sz="1600" b="1" dirty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  <a:cs typeface="Arial" charset="0"/>
              </a:rPr>
              <a:t>Air </a:t>
            </a:r>
            <a:r>
              <a:rPr lang="en-US" sz="1600" dirty="0">
                <a:solidFill>
                  <a:schemeClr val="tx1"/>
                </a:solidFill>
                <a:latin typeface="Comic Sans MS" pitchFamily="66" charset="0"/>
                <a:cs typeface="Arial" charset="0"/>
              </a:rPr>
              <a:t>Quality 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  <a:cs typeface="Arial" charset="0"/>
              </a:rPr>
              <a:t>Program Projects</a:t>
            </a:r>
            <a:r>
              <a:rPr lang="en-US" sz="1600" dirty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/>
            </a:r>
            <a:br>
              <a:rPr lang="en-US" sz="1600" dirty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</a:br>
            <a:endParaRPr lang="en-US" sz="1600" dirty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Develop a Local Emissions Inventory for City of Wichita </a:t>
            </a:r>
            <a:r>
              <a:rPr lang="en-US" sz="3600" dirty="0" smtClean="0">
                <a:solidFill>
                  <a:srgbClr val="00B050"/>
                </a:solidFill>
                <a:latin typeface="Comic Sans MS" pitchFamily="66" charset="0"/>
              </a:rPr>
              <a:t>(government operations only)</a:t>
            </a:r>
            <a:endParaRPr lang="en-US" sz="36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Base year 2006 – (first inventory)</a:t>
            </a:r>
          </a:p>
          <a:p>
            <a:pPr lvl="1"/>
            <a:r>
              <a:rPr lang="en-US" sz="2400" dirty="0" smtClean="0">
                <a:latin typeface="Comic Sans MS" pitchFamily="66" charset="0"/>
              </a:rPr>
              <a:t>Major source was electricity usage</a:t>
            </a:r>
          </a:p>
          <a:p>
            <a:r>
              <a:rPr lang="en-US" sz="2400" dirty="0" smtClean="0">
                <a:latin typeface="Comic Sans MS" pitchFamily="66" charset="0"/>
              </a:rPr>
              <a:t>Inventory completed for 2007</a:t>
            </a:r>
          </a:p>
          <a:p>
            <a:pPr lvl="1"/>
            <a:r>
              <a:rPr lang="en-US" sz="2400" dirty="0" smtClean="0">
                <a:latin typeface="Comic Sans MS" pitchFamily="66" charset="0"/>
              </a:rPr>
              <a:t>Energy usage increased by 8%</a:t>
            </a:r>
          </a:p>
          <a:p>
            <a:r>
              <a:rPr lang="en-US" sz="2400" dirty="0" smtClean="0">
                <a:latin typeface="Comic Sans MS" pitchFamily="66" charset="0"/>
              </a:rPr>
              <a:t>Inventory nearly final for 2008</a:t>
            </a:r>
          </a:p>
          <a:p>
            <a:pPr lvl="1"/>
            <a:r>
              <a:rPr lang="en-US" sz="2400" dirty="0" smtClean="0">
                <a:latin typeface="Comic Sans MS" pitchFamily="66" charset="0"/>
              </a:rPr>
              <a:t>Will show additional increase in energy usage</a:t>
            </a:r>
          </a:p>
          <a:p>
            <a:r>
              <a:rPr lang="en-US" sz="2400" dirty="0" smtClean="0">
                <a:latin typeface="Comic Sans MS" pitchFamily="66" charset="0"/>
              </a:rPr>
              <a:t>Bright spot – City captures methane from landfill and sells to nearby alcohol plant as fuel – emissions avoided are greater than total City GHG emissions from all other sources.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152408"/>
          <a:ext cx="8763000" cy="6553184"/>
        </p:xfrm>
        <a:graphic>
          <a:graphicData uri="http://schemas.openxmlformats.org/drawingml/2006/table">
            <a:tbl>
              <a:tblPr/>
              <a:tblGrid>
                <a:gridCol w="812484"/>
                <a:gridCol w="1008601"/>
                <a:gridCol w="700418"/>
                <a:gridCol w="597689"/>
                <a:gridCol w="722208"/>
                <a:gridCol w="709757"/>
                <a:gridCol w="597689"/>
                <a:gridCol w="684853"/>
                <a:gridCol w="684853"/>
                <a:gridCol w="834275"/>
                <a:gridCol w="812484"/>
                <a:gridCol w="597689"/>
              </a:tblGrid>
              <a:tr h="260486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latin typeface="Arial"/>
                        </a:rPr>
                        <a:t>Table 2 - GREENHOUSE GAS BUILDUP BY SOURCE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latin typeface="Arial"/>
                        </a:rPr>
                        <a:t>2007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latin typeface="Arial"/>
                        </a:rPr>
                        <a:t>2007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latin typeface="Arial"/>
                        </a:rPr>
                        <a:t>2006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08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FILE: GHGoverall07R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All Non-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Avg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Avg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Annual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CO2E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latin typeface="Arial"/>
                        </a:rPr>
                        <a:t>CO2E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latin typeface="Arial"/>
                        </a:rPr>
                        <a:t>CO2E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latin typeface="Arial"/>
                        </a:rPr>
                        <a:t>Change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9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(Transit diesel-gas corrected)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Airport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Airport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Miles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Miles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mpg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gallons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multiplier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latin typeface="Arial"/>
                        </a:rPr>
                        <a:t>kg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latin typeface="Arial"/>
                        </a:rPr>
                        <a:t>kg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9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TRANSPORTATION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gallons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gallons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EPA 2005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kg/gal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9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Service Vehicles-gasoline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765,908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28,594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794,502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8.81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6,999,563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5,655,487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23.8%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29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Service Vehicles-diesel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614,837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19,878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634,715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10.10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6,410,622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4,816,256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33.1%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9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Service Vehicles- propane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4,274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4,274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5.76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24,618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152,640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-83.9%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9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Wichita Transit-gasoline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104,766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104,766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8.81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922,988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936,334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-1.4%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9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Wichita Transit-diesel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421,932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421,932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10.10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4,261,513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4,261,917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0.0%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8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(Pax = Passenger)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Pax Miles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Pax Miles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kg/paxmile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98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Business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Air Travel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677,829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66,440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744,269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0.34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253,051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204,627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23.7%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98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kg/gal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98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Business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Rental Cars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621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2,013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2,634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19.7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8.81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1,178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692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70.2%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98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Personal Cars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128,850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6,901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135,751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19.7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6,891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8.81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60,709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32,844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84.8%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72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Sub-Total Transportation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sportation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18,934,242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16,060,797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17.9%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48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ELECTRICITY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(Westar)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mwh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mwh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mwh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kg/mwh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48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(See sheet 2 for CO2E multiplier)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156,299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9,492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165,791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921.2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152,726,669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141,384,170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8.0%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48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NATURAL GA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All Non-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08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Airport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Airport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kg/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98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mcf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mcf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mcf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mcf CH4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98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Heating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59,038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27,949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86,987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54.6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4,749,490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3,945,206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20.4%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98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PROPANE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gallons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kg/gal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98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Golf &amp; Century II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1,170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5.76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6,739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17,107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-60.6%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8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OTHER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pounds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kg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kg/kg HFC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29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Industrial Gases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(HFC-134a)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300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1,300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176,871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176,871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0.0%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8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Sub-Total Gases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4,933,100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4,139,184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19.2%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8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TOTAL WITHOUT COMMUTE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176,594,012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161,584,151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9.3%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9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EMPLOYEE COMMUTE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Annual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Average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Annual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EPA 2005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latin typeface="Arial"/>
                        </a:rPr>
                        <a:t>Change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298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Employees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miles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miles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mpg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gallons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kg/gallon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98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Non-Airport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3,219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240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20.4628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15,808,764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19.7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802,475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8.81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7,069,808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6,342,915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11.5%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298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Airport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240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21.1539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563,539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19.7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28,606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8.81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252,019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254,225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-0.9%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8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TOTAL COMMUTE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3,330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240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20.4859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16,372,303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831,081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7,321,827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6,597,140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11.0%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80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GRAND TOTAL INCLUDING COMMUTE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183,915,839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168,181,291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9.4%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80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98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LANDFILL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kg CO2E/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kg CH4/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CO2E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298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mcf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mcf CH4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mcf CH4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kg CH4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kg/kg CH4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kg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latin typeface="Arial"/>
                        </a:rPr>
                        <a:t>2006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98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Methane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If Released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14,728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19.1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281,305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5,907,401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(Not in 2007 report)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298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Flared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14,728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54.6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804,149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48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Net Avoided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5,103,252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kg CO2E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mcf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8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To Ethanol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779,632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19.1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14,890,971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312,710,395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32,670,397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81,452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486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TOTAL CO2E AVOIDED BY FLARING AND ETHANOL PLANT USE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317,813,647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32,670,397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85800" y="762000"/>
            <a:ext cx="7772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Comic Sans MS" pitchFamily="66" charset="0"/>
              </a:rPr>
              <a:t>The Health, Environmental, &amp; Economic Effects of Air Pollution Reduce </a:t>
            </a:r>
            <a:br>
              <a:rPr lang="en-US" sz="4400" b="1" dirty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en-US" sz="4400" b="1" dirty="0">
                <a:solidFill>
                  <a:srgbClr val="0070C0"/>
                </a:solidFill>
                <a:latin typeface="Comic Sans MS" pitchFamily="66" charset="0"/>
              </a:rPr>
              <a:t>the Quality of Life </a:t>
            </a:r>
            <a:br>
              <a:rPr lang="en-US" sz="4400" b="1" dirty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en-US" sz="4400" b="1" dirty="0">
                <a:solidFill>
                  <a:srgbClr val="0070C0"/>
                </a:solidFill>
                <a:latin typeface="Comic Sans MS" pitchFamily="66" charset="0"/>
              </a:rPr>
              <a:t>for All Of Us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575</Words>
  <Application>Microsoft Office PowerPoint</Application>
  <PresentationFormat>On-screen Show (4:3)</PresentationFormat>
  <Paragraphs>502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Greenhouse Gas Reduction Initiative City of Wichita</vt:lpstr>
      <vt:lpstr>Local Benefits to Reducing Greenhouse Gases</vt:lpstr>
      <vt:lpstr>Slide 3</vt:lpstr>
      <vt:lpstr>Slide 4</vt:lpstr>
      <vt:lpstr>City of Wichita Environmental Health Department Air Quality Program Projects </vt:lpstr>
      <vt:lpstr>Develop a Local Emissions Inventory for City of Wichita (government operations only)</vt:lpstr>
      <vt:lpstr>Slide 7</vt:lpstr>
      <vt:lpstr>Slide 8</vt:lpstr>
    </vt:vector>
  </TitlesOfParts>
  <Company>City of Wichita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Greenhouse Gas Reduction Initiative City of Wichita</dc:title>
  <dc:creator>JStark</dc:creator>
  <cp:lastModifiedBy>JStark</cp:lastModifiedBy>
  <cp:revision>10</cp:revision>
  <dcterms:created xsi:type="dcterms:W3CDTF">2010-01-07T21:07:56Z</dcterms:created>
  <dcterms:modified xsi:type="dcterms:W3CDTF">2010-01-07T22:35:54Z</dcterms:modified>
</cp:coreProperties>
</file>