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0" r:id="rId2"/>
    <p:sldId id="256" r:id="rId3"/>
    <p:sldId id="257" r:id="rId4"/>
    <p:sldId id="258" r:id="rId5"/>
    <p:sldId id="263" r:id="rId6"/>
    <p:sldId id="262" r:id="rId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smtClean="0"/>
            </a:lvl1pPr>
          </a:lstStyle>
          <a:p>
            <a:pPr>
              <a:defRPr/>
            </a:pPr>
            <a:fld id="{C853942F-F501-471F-B20B-0DBC6840D63B}" type="datetimeFigureOut">
              <a:rPr lang="en-US"/>
              <a:pPr>
                <a:defRPr/>
              </a:pPr>
              <a:t>9/1/2010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8D15F4A-2884-424A-BC3B-B8A298D71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8B6D383-877C-43DC-BD49-F3893A4C3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00C2E3-C003-4C1E-A1E4-B24BA8676B5B}" type="slidenum">
              <a:rPr lang="en-US"/>
              <a:pPr/>
              <a:t>1</a:t>
            </a:fld>
            <a:endParaRPr lang="en-US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76338" y="692150"/>
            <a:ext cx="4613275" cy="34607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383088"/>
            <a:ext cx="5127625" cy="42306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06C53A-080D-4FD0-87EF-8D4B8248FE02}" type="slidenum">
              <a:rPr lang="en-US"/>
              <a:pPr/>
              <a:t>6</a:t>
            </a:fld>
            <a:endParaRPr lang="en-US"/>
          </a:p>
        </p:txBody>
      </p:sp>
      <p:sp>
        <p:nvSpPr>
          <p:cNvPr id="1024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76338" y="692150"/>
            <a:ext cx="4613275" cy="3460750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383088"/>
            <a:ext cx="5127625" cy="42306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55019-3102-4771-A619-2D6F386E3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5F4F0-403C-4FF1-98B8-236E06FF4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0A6F4-1FEE-45EE-A5A4-13AB66C55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02BFD-60B8-46D9-84B2-7B78258C7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21150-1A88-4DE9-BB82-52593E317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3FA66-B868-4A0D-82FC-27FF79875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2918A-2207-40C8-ADDC-7B4A02B0B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D8186-80BB-4156-82F4-7749F7DE5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B6DEA-5279-4F45-B8BF-7A4518BEA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97486-4A0F-4D7E-84DB-7B7B98D8D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E4BA7-5CCD-4754-AFB8-E174A3E1F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9D2012F-A546-4E8C-94B1-3D8CC0533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epa.gov/reg5rcra/wptdiv/cars/remediation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brownfield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838200"/>
            <a:ext cx="7467600" cy="1676400"/>
          </a:xfrm>
        </p:spPr>
        <p:txBody>
          <a:bodyPr/>
          <a:lstStyle/>
          <a:p>
            <a:pPr eaLnBrk="1" hangingPunct="1"/>
            <a:r>
              <a:rPr lang="en-US" sz="5400" smtClean="0"/>
              <a:t>Hot Topics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572000"/>
            <a:ext cx="5486400" cy="360363"/>
          </a:xfrm>
        </p:spPr>
        <p:txBody>
          <a:bodyPr/>
          <a:lstStyle/>
          <a:p>
            <a:pPr eaLnBrk="1" hangingPunct="1"/>
            <a:endParaRPr lang="en-US" sz="1800" b="1" i="1" smtClean="0">
              <a:solidFill>
                <a:srgbClr val="000000"/>
              </a:solidFill>
            </a:endParaRPr>
          </a:p>
          <a:p>
            <a:pPr eaLnBrk="1" hangingPunct="1"/>
            <a:endParaRPr lang="en-US" sz="1800" b="1" i="1" smtClean="0">
              <a:solidFill>
                <a:srgbClr val="000000"/>
              </a:solidFill>
            </a:endParaRPr>
          </a:p>
          <a:p>
            <a:pPr eaLnBrk="1" hangingPunct="1"/>
            <a:endParaRPr lang="en-US" sz="1800" b="1" i="1" smtClean="0">
              <a:solidFill>
                <a:srgbClr val="000000"/>
              </a:solidFill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181600" y="3048000"/>
            <a:ext cx="2590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6000" i="1">
              <a:latin typeface="Times New Roman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343400" y="2133600"/>
            <a:ext cx="3505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/>
              <a:t>Deborah  Orr</a:t>
            </a:r>
          </a:p>
          <a:p>
            <a:r>
              <a:rPr lang="en-US" sz="2400" i="1"/>
              <a:t>Ball State Workshop</a:t>
            </a:r>
          </a:p>
          <a:p>
            <a:r>
              <a:rPr lang="en-US" sz="2400" i="1"/>
              <a:t>September 2010</a:t>
            </a:r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7010400" y="5638800"/>
            <a:ext cx="1676400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Times New Roman" charset="0"/>
              </a:rPr>
              <a:t>Essex Wire Ligonier IN</a:t>
            </a:r>
          </a:p>
        </p:txBody>
      </p:sp>
      <p:pic>
        <p:nvPicPr>
          <p:cNvPr id="2055" name="Picture 10" descr="Essex Wire_IN_Dem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452813"/>
            <a:ext cx="84582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Auto Sector Closures</a:t>
            </a: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1371600" y="3962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1279525" y="725488"/>
            <a:ext cx="61960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AREA WIDE PLANNING IS AN ELIGIBLE </a:t>
            </a:r>
          </a:p>
          <a:p>
            <a:r>
              <a:rPr lang="en-US" sz="2400"/>
              <a:t>  	UNDER THE ASSESSMENT GRANT</a:t>
            </a:r>
          </a:p>
          <a:p>
            <a:pPr>
              <a:buFontTx/>
              <a:buChar char="•"/>
            </a:pPr>
            <a:r>
              <a:rPr lang="en-US"/>
              <a:t>Reuse planning could be an eligible cost.</a:t>
            </a:r>
          </a:p>
          <a:p>
            <a:pPr>
              <a:buFontTx/>
              <a:buChar char="•"/>
            </a:pPr>
            <a:r>
              <a:rPr lang="en-US"/>
              <a:t>Area wide planning could be an option.</a:t>
            </a:r>
          </a:p>
          <a:p>
            <a:pPr>
              <a:buFontTx/>
              <a:buChar char="•"/>
            </a:pPr>
            <a:r>
              <a:rPr lang="en-US"/>
              <a:t>Car dealerships not on the list.</a:t>
            </a:r>
          </a:p>
          <a:p>
            <a:pPr>
              <a:buFontTx/>
              <a:buChar char="•"/>
            </a:pPr>
            <a:endParaRPr lang="en-US"/>
          </a:p>
        </p:txBody>
      </p:sp>
      <p:sp>
        <p:nvSpPr>
          <p:cNvPr id="3077" name="Rectangle 10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8" name="Picture 13" descr="Autos 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86200"/>
            <a:ext cx="87503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Green Remediation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048000" cy="4221163"/>
          </a:xfrm>
        </p:spPr>
        <p:txBody>
          <a:bodyPr/>
          <a:lstStyle/>
          <a:p>
            <a:pPr eaLnBrk="1" hangingPunct="1"/>
            <a:r>
              <a:rPr lang="en-US" sz="1800" smtClean="0"/>
              <a:t>All 10 Regions have an interim Greener Cleanup Policy, Region 5’s policy can be found at :</a:t>
            </a:r>
          </a:p>
          <a:p>
            <a:pPr eaLnBrk="1" hangingPunct="1">
              <a:buFontTx/>
              <a:buNone/>
            </a:pPr>
            <a:r>
              <a:rPr lang="en-US" sz="1800" smtClean="0">
                <a:hlinkClick r:id="rId2"/>
              </a:rPr>
              <a:t>http://www.epa.gov/reg5rcra/wptdiv/cars/remediation</a:t>
            </a:r>
            <a:endParaRPr lang="en-US" sz="1800" smtClean="0"/>
          </a:p>
          <a:p>
            <a:pPr eaLnBrk="1" hangingPunct="1"/>
            <a:r>
              <a:rPr lang="en-US" sz="1800" smtClean="0"/>
              <a:t>Policy identifies 12 greener cleanup practices that we encourage</a:t>
            </a:r>
          </a:p>
          <a:p>
            <a:pPr eaLnBrk="1" hangingPunct="1"/>
            <a:r>
              <a:rPr lang="en-US" sz="1800" smtClean="0"/>
              <a:t>ASTM Standard being discussed</a:t>
            </a:r>
          </a:p>
        </p:txBody>
      </p:sp>
      <p:pic>
        <p:nvPicPr>
          <p:cNvPr id="4100" name="Picture 6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3" cstate="print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Green Jobs </a:t>
            </a:r>
            <a:br>
              <a:rPr lang="en-US" sz="4000" smtClean="0"/>
            </a:br>
            <a:r>
              <a:rPr lang="en-US" sz="1600" smtClean="0"/>
              <a:t>Linkage between job training and job creation is a priority.  There is an opportunity to expand the current job training program across all OSWER programs.</a:t>
            </a:r>
            <a:br>
              <a:rPr lang="en-US" sz="1600" smtClean="0"/>
            </a:br>
            <a:endParaRPr lang="en-US" sz="1600" smtClean="0"/>
          </a:p>
        </p:txBody>
      </p:sp>
      <p:sp>
        <p:nvSpPr>
          <p:cNvPr id="512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000" smtClean="0"/>
          </a:p>
          <a:p>
            <a:pPr eaLnBrk="1" hangingPunct="1">
              <a:buFontTx/>
              <a:buNone/>
            </a:pPr>
            <a:endParaRPr lang="en-US" sz="2000" smtClean="0"/>
          </a:p>
          <a:p>
            <a:pPr eaLnBrk="1" hangingPunct="1">
              <a:buFontTx/>
              <a:buNone/>
            </a:pPr>
            <a:endParaRPr lang="en-US" sz="2000" smtClean="0"/>
          </a:p>
          <a:p>
            <a:pPr eaLnBrk="1" hangingPunct="1">
              <a:buFontTx/>
              <a:buNone/>
            </a:pPr>
            <a:r>
              <a:rPr lang="en-US" sz="2000" smtClean="0"/>
              <a:t>Creating jobs support our goals:</a:t>
            </a:r>
          </a:p>
          <a:p>
            <a:pPr eaLnBrk="1" hangingPunct="1"/>
            <a:r>
              <a:rPr lang="en-US" sz="2000" smtClean="0"/>
              <a:t>Cleaning up our communities</a:t>
            </a:r>
          </a:p>
          <a:p>
            <a:pPr eaLnBrk="1" hangingPunct="1"/>
            <a:r>
              <a:rPr lang="en-US" sz="2000" smtClean="0"/>
              <a:t>Expanding the conversation on environmentalism and working for environmental justice</a:t>
            </a:r>
          </a:p>
          <a:p>
            <a:pPr eaLnBrk="1" hangingPunct="1"/>
            <a:r>
              <a:rPr lang="en-US" sz="2000" smtClean="0"/>
              <a:t>Integrated Cleanup Initiative</a:t>
            </a:r>
          </a:p>
          <a:p>
            <a:pPr eaLnBrk="1" hangingPunct="1"/>
            <a:r>
              <a:rPr lang="en-US" sz="2000" smtClean="0"/>
              <a:t>One EPA</a:t>
            </a:r>
          </a:p>
        </p:txBody>
      </p:sp>
      <p:pic>
        <p:nvPicPr>
          <p:cNvPr id="5124" name="Picture 11" descr="Captain Decon 007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1371600"/>
            <a:ext cx="4267200" cy="525780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latin typeface="Calibri" pitchFamily="34" charset="0"/>
              </a:rPr>
              <a:t>Register October 4th for </a:t>
            </a:r>
            <a:br>
              <a:rPr lang="en-US" sz="3600" b="1" smtClean="0">
                <a:latin typeface="Calibri" pitchFamily="34" charset="0"/>
              </a:rPr>
            </a:br>
            <a:r>
              <a:rPr lang="en-US" sz="3600" b="1" smtClean="0">
                <a:latin typeface="Calibri" pitchFamily="34" charset="0"/>
              </a:rPr>
              <a:t>The National Brownfields 2011 Conference</a:t>
            </a:r>
            <a:r>
              <a:rPr lang="en-US" sz="5000" b="1" smtClean="0">
                <a:latin typeface="Calibri" pitchFamily="34" charset="0"/>
              </a:rPr>
              <a:t/>
            </a:r>
            <a:br>
              <a:rPr lang="en-US" sz="5000" b="1" smtClean="0">
                <a:latin typeface="Calibri" pitchFamily="34" charset="0"/>
              </a:rPr>
            </a:br>
            <a:endParaRPr lang="en-US" sz="5000" b="1" smtClean="0">
              <a:latin typeface="Calibri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1219200"/>
            <a:ext cx="5638800" cy="426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latin typeface="Calibri" pitchFamily="34" charset="0"/>
              </a:rPr>
              <a:t>WHEN: April 3-5, 2011</a:t>
            </a:r>
          </a:p>
          <a:p>
            <a:pPr eaLnBrk="1" hangingPunct="1">
              <a:buFontTx/>
              <a:buNone/>
            </a:pPr>
            <a:r>
              <a:rPr lang="en-US" b="1" smtClean="0">
                <a:latin typeface="Calibri" pitchFamily="34" charset="0"/>
              </a:rPr>
              <a:t>WHERE:  </a:t>
            </a:r>
            <a:r>
              <a:rPr lang="en-US" sz="3000" b="1" smtClean="0">
                <a:latin typeface="Calibri" pitchFamily="34" charset="0"/>
              </a:rPr>
              <a:t>PA Convention Center</a:t>
            </a:r>
          </a:p>
          <a:p>
            <a:pPr eaLnBrk="1" hangingPunct="1">
              <a:buFontTx/>
              <a:buNone/>
            </a:pPr>
            <a:r>
              <a:rPr lang="en-US" sz="3000" b="1" smtClean="0">
                <a:latin typeface="Calibri" pitchFamily="34" charset="0"/>
              </a:rPr>
              <a:t>Philadelphia, PA</a:t>
            </a:r>
            <a:endParaRPr lang="en-US" sz="3000" smtClean="0">
              <a:solidFill>
                <a:schemeClr val="bg1"/>
              </a:solidFill>
              <a:latin typeface="Berlin Sans FB" pitchFamily="34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Berlin Sans FB" pitchFamily="34" charset="0"/>
              </a:rPr>
              <a:t>WHY ATTEND?</a:t>
            </a:r>
          </a:p>
          <a:p>
            <a:pPr eaLnBrk="1" hangingPunct="1">
              <a:buFontTx/>
              <a:buNone/>
            </a:pPr>
            <a:r>
              <a:rPr lang="en-US" sz="2400" smtClean="0">
                <a:latin typeface="Berlin Sans FB" pitchFamily="34" charset="0"/>
              </a:rPr>
              <a:t>Largest networking event of its kind</a:t>
            </a:r>
          </a:p>
          <a:p>
            <a:pPr eaLnBrk="1" hangingPunct="1">
              <a:buFontTx/>
              <a:buNone/>
            </a:pPr>
            <a:r>
              <a:rPr lang="en-US" sz="2400" smtClean="0">
                <a:latin typeface="Berlin Sans FB" pitchFamily="34" charset="0"/>
              </a:rPr>
              <a:t>The best of past conferences combined</a:t>
            </a:r>
          </a:p>
          <a:p>
            <a:pPr eaLnBrk="1" hangingPunct="1">
              <a:buFontTx/>
              <a:buNone/>
            </a:pPr>
            <a:r>
              <a:rPr lang="en-US" sz="2400" smtClean="0">
                <a:latin typeface="Berlin Sans FB" pitchFamily="34" charset="0"/>
              </a:rPr>
              <a:t>Where green decision-makers convene</a:t>
            </a:r>
          </a:p>
          <a:p>
            <a:pPr eaLnBrk="1" hangingPunct="1">
              <a:buFontTx/>
              <a:buNone/>
            </a:pPr>
            <a:r>
              <a:rPr lang="en-US" sz="2400" smtClean="0">
                <a:latin typeface="Berlin Sans FB" pitchFamily="34" charset="0"/>
              </a:rPr>
              <a:t>Unique property transaction opportunities</a:t>
            </a:r>
          </a:p>
          <a:p>
            <a:pPr eaLnBrk="1" hangingPunct="1">
              <a:buFontTx/>
              <a:buNone/>
            </a:pPr>
            <a:r>
              <a:rPr lang="en-US" sz="2400" smtClean="0">
                <a:latin typeface="Berlin Sans FB" pitchFamily="34" charset="0"/>
              </a:rPr>
              <a:t>Market your services &amp; properties</a:t>
            </a:r>
          </a:p>
          <a:p>
            <a:pPr eaLnBrk="1" hangingPunct="1">
              <a:buFontTx/>
              <a:buNone/>
            </a:pPr>
            <a:r>
              <a:rPr lang="en-US" sz="2400" smtClean="0">
                <a:latin typeface="Berlin Sans FB" pitchFamily="34" charset="0"/>
              </a:rPr>
              <a:t>Mobile workshops &amp; walking tours</a:t>
            </a:r>
          </a:p>
          <a:p>
            <a:pPr eaLnBrk="1" hangingPunct="1">
              <a:buFontTx/>
              <a:buNone/>
            </a:pPr>
            <a:endParaRPr lang="en-US" smtClean="0">
              <a:latin typeface="Berlin Sans FB" pitchFamily="34" charset="0"/>
            </a:endParaRPr>
          </a:p>
          <a:p>
            <a:pPr eaLnBrk="1" hangingPunct="1"/>
            <a:endParaRPr lang="en-US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b="1">
                <a:solidFill>
                  <a:schemeClr val="tx2"/>
                </a:solidFill>
                <a:latin typeface="Calibri" pitchFamily="34" charset="0"/>
              </a:rPr>
              <a:t>Registration is free. Brownfields2011.org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81000" y="5181600"/>
            <a:ext cx="2895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/>
          </a:p>
        </p:txBody>
      </p:sp>
      <p:pic>
        <p:nvPicPr>
          <p:cNvPr id="6150" name="Picture 6" descr="libertyb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346233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534400" cy="971550"/>
          </a:xfrm>
        </p:spPr>
        <p:txBody>
          <a:bodyPr/>
          <a:lstStyle/>
          <a:p>
            <a:pPr eaLnBrk="1" hangingPunct="1"/>
            <a:r>
              <a:rPr lang="en-US" sz="3800" smtClean="0"/>
              <a:t>USEPA Region 5 Brownfields Contacts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39624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400" smtClean="0"/>
              <a:t>Deborah Orr</a:t>
            </a:r>
          </a:p>
          <a:p>
            <a:pPr marL="533400" indent="-533400" eaLnBrk="1" hangingPunct="1">
              <a:buFontTx/>
              <a:buNone/>
            </a:pPr>
            <a:r>
              <a:rPr lang="en-US" sz="2400" smtClean="0"/>
              <a:t>Phone:  312.886.7576</a:t>
            </a:r>
          </a:p>
          <a:p>
            <a:pPr marL="533400" indent="-533400" eaLnBrk="1" hangingPunct="1">
              <a:buFontTx/>
              <a:buNone/>
            </a:pPr>
            <a:r>
              <a:rPr lang="en-US" sz="2400" smtClean="0"/>
              <a:t>E-mail:  orr.deborah@epa.gov</a:t>
            </a:r>
          </a:p>
          <a:p>
            <a:pPr marL="533400" indent="-533400" eaLnBrk="1" hangingPunct="1">
              <a:buFontTx/>
              <a:buNone/>
            </a:pPr>
            <a:r>
              <a:rPr lang="en-US" sz="2400" smtClean="0"/>
              <a:t>Webpage:  www.epa.gov/R5Brownfields</a:t>
            </a:r>
          </a:p>
          <a:p>
            <a:pPr marL="533400" indent="-533400" eaLnBrk="1" hangingPunct="1">
              <a:buFontTx/>
              <a:buNone/>
            </a:pPr>
            <a:endParaRPr lang="en-US" sz="2400" smtClean="0"/>
          </a:p>
          <a:p>
            <a:pPr marL="533400" indent="-533400" eaLnBrk="1" hangingPunct="1">
              <a:buFontTx/>
              <a:buNone/>
            </a:pPr>
            <a:r>
              <a:rPr lang="en-US" sz="2800" b="1" smtClean="0"/>
              <a:t>     The FY2011 grant application guidelines are available at  </a:t>
            </a:r>
            <a:r>
              <a:rPr lang="en-US" sz="2800" b="1" smtClean="0">
                <a:hlinkClick r:id="rId3"/>
              </a:rPr>
              <a:t>www.epa.gov/brownfields</a:t>
            </a:r>
            <a:r>
              <a:rPr lang="en-US" sz="2800" b="1" smtClean="0"/>
              <a:t> </a:t>
            </a:r>
          </a:p>
          <a:p>
            <a:pPr marL="533400" indent="-533400" eaLnBrk="1" hangingPunct="1">
              <a:buFontTx/>
              <a:buNone/>
            </a:pPr>
            <a:r>
              <a:rPr lang="en-US" sz="2800" b="1" smtClean="0"/>
              <a:t>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171</Words>
  <Application>Microsoft Office PowerPoint</Application>
  <PresentationFormat>On-screen Show (4:3)</PresentationFormat>
  <Paragraphs>48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Times New Roman</vt:lpstr>
      <vt:lpstr>Calibri</vt:lpstr>
      <vt:lpstr>Berlin Sans FB</vt:lpstr>
      <vt:lpstr>Default Design</vt:lpstr>
      <vt:lpstr>Hot Topics</vt:lpstr>
      <vt:lpstr>Auto Sector Closures</vt:lpstr>
      <vt:lpstr>Green Remediation</vt:lpstr>
      <vt:lpstr>Green Jobs  Linkage between job training and job creation is a priority.  There is an opportunity to expand the current job training program across all OSWER programs. </vt:lpstr>
      <vt:lpstr>Register October 4th for  The National Brownfields 2011 Conference </vt:lpstr>
      <vt:lpstr>USEPA Region 5 Brownfields Contacts</vt:lpstr>
    </vt:vector>
  </TitlesOfParts>
  <Company>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 Sector Closures</dc:title>
  <dc:creator>Office</dc:creator>
  <cp:lastModifiedBy>syeager</cp:lastModifiedBy>
  <cp:revision>5</cp:revision>
  <dcterms:created xsi:type="dcterms:W3CDTF">2010-08-30T20:01:59Z</dcterms:created>
  <dcterms:modified xsi:type="dcterms:W3CDTF">2010-09-01T15:13:39Z</dcterms:modified>
</cp:coreProperties>
</file>