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1" r:id="rId1"/>
  </p:sldMasterIdLst>
  <p:notesMasterIdLst>
    <p:notesMasterId r:id="rId20"/>
  </p:notesMasterIdLst>
  <p:handoutMasterIdLst>
    <p:handoutMasterId r:id="rId21"/>
  </p:handoutMasterIdLst>
  <p:sldIdLst>
    <p:sldId id="273" r:id="rId2"/>
    <p:sldId id="278" r:id="rId3"/>
    <p:sldId id="286" r:id="rId4"/>
    <p:sldId id="289" r:id="rId5"/>
    <p:sldId id="288" r:id="rId6"/>
    <p:sldId id="290" r:id="rId7"/>
    <p:sldId id="294" r:id="rId8"/>
    <p:sldId id="291" r:id="rId9"/>
    <p:sldId id="292" r:id="rId10"/>
    <p:sldId id="293" r:id="rId11"/>
    <p:sldId id="296" r:id="rId12"/>
    <p:sldId id="295" r:id="rId13"/>
    <p:sldId id="297" r:id="rId14"/>
    <p:sldId id="298" r:id="rId15"/>
    <p:sldId id="304" r:id="rId16"/>
    <p:sldId id="300" r:id="rId17"/>
    <p:sldId id="301" r:id="rId18"/>
    <p:sldId id="302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0000"/>
    <a:srgbClr val="FFFF00"/>
    <a:srgbClr val="FF0000"/>
    <a:srgbClr val="BDBB79"/>
    <a:srgbClr val="66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843" autoAdjust="0"/>
    <p:restoredTop sz="96278" autoAdjust="0"/>
  </p:normalViewPr>
  <p:slideViewPr>
    <p:cSldViewPr>
      <p:cViewPr>
        <p:scale>
          <a:sx n="75" d="100"/>
          <a:sy n="75" d="100"/>
        </p:scale>
        <p:origin x="-147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98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9748A-EC12-4A77-81B1-5AAE04927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962A43-813E-40F4-9541-A7D3D1738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F4968-A8E1-4F1C-AF1D-03906A2934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6E4B9-BEAC-4738-8E6C-C4739236F7C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01BA8-70FF-4D7D-9DA9-80E50B6A5E5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94965-734C-4BFB-9CAC-9C584C30EBA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91D66-EAF9-47EB-BC11-67FD7314098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74EBB-A587-4A40-B02E-951F5F8D7AB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77C83-8AC8-469C-8CE4-3186BA624C5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1BA7D-A6E4-4509-82AC-961B58B1153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3587B-4EAB-473E-BCB1-E55B1287376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AE702-599C-48EC-8534-0D79DD96591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505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8247-558B-4B2A-823B-BFA28DC91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BAAB9-09F3-470E-B1BD-85C3D9D9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8A130-AEEA-42B6-B38B-043B46EF7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2736-8F38-4C7C-823C-DE6B90C11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0140-622C-4023-89E0-630188A36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B11E-F5FF-4D71-983C-ECA7F3F9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48D1-DE17-4BCE-B466-38237A073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6542-6E90-4710-867D-B55B6C751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CA42-C863-420F-AB8D-06E4777A3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E20B0-D680-4EBC-BD57-660863470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0A80-205A-4A84-AE93-53932954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95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950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951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612B346-F8F0-44B1-9ED5-9B8758D74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ownfields.in.gov/" TargetMode="External"/><Relationship Id="rId3" Type="http://schemas.openxmlformats.org/officeDocument/2006/relationships/hyperlink" Target="mailto:mgramels@ifa.in.gov" TargetMode="External"/><Relationship Id="rId7" Type="http://schemas.openxmlformats.org/officeDocument/2006/relationships/hyperlink" Target="mailto:kdavis@ifa.in.gov" TargetMode="External"/><Relationship Id="rId2" Type="http://schemas.openxmlformats.org/officeDocument/2006/relationships/hyperlink" Target="mailto:jmcgoff@ifa.in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westrick@ifa.in.gov" TargetMode="External"/><Relationship Id="rId5" Type="http://schemas.openxmlformats.org/officeDocument/2006/relationships/hyperlink" Target="mailto:moertel@ifa.in.gov" TargetMode="External"/><Relationship Id="rId4" Type="http://schemas.openxmlformats.org/officeDocument/2006/relationships/hyperlink" Target="mailto:soverstreet@ifa.in.gov" TargetMode="External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49853-FCC6-4AF3-8C03-0B3E6CE04328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425" y="1981200"/>
            <a:ext cx="39401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219200" y="381000"/>
            <a:ext cx="6934200" cy="5078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Indiana Brownfields Program</a:t>
            </a:r>
          </a:p>
          <a:p>
            <a:r>
              <a:rPr lang="en-US" sz="2800" b="1"/>
              <a:t>Incentives: </a:t>
            </a:r>
            <a:r>
              <a:rPr lang="en-US" sz="2400" b="1"/>
              <a:t>Financial and Legal Assistance </a:t>
            </a:r>
          </a:p>
          <a:p>
            <a:endParaRPr lang="en-US" sz="2400"/>
          </a:p>
          <a:p>
            <a:endParaRPr lang="en-US" sz="2400"/>
          </a:p>
          <a:p>
            <a:pPr algn="r"/>
            <a:endParaRPr lang="en-US" sz="2400" i="1"/>
          </a:p>
          <a:p>
            <a:pPr algn="r"/>
            <a:r>
              <a:rPr lang="en-US" sz="2400" i="1"/>
              <a:t>Michele Oertel</a:t>
            </a:r>
          </a:p>
          <a:p>
            <a:pPr algn="r"/>
            <a:r>
              <a:rPr lang="en-US" sz="2400" i="1"/>
              <a:t>317-234-0235</a:t>
            </a:r>
          </a:p>
          <a:p>
            <a:pPr algn="ctr"/>
            <a:endParaRPr lang="en-US" sz="2400"/>
          </a:p>
          <a:p>
            <a:pPr algn="ctr"/>
            <a:endParaRPr lang="en-US" sz="2000"/>
          </a:p>
          <a:p>
            <a:pPr algn="ctr"/>
            <a:endParaRPr lang="en-US" sz="2000"/>
          </a:p>
          <a:p>
            <a:pPr algn="ctr"/>
            <a:r>
              <a:rPr lang="en-US" sz="2000"/>
              <a:t>Redevelopment Resources for Blighted Properties</a:t>
            </a:r>
          </a:p>
          <a:p>
            <a:pPr algn="ctr"/>
            <a:r>
              <a:rPr lang="en-US" sz="2000"/>
              <a:t>Monon Workshop</a:t>
            </a:r>
          </a:p>
          <a:p>
            <a:pPr algn="ctr"/>
            <a:r>
              <a:rPr lang="en-US" sz="2000"/>
              <a:t>August 18, 2010 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5626D6-6535-4F5D-969B-63ED4A81B8B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When You Want/Need $…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Indiana Brownfields Program -  </a:t>
            </a:r>
            <a:r>
              <a:rPr lang="en-US" sz="1800" dirty="0" smtClean="0"/>
              <a:t>loan funding throughout the year</a:t>
            </a:r>
            <a:endParaRPr lang="en-US" sz="1800" i="1" dirty="0" smtClean="0"/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Stipulated Assessment &amp; Remediation </a:t>
            </a:r>
            <a:r>
              <a:rPr lang="en-US" sz="2400" dirty="0" smtClean="0">
                <a:ea typeface="+mn-ea"/>
                <a:cs typeface="+mn-cs"/>
              </a:rPr>
              <a:t>Grants -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Federal Matching Grants - </a:t>
            </a:r>
            <a:r>
              <a:rPr lang="en-US" sz="22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Low-interest Loans - </a:t>
            </a:r>
            <a:r>
              <a:rPr lang="en-US" sz="2200" i="1" dirty="0" smtClean="0">
                <a:solidFill>
                  <a:srgbClr val="C00000"/>
                </a:solidFill>
                <a:ea typeface="+mn-ea"/>
                <a:cs typeface="+mn-cs"/>
              </a:rPr>
              <a:t>suspended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Revolving Loan Fund (RLF) Incentive (federally funded)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Trails and Parks Initiative (federally funded) – </a:t>
            </a:r>
            <a:r>
              <a:rPr lang="en-US" sz="2200" i="1" dirty="0" smtClean="0">
                <a:solidFill>
                  <a:srgbClr val="C00000"/>
                </a:solidFill>
                <a:ea typeface="+mn-ea"/>
                <a:cs typeface="+mn-cs"/>
              </a:rPr>
              <a:t>ending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Automotive Sector Brownfields Assessment Initiative 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Supplemental Environmental Projects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State Revolving Loan Fund coordination</a:t>
            </a:r>
          </a:p>
          <a:p>
            <a:pPr lvl="1">
              <a:defRPr/>
            </a:pPr>
            <a:r>
              <a:rPr lang="en-US" sz="2200" dirty="0" smtClean="0">
                <a:ea typeface="+mn-ea"/>
                <a:cs typeface="+mn-cs"/>
              </a:rPr>
              <a:t>Future funding via U.S. EPA </a:t>
            </a:r>
            <a:endParaRPr lang="en-US" sz="2200" dirty="0" smtClean="0"/>
          </a:p>
          <a:p>
            <a:pPr eaLnBrk="1" hangingPunct="1">
              <a:defRPr/>
            </a:pPr>
            <a:endParaRPr lang="en-US" sz="200" dirty="0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444B0-26FE-4D49-B7AB-DB2DF62F654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Indiana Brownfields Program – </a:t>
            </a:r>
            <a:r>
              <a:rPr lang="en-US" sz="2000" dirty="0" smtClean="0"/>
              <a:t>letters throughout the year</a:t>
            </a:r>
          </a:p>
          <a:p>
            <a:pPr lvl="1">
              <a:defRPr/>
            </a:pPr>
            <a:r>
              <a:rPr lang="en-US" sz="2800" dirty="0" smtClean="0">
                <a:ea typeface="+mn-ea"/>
                <a:cs typeface="+mn-cs"/>
              </a:rPr>
              <a:t>Environmental liability interpretation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letters, including BFPP language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- Comfort Letters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- Site Status Letters</a:t>
            </a:r>
          </a:p>
          <a:p>
            <a:pPr lvl="1">
              <a:defRPr/>
            </a:pPr>
            <a:r>
              <a:rPr lang="en-US" sz="2800" dirty="0" smtClean="0">
                <a:ea typeface="+mn-ea"/>
                <a:cs typeface="+mn-cs"/>
              </a:rPr>
              <a:t> Environmental technical oversight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When You Want/Need Liability Assistance…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1975D4-69F0-4CBD-A1A6-65A1CD07EC4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dirty="0" smtClean="0"/>
              <a:t>Comfort Letter: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Issued to a party that qualifies for an applicable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exemption to liability found in Indiana law or 	IDEM policy, but is not a legal release from 	liability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Explains the applicable liability exemption or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IDEM’s exercise of enforcement discretion under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an applicable IDEM policy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Liability Interpretation Letters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2DBC68-C3FD-4D99-9EFF-A2DC36F99C7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/>
              <a:t>Site Status Letter: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Issued to a party that can demonstrate that current levels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of contaminants of concern substantially meet current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cleanup criteria as established by IDEM under the Risk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Integrated System of Closure (RISC)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Does not address the potential liability of the party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requesting the letter</a:t>
            </a:r>
          </a:p>
          <a:p>
            <a:pPr lvl="1">
              <a:defRPr/>
            </a:pPr>
            <a:r>
              <a:rPr lang="en-US" sz="1800" dirty="0" smtClean="0">
                <a:ea typeface="+mn-ea"/>
                <a:cs typeface="+mn-cs"/>
              </a:rPr>
              <a:t>States that based on a technical analysis of information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submitted to IDEM pertaining to site conditions, IDEM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concludes that current site conditions do not present 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threat to human health or the environment and that IDEM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does not plan to take or require a response action at the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	</a:t>
            </a:r>
            <a:r>
              <a:rPr lang="en-US" sz="1800" dirty="0" err="1" smtClean="0"/>
              <a:t>brownfield</a:t>
            </a:r>
            <a:r>
              <a:rPr lang="en-US" sz="1800" dirty="0" smtClean="0"/>
              <a:t> site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Liability Interpretation Letters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768B5-91F7-4191-9F9A-DC55746E31C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Wabash: Former Bront building demolished to make way for 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              new YMCA facility with Skate Park across the street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Teamwork leads to Success!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91050"/>
            <a:ext cx="37338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05200"/>
            <a:ext cx="3733800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438400"/>
            <a:ext cx="3733800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438400"/>
            <a:ext cx="3952875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011EC-9DD4-48BA-9770-1A0FF503E23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South Bend: Former Studebaker Plant 8 deconstructed to make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                    way for Green Tech Transfer and Recycling Station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Teamwork leads to Success!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3505200" cy="234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84450"/>
            <a:ext cx="3524250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4910A-D757-4B17-BF8F-5A6C58C7606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Indianapolis:  Former Gas Stations redeveloped into vibrant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                      Live-Work Residences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Teamwork leads to Success!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3367088" cy="240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3702050" cy="237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25783-B709-4E6B-A558-452E0122137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Brownfields: not just obstacles or challenges – but opportunities!</a:t>
            </a:r>
          </a:p>
          <a:p>
            <a:r>
              <a:rPr lang="en-US" sz="1800" smtClean="0"/>
              <a:t>Brownfield redevelopment balances economic development with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environmental protection.</a:t>
            </a:r>
          </a:p>
          <a:p>
            <a:r>
              <a:rPr lang="en-US" sz="1800" smtClean="0"/>
              <a:t>Brownfield projects are driven by local leaders.</a:t>
            </a:r>
          </a:p>
          <a:p>
            <a:r>
              <a:rPr lang="en-US" sz="1800" smtClean="0"/>
              <a:t> Success breeds success – talk to other stakeholders – don’t reinvent the wheel.</a:t>
            </a:r>
          </a:p>
          <a:p>
            <a:r>
              <a:rPr lang="en-US" sz="1800" smtClean="0"/>
              <a:t>3 Ps: planning (</a:t>
            </a:r>
            <a:r>
              <a:rPr lang="en-US" sz="1800" i="1" smtClean="0"/>
              <a:t>long-term), public participation, and partnerships are keys to </a:t>
            </a:r>
            <a:r>
              <a:rPr lang="en-US" sz="1800" smtClean="0"/>
              <a:t>success!!</a:t>
            </a:r>
          </a:p>
          <a:p>
            <a:r>
              <a:rPr lang="en-US" sz="1800" smtClean="0"/>
              <a:t>Brownfield projects may warrant state and/or federal assistance.</a:t>
            </a:r>
          </a:p>
          <a:p>
            <a:r>
              <a:rPr lang="en-US" sz="1800" b="1" smtClean="0"/>
              <a:t>Indiana Brownfields Program offers tools to address environmental issues to facilitate brownfield redevelopment.</a:t>
            </a:r>
          </a:p>
          <a:p>
            <a:r>
              <a:rPr lang="en-US" sz="1800" b="1" i="1" smtClean="0"/>
              <a:t>Next steps</a:t>
            </a:r>
            <a:r>
              <a:rPr lang="en-US" sz="1800" b="1" smtClean="0"/>
              <a:t>: Determine needs and ask for appropriate assistance….</a:t>
            </a:r>
            <a:endParaRPr lang="en-US" sz="1800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Important Points to Remember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71A9E-F92D-4576-9CB4-3113D399081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smtClean="0"/>
              <a:t>Jim McGoff, Director of Env. Programs, IFA		  317- 234-2916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2"/>
              </a:rPr>
              <a:t>jmcgoff@ifa.in.gov</a:t>
            </a:r>
            <a:endParaRPr lang="en-US" sz="1400" smtClean="0"/>
          </a:p>
          <a:p>
            <a:r>
              <a:rPr lang="en-US" sz="1400" b="1" smtClean="0"/>
              <a:t>Meredith Gramelspacher, Asst. Dir. &amp; General Counsel	  317- 233-1430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 </a:t>
            </a:r>
            <a:r>
              <a:rPr lang="en-US" sz="1400" smtClean="0">
                <a:hlinkClick r:id="rId3"/>
              </a:rPr>
              <a:t>mgramels@ifa.in.gov</a:t>
            </a:r>
            <a:endParaRPr lang="en-US" sz="1400" smtClean="0"/>
          </a:p>
          <a:p>
            <a:r>
              <a:rPr lang="en-US" sz="1400" b="1" smtClean="0"/>
              <a:t>Sue Overstreet, Administrative Assistant, General Questions  317- 234-4293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4"/>
              </a:rPr>
              <a:t>soverstreet@ifa.in.gov</a:t>
            </a:r>
            <a:endParaRPr lang="en-US" sz="1400" smtClean="0"/>
          </a:p>
          <a:p>
            <a:r>
              <a:rPr lang="fr-FR" sz="1400" b="1" smtClean="0"/>
              <a:t>Michele Oertel, Federal  Funding  &amp; Community Relations 	  317- 234-0235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5"/>
              </a:rPr>
              <a:t>moertel@ifa.in.gov</a:t>
            </a:r>
            <a:endParaRPr lang="en-US" sz="1400" smtClean="0"/>
          </a:p>
          <a:p>
            <a:r>
              <a:rPr lang="en-US" sz="1400" b="1" smtClean="0"/>
              <a:t>Sara Westrick Corbin, Financial Incentives 		  317- 234-1688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6"/>
              </a:rPr>
              <a:t>swestrick@ifa.in.gov</a:t>
            </a:r>
            <a:endParaRPr lang="en-US" sz="1400" smtClean="0"/>
          </a:p>
          <a:p>
            <a:r>
              <a:rPr lang="en-US" sz="1400" b="1" smtClean="0"/>
              <a:t>Kevin Davis, Technical Matters 			  317- 233-2415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7"/>
              </a:rPr>
              <a:t>kdavis@ifa.in.gov</a:t>
            </a:r>
            <a:endParaRPr lang="en-US" sz="1400" smtClean="0"/>
          </a:p>
          <a:p>
            <a:pPr>
              <a:buFont typeface="Wingdings" pitchFamily="2" charset="2"/>
              <a:buNone/>
            </a:pPr>
            <a:endParaRPr lang="en-US" sz="1400" smtClean="0"/>
          </a:p>
          <a:p>
            <a:r>
              <a:rPr lang="en-US" sz="1400" smtClean="0"/>
              <a:t>Check out the Indiana Brownfields Program web site at</a:t>
            </a:r>
          </a:p>
          <a:p>
            <a:pPr>
              <a:buFont typeface="Wingdings" pitchFamily="2" charset="2"/>
              <a:buNone/>
            </a:pPr>
            <a:r>
              <a:rPr lang="en-US" sz="1400" smtClean="0">
                <a:hlinkClick r:id="rId8"/>
              </a:rPr>
              <a:t>www.brownfields.in.gov</a:t>
            </a:r>
            <a:r>
              <a:rPr lang="en-US" sz="1400" smtClean="0"/>
              <a:t>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</a:t>
            </a:r>
            <a:r>
              <a:rPr lang="en-US" sz="1000" i="1" smtClean="0"/>
              <a:t>Environmental Stewardship. Economic Development.</a:t>
            </a:r>
            <a:endParaRPr lang="en-US" sz="1000" smtClean="0"/>
          </a:p>
          <a:p>
            <a:pPr>
              <a:buFont typeface="Wingdings" pitchFamily="2" charset="2"/>
              <a:buNone/>
            </a:pPr>
            <a:r>
              <a:rPr lang="en-US" sz="1400" smtClean="0"/>
              <a:t>							</a:t>
            </a:r>
          </a:p>
          <a:p>
            <a:pPr>
              <a:buFont typeface="Wingdings" pitchFamily="2" charset="2"/>
              <a:buNone/>
            </a:pPr>
            <a:r>
              <a:rPr lang="en-US" sz="1400" smtClean="0"/>
              <a:t>							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400" b="1" smtClean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US" sz="2800" b="1" smtClean="0"/>
              <a:t>Contact Information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7244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8A3D-9D9B-402E-8B30-CB5F5A4DC51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4344988" cy="1462088"/>
          </a:xfrm>
          <a:noFill/>
        </p:spPr>
        <p:txBody>
          <a:bodyPr anchor="b"/>
          <a:lstStyle/>
          <a:p>
            <a:pPr eaLnBrk="1" hangingPunct="1"/>
            <a:r>
              <a:rPr lang="en-US" sz="2800" b="1" smtClean="0"/>
              <a:t>Presentation Overview</a:t>
            </a:r>
            <a:endParaRPr lang="en-US" sz="28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525963"/>
          </a:xfrm>
          <a:noFill/>
        </p:spPr>
        <p:txBody>
          <a:bodyPr/>
          <a:lstStyle/>
          <a:p>
            <a:r>
              <a:rPr lang="en-US" sz="2400" smtClean="0"/>
              <a:t> What’s the bad news? – obstacles </a:t>
            </a:r>
            <a:r>
              <a:rPr lang="en-US" sz="2000" smtClean="0"/>
              <a:t>(or opportunities?)</a:t>
            </a:r>
          </a:p>
          <a:p>
            <a:r>
              <a:rPr lang="en-US" sz="2400" smtClean="0"/>
              <a:t> What’s the good news? – incentives </a:t>
            </a:r>
            <a:r>
              <a:rPr lang="en-US" sz="2000" smtClean="0"/>
              <a:t>(for opportunities)</a:t>
            </a:r>
          </a:p>
          <a:p>
            <a:r>
              <a:rPr lang="en-US" sz="2400" smtClean="0"/>
              <a:t> Who needs financial and legal/liability assistance?</a:t>
            </a:r>
          </a:p>
          <a:p>
            <a:r>
              <a:rPr lang="en-US" sz="2400" smtClean="0"/>
              <a:t> How can the Indiana Brownfields Program help?</a:t>
            </a:r>
          </a:p>
          <a:p>
            <a:r>
              <a:rPr lang="en-US" sz="2400" smtClean="0"/>
              <a:t> What do you really need to remember?</a:t>
            </a:r>
          </a:p>
          <a:p>
            <a:r>
              <a:rPr lang="en-US" sz="2400" smtClean="0"/>
              <a:t> What are your next steps?</a:t>
            </a:r>
            <a:endParaRPr lang="en-US" sz="2400" b="1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52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67DC0B-C1E1-4819-B31F-CBA47A938DF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0668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Obstacle or Opportunity?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endParaRPr lang="en-US" sz="1700" smtClean="0"/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I:\IFA-Brownfields\Outreach-Community Relations\Photos\Fav Fotos Folder\IMG_0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09738"/>
            <a:ext cx="82296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5BDA2-E539-4CFF-A7E5-FE3C340E0B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5184775" cy="969963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Issues with Brownfields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1600" b="1" smtClean="0"/>
              <a:t>Science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</a:t>
            </a:r>
            <a:r>
              <a:rPr lang="en-US" sz="1600" i="1" smtClean="0"/>
              <a:t>Environmental contamination factor</a:t>
            </a:r>
          </a:p>
          <a:p>
            <a:pPr>
              <a:buFont typeface="Wingdings" pitchFamily="2" charset="2"/>
              <a:buNone/>
            </a:pPr>
            <a:r>
              <a:rPr lang="fr-FR" sz="1600" smtClean="0"/>
              <a:t>	 Private environmental consultant &amp; IDEM opinions on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technical aspects</a:t>
            </a:r>
          </a:p>
          <a:p>
            <a:r>
              <a:rPr lang="en-US" sz="1600" b="1" smtClean="0"/>
              <a:t>Law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Liability fears</a:t>
            </a:r>
          </a:p>
          <a:p>
            <a:r>
              <a:rPr lang="en-US" sz="1600" b="1" smtClean="0"/>
              <a:t>Real Estate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Property reuse &amp; transfers				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Brownfields vs. Greenfields</a:t>
            </a:r>
          </a:p>
          <a:p>
            <a:r>
              <a:rPr lang="en-US" sz="1600" b="1" smtClean="0"/>
              <a:t>Politics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Competing priorities of local governments</a:t>
            </a:r>
          </a:p>
          <a:p>
            <a:r>
              <a:rPr lang="en-US" sz="1600" b="1" smtClean="0"/>
              <a:t>Socio-economics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Tax base in blighted areas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Jobs</a:t>
            </a:r>
          </a:p>
          <a:p>
            <a:r>
              <a:rPr lang="en-US" sz="1600" b="1" smtClean="0"/>
              <a:t>Art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Understanding &amp; coordination of multi-disciplines</a:t>
            </a:r>
          </a:p>
          <a:p>
            <a:pPr>
              <a:buFont typeface="Wingdings" pitchFamily="2" charset="2"/>
              <a:buNone/>
            </a:pPr>
            <a:r>
              <a:rPr lang="en-US" sz="1600" smtClean="0"/>
              <a:t>	 Creativity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057400"/>
            <a:ext cx="2038350" cy="3876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FD3C37-A12C-4D69-8246-4F1044FAEC9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What are Obstacles to</a:t>
            </a:r>
            <a:br>
              <a:rPr lang="en-US" sz="3200" b="1" smtClean="0"/>
            </a:br>
            <a:r>
              <a:rPr lang="en-US" sz="3200" b="1" smtClean="0"/>
              <a:t>Brownfield Redevelopment?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2400" b="1" smtClean="0"/>
              <a:t>Real or potential environmental contamination</a:t>
            </a:r>
          </a:p>
          <a:p>
            <a:r>
              <a:rPr lang="en-US" sz="2400" b="1" smtClean="0"/>
              <a:t>Assessment / Cleanup costs</a:t>
            </a:r>
          </a:p>
          <a:p>
            <a:r>
              <a:rPr lang="en-US" sz="2400" b="1" smtClean="0"/>
              <a:t>Liability issues for the lender, prospective purchaser, and third parties</a:t>
            </a:r>
          </a:p>
          <a:p>
            <a:r>
              <a:rPr lang="en-US" sz="2400" smtClean="0"/>
              <a:t>Socio-economic issues</a:t>
            </a:r>
          </a:p>
          <a:p>
            <a:r>
              <a:rPr lang="en-US" sz="2400" smtClean="0"/>
              <a:t>Economic development climate</a:t>
            </a:r>
          </a:p>
          <a:p>
            <a:r>
              <a:rPr lang="en-US" sz="2400" smtClean="0"/>
              <a:t>Viability of re-use plans for the site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54B5FE-FC04-429F-AFCB-D3DCF4D315D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More Potential Obstacles to</a:t>
            </a:r>
            <a:br>
              <a:rPr lang="en-US" sz="3200" b="1" smtClean="0"/>
            </a:br>
            <a:r>
              <a:rPr lang="en-US" sz="3200" b="1" smtClean="0"/>
              <a:t>Redevelopment?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endParaRPr lang="en-US" sz="100" smtClean="0"/>
          </a:p>
          <a:p>
            <a:r>
              <a:rPr lang="en-US" smtClean="0"/>
              <a:t>Unknowns – risks, ownership, access</a:t>
            </a:r>
          </a:p>
          <a:p>
            <a:r>
              <a:rPr lang="en-US" smtClean="0"/>
              <a:t>Lack of awareness</a:t>
            </a:r>
          </a:p>
          <a:p>
            <a:r>
              <a:rPr lang="en-US" smtClean="0"/>
              <a:t>Lack of planning</a:t>
            </a:r>
          </a:p>
          <a:p>
            <a:r>
              <a:rPr lang="en-US" smtClean="0"/>
              <a:t>Lack of partnerships (</a:t>
            </a:r>
            <a:r>
              <a:rPr lang="en-US" i="1" smtClean="0"/>
              <a:t>among local gov’t,</a:t>
            </a:r>
          </a:p>
          <a:p>
            <a:pPr>
              <a:buFont typeface="Wingdings" pitchFamily="2" charset="2"/>
              <a:buNone/>
            </a:pPr>
            <a:r>
              <a:rPr lang="en-US" i="1" smtClean="0"/>
              <a:t>	developers, community groups, etc.)</a:t>
            </a:r>
          </a:p>
          <a:p>
            <a:r>
              <a:rPr lang="en-US" smtClean="0"/>
              <a:t>Lack of community support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121EF-B0FC-4516-8CCF-054C5A9B75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Who Can Help?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endParaRPr lang="en-US" sz="100" smtClean="0"/>
          </a:p>
          <a:p>
            <a:r>
              <a:rPr lang="en-US" sz="2000" smtClean="0"/>
              <a:t>WE…can help you help yourselves!</a:t>
            </a:r>
          </a:p>
          <a:p>
            <a:r>
              <a:rPr lang="en-US" sz="2000" smtClean="0"/>
              <a:t>YOU…can help redevelop brownfields!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Identify potential partners to help you.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Identify blighted priority properties.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Provide input for proposed brownfield redevelopment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projects.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Promote brownfield sites when planning new parks;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recreation, youth, and senior citizen centers;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businesses; municipal buildings; and schools.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 Support businesses that have redeveloped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brownfields or plan to occupy brownfields.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</a:t>
            </a:r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32106-38D8-41B8-8C74-292557B3AAE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pPr algn="ctr" eaLnBrk="1" hangingPunct="1"/>
            <a:r>
              <a:rPr lang="en-US" sz="3200" b="1" smtClean="0"/>
              <a:t>Stakeholders/Partners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  <a:noFill/>
        </p:spPr>
        <p:txBody>
          <a:bodyPr/>
          <a:lstStyle/>
          <a:p>
            <a:r>
              <a:rPr lang="en-US" sz="2400" smtClean="0"/>
              <a:t>Local Government – Public</a:t>
            </a:r>
          </a:p>
          <a:p>
            <a:r>
              <a:rPr lang="en-US" sz="2400" smtClean="0"/>
              <a:t>State and Federal Government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Agencies – Public</a:t>
            </a:r>
          </a:p>
          <a:p>
            <a:r>
              <a:rPr lang="en-US" sz="2400" smtClean="0"/>
              <a:t>Local/State Interest Groups - Private &amp;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Public</a:t>
            </a:r>
          </a:p>
          <a:p>
            <a:r>
              <a:rPr lang="en-US" sz="2400" smtClean="0"/>
              <a:t>Local Business Organizations - Private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&amp; Public</a:t>
            </a:r>
          </a:p>
          <a:p>
            <a:pPr eaLnBrk="1" hangingPunct="1">
              <a:lnSpc>
                <a:spcPct val="80000"/>
              </a:lnSpc>
              <a:buClr>
                <a:srgbClr val="663300"/>
              </a:buClr>
              <a:buSzPct val="80000"/>
              <a:buFont typeface="Wingdings" pitchFamily="2" charset="2"/>
              <a:buNone/>
            </a:pPr>
            <a:r>
              <a:rPr lang="en-US" sz="2400" smtClean="0"/>
              <a:t>	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D83A4-5EB0-4FBB-9783-A4E116B0181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184775" cy="1219200"/>
          </a:xfrm>
          <a:noFill/>
        </p:spPr>
        <p:txBody>
          <a:bodyPr anchor="b"/>
          <a:lstStyle/>
          <a:p>
            <a:r>
              <a:rPr lang="en-US" sz="3200" b="1" smtClean="0"/>
              <a:t>Indiana Brownfields Program</a:t>
            </a:r>
            <a:br>
              <a:rPr lang="en-US" sz="3200" b="1" smtClean="0"/>
            </a:br>
            <a:r>
              <a:rPr lang="en-US" sz="3200" b="1" smtClean="0"/>
              <a:t>Lends a Hand</a:t>
            </a:r>
            <a:endParaRPr lang="en-US" sz="3000" b="1" smtClean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51816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Helps communities by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providing: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Educational Assistance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Financial Assistance			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Legal Assistance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Technical Assistance</a:t>
            </a:r>
          </a:p>
          <a:p>
            <a:pPr>
              <a:defRPr/>
            </a:pPr>
            <a:r>
              <a:rPr lang="en-US" sz="1800" dirty="0" smtClean="0"/>
              <a:t>Serves as a liaison with U.S.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EPA for financial assistance</a:t>
            </a:r>
            <a:endParaRPr lang="en-US" sz="1600" dirty="0" smtClean="0"/>
          </a:p>
          <a:p>
            <a:pPr>
              <a:defRPr/>
            </a:pPr>
            <a:r>
              <a:rPr lang="en-US" sz="1800" dirty="0" smtClean="0"/>
              <a:t> Coordinates with IDEM’s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Voluntary Remediation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Program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Certificates of Completion</a:t>
            </a:r>
          </a:p>
          <a:p>
            <a:pPr lvl="1">
              <a:defRPr/>
            </a:pPr>
            <a:r>
              <a:rPr lang="en-US" sz="1600" dirty="0" smtClean="0">
                <a:ea typeface="+mn-ea"/>
                <a:cs typeface="+mn-cs"/>
              </a:rPr>
              <a:t> Covenants Not to Sue</a:t>
            </a:r>
          </a:p>
          <a:p>
            <a:pPr>
              <a:defRPr/>
            </a:pPr>
            <a:r>
              <a:rPr lang="en-US" sz="1800" dirty="0" smtClean="0"/>
              <a:t> Coordinates with other related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	IDEM programs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2333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3960813" cy="419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5619</TotalTime>
  <Words>400</Words>
  <Application>Microsoft Office PowerPoint</Application>
  <PresentationFormat>On-screen Show (4:3)</PresentationFormat>
  <Paragraphs>203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Layers</vt:lpstr>
      <vt:lpstr>Slide 1</vt:lpstr>
      <vt:lpstr>Presentation Overview</vt:lpstr>
      <vt:lpstr>Obstacle or Opportunity?</vt:lpstr>
      <vt:lpstr>Issues with Brownfields</vt:lpstr>
      <vt:lpstr>What are Obstacles to Brownfield Redevelopment?</vt:lpstr>
      <vt:lpstr>More Potential Obstacles to Redevelopment?</vt:lpstr>
      <vt:lpstr>Who Can Help?</vt:lpstr>
      <vt:lpstr>Stakeholders/Partners</vt:lpstr>
      <vt:lpstr>Indiana Brownfields Program Lends a Hand</vt:lpstr>
      <vt:lpstr>When You Want/Need $…</vt:lpstr>
      <vt:lpstr>  When You Want/Need Liability Assistance…</vt:lpstr>
      <vt:lpstr>  Liability Interpretation Letters</vt:lpstr>
      <vt:lpstr>  Liability Interpretation Letters</vt:lpstr>
      <vt:lpstr>  Teamwork leads to Success!</vt:lpstr>
      <vt:lpstr>  Teamwork leads to Success!</vt:lpstr>
      <vt:lpstr>  Teamwork leads to Success!</vt:lpstr>
      <vt:lpstr>  Important Points to Remember</vt:lpstr>
      <vt:lpstr>  Contact Information</vt:lpstr>
    </vt:vector>
  </TitlesOfParts>
  <Company>IDEM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ASSIGNMENTS SUBMITTED</dc:title>
  <dc:creator>Kevin Davis</dc:creator>
  <cp:lastModifiedBy>Sabine Martin</cp:lastModifiedBy>
  <cp:revision>202</cp:revision>
  <dcterms:created xsi:type="dcterms:W3CDTF">2004-06-16T21:10:48Z</dcterms:created>
  <dcterms:modified xsi:type="dcterms:W3CDTF">2010-08-16T15:34:14Z</dcterms:modified>
</cp:coreProperties>
</file>