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21" r:id="rId3"/>
    <p:sldId id="272" r:id="rId4"/>
    <p:sldId id="290" r:id="rId5"/>
    <p:sldId id="315" r:id="rId6"/>
    <p:sldId id="294" r:id="rId7"/>
    <p:sldId id="295" r:id="rId8"/>
    <p:sldId id="297" r:id="rId9"/>
    <p:sldId id="298" r:id="rId10"/>
    <p:sldId id="299" r:id="rId11"/>
    <p:sldId id="323" r:id="rId12"/>
    <p:sldId id="317" r:id="rId13"/>
    <p:sldId id="318" r:id="rId14"/>
    <p:sldId id="320" r:id="rId15"/>
    <p:sldId id="319" r:id="rId16"/>
    <p:sldId id="324" r:id="rId17"/>
    <p:sldId id="325" r:id="rId18"/>
    <p:sldId id="322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267" r:id="rId28"/>
    <p:sldId id="276" r:id="rId29"/>
    <p:sldId id="304" r:id="rId30"/>
    <p:sldId id="335" r:id="rId31"/>
    <p:sldId id="306" r:id="rId32"/>
    <p:sldId id="279" r:id="rId33"/>
    <p:sldId id="308" r:id="rId34"/>
    <p:sldId id="309" r:id="rId35"/>
    <p:sldId id="334" r:id="rId36"/>
    <p:sldId id="292" r:id="rId37"/>
    <p:sldId id="291" r:id="rId38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CFF"/>
    <a:srgbClr val="3F8F97"/>
    <a:srgbClr val="CA2706"/>
    <a:srgbClr val="006C00"/>
    <a:srgbClr val="EAEAEA"/>
    <a:srgbClr val="5680F8"/>
    <a:srgbClr val="6363CB"/>
    <a:srgbClr val="7BD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87959" autoAdjust="0"/>
  </p:normalViewPr>
  <p:slideViewPr>
    <p:cSldViewPr>
      <p:cViewPr>
        <p:scale>
          <a:sx n="75" d="100"/>
          <a:sy n="75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1752" y="438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943" tIns="81971" rIns="163943" bIns="81971" numCol="1" anchor="t" anchorCtr="0" compatLnSpc="1">
            <a:prstTxWarp prst="textNoShape">
              <a:avLst/>
            </a:prstTxWarp>
          </a:bodyPr>
          <a:lstStyle>
            <a:lvl1pPr defTabSz="1639888">
              <a:defRPr sz="2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943" tIns="81971" rIns="163943" bIns="81971" numCol="1" anchor="t" anchorCtr="0" compatLnSpc="1">
            <a:prstTxWarp prst="textNoShape">
              <a:avLst/>
            </a:prstTxWarp>
          </a:bodyPr>
          <a:lstStyle>
            <a:lvl1pPr algn="r" defTabSz="1639888">
              <a:defRPr sz="2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943" tIns="81971" rIns="163943" bIns="81971" numCol="1" anchor="b" anchorCtr="0" compatLnSpc="1">
            <a:prstTxWarp prst="textNoShape">
              <a:avLst/>
            </a:prstTxWarp>
          </a:bodyPr>
          <a:lstStyle>
            <a:lvl1pPr defTabSz="1639888">
              <a:defRPr sz="2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3943" tIns="81971" rIns="163943" bIns="81971" numCol="1" anchor="b" anchorCtr="0" compatLnSpc="1">
            <a:prstTxWarp prst="textNoShape">
              <a:avLst/>
            </a:prstTxWarp>
          </a:bodyPr>
          <a:lstStyle>
            <a:lvl1pPr algn="r" defTabSz="1639888">
              <a:defRPr sz="2200"/>
            </a:lvl1pPr>
          </a:lstStyle>
          <a:p>
            <a:pPr>
              <a:defRPr/>
            </a:pPr>
            <a:fld id="{CE44B2E4-9D7E-41DB-8F9F-C536825E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9302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0A166B05-B2ED-44F4-AF52-2728594E8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F4412-2149-4E58-A936-AD7755E7D2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498975"/>
          </a:xfrm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F8919-EB14-4061-8615-A83B9015D69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7EF5C-F8D1-4FE1-B83D-5A1382F4F2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latin typeface="Times New Roman" pitchFamily="18" charset="0"/>
              </a:rPr>
              <a:t>Salem Hospital – $6 million direct community facility 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</a:rPr>
              <a:t>Eberhardt Village in Arthur (assisted living facility plus an area for early stage dementia) – multi-million dollar guaranteed community facility loan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</a:rPr>
              <a:t>Piatt County Supported Living – direct loan to build new facility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763-38D3-4898-87FB-A94DA0C0F68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Dewitt Piatt Bi County Health Dept. Almost complete.</a:t>
            </a:r>
          </a:p>
          <a:p>
            <a:pPr eaLnBrk="1" hangingPunct="1"/>
            <a:r>
              <a:rPr lang="en-US" sz="1400" smtClean="0"/>
              <a:t>Flanagan-Graymont FPD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B79BD-92C1-4454-BFBE-A6D1F681B0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Purpose:  provide essential public services, create jobs and stimulate the local economies</a:t>
            </a:r>
          </a:p>
          <a:p>
            <a:pPr eaLnBrk="1" hangingPunct="1"/>
            <a:r>
              <a:rPr lang="en-US" sz="1400" smtClean="0"/>
              <a:t>-The Recovery Act is making more than $1.1 billion available for direct loans and $61 million in grants:  </a:t>
            </a:r>
            <a:r>
              <a:rPr lang="en-US" sz="1400" b="1" smtClean="0"/>
              <a:t>$1,197,000</a:t>
            </a:r>
            <a:r>
              <a:rPr lang="en-US" sz="1400" smtClean="0"/>
              <a:t> in all</a:t>
            </a:r>
          </a:p>
          <a:p>
            <a:pPr eaLnBrk="1" hangingPunct="1"/>
            <a:r>
              <a:rPr lang="en-US" sz="1400" smtClean="0"/>
              <a:t>-As you can see, only a small portion of the funding was allocated for grants.</a:t>
            </a:r>
          </a:p>
          <a:p>
            <a:pPr eaLnBrk="1" hangingPunct="1"/>
            <a:r>
              <a:rPr lang="en-US" sz="1400" smtClean="0"/>
              <a:t>We’ve already used Recovery Act funding these projects:</a:t>
            </a:r>
          </a:p>
          <a:p>
            <a:pPr eaLnBrk="1" hangingPunct="1"/>
            <a:r>
              <a:rPr lang="en-US" sz="1400" smtClean="0"/>
              <a:t>	A Carroll County Fairgrounds building</a:t>
            </a:r>
          </a:p>
          <a:p>
            <a:pPr eaLnBrk="1" hangingPunct="1"/>
            <a:r>
              <a:rPr lang="en-US" sz="1400" smtClean="0"/>
              <a:t>	Street Renovations in Nora (JoDaviess Co.)</a:t>
            </a:r>
          </a:p>
          <a:p>
            <a:pPr eaLnBrk="1" hangingPunct="1"/>
            <a:r>
              <a:rPr lang="en-US" sz="1400" smtClean="0"/>
              <a:t>	Ambulance Upgrade for Gibson Area Hospital</a:t>
            </a:r>
          </a:p>
          <a:p>
            <a:pPr eaLnBrk="1" hangingPunct="1"/>
            <a:r>
              <a:rPr lang="en-US" sz="1400" smtClean="0"/>
              <a:t>	Mental Health Clinic and Dental Clinic in Marion</a:t>
            </a:r>
          </a:p>
          <a:p>
            <a:pPr eaLnBrk="1" hangingPunct="1"/>
            <a:r>
              <a:rPr lang="en-US" sz="1400" smtClean="0"/>
              <a:t>	Building equipment for Indian Creek Township</a:t>
            </a:r>
          </a:p>
          <a:p>
            <a:pPr eaLnBrk="1" hangingPunct="1"/>
            <a:r>
              <a:rPr lang="en-US" sz="1400" smtClean="0"/>
              <a:t>	Maintenance building for North City (Franklin Co)</a:t>
            </a:r>
          </a:p>
          <a:p>
            <a:pPr eaLnBrk="1" hangingPunct="1"/>
            <a:r>
              <a:rPr lang="en-US" sz="1400" smtClean="0"/>
              <a:t>	Downtown renovations in Jacksonville (Morgan Co)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469F2-DF0D-46DD-9655-18142CD4529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Purpose:  provide essential public services, create jobs and stimulate the local economies</a:t>
            </a:r>
          </a:p>
          <a:p>
            <a:pPr eaLnBrk="1" hangingPunct="1"/>
            <a:r>
              <a:rPr lang="en-US" sz="1400" smtClean="0"/>
              <a:t>-The Recovery Act is making more than $1.1 billion available for direct loans and $61 million in grants:  </a:t>
            </a:r>
            <a:r>
              <a:rPr lang="en-US" sz="1400" b="1" smtClean="0"/>
              <a:t>$1,197,000</a:t>
            </a:r>
            <a:r>
              <a:rPr lang="en-US" sz="1400" smtClean="0"/>
              <a:t> in all</a:t>
            </a:r>
          </a:p>
          <a:p>
            <a:pPr eaLnBrk="1" hangingPunct="1"/>
            <a:r>
              <a:rPr lang="en-US" sz="1400" smtClean="0"/>
              <a:t>-As you can see, only a small portion of the funding was allocated for grants.</a:t>
            </a:r>
          </a:p>
          <a:p>
            <a:pPr eaLnBrk="1" hangingPunct="1"/>
            <a:r>
              <a:rPr lang="en-US" sz="1400" smtClean="0"/>
              <a:t>We’ve already used Recovery Act funding these projects:</a:t>
            </a:r>
          </a:p>
          <a:p>
            <a:pPr eaLnBrk="1" hangingPunct="1"/>
            <a:r>
              <a:rPr lang="en-US" sz="1400" smtClean="0"/>
              <a:t>	A Carroll County Fairgrounds building</a:t>
            </a:r>
          </a:p>
          <a:p>
            <a:pPr eaLnBrk="1" hangingPunct="1"/>
            <a:r>
              <a:rPr lang="en-US" sz="1400" smtClean="0"/>
              <a:t>	Street Renovations in Nora (JoDaviess Co.)</a:t>
            </a:r>
          </a:p>
          <a:p>
            <a:pPr eaLnBrk="1" hangingPunct="1"/>
            <a:r>
              <a:rPr lang="en-US" sz="1400" smtClean="0"/>
              <a:t>	Ambulance Upgrade for Gibson Area Hospital</a:t>
            </a:r>
          </a:p>
          <a:p>
            <a:pPr eaLnBrk="1" hangingPunct="1"/>
            <a:r>
              <a:rPr lang="en-US" sz="1400" smtClean="0"/>
              <a:t>	Mental Health Clinic and Dental Clinic in Marion</a:t>
            </a:r>
          </a:p>
          <a:p>
            <a:pPr eaLnBrk="1" hangingPunct="1"/>
            <a:r>
              <a:rPr lang="en-US" sz="1400" smtClean="0"/>
              <a:t>	Building equipment for Indian Creek Township</a:t>
            </a:r>
          </a:p>
          <a:p>
            <a:pPr eaLnBrk="1" hangingPunct="1"/>
            <a:r>
              <a:rPr lang="en-US" sz="1400" smtClean="0"/>
              <a:t>	Maintenance building for North City (Franklin Co)</a:t>
            </a:r>
          </a:p>
          <a:p>
            <a:pPr eaLnBrk="1" hangingPunct="1"/>
            <a:r>
              <a:rPr lang="en-US" sz="1400" smtClean="0"/>
              <a:t>	Downtown renovations in Jacksonville (Morgan Co)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EFF25-7905-432A-991D-A95065EF144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latin typeface="Times New Roman" pitchFamily="18" charset="0"/>
              </a:rPr>
              <a:t>Longview 53,000 gallon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</a:rPr>
              <a:t>West Prairie Water 100,000 gallon</a:t>
            </a:r>
          </a:p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FCB43-0C64-4EA8-A21C-6916B2A1A22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Provide water and waste financing to the most financially needy applicants to keep user fees reasonable</a:t>
            </a:r>
          </a:p>
          <a:p>
            <a:pPr eaLnBrk="1" hangingPunct="1"/>
            <a:r>
              <a:rPr lang="en-US" smtClean="0"/>
              <a:t>Provide safe, reliable drinking water, improve wastewater treatment systems, protect the environment</a:t>
            </a:r>
          </a:p>
          <a:p>
            <a:pPr eaLnBrk="1" hangingPunct="1"/>
            <a:r>
              <a:rPr lang="en-US" smtClean="0"/>
              <a:t>Recovery Act is making $2.7 billion in loans and $939 million in grants </a:t>
            </a:r>
          </a:p>
          <a:p>
            <a:pPr eaLnBrk="1" hangingPunct="1"/>
            <a:r>
              <a:rPr lang="en-US" smtClean="0"/>
              <a:t>(25% of funds are available in grants); </a:t>
            </a:r>
          </a:p>
          <a:p>
            <a:pPr eaLnBrk="1" hangingPunct="1"/>
            <a:r>
              <a:rPr lang="en-US" b="1" smtClean="0"/>
              <a:t>$3,673,000 </a:t>
            </a:r>
            <a:r>
              <a:rPr lang="en-US" smtClean="0"/>
              <a:t>in all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1167-EC95-4954-8B14-6206A8822B2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We’ve already used Recovery Act funding water projects in the following counties:</a:t>
            </a:r>
          </a:p>
          <a:p>
            <a:pPr eaLnBrk="1" hangingPunct="1"/>
            <a:r>
              <a:rPr lang="en-US" sz="1400" smtClean="0"/>
              <a:t>	Crawford Co (Eaton Water Dist.), </a:t>
            </a:r>
          </a:p>
          <a:p>
            <a:pPr eaLnBrk="1" hangingPunct="1"/>
            <a:r>
              <a:rPr lang="en-US" sz="1400" smtClean="0"/>
              <a:t>	Clay Co (Village of Clay City and Clay County Water)</a:t>
            </a:r>
          </a:p>
          <a:p>
            <a:pPr eaLnBrk="1" hangingPunct="1"/>
            <a:r>
              <a:rPr lang="en-US" sz="1400" smtClean="0"/>
              <a:t>	Marion (Sandoval)</a:t>
            </a:r>
          </a:p>
          <a:p>
            <a:pPr eaLnBrk="1" hangingPunct="1"/>
            <a:r>
              <a:rPr lang="en-US" sz="1400" smtClean="0"/>
              <a:t>	Pike (Barry)</a:t>
            </a:r>
          </a:p>
          <a:p>
            <a:pPr eaLnBrk="1" hangingPunct="1"/>
            <a:r>
              <a:rPr lang="en-US" sz="1400" smtClean="0"/>
              <a:t>	Scott (Scott Co Rural Water Co-op</a:t>
            </a:r>
          </a:p>
          <a:p>
            <a:pPr eaLnBrk="1" hangingPunct="1"/>
            <a:r>
              <a:rPr lang="en-US" sz="1400" smtClean="0"/>
              <a:t>Sewer projects funded already with Recovery Act funds are in</a:t>
            </a:r>
          </a:p>
          <a:p>
            <a:pPr eaLnBrk="1" hangingPunct="1"/>
            <a:r>
              <a:rPr lang="en-US" sz="1400" smtClean="0"/>
              <a:t>	Johnson (Vienna)</a:t>
            </a:r>
          </a:p>
          <a:p>
            <a:pPr eaLnBrk="1" hangingPunct="1"/>
            <a:r>
              <a:rPr lang="en-US" sz="1400" smtClean="0"/>
              <a:t>	Madison (Tri-City Regional Port Dist.)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0554B-72B6-4B87-8D40-C54FD78BA8B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We’ve already used Recovery Act funding water projects in the following counties:</a:t>
            </a:r>
          </a:p>
          <a:p>
            <a:pPr eaLnBrk="1" hangingPunct="1"/>
            <a:r>
              <a:rPr lang="en-US" sz="1400" smtClean="0"/>
              <a:t>	Crawford Co (Eaton Water Dist.), </a:t>
            </a:r>
          </a:p>
          <a:p>
            <a:pPr eaLnBrk="1" hangingPunct="1"/>
            <a:r>
              <a:rPr lang="en-US" sz="1400" smtClean="0"/>
              <a:t>	Clay Co (Village of Clay City and Clay County Water)</a:t>
            </a:r>
          </a:p>
          <a:p>
            <a:pPr eaLnBrk="1" hangingPunct="1"/>
            <a:r>
              <a:rPr lang="en-US" sz="1400" smtClean="0"/>
              <a:t>	Marion (Sandoval)</a:t>
            </a:r>
          </a:p>
          <a:p>
            <a:pPr eaLnBrk="1" hangingPunct="1"/>
            <a:r>
              <a:rPr lang="en-US" sz="1400" smtClean="0"/>
              <a:t>	Pike (Barry)</a:t>
            </a:r>
          </a:p>
          <a:p>
            <a:pPr eaLnBrk="1" hangingPunct="1"/>
            <a:r>
              <a:rPr lang="en-US" sz="1400" smtClean="0"/>
              <a:t>	Scott (Scott Co Rural Water Co-op</a:t>
            </a:r>
          </a:p>
          <a:p>
            <a:pPr eaLnBrk="1" hangingPunct="1"/>
            <a:r>
              <a:rPr lang="en-US" sz="1400" smtClean="0"/>
              <a:t>Sewer projects funded already with Recovery Act funds are in</a:t>
            </a:r>
          </a:p>
          <a:p>
            <a:pPr eaLnBrk="1" hangingPunct="1"/>
            <a:r>
              <a:rPr lang="en-US" sz="1400" smtClean="0"/>
              <a:t>	Johnson (Vienna)</a:t>
            </a:r>
          </a:p>
          <a:p>
            <a:pPr eaLnBrk="1" hangingPunct="1"/>
            <a:r>
              <a:rPr lang="en-US" sz="1400" smtClean="0"/>
              <a:t>	Madison (Tri-City Regional Port Dist.)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12328-FC28-4682-8A33-962B5C8692B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9575"/>
            <a:ext cx="5608638" cy="4183063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BB2BC-6ADB-4FAD-A391-AA48068B064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EEDBF-F71F-4045-9EDE-2699E678092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85399-905F-418F-AD13-0847810EEE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73514-B51B-46EC-A435-727BCC1A5B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298BD-BE44-4F3D-975A-EA85671F87D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22438-80CC-4322-B8C0-A67254BE347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entity who receives the RBEG must own the site/facility.    Jobs must be involved.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6B095-04FF-4F65-B560-A22ED18E87C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Jobs, jobs, jobs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75B12-4294-4716-949A-9D59DD1D79A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F9C2-907E-4DA6-ABDE-F8603CD142E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DE75-3197-41D5-92A7-B45879326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399C-EB42-4639-9B40-737AAB486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B28D-4564-42C6-BE97-E3284D5C1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C5D-5388-492B-9A5D-C678FC27D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42E1-FB34-4183-9092-7B4DE3CDF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5437-0977-4299-81C8-CC6EE2E89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1825-32DE-4964-A93E-D3D693AB1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D720-E408-46A2-9401-EC12099F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6D3C-A66C-46BC-96CA-C783902BC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0F37-F6A4-430A-96B6-58C01EE8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D369-4797-4BA3-8513-CB279C50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E2A0B6-515F-4C9F-A1B7-A509E5BF6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eb5.msue.msu.edu/lu/2004material/BF.jpg&amp;imgrefurl=http://web5.msue.msu.edu/lu/2004LUlegis.htm&amp;usg=__b4GdeVZmR71dJvEiymH6hHH2P1g=&amp;h=576&amp;w=675&amp;sz=51&amp;hl=en&amp;start=14&amp;itbs=1&amp;tbnid=LR2JkAw49f5cSM:&amp;tbnh=118&amp;tbnw=138&amp;prev=/images?q=brownfields&amp;gbv=2&amp;hl=en&amp;sa=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/imgres?imgurl=http://www.epa.gov/region6/6xa/jpg/brownfields_051005-b.jpg&amp;imgrefurl=http://www.epa.gov/region6/6xa/land.htm&amp;usg=__WdBHGwJikb2CQ2VoCcOcWJAxYlI=&amp;h=378&amp;w=504&amp;sz=38&amp;hl=en&amp;start=63&amp;itbs=1&amp;tbnid=POVkL4AO0SUI4M:&amp;tbnh=98&amp;tbnw=130&amp;prev=/images?q=brownfields&amp;gbv=2&amp;ndsp=18&amp;hl=en&amp;sa=N&amp;start=54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ligibility.sc.egov.usda.gov/eligibili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153400" cy="5562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4" descr="POST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184525" y="5675313"/>
            <a:ext cx="9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USDA Rural Development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accent2"/>
                </a:solidFill>
              </a:rPr>
              <a:t>B&amp;I Loan Purposes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Loans up to $25 million for: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smtClean="0">
                <a:solidFill>
                  <a:schemeClr val="accent2"/>
                </a:solidFill>
              </a:rPr>
              <a:t>Business acquisitions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smtClean="0">
                <a:solidFill>
                  <a:schemeClr val="accent2"/>
                </a:solidFill>
              </a:rPr>
              <a:t>Business conversion, enlargement, repair, modernization or development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smtClean="0">
                <a:solidFill>
                  <a:schemeClr val="accent2"/>
                </a:solidFill>
              </a:rPr>
              <a:t>Purchase &amp; development of land, easements, right-of-way, buildings or facilities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smtClean="0">
                <a:solidFill>
                  <a:schemeClr val="accent2"/>
                </a:solidFill>
              </a:rPr>
              <a:t>Machinery &amp; equipment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smtClean="0">
                <a:solidFill>
                  <a:schemeClr val="accent2"/>
                </a:solidFill>
              </a:rPr>
              <a:t>Startup costs &amp; working capital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4000" b="1" smtClean="0">
                <a:solidFill>
                  <a:schemeClr val="accent2"/>
                </a:solidFill>
              </a:rPr>
              <a:t>Example of use</a:t>
            </a:r>
            <a:r>
              <a:rPr lang="en-US" sz="40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Community has site that is available to be developed and a business wishes to locate there or wishes to develop the site.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  Guaranteed B&amp;I Loan Program could be used to loan funds to business to purchase site and clean it up.  There must be adequate security for the proposed loan. 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Rural Business Enterprise Grant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(RBEG)</a:t>
            </a:r>
          </a:p>
        </p:txBody>
      </p:sp>
      <p:pic>
        <p:nvPicPr>
          <p:cNvPr id="13316" name="Picture 5" descr="53' &amp; 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frankenmuth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743200" cy="792163"/>
          </a:xfrm>
        </p:spPr>
        <p:txBody>
          <a:bodyPr/>
          <a:lstStyle/>
          <a:p>
            <a:pPr algn="l"/>
            <a:r>
              <a:rPr lang="en-US" smtClean="0"/>
              <a:t>                     </a:t>
            </a:r>
            <a:r>
              <a:rPr lang="en-US" b="1" u="sng" smtClean="0">
                <a:solidFill>
                  <a:srgbClr val="FF0000"/>
                </a:solidFill>
              </a:rPr>
              <a:t>RBEG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4800" b="1" smtClean="0">
                <a:solidFill>
                  <a:srgbClr val="FF0000"/>
                </a:solidFill>
              </a:rPr>
              <a:t>Purpose</a:t>
            </a:r>
            <a:r>
              <a:rPr lang="en-US" sz="4000" smtClean="0"/>
              <a:t>: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mtClean="0"/>
              <a:t>Finance and facilitate development of private business enterprises.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mtClean="0"/>
              <a:t>Help small businesses create/retain jobs.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400" b="1" smtClean="0"/>
              <a:t>Small business = employ 50 or fewer new employees and has less than $1 million in projected gross revenue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400" b="1" smtClean="0"/>
              <a:t>(Manufacturing and merchandising businesses may deduct cost of goods sold to determine “gross revenue”</a:t>
            </a:r>
            <a:r>
              <a:rPr lang="en-US" sz="2400" smtClean="0"/>
              <a:t> )</a:t>
            </a:r>
            <a:endParaRPr lang="en-US" sz="20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800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800" b="1" smtClean="0">
                <a:solidFill>
                  <a:srgbClr val="FF0000"/>
                </a:solidFill>
              </a:rPr>
              <a:t>Eligibility Requirements</a:t>
            </a:r>
            <a:r>
              <a:rPr lang="en-US" sz="4000" smtClean="0"/>
              <a:t>:</a:t>
            </a:r>
          </a:p>
          <a:p>
            <a:pPr>
              <a:buClr>
                <a:schemeClr val="tx1"/>
              </a:buClr>
            </a:pPr>
            <a:r>
              <a:rPr lang="en-US" b="1" smtClean="0"/>
              <a:t>Not For Profit/Public Bodies:  Eligible entities receive the grant to assist businesses; the grant does not go directly to a business. </a:t>
            </a:r>
          </a:p>
          <a:p>
            <a:pPr>
              <a:buClr>
                <a:schemeClr val="tx1"/>
              </a:buClr>
            </a:pPr>
            <a:r>
              <a:rPr lang="en-US" b="1" smtClean="0"/>
              <a:t>Grant funds may not be passed through directly to a small business.</a:t>
            </a:r>
          </a:p>
          <a:p>
            <a:pPr>
              <a:buClr>
                <a:schemeClr val="tx1"/>
              </a:buClr>
            </a:pPr>
            <a:r>
              <a:rPr lang="en-US" b="1" smtClean="0"/>
              <a:t>Communities with less than 50,000 pop.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2743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en-US" sz="440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RBEG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763000" cy="315436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US" sz="3600" b="1" smtClean="0"/>
          </a:p>
          <a:p>
            <a:pPr>
              <a:buClr>
                <a:schemeClr val="tx1"/>
              </a:buClr>
              <a:buFontTx/>
              <a:buNone/>
            </a:pPr>
            <a:endParaRPr lang="en-US" sz="3600" smtClean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1219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Uses:</a:t>
            </a: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04800" y="419735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763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/>
              <a:t>Technical assistance for proposed grantee projects</a:t>
            </a:r>
          </a:p>
          <a:p>
            <a:pPr marL="342900" indent="-342900">
              <a:buFontTx/>
              <a:buChar char="•"/>
            </a:pPr>
            <a:r>
              <a:rPr lang="en-US" sz="2400" b="1"/>
              <a:t>Purchase or develop land, easements and rights-of-way</a:t>
            </a:r>
          </a:p>
          <a:p>
            <a:pPr marL="342900" indent="-342900">
              <a:buFontTx/>
              <a:buChar char="•"/>
            </a:pPr>
            <a:r>
              <a:rPr lang="en-US" sz="2400" b="1"/>
              <a:t>Construct or renovate buildings, machinery or equipment, access streets and roads, parking areas, utilities</a:t>
            </a:r>
          </a:p>
          <a:p>
            <a:pPr marL="342900" indent="-342900">
              <a:buFontTx/>
              <a:buChar char="•"/>
            </a:pPr>
            <a:r>
              <a:rPr lang="en-US" sz="2400" b="1"/>
              <a:t>reasonable fees and charges for professional services necessary for the planning and development of the project</a:t>
            </a:r>
          </a:p>
          <a:p>
            <a:pPr marL="342900" indent="-342900">
              <a:buFontTx/>
              <a:buChar char="•"/>
            </a:pPr>
            <a:r>
              <a:rPr lang="en-US" sz="2400" b="1"/>
              <a:t>providing financial assistance to small businesses through a revolving loan fund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2743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en-US" sz="440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RBEG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763000" cy="315436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US" sz="3600" b="1" smtClean="0"/>
          </a:p>
          <a:p>
            <a:pPr>
              <a:buClr>
                <a:schemeClr val="tx1"/>
              </a:buClr>
              <a:buFontTx/>
              <a:buNone/>
            </a:pPr>
            <a:endParaRPr lang="en-US" sz="3600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" y="1219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Example of use: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419735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/>
              <a:t>Community or not for profit wishes to clean up a brownfield in order to facilitate economic development of their community.  They have a small business that is interested in renting the site.  The community could apply for a Rural Business Enterprise Grant to do the actual clean up and then rent to the business.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2743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en-US" sz="440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RBEG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</a:rPr>
              <a:t>Rural Business Opportunity Grant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</a:rPr>
              <a:t>(RBOG)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419600" cy="2649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34000" y="2743200"/>
            <a:ext cx="3429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City of Freeport and U of I Extension are working on a plan to help farmers &amp; other entrepreneurs add value to their produce and market it.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1066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chemeClr val="accent2"/>
                </a:solidFill>
              </a:rPr>
              <a:t>RBOG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9050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b="1" kern="0" dirty="0">
                <a:solidFill>
                  <a:schemeClr val="accent2"/>
                </a:solidFill>
                <a:latin typeface="+mn-lt"/>
              </a:rPr>
              <a:t>Purpose: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latin typeface="+mn-lt"/>
              </a:rPr>
              <a:t>Finance technical assistance for business development.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latin typeface="+mn-lt"/>
              </a:rPr>
              <a:t>Conduct economic development planning in rural areas.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chemeClr val="accent2"/>
                </a:solidFill>
              </a:rPr>
              <a:t>RBOG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400" b="1" kern="0" dirty="0">
                <a:solidFill>
                  <a:schemeClr val="accent2"/>
                </a:solidFill>
                <a:latin typeface="+mn-lt"/>
              </a:rPr>
              <a:t>Eligibility Requirements:</a:t>
            </a:r>
          </a:p>
          <a:p>
            <a:pPr>
              <a:buClr>
                <a:schemeClr val="tx1"/>
              </a:buClr>
              <a:defRPr/>
            </a:pPr>
            <a:r>
              <a:rPr lang="en-US" sz="3200" b="1" dirty="0"/>
              <a:t>Not For Profit/Public Bodies</a:t>
            </a:r>
            <a:r>
              <a:rPr lang="en-US" sz="3200" b="1" kern="0" dirty="0">
                <a:latin typeface="+mn-lt"/>
              </a:rPr>
              <a:t>, and coops with primarily rural members.</a:t>
            </a:r>
            <a:r>
              <a:rPr lang="en-US" sz="3200" b="1" dirty="0"/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en-US" sz="3200" b="1" dirty="0"/>
              <a:t>Grant funds may not be passed through directly to a small business.</a:t>
            </a:r>
          </a:p>
          <a:p>
            <a:pPr>
              <a:buClr>
                <a:schemeClr val="tx1"/>
              </a:buClr>
              <a:defRPr/>
            </a:pPr>
            <a:r>
              <a:rPr lang="en-US" sz="3200" b="1" dirty="0"/>
              <a:t>Communities with less than 50,000 pop.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US" sz="44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US" sz="44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Rural Development</a:t>
            </a:r>
            <a:endParaRPr lang="en-US" sz="4800" u="sng" dirty="0" smtClean="0">
              <a:solidFill>
                <a:schemeClr val="accent2"/>
              </a:solidFill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533400" y="1828800"/>
            <a:ext cx="807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We are a lending arm of the United States Department of Agriculture.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We work to improve the quality of life and increase the economic opportunities in rural America</a:t>
            </a: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05800" cy="990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chemeClr val="accent2"/>
                </a:solidFill>
              </a:rPr>
              <a:t>RBOG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30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b="1" kern="0" dirty="0">
                <a:solidFill>
                  <a:schemeClr val="accent2"/>
                </a:solidFill>
                <a:latin typeface="+mn-lt"/>
              </a:rPr>
              <a:t>Uses: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Technical assistance, training, new business support centers, economic development plans.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8382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chemeClr val="accent2"/>
                </a:solidFill>
              </a:rPr>
              <a:t>RBOG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b="1" dirty="0">
                <a:solidFill>
                  <a:schemeClr val="accent2"/>
                </a:solidFill>
              </a:rPr>
              <a:t>Example of Use: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b="1" dirty="0"/>
              <a:t>Community or not for profit wishes to clean up a </a:t>
            </a:r>
            <a:r>
              <a:rPr lang="en-US" sz="2400" b="1" dirty="0" err="1"/>
              <a:t>brownfield</a:t>
            </a:r>
            <a:r>
              <a:rPr lang="en-US" sz="2400" b="1" dirty="0"/>
              <a:t> in order to facilitate economic development in their community.   They could apply for a Rural Business Opportunity Grant to: do a study of how to clean it up and to create a plan for the clean up if there will be a benefit to local businesses.</a:t>
            </a:r>
            <a:endParaRPr lang="en-US" sz="24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05800" cy="1752600"/>
          </a:xfrm>
        </p:spPr>
        <p:txBody>
          <a:bodyPr/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Rural Economic Development Loans and Grants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(REDLG)</a:t>
            </a:r>
          </a:p>
        </p:txBody>
      </p:sp>
      <p:pic>
        <p:nvPicPr>
          <p:cNvPr id="23556" name="Picture 3" descr="EIEC-Country Health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800600" y="2667000"/>
            <a:ext cx="3810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Country Health, Inc. in Gifford  received funds from Eastern Illini Electric Coop for an expansion of their nursing home facilities.  EIEC used REDLG funds for this project.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1752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rgbClr val="FF0000"/>
                </a:solidFill>
              </a:rPr>
              <a:t>REDLG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20574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b="1" kern="0" dirty="0">
                <a:solidFill>
                  <a:srgbClr val="FF0000"/>
                </a:solidFill>
                <a:latin typeface="+mn-lt"/>
              </a:rPr>
              <a:t>Purpose: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latin typeface="+mn-lt"/>
              </a:rPr>
              <a:t>Finance economic development and job creation through local utility companies.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990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rgbClr val="FF0000"/>
                </a:solidFill>
              </a:rPr>
              <a:t>REDLG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b="1" kern="0" dirty="0">
                <a:solidFill>
                  <a:srgbClr val="FF0000"/>
                </a:solidFill>
                <a:latin typeface="+mn-lt"/>
              </a:rPr>
              <a:t>Eligibility Requirements: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Electric &amp; telephone utilities who are eligible for financing from the Rural Utilities Service may receive a REDLG to benefit communities with less than 50,000 population.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US" sz="40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US" sz="40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rgbClr val="FF0000"/>
                </a:solidFill>
              </a:rPr>
              <a:t>REDLG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b="1" kern="0" dirty="0">
                <a:solidFill>
                  <a:srgbClr val="FF0000"/>
                </a:solidFill>
                <a:latin typeface="+mn-lt"/>
              </a:rPr>
              <a:t>Uses: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1" kern="0" dirty="0">
                <a:latin typeface="+mn-lt"/>
              </a:rPr>
              <a:t>Establish revolving loan funds or lend funds to local non-profit and for profit businesses or public bodies that will create or retain jobs.  Maximum grant to electric cooperative is $300,000 and maximum loan is $740,000.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8382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4400" b="1" u="sng" smtClean="0">
                <a:solidFill>
                  <a:srgbClr val="FF0000"/>
                </a:solidFill>
              </a:rPr>
              <a:t>REDLG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Example of Use: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b="1" kern="0" dirty="0">
                <a:latin typeface="+mn-lt"/>
              </a:rPr>
              <a:t>Community has a </a:t>
            </a:r>
            <a:r>
              <a:rPr lang="en-US" sz="2800" b="1" kern="0" dirty="0" err="1">
                <a:latin typeface="+mn-lt"/>
              </a:rPr>
              <a:t>brownfield</a:t>
            </a:r>
            <a:r>
              <a:rPr lang="en-US" sz="2800" b="1" kern="0" dirty="0">
                <a:latin typeface="+mn-lt"/>
              </a:rPr>
              <a:t> they would like to clean up for business development.  The electric coop could apply for a Rural Economic Development Loan/Grant.  They then lend the money to the community at </a:t>
            </a:r>
            <a:r>
              <a:rPr lang="en-US" sz="2800" b="1" u="sng" kern="0" dirty="0">
                <a:latin typeface="+mn-lt"/>
              </a:rPr>
              <a:t>0%</a:t>
            </a:r>
            <a:r>
              <a:rPr lang="en-US" sz="2800" b="1" kern="0" dirty="0">
                <a:latin typeface="+mn-lt"/>
              </a:rPr>
              <a:t> </a:t>
            </a:r>
            <a:r>
              <a:rPr lang="en-US" sz="2800" b="1" u="sng" kern="0" dirty="0">
                <a:latin typeface="+mn-lt"/>
              </a:rPr>
              <a:t>interest for 10 years </a:t>
            </a:r>
            <a:r>
              <a:rPr lang="en-US" sz="2800" b="1" kern="0" dirty="0">
                <a:latin typeface="+mn-lt"/>
              </a:rPr>
              <a:t>to do the clean up if local businesses </a:t>
            </a:r>
            <a:r>
              <a:rPr lang="en-US" sz="2800" b="1" kern="0">
                <a:latin typeface="+mn-lt"/>
              </a:rPr>
              <a:t>would benefit.</a:t>
            </a: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981200" y="914400"/>
            <a:ext cx="50292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          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8676" name="Picture 9" descr="eberhar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3276600" cy="24574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0" y="3200400"/>
            <a:ext cx="3352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Lucida Calligraphy" pitchFamily="66" charset="0"/>
              </a:rPr>
              <a:t>Eberhardt Village   Arthur, IL</a:t>
            </a:r>
            <a:r>
              <a:rPr lang="en-US" sz="2400" b="1">
                <a:latin typeface="Lucida Calligraphy" pitchFamily="66" charset="0"/>
              </a:rPr>
              <a:t>   </a:t>
            </a:r>
            <a:r>
              <a:rPr lang="en-US"/>
              <a:t> </a:t>
            </a:r>
          </a:p>
        </p:txBody>
      </p: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4800600" y="4343400"/>
            <a:ext cx="4191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Lucida Calligraphy" pitchFamily="66" charset="0"/>
              </a:rPr>
              <a:t>Piatt County Supported Living Facility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8679" name="Picture 19" descr="Salem Hosp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36417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457200" y="2133600"/>
            <a:ext cx="3581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Lucida Calligraphy" pitchFamily="66" charset="0"/>
              </a:rPr>
              <a:t>Salem Township Hospital   Salem, IL</a:t>
            </a:r>
            <a:r>
              <a:rPr lang="en-US" sz="2400" b="1">
                <a:solidFill>
                  <a:srgbClr val="EEA616"/>
                </a:solidFill>
                <a:latin typeface="Lucida Calligraphy" pitchFamily="66" charset="0"/>
              </a:rPr>
              <a:t> </a:t>
            </a:r>
            <a:r>
              <a:rPr lang="en-US" sz="2400" b="1">
                <a:latin typeface="Lucida Calligraphy" pitchFamily="66" charset="0"/>
              </a:rPr>
              <a:t>  </a:t>
            </a:r>
            <a:r>
              <a:rPr lang="en-US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0"/>
            <a:ext cx="609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Programs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2868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05000"/>
            <a:ext cx="3246438" cy="247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0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Programs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876800" y="2895600"/>
            <a:ext cx="4038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 eaLnBrk="0" hangingPunct="0"/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Flanagan-Graymont Fire Protection District </a:t>
            </a:r>
          </a:p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152400" y="3429000"/>
            <a:ext cx="46482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Lucida Calligraphy" pitchFamily="66" charset="0"/>
              </a:rPr>
              <a:t>Dewitt Piatt Bi County Health Department,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Lucida Calligraphy" pitchFamily="66" charset="0"/>
              </a:rPr>
              <a:t>Clinton, IL</a:t>
            </a:r>
          </a:p>
        </p:txBody>
      </p:sp>
      <p:pic>
        <p:nvPicPr>
          <p:cNvPr id="2970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419600" cy="206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48768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066800"/>
          </a:xfrm>
        </p:spPr>
        <p:txBody>
          <a:bodyPr/>
          <a:lstStyle/>
          <a:p>
            <a:pPr algn="r" eaLnBrk="1" hangingPunct="1"/>
            <a:r>
              <a:rPr lang="en-US" b="1" i="1" u="sng" smtClean="0">
                <a:solidFill>
                  <a:schemeClr val="accent2"/>
                </a:solidFill>
              </a:rPr>
              <a:t>Community Facilities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4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800" b="1" smtClean="0">
                <a:solidFill>
                  <a:schemeClr val="accent2"/>
                </a:solidFill>
              </a:rPr>
              <a:t>Purpose: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Provide essential public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Create jobs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Stimulate local economies</a:t>
            </a:r>
          </a:p>
          <a:p>
            <a:pPr eaLnBrk="1" hangingPunct="1">
              <a:lnSpc>
                <a:spcPct val="80000"/>
              </a:lnSpc>
            </a:pPr>
            <a:endParaRPr lang="en-US" sz="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6858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Your Community Have Any of These?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100" name="Picture 21" descr="http://t1.gstatic.com/images?q=tbn:LR2JkAw49f5cSM:http://web5.msue.msu.edu/lu/2004material/B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29718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http://t0.gstatic.com/images?q=tbn:POVkL4AO0SUI4M:http://www.epa.gov/region6/6xa/jpg/brownfields_051005-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286000"/>
            <a:ext cx="3335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066800"/>
          </a:xfrm>
        </p:spPr>
        <p:txBody>
          <a:bodyPr/>
          <a:lstStyle/>
          <a:p>
            <a:pPr algn="r" eaLnBrk="1" hangingPunct="1"/>
            <a:r>
              <a:rPr lang="en-US" b="1" i="1" u="sng" smtClean="0">
                <a:solidFill>
                  <a:schemeClr val="accent2"/>
                </a:solidFill>
              </a:rPr>
              <a:t>Community Facilities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</a:rPr>
              <a:t>USES: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Buy and/or renovate facilities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Purchase and equip facilities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Access to health care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Support for first responders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Construction and repair of community facilities</a:t>
            </a:r>
            <a:r>
              <a:rPr lang="en-US" b="1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1143000"/>
            <a:ext cx="8153400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 b="1">
              <a:solidFill>
                <a:schemeClr val="accent2"/>
              </a:solidFill>
            </a:endParaRPr>
          </a:p>
          <a:p>
            <a:r>
              <a:rPr lang="en-US" sz="4800" b="1">
                <a:solidFill>
                  <a:schemeClr val="accent2"/>
                </a:solidFill>
              </a:rPr>
              <a:t>ELIGIBILTY: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Local Governments 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Not for Profits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Indian tribes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Rural areas and towns of 20,000 or less</a:t>
            </a:r>
          </a:p>
          <a:p>
            <a:pPr>
              <a:buFontTx/>
              <a:buChar char="•"/>
            </a:pP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44563"/>
          </a:xfrm>
          <a:noFill/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b="1" i="1" u="sng" smtClean="0">
                <a:solidFill>
                  <a:schemeClr val="accent2"/>
                </a:solidFill>
              </a:rPr>
              <a:t>Community Facilities</a:t>
            </a:r>
            <a:br>
              <a:rPr lang="en-US" b="1" i="1" u="sng" smtClean="0">
                <a:solidFill>
                  <a:schemeClr val="accent2"/>
                </a:solidFill>
              </a:rPr>
            </a:br>
            <a:endParaRPr lang="en-US" b="1" i="1" u="sng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2209800" cy="3255963"/>
          </a:xfrm>
          <a:prstGeom prst="rect">
            <a:avLst/>
          </a:prstGeom>
          <a:solidFill>
            <a:srgbClr val="7193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304800" y="160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Village of Longview, IL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&amp; Waste Programs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791200" y="5943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Loans &amp; Grants</a:t>
            </a:r>
          </a:p>
        </p:txBody>
      </p:sp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34315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143000"/>
            <a:ext cx="2590800" cy="245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0" name="Text Box 18"/>
          <p:cNvSpPr txBox="1">
            <a:spLocks noChangeArrowheads="1"/>
          </p:cNvSpPr>
          <p:nvPr/>
        </p:nvSpPr>
        <p:spPr bwMode="auto">
          <a:xfrm>
            <a:off x="3352800" y="3733800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Sangamon Valley Public Water District </a:t>
            </a:r>
          </a:p>
          <a:p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Mahomet, IL</a:t>
            </a:r>
          </a:p>
        </p:txBody>
      </p:sp>
      <p:pic>
        <p:nvPicPr>
          <p:cNvPr id="338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286000"/>
            <a:ext cx="24003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2" name="Text Box 20"/>
          <p:cNvSpPr txBox="1">
            <a:spLocks noChangeArrowheads="1"/>
          </p:cNvSpPr>
          <p:nvPr/>
        </p:nvSpPr>
        <p:spPr bwMode="auto">
          <a:xfrm>
            <a:off x="5867400" y="1447800"/>
            <a:ext cx="304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West Prairie Water District Arcola, IL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144000" cy="1219200"/>
          </a:xfrm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chemeClr val="accent2"/>
                </a:solidFill>
              </a:rPr>
              <a:t> </a:t>
            </a:r>
            <a:r>
              <a:rPr lang="en-US" b="1" i="1" u="sng" smtClean="0">
                <a:solidFill>
                  <a:schemeClr val="accent2"/>
                </a:solidFill>
              </a:rPr>
              <a:t>Water &amp; Waste Programs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chemeClr val="accent2"/>
                </a:solidFill>
              </a:rPr>
              <a:t>Purpose: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Provide water and waste financing to provide safe, reliable drinking water, improve wastewater treatment systems, protect the environment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chemeClr val="accent2"/>
                </a:solidFill>
              </a:rPr>
              <a:t>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Drinking water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Sanitary sewer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Storm drainage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47800"/>
          </a:xfrm>
        </p:spPr>
        <p:txBody>
          <a:bodyPr/>
          <a:lstStyle/>
          <a:p>
            <a:pPr algn="l" eaLnBrk="1" hangingPunct="1"/>
            <a:r>
              <a:rPr lang="en-US" b="1" i="1" u="sng" smtClean="0">
                <a:solidFill>
                  <a:schemeClr val="accent2"/>
                </a:solidFill>
              </a:rPr>
              <a:t>Water &amp; Waste Eligibility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5344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Public Entities</a:t>
            </a:r>
          </a:p>
          <a:p>
            <a:pPr lvl="1" eaLnBrk="1" hangingPunct="1">
              <a:buFontTx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Not for Profit Corporations</a:t>
            </a:r>
          </a:p>
          <a:p>
            <a:pPr lvl="1" eaLnBrk="1" hangingPunct="1">
              <a:buFontTx/>
              <a:buChar char="•"/>
            </a:pPr>
            <a:r>
              <a:rPr lang="en-US" sz="3200" b="1" smtClean="0">
                <a:solidFill>
                  <a:schemeClr val="accent2"/>
                </a:solidFill>
              </a:rPr>
              <a:t>Rural areas and towns of 10,000 or less</a:t>
            </a:r>
          </a:p>
          <a:p>
            <a:pPr lvl="1" eaLnBrk="1" hangingPunct="1">
              <a:buFontTx/>
              <a:buChar char="•"/>
            </a:pPr>
            <a:endParaRPr lang="en-US" sz="32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447800"/>
          </a:xfrm>
        </p:spPr>
        <p:txBody>
          <a:bodyPr/>
          <a:lstStyle/>
          <a:p>
            <a:pPr algn="l" eaLnBrk="1" hangingPunct="1"/>
            <a:r>
              <a:rPr lang="en-US" b="1" i="1" u="sng" smtClean="0">
                <a:solidFill>
                  <a:schemeClr val="accent2"/>
                </a:solidFill>
              </a:rPr>
              <a:t>CF and Water &amp; Waste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5344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</a:rPr>
              <a:t>Example of use:</a:t>
            </a:r>
          </a:p>
          <a:p>
            <a:pPr lvl="1" eaLnBrk="1" hangingPunct="1">
              <a:buFontTx/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Community may use these programs to fund a water treatment plant on a brownfield site or a build a water tower on the site.</a:t>
            </a:r>
          </a:p>
          <a:p>
            <a:pPr lvl="1" eaLnBrk="1" hangingPunct="1">
              <a:buFontTx/>
              <a:buChar char="•"/>
            </a:pPr>
            <a:endParaRPr lang="en-US" sz="32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Rural Development Offices</a:t>
            </a:r>
          </a:p>
        </p:txBody>
      </p:sp>
      <p:pic>
        <p:nvPicPr>
          <p:cNvPr id="37892" name="Picture 8" descr="I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248150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USDARD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629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4191000"/>
            <a:ext cx="7467600" cy="1524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70C0"/>
                </a:solidFill>
                <a:latin typeface="+mn-lt"/>
              </a:rPr>
              <a:t>Susan L. Petrea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70C0"/>
                </a:solidFill>
                <a:latin typeface="+mn-lt"/>
              </a:rPr>
              <a:t>Susan.petrea@il.usda.gov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70C0"/>
                </a:solidFill>
                <a:latin typeface="+mn-lt"/>
              </a:rPr>
              <a:t>217 403-6236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Rural Development Financing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533400" y="17526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These program may help!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Business Programs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Community Facilities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Water and Waste Systems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7"/>
          <p:cNvSpPr txBox="1">
            <a:spLocks noChangeArrowheads="1"/>
          </p:cNvSpPr>
          <p:nvPr/>
        </p:nvSpPr>
        <p:spPr bwMode="auto">
          <a:xfrm>
            <a:off x="609600" y="838200"/>
            <a:ext cx="3810000" cy="36972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29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Business Programs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05400" y="685800"/>
            <a:ext cx="3200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 Diversatech, Gridley, IL        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28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151" name="Picture 12" descr="Quincy Ban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2949575" cy="3276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762000" y="4800600"/>
            <a:ext cx="2819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Lucida Calligraphy" pitchFamily="66" charset="0"/>
              </a:rPr>
              <a:t>Bale Band-It, Pittsfield, IL</a:t>
            </a:r>
            <a:r>
              <a:rPr lang="en-US" sz="2400" b="1">
                <a:latin typeface="Lucida Calligraphy" pitchFamily="66" charset="0"/>
              </a:rPr>
              <a:t> </a:t>
            </a:r>
            <a:r>
              <a:rPr lang="en-US"/>
              <a:t> </a:t>
            </a:r>
          </a:p>
        </p:txBody>
      </p:sp>
      <p:sp>
        <p:nvSpPr>
          <p:cNvPr id="6153" name="Text Box 18"/>
          <p:cNvSpPr txBox="1">
            <a:spLocks noChangeArrowheads="1"/>
          </p:cNvSpPr>
          <p:nvPr/>
        </p:nvSpPr>
        <p:spPr bwMode="auto">
          <a:xfrm>
            <a:off x="5105400" y="1752600"/>
            <a:ext cx="3352800" cy="36972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6154" name="Picture 19" descr="100_0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chemeClr val="accent2"/>
                </a:solidFill>
              </a:rPr>
              <a:t>Guaranteed Business &amp; Industry Loan Program</a:t>
            </a:r>
            <a:r>
              <a:rPr lang="en-US" sz="4000" b="1" smtClean="0">
                <a:solidFill>
                  <a:schemeClr val="accent2"/>
                </a:solidFill>
              </a:rPr>
              <a:t>  (B&amp;I)</a:t>
            </a:r>
          </a:p>
        </p:txBody>
      </p:sp>
      <p:sp>
        <p:nvSpPr>
          <p:cNvPr id="717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3962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chemeClr val="accent2"/>
                </a:solidFill>
              </a:rPr>
              <a:t>Purpose: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accent2"/>
                </a:solidFill>
              </a:rPr>
              <a:t>Spur Business activity and growth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accent2"/>
                </a:solidFill>
              </a:rPr>
              <a:t>Financial backing for businesses in rural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accent2"/>
                </a:solidFill>
              </a:rPr>
              <a:t>To create jobs and stimulate economic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accent2"/>
                </a:solidFill>
              </a:rPr>
              <a:t>Build viable and sustainable rural communities with Guaranteed Loans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b="1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382000" cy="9445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B&amp;I Purpose is achieved by…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229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…bolstering the existing private credit structure by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guaranteeing </a:t>
            </a:r>
            <a:r>
              <a:rPr lang="en-US" sz="2800" b="1" u="sng" smtClean="0">
                <a:solidFill>
                  <a:schemeClr val="accent2"/>
                </a:solidFill>
              </a:rPr>
              <a:t>quality</a:t>
            </a:r>
            <a:r>
              <a:rPr lang="en-US" sz="2800" b="1" smtClean="0">
                <a:solidFill>
                  <a:schemeClr val="accent2"/>
                </a:solidFill>
              </a:rPr>
              <a:t> loans which will provide </a:t>
            </a:r>
            <a:r>
              <a:rPr lang="en-US" sz="2800" b="1" u="sng" smtClean="0">
                <a:solidFill>
                  <a:schemeClr val="accent2"/>
                </a:solidFill>
              </a:rPr>
              <a:t>lasting</a:t>
            </a:r>
            <a:r>
              <a:rPr lang="en-US" sz="2800" b="1" smtClean="0">
                <a:solidFill>
                  <a:schemeClr val="accent2"/>
                </a:solidFill>
              </a:rPr>
              <a:t> community benefits.</a:t>
            </a:r>
            <a:r>
              <a:rPr lang="en-US" sz="2800" b="1" smtClean="0"/>
              <a:t> 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accent2"/>
                </a:solidFill>
              </a:rPr>
              <a:t>B&amp;I Eligibility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solidFill>
                  <a:schemeClr val="accent2"/>
                </a:solidFill>
              </a:rPr>
              <a:t>Project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Must be located in a rural area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Population less than 50,000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  <a:hlinkClick r:id="rId2"/>
              </a:rPr>
              <a:t>http://eligibility.sc.egov.usda.gov/eligibility/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b="1" i="1" smtClean="0">
                <a:solidFill>
                  <a:schemeClr val="accent2"/>
                </a:solidFill>
              </a:rPr>
              <a:t>Lender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Federal or state chartered banks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Farm Credit System institutions with direct lending authority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Savings &amp; loan associations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accent2"/>
                </a:solidFill>
              </a:rPr>
              <a:t>B&amp;I Eligibility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800" b="1" i="1" smtClean="0">
                <a:solidFill>
                  <a:schemeClr val="accent2"/>
                </a:solidFill>
              </a:rPr>
              <a:t>Borrower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Sole proprietorship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Corporations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Cooperatives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Partnerships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Other legal entities, public &amp; private, that are organized and operated on a profit or nonprofit basis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mtClean="0">
                <a:solidFill>
                  <a:schemeClr val="accent2"/>
                </a:solidFill>
              </a:rPr>
              <a:t>Must be at lest 51% U.S. citizen/permanent resident alien owned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1452</Words>
  <Application>Microsoft Office PowerPoint</Application>
  <PresentationFormat>Letter Paper (8.5x11 in)</PresentationFormat>
  <Paragraphs>274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Rural Development</vt:lpstr>
      <vt:lpstr>Does Your Community Have Any of These? </vt:lpstr>
      <vt:lpstr>Rural Development Financing</vt:lpstr>
      <vt:lpstr>Business Programs</vt:lpstr>
      <vt:lpstr>Guaranteed Business &amp; Industry Loan Program  (B&amp;I)</vt:lpstr>
      <vt:lpstr>B&amp;I Purpose is achieved by…</vt:lpstr>
      <vt:lpstr>B&amp;I Eligibility</vt:lpstr>
      <vt:lpstr>B&amp;I Eligibility</vt:lpstr>
      <vt:lpstr>B&amp;I Loan Purposes</vt:lpstr>
      <vt:lpstr>Slide 11</vt:lpstr>
      <vt:lpstr>                    </vt:lpstr>
      <vt:lpstr>                     RBEG</vt:lpstr>
      <vt:lpstr>                    </vt:lpstr>
      <vt:lpstr>Slide 15</vt:lpstr>
      <vt:lpstr>Slide 16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Community Programs</vt:lpstr>
      <vt:lpstr>Community Programs</vt:lpstr>
      <vt:lpstr>Community Facilities</vt:lpstr>
      <vt:lpstr>Community Facilities</vt:lpstr>
      <vt:lpstr>Community Facilities </vt:lpstr>
      <vt:lpstr>Water &amp; Waste Programs</vt:lpstr>
      <vt:lpstr> Water &amp; Waste Programs</vt:lpstr>
      <vt:lpstr>Water &amp; Waste Eligibility</vt:lpstr>
      <vt:lpstr>CF and Water &amp; Waste</vt:lpstr>
      <vt:lpstr>Slide 36</vt:lpstr>
      <vt:lpstr>Slide 37</vt:lpstr>
    </vt:vector>
  </TitlesOfParts>
  <Company>USDA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joan.messina</dc:creator>
  <cp:lastModifiedBy>dcoverm</cp:lastModifiedBy>
  <cp:revision>162</cp:revision>
  <dcterms:created xsi:type="dcterms:W3CDTF">2009-09-22T22:29:20Z</dcterms:created>
  <dcterms:modified xsi:type="dcterms:W3CDTF">2010-04-08T14:33:02Z</dcterms:modified>
</cp:coreProperties>
</file>