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34"/>
  </p:notesMasterIdLst>
  <p:handoutMasterIdLst>
    <p:handoutMasterId r:id="rId35"/>
  </p:handoutMasterIdLst>
  <p:sldIdLst>
    <p:sldId id="356" r:id="rId3"/>
    <p:sldId id="307" r:id="rId4"/>
    <p:sldId id="377" r:id="rId5"/>
    <p:sldId id="383" r:id="rId6"/>
    <p:sldId id="309" r:id="rId7"/>
    <p:sldId id="380" r:id="rId8"/>
    <p:sldId id="311" r:id="rId9"/>
    <p:sldId id="419" r:id="rId10"/>
    <p:sldId id="420" r:id="rId11"/>
    <p:sldId id="413" r:id="rId12"/>
    <p:sldId id="416" r:id="rId13"/>
    <p:sldId id="415" r:id="rId14"/>
    <p:sldId id="381" r:id="rId15"/>
    <p:sldId id="331" r:id="rId16"/>
    <p:sldId id="337" r:id="rId17"/>
    <p:sldId id="338" r:id="rId18"/>
    <p:sldId id="340" r:id="rId19"/>
    <p:sldId id="31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24" r:id="rId28"/>
    <p:sldId id="360" r:id="rId29"/>
    <p:sldId id="382" r:id="rId30"/>
    <p:sldId id="361" r:id="rId31"/>
    <p:sldId id="417" r:id="rId32"/>
    <p:sldId id="354" r:id="rId33"/>
  </p:sldIdLst>
  <p:sldSz cx="9144000" cy="6858000" type="screen4x3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66"/>
    <a:srgbClr val="FF66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94660" autoAdjust="0"/>
  </p:normalViewPr>
  <p:slideViewPr>
    <p:cSldViewPr>
      <p:cViewPr varScale="1">
        <p:scale>
          <a:sx n="67" d="100"/>
          <a:sy n="67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D65094-B458-4E00-A1A3-D4D5E57B5946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1671C514-ED6F-46FC-854B-20767BBAE548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0B1BD729-3203-45E1-A33F-22CD3E4CEF3C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C88-4B44-4030-8555-AFB09FD6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0A98-5E4B-4F99-89E3-E66BAC89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ECAA-713F-402D-8E84-AC4D6F9D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18C-DE9B-4B01-98D3-DA21E86E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877-42F9-4944-A591-FFDD77FE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E757-D98E-41AE-B57C-D04F1AD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B97-2EBE-41CE-9DD7-0BC0971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0457-FCC0-421D-93B2-4E7EC700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C1C2-A9AF-46EA-A5BE-C58C69A1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7AE-AE16-480B-B1FD-F8A8508C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433F-7B99-4141-AF0B-86263B93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8467-909B-41FF-A623-5C8B022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FE6-0A70-49E6-A9D3-41C4D24C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DBBD-12AE-433A-A4B5-34DAC818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91-F7FD-4081-A423-DB820588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1F5A-6F79-4B34-A744-AC4F567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DE4A-8CAF-4E6C-85A3-F8106A32A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53FA-38C7-4DCD-B524-575FA9D7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1B54-18A7-4E4C-ADEC-8AC0EBFF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1F5D-368F-46A3-AD10-648292C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688-9BB4-4F6F-9418-D8772003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043-3446-423C-B40F-1E72C45E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9E04-940C-43C3-A4D4-923B9F81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F001B-36D5-486F-93D8-E9DBE88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C5799AD-E360-449A-AE6B-3D2EC491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beck@ilst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>The TAB Program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Technical Assistance to </a:t>
            </a:r>
            <a:r>
              <a:rPr lang="en-US" sz="4300" dirty="0" err="1" smtClean="0"/>
              <a:t>Brownfields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defRPr/>
            </a:pPr>
            <a:r>
              <a:rPr lang="en-US" dirty="0"/>
              <a:t>Sabine E. Martin, Ph.D., P.G.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Center for Hazardous Substance Research</a:t>
            </a:r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dirty="0" smtClean="0"/>
              <a:t>April </a:t>
            </a:r>
            <a:r>
              <a:rPr lang="en-US" sz="2400" dirty="0" smtClean="0"/>
              <a:t>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219200"/>
            <a:ext cx="8001000" cy="5410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295400"/>
            <a:ext cx="80010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219200"/>
            <a:ext cx="8077200" cy="5486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32772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Who is the Community?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Why do it?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Successful Involvement Techniques</a:t>
            </a:r>
          </a:p>
        </p:txBody>
      </p:sp>
      <p:pic>
        <p:nvPicPr>
          <p:cNvPr id="24580" name="Picture 4" descr="illustration of man standing with his arms in a shrug and question marks above his hea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Fact Sheets, Citizen Briefs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clear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concise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layman’s terms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basic information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contact info and additional resources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Note: NOT a stand-alone tool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Community Outreach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Community Day/Fair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Bus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Walking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Workshops/Seminars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Meetings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If you feed them, they will come</a:t>
            </a:r>
          </a:p>
        </p:txBody>
      </p:sp>
      <p:pic>
        <p:nvPicPr>
          <p:cNvPr id="33795" name="Picture 3" descr="Stella meeting 01 28 06 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Special Projects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 Moines, IA GIS-based redevelopment properties web site</a:t>
            </a:r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5626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TAB-BIT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www.tab-bit.org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19697" r="12012" b="13636"/>
          <a:stretch>
            <a:fillRect/>
          </a:stretch>
        </p:blipFill>
        <p:spPr bwMode="auto">
          <a:xfrm>
            <a:off x="685800" y="1905000"/>
            <a:ext cx="7239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10244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  <a:noFill/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TAB-BIT</a:t>
            </a:r>
            <a:br>
              <a:rPr lang="en-US" dirty="0" smtClean="0"/>
            </a:br>
            <a:r>
              <a:rPr lang="en-US" dirty="0" err="1" smtClean="0"/>
              <a:t>Brownfields</a:t>
            </a:r>
            <a:r>
              <a:rPr lang="en-US" dirty="0" smtClean="0"/>
              <a:t> Inventory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Released January 29, 2010	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Free, web-based and desk-top version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Desk-top version to be released later this year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Prototype developed by EPA Region 8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Intended to help Response Grant, and other </a:t>
            </a:r>
            <a:r>
              <a:rPr lang="en-US" sz="2800" dirty="0" err="1" smtClean="0">
                <a:solidFill>
                  <a:schemeClr val="tx2"/>
                </a:solidFill>
              </a:rPr>
              <a:t>brownfields</a:t>
            </a:r>
            <a:r>
              <a:rPr lang="en-US" sz="2800" dirty="0" smtClean="0">
                <a:solidFill>
                  <a:schemeClr val="tx2"/>
                </a:solidFill>
              </a:rPr>
              <a:t> grant recipients with survey &amp;  inventory, public record, oversight &amp; enforcement, assessment and cleanup, and administrative reporting requirements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Tool became obsolete due to </a:t>
            </a:r>
            <a:r>
              <a:rPr lang="en-US" sz="2800" dirty="0" err="1" smtClean="0">
                <a:solidFill>
                  <a:schemeClr val="tx2"/>
                </a:solidFill>
              </a:rPr>
              <a:t>MSWindows</a:t>
            </a:r>
            <a:r>
              <a:rPr lang="en-US" sz="2800" dirty="0" smtClean="0">
                <a:solidFill>
                  <a:schemeClr val="tx2"/>
                </a:solidFill>
              </a:rPr>
              <a:t> upgrades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Password protected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Multiple users possible, if permission is granted, or “read only” feature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Database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Import/export function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Search 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Brownfields</a:t>
            </a:r>
            <a:r>
              <a:rPr lang="en-US" dirty="0" smtClean="0">
                <a:solidFill>
                  <a:schemeClr val="tx2"/>
                </a:solidFill>
              </a:rPr>
              <a:t> related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Other environmental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Track funding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Upload documents or enter data directly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Site information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Redevelopment 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Tx/>
              <a:buNone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r>
              <a:rPr lang="en-US" sz="3200" dirty="0" smtClean="0"/>
              <a:t>Program admin.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Enforcement documentation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Complaints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 Generation: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Property Profile Form </a:t>
            </a:r>
            <a:r>
              <a:rPr lang="en-US" sz="2800" dirty="0" smtClean="0">
                <a:solidFill>
                  <a:schemeClr val="tx2"/>
                </a:solidFill>
              </a:rPr>
              <a:t>(e-submit to ACRES)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Quarterly  report form (outline)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Forms for enforcement, complaints, ICs, inspection/oversight, public record reports, etc.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Customized reports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Maps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Special Projects</a:t>
            </a:r>
            <a:br>
              <a:rPr lang="en-US" sz="40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 EZ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www.tabez.org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775" t="18520" r="12287" b="5717"/>
          <a:stretch>
            <a:fillRect/>
          </a:stretch>
        </p:blipFill>
        <p:spPr bwMode="auto">
          <a:xfrm>
            <a:off x="1219200" y="2057400"/>
            <a:ext cx="6477000" cy="464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WHY TAB </a:t>
            </a:r>
            <a:r>
              <a:rPr lang="en-US" b="1" dirty="0" smtClean="0"/>
              <a:t>EZ</a:t>
            </a:r>
            <a:r>
              <a:rPr lang="en-US" b="1" dirty="0"/>
              <a:t>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Levels playing field for small/ rural communities, disadvantaged cities and towns and not-for-profits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Tool is time and place independent: flexibility critical to community resources that are stretched to capacity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Features and Benefits to Users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  <a:defRPr/>
            </a:pPr>
            <a:r>
              <a:rPr lang="en-US" sz="2900" dirty="0"/>
              <a:t>User friendly and can be accessed anytime at the user’s own pace</a:t>
            </a:r>
          </a:p>
          <a:p>
            <a:pPr lvl="1">
              <a:buClr>
                <a:schemeClr val="hlink"/>
              </a:buClr>
              <a:defRPr/>
            </a:pPr>
            <a:endParaRPr lang="en-US" dirty="0"/>
          </a:p>
          <a:p>
            <a:pPr lvl="1">
              <a:buClr>
                <a:schemeClr val="hlink"/>
              </a:buClr>
              <a:defRPr/>
            </a:pPr>
            <a:r>
              <a:rPr lang="en-US" dirty="0"/>
              <a:t>Integrates Brownfield education with online support:  definitions, regulatory citations and pertinent federal/state web </a:t>
            </a:r>
            <a:r>
              <a:rPr lang="en-US" dirty="0" smtClean="0"/>
              <a:t>links</a:t>
            </a:r>
          </a:p>
          <a:p>
            <a:pPr lvl="1">
              <a:buClr>
                <a:schemeClr val="hlink"/>
              </a:buClr>
              <a:defRPr/>
            </a:pPr>
            <a:endParaRPr lang="en-US" dirty="0" smtClean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en-US" dirty="0" smtClean="0">
                <a:latin typeface="+mj-lt"/>
              </a:rPr>
              <a:t>Helpful Hints for every criteria to be addressed</a:t>
            </a:r>
            <a:endParaRPr lang="en-US" dirty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endParaRPr lang="en-US" sz="29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What TAB </a:t>
            </a:r>
            <a:r>
              <a:rPr lang="en-US" b="1" dirty="0" smtClean="0"/>
              <a:t>EZ </a:t>
            </a:r>
            <a:r>
              <a:rPr lang="en-US" b="1" dirty="0">
                <a:solidFill>
                  <a:srgbClr val="FF6600"/>
                </a:solidFill>
              </a:rPr>
              <a:t>CAN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6600"/>
                </a:solidFill>
              </a:rPr>
              <a:t>Can NOT</a:t>
            </a:r>
            <a:r>
              <a:rPr lang="en-US" b="1" dirty="0"/>
              <a:t> do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 a framework for the </a:t>
            </a:r>
            <a:r>
              <a:rPr lang="en-US" sz="2800" dirty="0" smtClean="0">
                <a:solidFill>
                  <a:schemeClr val="tx2"/>
                </a:solidFill>
              </a:rPr>
              <a:t>community’s </a:t>
            </a:r>
            <a:r>
              <a:rPr lang="en-US" sz="2800" dirty="0">
                <a:solidFill>
                  <a:schemeClr val="tx2"/>
                </a:solidFill>
              </a:rPr>
              <a:t>proposal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provides strategies and links to reduce time in writing the proposal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cannot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write a specific and compelling </a:t>
            </a:r>
            <a:r>
              <a:rPr lang="en-US" sz="2800" dirty="0" smtClean="0">
                <a:solidFill>
                  <a:schemeClr val="tx2"/>
                </a:solidFill>
              </a:rPr>
              <a:t>proposal for you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	It’s your proposal</a:t>
            </a:r>
            <a:r>
              <a:rPr lang="en-US" sz="2800" b="1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Regions</a:t>
            </a:r>
            <a:endParaRPr lang="en-US" dirty="0"/>
          </a:p>
        </p:txBody>
      </p:sp>
      <p:pic>
        <p:nvPicPr>
          <p:cNvPr id="39941" name="Picture 5" descr="Map of the US, split into EPA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934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TAB EZ is NOT a substitute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for reading the grant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guidelines!!!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Coordinator)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1-800-798-7796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Dr. Frank Beck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309-438-7090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  <a:hlinkClick r:id="rId4"/>
              </a:rPr>
              <a:t>fdbeck@ilstu.edu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Tailored to specific community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Typically coordinated through the city, tribal or non-profit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brownfields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project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identifying funding sources for revitalization projects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EPA and other grant applications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finding a consulting firm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project plans, technical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Assistance with community outreach/involvement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visioning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Other assistance, as needed and agreed upon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Application Process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Contact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We’ll set up a meeting to discuss assistance needs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Review needs and TAB capability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Agree on a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Get started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Workshops/Training Sessions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467600" cy="4068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Tailored to the information needs of the 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Relaxed atmosphere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Time for networking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Variety of presenters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Hands-on segments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Very effective 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1748" name="Picture 4" descr="DSC01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048000"/>
            <a:ext cx="3733800" cy="2590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Outreach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 Planning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514600"/>
            <a:ext cx="4648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16387" name="Picture 3" descr="PICT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95400"/>
            <a:ext cx="7010400" cy="51816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17411" name="Picture 3" descr="Stella meeting 01 28 06 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46318240</TotalTime>
  <Pages>13</Pages>
  <Words>569</Words>
  <Application>Microsoft Office PowerPoint</Application>
  <PresentationFormat>On-screen Show (4:3)</PresentationFormat>
  <Paragraphs>158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Ripple</vt:lpstr>
      <vt:lpstr>Custom Design</vt:lpstr>
      <vt:lpstr>The TAB Program  Technical Assistance to Brownfields </vt:lpstr>
      <vt:lpstr>Technical Assistance to Brownfield (TAB) Communities</vt:lpstr>
      <vt:lpstr>EPA Regions</vt:lpstr>
      <vt:lpstr>TAB Assistance to Communities</vt:lpstr>
      <vt:lpstr>The Application Process</vt:lpstr>
      <vt:lpstr>Workshops/Training Sessions</vt:lpstr>
      <vt:lpstr>Community Outreach</vt:lpstr>
      <vt:lpstr>Visioning</vt:lpstr>
      <vt:lpstr>Visioning</vt:lpstr>
      <vt:lpstr>Visioning</vt:lpstr>
      <vt:lpstr>Visioning</vt:lpstr>
      <vt:lpstr>Visioning</vt:lpstr>
      <vt:lpstr>Technical Presentations</vt:lpstr>
      <vt:lpstr>Community Involvement</vt:lpstr>
      <vt:lpstr>Community Involvement Tools</vt:lpstr>
      <vt:lpstr>Community Involvement Tools</vt:lpstr>
      <vt:lpstr>If you feed them, they will come</vt:lpstr>
      <vt:lpstr>Special Projects</vt:lpstr>
      <vt:lpstr>Special Projects Web - based software: TAB-BIT www.tab-bit.org</vt:lpstr>
      <vt:lpstr>TAB-BIT Brownfields Inventory Tool</vt:lpstr>
      <vt:lpstr>Background</vt:lpstr>
      <vt:lpstr>BIT Features</vt:lpstr>
      <vt:lpstr>What can TAB-BIT do?</vt:lpstr>
      <vt:lpstr>What can TAB-BIT do?  Cont.</vt:lpstr>
      <vt:lpstr>What can TAB-BIT do?  Cont.</vt:lpstr>
      <vt:lpstr>Special Projects Web - based software: TAB EZ www.tabez.org</vt:lpstr>
      <vt:lpstr>WHY TAB EZ?</vt:lpstr>
      <vt:lpstr>Features and Benefits to Users</vt:lpstr>
      <vt:lpstr>What TAB EZ CAN and Can NOT do</vt:lpstr>
      <vt:lpstr>Slide 30</vt:lpstr>
      <vt:lpstr>TAB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dcoverm</cp:lastModifiedBy>
  <cp:revision>227</cp:revision>
  <cp:lastPrinted>1999-01-08T21:28:20Z</cp:lastPrinted>
  <dcterms:created xsi:type="dcterms:W3CDTF">1998-01-11T07:09:02Z</dcterms:created>
  <dcterms:modified xsi:type="dcterms:W3CDTF">2010-04-08T14:34:49Z</dcterms:modified>
</cp:coreProperties>
</file>