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50"/>
  </p:notesMasterIdLst>
  <p:handoutMasterIdLst>
    <p:handoutMasterId r:id="rId51"/>
  </p:handoutMasterIdLst>
  <p:sldIdLst>
    <p:sldId id="256" r:id="rId2"/>
    <p:sldId id="318" r:id="rId3"/>
    <p:sldId id="329" r:id="rId4"/>
    <p:sldId id="319" r:id="rId5"/>
    <p:sldId id="257" r:id="rId6"/>
    <p:sldId id="258" r:id="rId7"/>
    <p:sldId id="320" r:id="rId8"/>
    <p:sldId id="259" r:id="rId9"/>
    <p:sldId id="321" r:id="rId10"/>
    <p:sldId id="260" r:id="rId11"/>
    <p:sldId id="261" r:id="rId12"/>
    <p:sldId id="262" r:id="rId13"/>
    <p:sldId id="322" r:id="rId14"/>
    <p:sldId id="264" r:id="rId15"/>
    <p:sldId id="325" r:id="rId16"/>
    <p:sldId id="263" r:id="rId17"/>
    <p:sldId id="324" r:id="rId18"/>
    <p:sldId id="330" r:id="rId19"/>
    <p:sldId id="265" r:id="rId20"/>
    <p:sldId id="331" r:id="rId21"/>
    <p:sldId id="266" r:id="rId22"/>
    <p:sldId id="296" r:id="rId23"/>
    <p:sldId id="267" r:id="rId24"/>
    <p:sldId id="268" r:id="rId25"/>
    <p:sldId id="297" r:id="rId26"/>
    <p:sldId id="269" r:id="rId27"/>
    <p:sldId id="298" r:id="rId28"/>
    <p:sldId id="270" r:id="rId29"/>
    <p:sldId id="299" r:id="rId30"/>
    <p:sldId id="300" r:id="rId31"/>
    <p:sldId id="301" r:id="rId32"/>
    <p:sldId id="302" r:id="rId33"/>
    <p:sldId id="332" r:id="rId34"/>
    <p:sldId id="303" r:id="rId35"/>
    <p:sldId id="333" r:id="rId36"/>
    <p:sldId id="334" r:id="rId37"/>
    <p:sldId id="306" r:id="rId38"/>
    <p:sldId id="313" r:id="rId39"/>
    <p:sldId id="308" r:id="rId40"/>
    <p:sldId id="307" r:id="rId41"/>
    <p:sldId id="312" r:id="rId42"/>
    <p:sldId id="309" r:id="rId43"/>
    <p:sldId id="310" r:id="rId44"/>
    <p:sldId id="311" r:id="rId45"/>
    <p:sldId id="314" r:id="rId46"/>
    <p:sldId id="316" r:id="rId47"/>
    <p:sldId id="293" r:id="rId48"/>
    <p:sldId id="328" r:id="rId4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2E2"/>
    <a:srgbClr val="EDDEB7"/>
    <a:srgbClr val="996633"/>
    <a:srgbClr val="4D4D4D"/>
    <a:srgbClr val="969696"/>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4" autoAdjust="0"/>
    <p:restoredTop sz="94727" autoAdjust="0"/>
  </p:normalViewPr>
  <p:slideViewPr>
    <p:cSldViewPr>
      <p:cViewPr varScale="1">
        <p:scale>
          <a:sx n="91" d="100"/>
          <a:sy n="91" d="100"/>
        </p:scale>
        <p:origin x="-14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1404" y="-11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17510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7510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7510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0818546B-35B4-47D9-B68E-BCE8C43BADD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51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5124"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A6EC046B-BE96-4FBC-9C7A-C2C588B7CBE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8CE429-5962-45C5-9B8F-F5D812791FC9}" type="slidenum">
              <a:rPr lang="en-US"/>
              <a:pPr/>
              <a:t>1</a:t>
            </a:fld>
            <a:endParaRPr lang="en-US"/>
          </a:p>
        </p:txBody>
      </p:sp>
      <p:sp>
        <p:nvSpPr>
          <p:cNvPr id="177154" name="Rectangle 2"/>
          <p:cNvSpPr>
            <a:spLocks noRo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26B20F-3A15-476D-A7F7-DD025768567D}" type="slidenum">
              <a:rPr lang="en-US"/>
              <a:pPr/>
              <a:t>16</a:t>
            </a:fld>
            <a:endParaRPr 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t>I.C. 36-7-9-7.</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545F1-52CF-469B-B20A-F44DA94BB576}" type="slidenum">
              <a:rPr lang="en-US"/>
              <a:pPr/>
              <a:t>19</a:t>
            </a:fld>
            <a:endParaRPr 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Appeals, I.C. 36-7-9-8.</a:t>
            </a:r>
          </a:p>
          <a:p>
            <a:r>
              <a:rPr lang="en-US"/>
              <a:t>Civil actions for collection, injunction, appointment or receiver, imposition of fines, ordering remedial actions, I.C. 36-7-9-13 through 22.</a:t>
            </a:r>
          </a:p>
          <a:p>
            <a:r>
              <a:rPr lang="en-US"/>
              <a:t>Warrants, I.C. 36-7-9-16.</a:t>
            </a:r>
          </a:p>
          <a:p>
            <a:r>
              <a:rPr lang="en-US"/>
              <a:t>Priority of Actions, I.C. 36-7-9-24.</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69CA5C-F06A-4548-A3E0-6F0A7F5BCDC9}" type="slidenum">
              <a:rPr lang="en-US"/>
              <a:pPr/>
              <a:t>21</a:t>
            </a:fld>
            <a:endParaRPr 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I.C. 36-7-9-16.</a:t>
            </a:r>
          </a:p>
          <a:p>
            <a:r>
              <a:rPr lang="en-US"/>
              <a:t>Answer:  Doubtful.  Arguably, action to remedy a public health hazard could involve investigations such as Phase II ESAs to assess the extent of the hazard.  But, all of the case law construing the UBL involves buildings, mostly houses.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A7DC08-3993-4BF3-97BB-1C6F0AFF0A4E}" type="slidenum">
              <a:rPr lang="en-US"/>
              <a:pPr/>
              <a:t>3</a:t>
            </a:fld>
            <a:endParaRPr lang="en-US"/>
          </a:p>
        </p:txBody>
      </p:sp>
      <p:sp>
        <p:nvSpPr>
          <p:cNvPr id="174082" name="Rectangle 2"/>
          <p:cNvSpPr>
            <a:spLocks noRo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5F151B-60AC-4E99-BEB6-FAA2FCA40824}" type="slidenum">
              <a:rPr lang="en-US"/>
              <a:pPr/>
              <a:t>5</a:t>
            </a:fld>
            <a:endParaRPr lang="en-US"/>
          </a:p>
        </p:txBody>
      </p:sp>
      <p:sp>
        <p:nvSpPr>
          <p:cNvPr id="6146" name="Rectangle 2"/>
          <p:cNvSpPr>
            <a:spLocks noRo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a:t>Application I.C. 36-7-9-1.  Allows even the smallest of towns to address problem properties.</a:t>
            </a:r>
          </a:p>
          <a:p>
            <a:r>
              <a:rPr lang="en-US"/>
              <a:t>	Municipality defined in I.C. 36-1-2-11 as a city or town.</a:t>
            </a:r>
          </a:p>
          <a:p>
            <a:r>
              <a:rPr lang="en-US"/>
              <a:t>		City defined in I.C. 36-1-2-3 as a a consolidated city or other incorporated city of any class. </a:t>
            </a:r>
          </a:p>
          <a:p>
            <a:r>
              <a:rPr lang="en-US"/>
              <a:t>		Town defined in I.C. 36-1-2-21 as an incorporated town.</a:t>
            </a:r>
          </a:p>
          <a:p>
            <a:r>
              <a:rPr lang="en-US"/>
              <a:t>Ordinance Requirements I.C. 36-7-9-3.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B6068B-76B1-4EC6-B817-655331238734}" type="slidenum">
              <a:rPr lang="en-US"/>
              <a:pPr/>
              <a:t>6</a:t>
            </a:fld>
            <a:endParaRPr lang="en-US"/>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t>Unsafe Building defined I.C. 36-7-9-4(a).</a:t>
            </a:r>
          </a:p>
          <a:p>
            <a:r>
              <a:rPr lang="en-US"/>
              <a:t>Focus on structures.</a:t>
            </a:r>
          </a:p>
          <a:p>
            <a:r>
              <a:rPr lang="en-US"/>
              <a:t>	Implied in the very name, Unsafe </a:t>
            </a:r>
            <a:r>
              <a:rPr lang="en-US" i="1"/>
              <a:t>Building</a:t>
            </a:r>
            <a:r>
              <a:rPr lang="en-US"/>
              <a:t> Law.</a:t>
            </a:r>
          </a:p>
          <a:p>
            <a:r>
              <a:rPr lang="en-US"/>
              <a:t>	Reference to “a person or property” not the environment.</a:t>
            </a:r>
          </a:p>
          <a:p>
            <a:r>
              <a:rPr lang="en-US"/>
              <a:t>	Reference to statute or ordinance and to human habitation, occupancy or use implies focus on building, health and land use codes.</a:t>
            </a:r>
          </a:p>
          <a:p>
            <a:r>
              <a:rPr lang="en-US"/>
              <a:t>However, public nuisance broadly defined in I.C. 32-30-6-6 as </a:t>
            </a:r>
            <a:r>
              <a:rPr lang="en-US" i="1"/>
              <a:t>Whatever</a:t>
            </a:r>
            <a:r>
              <a:rPr lang="en-US"/>
              <a:t> is: (1) injurious to health; (2) indecent; (3) offensive to the senses; or (4) an obstruction to the free use of property;  so as essentially to interfere with the comfortable enjoyment of life or property, and the subject of an action.</a:t>
            </a:r>
            <a:br>
              <a:rPr lang="en-US"/>
            </a:br>
            <a:endParaRPr 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ACD372-0F13-4D63-8D28-A30E5DD40B4A}" type="slidenum">
              <a:rPr lang="en-US"/>
              <a:pPr/>
              <a:t>8</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t>Purpose, I.C. 36-7-9-4.5</a:t>
            </a:r>
          </a:p>
          <a:p>
            <a:r>
              <a:rPr lang="en-US"/>
              <a:t>Unsafe premises </a:t>
            </a:r>
          </a:p>
          <a:p>
            <a:r>
              <a:rPr lang="en-US"/>
              <a:t>	Building AND real property, I.C. 36-7-9-4(b).</a:t>
            </a:r>
          </a:p>
          <a:p>
            <a:r>
              <a:rPr lang="en-US"/>
              <a:t>	Tract without structure, I.C. 36-7-4-9(c).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2FC0AF-427D-4B09-9E51-F38583DEB819}" type="slidenum">
              <a:rPr lang="en-US"/>
              <a:pPr/>
              <a:t>10</a:t>
            </a:fld>
            <a:endParaRPr 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t>Definitions in I.C. 36-7-9-2.</a:t>
            </a:r>
          </a:p>
          <a:p>
            <a:r>
              <a:rPr lang="en-US"/>
              <a:t>Note:  The procedural requirements of UBL is beyond the scope of this presentation, but the process and remedies available will be discussed generally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B79ACB-B6F6-4C2B-890E-FF1C4AAED352}" type="slidenum">
              <a:rPr lang="en-US"/>
              <a:pPr/>
              <a:t>11</a:t>
            </a:fld>
            <a:endParaRPr 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t>Unsafe Building Fund, I.C. 36-7-9-14.</a:t>
            </a:r>
          </a:p>
          <a:p>
            <a:r>
              <a:rPr lang="en-US"/>
              <a:t>Orders, I.C. 36-7-9-5.</a:t>
            </a:r>
          </a:p>
          <a:p>
            <a:r>
              <a:rPr lang="en-US"/>
              <a:t>Modification/Recission Orders, I.C. 36-7-9-5.</a:t>
            </a:r>
          </a:p>
          <a:p>
            <a:r>
              <a:rPr lang="en-US"/>
              <a:t>Inspection/warrant authority, I.C. 36-7-9-16.</a:t>
            </a:r>
          </a:p>
          <a:p>
            <a:r>
              <a:rPr lang="en-US"/>
              <a:t>Hearings, I.C. 36-7-9-7.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83B45A-5D9A-40EC-99E0-285A0CB40665}" type="slidenum">
              <a:rPr lang="en-US"/>
              <a:pPr/>
              <a:t>12</a:t>
            </a:fld>
            <a:endParaRPr lang="en-US"/>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t>Action to enforce orders, I.C. 36-7-9-10 and -11.</a:t>
            </a:r>
          </a:p>
          <a:p>
            <a:r>
              <a:rPr lang="en-US"/>
              <a:t>Collection, I.C. 36-7-9-12, 13 and 13.5.</a:t>
            </a:r>
          </a:p>
          <a:p>
            <a:r>
              <a:rPr lang="en-US"/>
              <a:t>Civil action, 36-7-9-17; remedies, 36-7-9-18 thru -22.</a:t>
            </a:r>
          </a:p>
          <a:p>
            <a:endParaRPr lang="en-US"/>
          </a:p>
          <a:p>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299B9-0A95-4AD9-B633-CEAD5827D7D6}" type="slidenum">
              <a:rPr lang="en-US"/>
              <a:pPr/>
              <a:t>14</a:t>
            </a:fld>
            <a:endParaRPr 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t>I.C. 36-7-9-5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4866" name="Group 2"/>
          <p:cNvGrpSpPr>
            <a:grpSpLocks/>
          </p:cNvGrpSpPr>
          <p:nvPr/>
        </p:nvGrpSpPr>
        <p:grpSpPr bwMode="auto">
          <a:xfrm>
            <a:off x="3802063" y="1789113"/>
            <a:ext cx="5340350" cy="5056187"/>
            <a:chOff x="2394" y="1127"/>
            <a:chExt cx="3364" cy="3185"/>
          </a:xfrm>
        </p:grpSpPr>
        <p:sp>
          <p:nvSpPr>
            <p:cNvPr id="164867"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4868"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64869"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4870"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71"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4872"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4873"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4874"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4875"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4876"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77"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78"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a:p>
          </p:txBody>
        </p:sp>
        <p:sp>
          <p:nvSpPr>
            <p:cNvPr id="164879"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64880"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81"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82"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83"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84"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85"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86"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87"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64888"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89"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90"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91"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a:p>
          </p:txBody>
        </p:sp>
        <p:sp>
          <p:nvSpPr>
            <p:cNvPr id="164892"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64893"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a:p>
          </p:txBody>
        </p:sp>
        <p:sp>
          <p:nvSpPr>
            <p:cNvPr id="164894"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95"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4896"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a:p>
          </p:txBody>
        </p:sp>
        <p:sp>
          <p:nvSpPr>
            <p:cNvPr id="164897"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4898"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64899"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164900"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grpSp>
      <p:sp>
        <p:nvSpPr>
          <p:cNvPr id="164901" name="Rectangle 37"/>
          <p:cNvSpPr>
            <a:spLocks noGrp="1" noChangeArrowheads="1"/>
          </p:cNvSpPr>
          <p:nvPr>
            <p:ph type="dt" sz="half" idx="2"/>
          </p:nvPr>
        </p:nvSpPr>
        <p:spPr/>
        <p:txBody>
          <a:bodyPr/>
          <a:lstStyle>
            <a:lvl1pPr>
              <a:defRPr/>
            </a:lvl1pPr>
          </a:lstStyle>
          <a:p>
            <a:endParaRPr lang="en-US"/>
          </a:p>
        </p:txBody>
      </p:sp>
      <p:sp>
        <p:nvSpPr>
          <p:cNvPr id="164902" name="Rectangle 38"/>
          <p:cNvSpPr>
            <a:spLocks noGrp="1" noChangeArrowheads="1"/>
          </p:cNvSpPr>
          <p:nvPr>
            <p:ph type="ftr" sz="quarter" idx="3"/>
          </p:nvPr>
        </p:nvSpPr>
        <p:spPr/>
        <p:txBody>
          <a:bodyPr/>
          <a:lstStyle>
            <a:lvl1pPr>
              <a:defRPr/>
            </a:lvl1pPr>
          </a:lstStyle>
          <a:p>
            <a:endParaRPr lang="en-US"/>
          </a:p>
        </p:txBody>
      </p:sp>
      <p:sp>
        <p:nvSpPr>
          <p:cNvPr id="16490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6490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164905" name="Rectangle 41"/>
          <p:cNvSpPr>
            <a:spLocks noGrp="1" noChangeArrowheads="1"/>
          </p:cNvSpPr>
          <p:nvPr>
            <p:ph type="sldNum" sz="quarter" idx="4"/>
          </p:nvPr>
        </p:nvSpPr>
        <p:spPr/>
        <p:txBody>
          <a:bodyPr/>
          <a:lstStyle>
            <a:lvl1pPr>
              <a:defRPr/>
            </a:lvl1pPr>
          </a:lstStyle>
          <a:p>
            <a:fld id="{4FF31809-E88A-4FDB-88E5-A50AF7998EB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11DD52-915C-4E6B-B631-022D9C027A4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5F6DCD-BA4C-4643-A7AE-1089F5818A5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DEFA34E5-496C-4A70-9A74-2BD04F222F9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605DCA-AFC8-4A98-BBE5-3835AEC7F19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EE4701-4616-4EF4-875B-5C4CBD1B002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057675-7D72-4806-A73D-2BC93B56C13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9879DE6-5ECE-468F-9174-6308AE923B0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AE46846-F99F-4D02-B384-DFBCBDA3B30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26FA11D-CD89-42A2-B8F1-8DDE53587B8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DE3AD5-A366-4048-A6FE-2E90FDABB7E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4502ED-CB87-4DAD-9699-95D0FA60CC4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63842" name="Group 2"/>
          <p:cNvGrpSpPr>
            <a:grpSpLocks/>
          </p:cNvGrpSpPr>
          <p:nvPr/>
        </p:nvGrpSpPr>
        <p:grpSpPr bwMode="auto">
          <a:xfrm>
            <a:off x="3802063" y="1789113"/>
            <a:ext cx="5340350" cy="5056187"/>
            <a:chOff x="2394" y="1127"/>
            <a:chExt cx="3364" cy="3185"/>
          </a:xfrm>
        </p:grpSpPr>
        <p:sp>
          <p:nvSpPr>
            <p:cNvPr id="16384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384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6384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384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4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384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384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385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385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385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5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5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a:p>
          </p:txBody>
        </p:sp>
        <p:sp>
          <p:nvSpPr>
            <p:cNvPr id="16385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6385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5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5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5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6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6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6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6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6386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6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6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6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a:p>
          </p:txBody>
        </p:sp>
        <p:sp>
          <p:nvSpPr>
            <p:cNvPr id="16386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6386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a:p>
          </p:txBody>
        </p:sp>
        <p:sp>
          <p:nvSpPr>
            <p:cNvPr id="16387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7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6387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a:p>
          </p:txBody>
        </p:sp>
        <p:sp>
          <p:nvSpPr>
            <p:cNvPr id="16387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6387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6387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16387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grpSp>
      <p:sp>
        <p:nvSpPr>
          <p:cNvPr id="16387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87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6388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16388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BE749D8-2B73-459F-B2DE-644AF085D1F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silega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hyperlink" Target="http://www.silegal.com/"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Rectangle 15"/>
          <p:cNvSpPr>
            <a:spLocks noChangeArrowheads="1"/>
          </p:cNvSpPr>
          <p:nvPr/>
        </p:nvSpPr>
        <p:spPr bwMode="auto">
          <a:xfrm>
            <a:off x="406400" y="1905000"/>
            <a:ext cx="82296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2060" name="Rectangle 12"/>
          <p:cNvSpPr>
            <a:spLocks noChangeArrowheads="1"/>
          </p:cNvSpPr>
          <p:nvPr/>
        </p:nvSpPr>
        <p:spPr bwMode="auto">
          <a:xfrm>
            <a:off x="0" y="0"/>
            <a:ext cx="9144000" cy="1295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051" name="Rectangle 3"/>
          <p:cNvSpPr>
            <a:spLocks noGrp="1" noChangeArrowheads="1"/>
          </p:cNvSpPr>
          <p:nvPr>
            <p:ph type="subTitle" idx="1"/>
          </p:nvPr>
        </p:nvSpPr>
        <p:spPr>
          <a:xfrm>
            <a:off x="5029200" y="4648200"/>
            <a:ext cx="6400800" cy="1752600"/>
          </a:xfrm>
        </p:spPr>
        <p:txBody>
          <a:bodyPr/>
          <a:lstStyle/>
          <a:p>
            <a:r>
              <a:rPr lang="en-US" b="1"/>
              <a:t> </a:t>
            </a:r>
          </a:p>
          <a:p>
            <a:endParaRPr lang="en-US" sz="2400" b="1"/>
          </a:p>
        </p:txBody>
      </p:sp>
      <p:pic>
        <p:nvPicPr>
          <p:cNvPr id="2053" name="Picture 5" descr="Stewart&amp;Irwin_logo"/>
          <p:cNvPicPr>
            <a:picLocks noChangeAspect="1" noChangeArrowheads="1"/>
          </p:cNvPicPr>
          <p:nvPr/>
        </p:nvPicPr>
        <p:blipFill>
          <a:blip r:embed="rId3" cstate="print"/>
          <a:srcRect/>
          <a:stretch>
            <a:fillRect/>
          </a:stretch>
        </p:blipFill>
        <p:spPr bwMode="auto">
          <a:xfrm>
            <a:off x="2032000" y="171450"/>
            <a:ext cx="5334000" cy="836613"/>
          </a:xfrm>
          <a:prstGeom prst="rect">
            <a:avLst/>
          </a:prstGeom>
          <a:noFill/>
        </p:spPr>
      </p:pic>
      <p:sp>
        <p:nvSpPr>
          <p:cNvPr id="2055" name="Rectangle 7"/>
          <p:cNvSpPr>
            <a:spLocks noChangeArrowheads="1"/>
          </p:cNvSpPr>
          <p:nvPr/>
        </p:nvSpPr>
        <p:spPr bwMode="auto">
          <a:xfrm>
            <a:off x="0" y="5118100"/>
            <a:ext cx="5181600" cy="1304925"/>
          </a:xfrm>
          <a:prstGeom prst="rect">
            <a:avLst/>
          </a:prstGeom>
          <a:noFill/>
          <a:ln w="9525">
            <a:noFill/>
            <a:miter lim="800000"/>
            <a:headEnd/>
            <a:tailEnd/>
          </a:ln>
          <a:effectLst/>
        </p:spPr>
        <p:txBody>
          <a:bodyPr>
            <a:spAutoFit/>
          </a:bodyPr>
          <a:lstStyle/>
          <a:p>
            <a:endParaRPr lang="en-US" b="1">
              <a:latin typeface="Arial" charset="0"/>
            </a:endParaRPr>
          </a:p>
          <a:p>
            <a:endParaRPr lang="en-US" b="1">
              <a:latin typeface="Arial" charset="0"/>
            </a:endParaRPr>
          </a:p>
          <a:p>
            <a:r>
              <a:rPr lang="en-US" b="1">
                <a:latin typeface="Arial" charset="0"/>
              </a:rPr>
              <a:t>Stewart &amp; Irwin, P.C.</a:t>
            </a:r>
          </a:p>
          <a:p>
            <a:r>
              <a:rPr lang="en-US" b="1">
                <a:latin typeface="Arial" charset="0"/>
              </a:rPr>
              <a:t>251 East Ohio Street, Suite 1100</a:t>
            </a:r>
          </a:p>
          <a:p>
            <a:r>
              <a:rPr lang="en-US" b="1">
                <a:latin typeface="Arial" charset="0"/>
              </a:rPr>
              <a:t>Indianapolis, IN  46204</a:t>
            </a:r>
          </a:p>
          <a:p>
            <a:r>
              <a:rPr lang="en-US" b="1">
                <a:latin typeface="Arial" charset="0"/>
              </a:rPr>
              <a:t>(317) 639-5454</a:t>
            </a:r>
          </a:p>
        </p:txBody>
      </p:sp>
      <p:sp>
        <p:nvSpPr>
          <p:cNvPr id="2056" name="Text Box 8"/>
          <p:cNvSpPr txBox="1">
            <a:spLocks noChangeArrowheads="1"/>
          </p:cNvSpPr>
          <p:nvPr/>
        </p:nvSpPr>
        <p:spPr bwMode="auto">
          <a:xfrm>
            <a:off x="1524000" y="3771900"/>
            <a:ext cx="5943600" cy="1190625"/>
          </a:xfrm>
          <a:prstGeom prst="rect">
            <a:avLst/>
          </a:prstGeom>
          <a:noFill/>
          <a:ln w="9525">
            <a:noFill/>
            <a:miter lim="800000"/>
            <a:headEnd/>
            <a:tailEnd/>
          </a:ln>
          <a:effectLst/>
        </p:spPr>
        <p:txBody>
          <a:bodyPr>
            <a:spAutoFit/>
          </a:bodyPr>
          <a:lstStyle/>
          <a:p>
            <a:pPr algn="ctr">
              <a:spcBef>
                <a:spcPct val="50000"/>
              </a:spcBef>
            </a:pPr>
            <a:r>
              <a:rPr lang="en-US" sz="2800" b="1">
                <a:latin typeface="Arial" charset="0"/>
              </a:rPr>
              <a:t>Presented by:</a:t>
            </a:r>
          </a:p>
          <a:p>
            <a:pPr algn="ctr">
              <a:spcBef>
                <a:spcPct val="50000"/>
              </a:spcBef>
            </a:pPr>
            <a:r>
              <a:rPr lang="en-US" sz="2800" b="1">
                <a:latin typeface="Arial" charset="0"/>
              </a:rPr>
              <a:t>Robert M. Frye, Shareholder</a:t>
            </a:r>
          </a:p>
        </p:txBody>
      </p:sp>
      <p:sp>
        <p:nvSpPr>
          <p:cNvPr id="2059" name="Text Box 11"/>
          <p:cNvSpPr txBox="1">
            <a:spLocks noChangeArrowheads="1"/>
          </p:cNvSpPr>
          <p:nvPr/>
        </p:nvSpPr>
        <p:spPr bwMode="auto">
          <a:xfrm>
            <a:off x="304800" y="2057400"/>
            <a:ext cx="8458200" cy="1165225"/>
          </a:xfrm>
          <a:prstGeom prst="rect">
            <a:avLst/>
          </a:prstGeom>
          <a:noFill/>
          <a:ln w="9525">
            <a:noFill/>
            <a:miter lim="800000"/>
            <a:headEnd/>
            <a:tailEnd/>
          </a:ln>
          <a:effectLst/>
        </p:spPr>
        <p:txBody>
          <a:bodyPr>
            <a:spAutoFit/>
          </a:bodyPr>
          <a:lstStyle/>
          <a:p>
            <a:pPr algn="ctr">
              <a:spcBef>
                <a:spcPct val="50000"/>
              </a:spcBef>
            </a:pPr>
            <a:r>
              <a:rPr lang="en-US" sz="3200" b="1">
                <a:solidFill>
                  <a:srgbClr val="4D4D4D"/>
                </a:solidFill>
              </a:rPr>
              <a:t>LEGAL TOOLS FOR ACCESS AND CONTROL OF BROWNFIELDS PROPERTIES</a:t>
            </a:r>
          </a:p>
        </p:txBody>
      </p:sp>
      <p:sp>
        <p:nvSpPr>
          <p:cNvPr id="2062" name="Rectangle 14"/>
          <p:cNvSpPr>
            <a:spLocks noChangeArrowheads="1"/>
          </p:cNvSpPr>
          <p:nvPr/>
        </p:nvSpPr>
        <p:spPr bwMode="auto">
          <a:xfrm>
            <a:off x="5791200" y="6019800"/>
            <a:ext cx="3048000" cy="481013"/>
          </a:xfrm>
          <a:prstGeom prst="rect">
            <a:avLst/>
          </a:prstGeom>
          <a:noFill/>
          <a:ln w="9525">
            <a:noFill/>
            <a:miter lim="800000"/>
            <a:headEnd/>
            <a:tailEnd/>
          </a:ln>
          <a:effectLst/>
        </p:spPr>
        <p:txBody>
          <a:bodyPr>
            <a:spAutoFit/>
          </a:bodyPr>
          <a:lstStyle/>
          <a:p>
            <a:r>
              <a:rPr lang="en-US" b="1"/>
              <a:t>rfrye@silegal.com</a:t>
            </a:r>
          </a:p>
          <a:p>
            <a:r>
              <a:rPr lang="en-US" b="1">
                <a:hlinkClick r:id="rId4"/>
              </a:rPr>
              <a:t>www.silegal.com</a:t>
            </a:r>
            <a:endParaRPr lang="en-US"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0242" name="Rectangle 2"/>
          <p:cNvSpPr>
            <a:spLocks noGrp="1" noChangeArrowheads="1"/>
          </p:cNvSpPr>
          <p:nvPr>
            <p:ph type="title"/>
          </p:nvPr>
        </p:nvSpPr>
        <p:spPr>
          <a:xfrm>
            <a:off x="304800" y="2286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Enforcement</a:t>
            </a:r>
          </a:p>
        </p:txBody>
      </p:sp>
      <p:sp>
        <p:nvSpPr>
          <p:cNvPr id="10243" name="Rectangle 3"/>
          <p:cNvSpPr>
            <a:spLocks noGrp="1" noChangeArrowheads="1"/>
          </p:cNvSpPr>
          <p:nvPr>
            <p:ph type="body" sz="half" idx="1"/>
          </p:nvPr>
        </p:nvSpPr>
        <p:spPr>
          <a:xfrm>
            <a:off x="914400" y="1981200"/>
            <a:ext cx="8001000" cy="3962400"/>
          </a:xfrm>
        </p:spPr>
        <p:txBody>
          <a:bodyPr/>
          <a:lstStyle/>
          <a:p>
            <a:pPr>
              <a:lnSpc>
                <a:spcPct val="90000"/>
              </a:lnSpc>
            </a:pPr>
            <a:r>
              <a:rPr lang="en-US" sz="2800" b="1"/>
              <a:t>Ordinance must create an administrative enforcement structure, including:</a:t>
            </a:r>
          </a:p>
          <a:p>
            <a:pPr lvl="1">
              <a:lnSpc>
                <a:spcPct val="90000"/>
              </a:lnSpc>
            </a:pPr>
            <a:r>
              <a:rPr lang="en-US" sz="2400" b="1"/>
              <a:t>a department = the executive department authorized to administer the UBL</a:t>
            </a:r>
          </a:p>
          <a:p>
            <a:pPr lvl="1">
              <a:lnSpc>
                <a:spcPct val="90000"/>
              </a:lnSpc>
            </a:pPr>
            <a:r>
              <a:rPr lang="en-US" sz="2400" b="1"/>
              <a:t>an enforcement authority (EA) = the chief administrative officer of the department</a:t>
            </a:r>
          </a:p>
          <a:p>
            <a:pPr lvl="1">
              <a:lnSpc>
                <a:spcPct val="90000"/>
              </a:lnSpc>
            </a:pPr>
            <a:r>
              <a:rPr lang="en-US" sz="2400" b="1"/>
              <a:t>a hearing authority (HA) = the person or persons designated as such by:</a:t>
            </a:r>
          </a:p>
          <a:p>
            <a:pPr lvl="2">
              <a:lnSpc>
                <a:spcPct val="90000"/>
              </a:lnSpc>
            </a:pPr>
            <a:r>
              <a:rPr lang="en-US" sz="2000" b="1"/>
              <a:t> the executive of a city or county</a:t>
            </a:r>
          </a:p>
          <a:p>
            <a:pPr lvl="2">
              <a:lnSpc>
                <a:spcPct val="90000"/>
              </a:lnSpc>
            </a:pPr>
            <a:r>
              <a:rPr lang="en-US" sz="2000" b="1"/>
              <a:t> the legislative body of a town</a:t>
            </a:r>
          </a:p>
          <a:p>
            <a:pPr>
              <a:lnSpc>
                <a:spcPct val="90000"/>
              </a:lnSpc>
              <a:buFont typeface="Wingdings" pitchFamily="2" charset="2"/>
              <a:buNone/>
            </a:pPr>
            <a:endParaRPr lang="en-US" sz="2800" b="1"/>
          </a:p>
        </p:txBody>
      </p:sp>
      <p:pic>
        <p:nvPicPr>
          <p:cNvPr id="10244" name="Picture 4" descr="Picture1"/>
          <p:cNvPicPr>
            <a:picLocks noChangeAspect="1" noChangeArrowheads="1"/>
          </p:cNvPicPr>
          <p:nvPr>
            <p:ph sz="half" idx="2"/>
          </p:nvPr>
        </p:nvPicPr>
        <p:blipFill>
          <a:blip r:embed="rId3" cstate="print"/>
          <a:srcRect/>
          <a:stretch>
            <a:fillRect/>
          </a:stretch>
        </p:blipFill>
        <p:spPr>
          <a:xfrm>
            <a:off x="5707063" y="6486525"/>
            <a:ext cx="3436937" cy="371475"/>
          </a:xfrm>
          <a:noFill/>
          <a:ln/>
        </p:spPr>
      </p:pic>
      <p:sp>
        <p:nvSpPr>
          <p:cNvPr id="10248" name="AutoShape 8"/>
          <p:cNvSpPr>
            <a:spLocks noChangeArrowheads="1"/>
          </p:cNvSpPr>
          <p:nvPr/>
        </p:nvSpPr>
        <p:spPr bwMode="auto">
          <a:xfrm>
            <a:off x="1143000" y="2971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0249" name="AutoShape 9"/>
          <p:cNvSpPr>
            <a:spLocks noChangeArrowheads="1"/>
          </p:cNvSpPr>
          <p:nvPr/>
        </p:nvSpPr>
        <p:spPr bwMode="auto">
          <a:xfrm>
            <a:off x="1143000" y="4419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0250" name="AutoShape 10"/>
          <p:cNvSpPr>
            <a:spLocks noChangeArrowheads="1"/>
          </p:cNvSpPr>
          <p:nvPr/>
        </p:nvSpPr>
        <p:spPr bwMode="auto">
          <a:xfrm>
            <a:off x="1143000" y="3657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0251" name="AutoShape 11"/>
          <p:cNvSpPr>
            <a:spLocks noChangeArrowheads="1"/>
          </p:cNvSpPr>
          <p:nvPr/>
        </p:nvSpPr>
        <p:spPr bwMode="auto">
          <a:xfrm>
            <a:off x="1828800" y="50292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0252" name="AutoShape 12"/>
          <p:cNvSpPr>
            <a:spLocks noChangeArrowheads="1"/>
          </p:cNvSpPr>
          <p:nvPr/>
        </p:nvSpPr>
        <p:spPr bwMode="auto">
          <a:xfrm>
            <a:off x="1828800" y="53340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0253" name="AutoShape 13"/>
          <p:cNvSpPr>
            <a:spLocks noChangeArrowheads="1"/>
          </p:cNvSpPr>
          <p:nvPr/>
        </p:nvSpPr>
        <p:spPr bwMode="auto">
          <a:xfrm>
            <a:off x="838200" y="20574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2290" name="Rectangle 2"/>
          <p:cNvSpPr>
            <a:spLocks noGrp="1" noChangeArrowheads="1"/>
          </p:cNvSpPr>
          <p:nvPr>
            <p:ph type="title"/>
          </p:nvPr>
        </p:nvSpPr>
        <p:spPr>
          <a:xfrm>
            <a:off x="228600" y="2286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Enforcement</a:t>
            </a:r>
          </a:p>
        </p:txBody>
      </p:sp>
      <p:sp>
        <p:nvSpPr>
          <p:cNvPr id="12291" name="Rectangle 3"/>
          <p:cNvSpPr>
            <a:spLocks noGrp="1" noChangeArrowheads="1"/>
          </p:cNvSpPr>
          <p:nvPr>
            <p:ph type="body" sz="half" idx="1"/>
          </p:nvPr>
        </p:nvSpPr>
        <p:spPr>
          <a:xfrm>
            <a:off x="838200" y="2209800"/>
            <a:ext cx="7924800" cy="4038600"/>
          </a:xfrm>
        </p:spPr>
        <p:txBody>
          <a:bodyPr/>
          <a:lstStyle/>
          <a:p>
            <a:r>
              <a:rPr lang="en-US" sz="2400" b="1"/>
              <a:t>Enforcement Authority:  Broad Powers &amp; Duties</a:t>
            </a:r>
            <a:endParaRPr lang="en-US" sz="2800" b="1"/>
          </a:p>
          <a:p>
            <a:pPr lvl="1"/>
            <a:r>
              <a:rPr lang="en-US" sz="2400" b="1"/>
              <a:t>establish an unsafe building fund</a:t>
            </a:r>
          </a:p>
          <a:p>
            <a:pPr lvl="1"/>
            <a:r>
              <a:rPr lang="en-US" sz="2400" b="1"/>
              <a:t>establish an unsafe building program</a:t>
            </a:r>
          </a:p>
          <a:p>
            <a:pPr lvl="1"/>
            <a:r>
              <a:rPr lang="en-US" sz="2400" b="1"/>
              <a:t>order action relative to Unsafe Premises</a:t>
            </a:r>
          </a:p>
          <a:p>
            <a:pPr lvl="1"/>
            <a:r>
              <a:rPr lang="en-US" sz="2400" b="1"/>
              <a:t>modify or rescind its orders</a:t>
            </a:r>
          </a:p>
          <a:p>
            <a:pPr lvl="1"/>
            <a:r>
              <a:rPr lang="en-US" sz="2400" b="1"/>
              <a:t>take emergency action to protect life, safety or property </a:t>
            </a:r>
          </a:p>
          <a:p>
            <a:pPr lvl="1"/>
            <a:r>
              <a:rPr lang="en-US" sz="2400" b="1"/>
              <a:t>cause the performance of ordered remedial action</a:t>
            </a:r>
          </a:p>
          <a:p>
            <a:pPr lvl="1"/>
            <a:endParaRPr lang="en-US" sz="2400" b="1"/>
          </a:p>
          <a:p>
            <a:pPr lvl="1">
              <a:buFont typeface="Wingdings" pitchFamily="2" charset="2"/>
              <a:buNone/>
            </a:pPr>
            <a:endParaRPr lang="en-US" b="1"/>
          </a:p>
          <a:p>
            <a:pPr lvl="1">
              <a:buFont typeface="Wingdings" pitchFamily="2" charset="2"/>
              <a:buNone/>
            </a:pPr>
            <a:endParaRPr lang="en-US" sz="2400" b="1"/>
          </a:p>
          <a:p>
            <a:pPr lvl="1"/>
            <a:endParaRPr lang="en-US" sz="2400" b="1"/>
          </a:p>
        </p:txBody>
      </p:sp>
      <p:pic>
        <p:nvPicPr>
          <p:cNvPr id="12292" name="Picture 4" descr="Picture1"/>
          <p:cNvPicPr>
            <a:picLocks noChangeAspect="1" noChangeArrowheads="1"/>
          </p:cNvPicPr>
          <p:nvPr>
            <p:ph sz="half" idx="2"/>
          </p:nvPr>
        </p:nvPicPr>
        <p:blipFill>
          <a:blip r:embed="rId3" cstate="print"/>
          <a:srcRect/>
          <a:stretch>
            <a:fillRect/>
          </a:stretch>
        </p:blipFill>
        <p:spPr>
          <a:xfrm>
            <a:off x="5707063" y="6486525"/>
            <a:ext cx="3436937" cy="371475"/>
          </a:xfrm>
          <a:noFill/>
          <a:ln/>
        </p:spPr>
      </p:pic>
      <p:sp>
        <p:nvSpPr>
          <p:cNvPr id="12295" name="AutoShape 7"/>
          <p:cNvSpPr>
            <a:spLocks noChangeArrowheads="1"/>
          </p:cNvSpPr>
          <p:nvPr/>
        </p:nvSpPr>
        <p:spPr bwMode="auto">
          <a:xfrm>
            <a:off x="762000" y="22860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2296" name="AutoShape 8"/>
          <p:cNvSpPr>
            <a:spLocks noChangeArrowheads="1"/>
          </p:cNvSpPr>
          <p:nvPr/>
        </p:nvSpPr>
        <p:spPr bwMode="auto">
          <a:xfrm>
            <a:off x="1066800" y="3200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297" name="AutoShape 9"/>
          <p:cNvSpPr>
            <a:spLocks noChangeArrowheads="1"/>
          </p:cNvSpPr>
          <p:nvPr/>
        </p:nvSpPr>
        <p:spPr bwMode="auto">
          <a:xfrm>
            <a:off x="1066800" y="3657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298" name="AutoShape 10"/>
          <p:cNvSpPr>
            <a:spLocks noChangeArrowheads="1"/>
          </p:cNvSpPr>
          <p:nvPr/>
        </p:nvSpPr>
        <p:spPr bwMode="auto">
          <a:xfrm>
            <a:off x="1066800" y="4114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299" name="AutoShape 11"/>
          <p:cNvSpPr>
            <a:spLocks noChangeArrowheads="1"/>
          </p:cNvSpPr>
          <p:nvPr/>
        </p:nvSpPr>
        <p:spPr bwMode="auto">
          <a:xfrm>
            <a:off x="1066800" y="2743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300" name="AutoShape 12"/>
          <p:cNvSpPr>
            <a:spLocks noChangeArrowheads="1"/>
          </p:cNvSpPr>
          <p:nvPr/>
        </p:nvSpPr>
        <p:spPr bwMode="auto">
          <a:xfrm>
            <a:off x="1066800" y="4495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301" name="AutoShape 13"/>
          <p:cNvSpPr>
            <a:spLocks noChangeArrowheads="1"/>
          </p:cNvSpPr>
          <p:nvPr/>
        </p:nvSpPr>
        <p:spPr bwMode="auto">
          <a:xfrm>
            <a:off x="1066800" y="5334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4338" name="Rectangle 2"/>
          <p:cNvSpPr>
            <a:spLocks noGrp="1" noChangeArrowheads="1"/>
          </p:cNvSpPr>
          <p:nvPr>
            <p:ph type="title"/>
          </p:nvPr>
        </p:nvSpPr>
        <p:spPr>
          <a:xfrm>
            <a:off x="228600" y="3048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Enforcement</a:t>
            </a:r>
          </a:p>
        </p:txBody>
      </p:sp>
      <p:sp>
        <p:nvSpPr>
          <p:cNvPr id="14339" name="Rectangle 3"/>
          <p:cNvSpPr>
            <a:spLocks noGrp="1" noChangeArrowheads="1"/>
          </p:cNvSpPr>
          <p:nvPr>
            <p:ph type="body" sz="half" idx="1"/>
          </p:nvPr>
        </p:nvSpPr>
        <p:spPr>
          <a:xfrm>
            <a:off x="838200" y="1752600"/>
            <a:ext cx="8001000" cy="4114800"/>
          </a:xfrm>
        </p:spPr>
        <p:txBody>
          <a:bodyPr/>
          <a:lstStyle/>
          <a:p>
            <a:pPr>
              <a:buFont typeface="Wingdings" pitchFamily="2" charset="2"/>
              <a:buNone/>
            </a:pPr>
            <a:r>
              <a:rPr lang="en-US" sz="2000" b="1"/>
              <a:t>Enforcement Authority’s Powers &amp; Duties (cont.)</a:t>
            </a:r>
          </a:p>
          <a:p>
            <a:pPr>
              <a:buFont typeface="Wingdings" pitchFamily="2" charset="2"/>
              <a:buNone/>
            </a:pPr>
            <a:endParaRPr lang="en-US" sz="2000" b="1"/>
          </a:p>
          <a:p>
            <a:pPr lvl="1"/>
            <a:r>
              <a:rPr lang="en-US" sz="2000" b="1"/>
              <a:t>conduct building inspections to determine if unsafe</a:t>
            </a:r>
          </a:p>
          <a:p>
            <a:pPr lvl="2"/>
            <a:r>
              <a:rPr lang="en-US" sz="2000" b="1"/>
              <a:t> authority limited to inspections of </a:t>
            </a:r>
            <a:r>
              <a:rPr lang="en-US" sz="2000" b="1" i="1"/>
              <a:t>buildings</a:t>
            </a:r>
            <a:r>
              <a:rPr lang="en-US" sz="2000" b="1"/>
              <a:t>; inspections of “premises” not mentioned</a:t>
            </a:r>
          </a:p>
          <a:p>
            <a:pPr lvl="2"/>
            <a:r>
              <a:rPr lang="en-US" sz="2000" b="1"/>
              <a:t> provides a mechanism for obtaining a warrant</a:t>
            </a:r>
          </a:p>
          <a:p>
            <a:pPr lvl="2">
              <a:buFont typeface="Wingdings" pitchFamily="2" charset="2"/>
              <a:buNone/>
            </a:pPr>
            <a:endParaRPr lang="en-US" sz="1800" b="1"/>
          </a:p>
          <a:p>
            <a:pPr lvl="1"/>
            <a:r>
              <a:rPr lang="en-US" sz="2000" b="1"/>
              <a:t>prosecute its orders administratively or judicially</a:t>
            </a:r>
          </a:p>
          <a:p>
            <a:pPr lvl="1"/>
            <a:r>
              <a:rPr lang="en-US" sz="2000" b="1"/>
              <a:t>collect costs of remedial work and penalties</a:t>
            </a:r>
          </a:p>
          <a:p>
            <a:pPr lvl="1"/>
            <a:r>
              <a:rPr lang="en-US" sz="2000" b="1"/>
              <a:t>cause remedial costs and penalties to be certified by county as a real property special assessment</a:t>
            </a:r>
          </a:p>
        </p:txBody>
      </p:sp>
      <p:pic>
        <p:nvPicPr>
          <p:cNvPr id="14340" name="Picture 4" descr="Picture1"/>
          <p:cNvPicPr>
            <a:picLocks noChangeAspect="1" noChangeArrowheads="1"/>
          </p:cNvPicPr>
          <p:nvPr>
            <p:ph sz="half" idx="2"/>
          </p:nvPr>
        </p:nvPicPr>
        <p:blipFill>
          <a:blip r:embed="rId3" cstate="print"/>
          <a:srcRect/>
          <a:stretch>
            <a:fillRect/>
          </a:stretch>
        </p:blipFill>
        <p:spPr>
          <a:xfrm>
            <a:off x="5707063" y="6486525"/>
            <a:ext cx="3436937" cy="371475"/>
          </a:xfrm>
          <a:noFill/>
          <a:ln/>
        </p:spPr>
      </p:pic>
      <p:sp>
        <p:nvSpPr>
          <p:cNvPr id="14343" name="AutoShape 7"/>
          <p:cNvSpPr>
            <a:spLocks noChangeArrowheads="1"/>
          </p:cNvSpPr>
          <p:nvPr/>
        </p:nvSpPr>
        <p:spPr bwMode="auto">
          <a:xfrm>
            <a:off x="381000" y="18288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4344" name="AutoShape 8"/>
          <p:cNvSpPr>
            <a:spLocks noChangeArrowheads="1"/>
          </p:cNvSpPr>
          <p:nvPr/>
        </p:nvSpPr>
        <p:spPr bwMode="auto">
          <a:xfrm>
            <a:off x="1066800" y="2590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4348" name="AutoShape 12"/>
          <p:cNvSpPr>
            <a:spLocks noChangeArrowheads="1"/>
          </p:cNvSpPr>
          <p:nvPr/>
        </p:nvSpPr>
        <p:spPr bwMode="auto">
          <a:xfrm>
            <a:off x="1066800" y="4724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4350" name="AutoShape 14"/>
          <p:cNvSpPr>
            <a:spLocks noChangeArrowheads="1"/>
          </p:cNvSpPr>
          <p:nvPr/>
        </p:nvSpPr>
        <p:spPr bwMode="auto">
          <a:xfrm>
            <a:off x="1752600" y="35814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4351" name="AutoShape 15"/>
          <p:cNvSpPr>
            <a:spLocks noChangeArrowheads="1"/>
          </p:cNvSpPr>
          <p:nvPr/>
        </p:nvSpPr>
        <p:spPr bwMode="auto">
          <a:xfrm>
            <a:off x="1752600" y="28956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4352" name="AutoShape 16"/>
          <p:cNvSpPr>
            <a:spLocks noChangeArrowheads="1"/>
          </p:cNvSpPr>
          <p:nvPr/>
        </p:nvSpPr>
        <p:spPr bwMode="auto">
          <a:xfrm>
            <a:off x="1066800" y="5105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4353" name="AutoShape 17"/>
          <p:cNvSpPr>
            <a:spLocks noChangeArrowheads="1"/>
          </p:cNvSpPr>
          <p:nvPr/>
        </p:nvSpPr>
        <p:spPr bwMode="auto">
          <a:xfrm>
            <a:off x="1066800" y="4343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8"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46434" name="Rectangle 2"/>
          <p:cNvSpPr>
            <a:spLocks noGrp="1" noChangeArrowheads="1"/>
          </p:cNvSpPr>
          <p:nvPr>
            <p:ph type="title"/>
          </p:nvPr>
        </p:nvSpPr>
        <p:spPr>
          <a:xfrm>
            <a:off x="304800" y="3048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Enforcement</a:t>
            </a:r>
          </a:p>
        </p:txBody>
      </p:sp>
      <p:sp>
        <p:nvSpPr>
          <p:cNvPr id="146435" name="Rectangle 3"/>
          <p:cNvSpPr>
            <a:spLocks noGrp="1" noChangeArrowheads="1"/>
          </p:cNvSpPr>
          <p:nvPr>
            <p:ph type="body" sz="half" idx="1"/>
          </p:nvPr>
        </p:nvSpPr>
        <p:spPr>
          <a:xfrm>
            <a:off x="838200" y="2133600"/>
            <a:ext cx="7924800" cy="4038600"/>
          </a:xfrm>
        </p:spPr>
        <p:txBody>
          <a:bodyPr/>
          <a:lstStyle/>
          <a:p>
            <a:pPr>
              <a:buFont typeface="Wingdings" pitchFamily="2" charset="2"/>
              <a:buNone/>
            </a:pPr>
            <a:r>
              <a:rPr lang="en-US" sz="2000" b="1"/>
              <a:t>Enforcement Authority’s Powers &amp; Duties (cont.)</a:t>
            </a:r>
          </a:p>
          <a:p>
            <a:pPr lvl="1"/>
            <a:r>
              <a:rPr lang="en-US" sz="2000" b="1"/>
              <a:t>initiate civil actions for:</a:t>
            </a:r>
          </a:p>
          <a:p>
            <a:pPr lvl="2"/>
            <a:r>
              <a:rPr lang="en-US" sz="2000" b="1"/>
              <a:t> injunctive relief requiring compliance with order</a:t>
            </a:r>
          </a:p>
          <a:p>
            <a:pPr lvl="2"/>
            <a:r>
              <a:rPr lang="en-US" sz="2000" b="1"/>
              <a:t> a performance bond for additional time for the        owner to perform ordered work</a:t>
            </a:r>
          </a:p>
          <a:p>
            <a:pPr lvl="2"/>
            <a:r>
              <a:rPr lang="en-US" sz="2000" b="1"/>
              <a:t> civil penalties for willful failure to perform</a:t>
            </a:r>
          </a:p>
          <a:p>
            <a:pPr lvl="2"/>
            <a:r>
              <a:rPr lang="en-US" sz="2000" b="1"/>
              <a:t> appointment of a receiver over the property</a:t>
            </a:r>
          </a:p>
          <a:p>
            <a:pPr lvl="2"/>
            <a:r>
              <a:rPr lang="en-US" sz="2000" b="1"/>
              <a:t> authorization to perform ordered work</a:t>
            </a:r>
          </a:p>
          <a:p>
            <a:pPr lvl="2"/>
            <a:r>
              <a:rPr lang="en-US" sz="2000" b="1"/>
              <a:t> collection of work costs and penalties</a:t>
            </a:r>
          </a:p>
          <a:p>
            <a:pPr lvl="2">
              <a:buFont typeface="Wingdings" pitchFamily="2" charset="2"/>
              <a:buNone/>
            </a:pPr>
            <a:endParaRPr lang="en-US" sz="2000" b="1"/>
          </a:p>
          <a:p>
            <a:endParaRPr lang="en-US" sz="2000" b="1"/>
          </a:p>
          <a:p>
            <a:endParaRPr lang="en-US" sz="2000"/>
          </a:p>
        </p:txBody>
      </p:sp>
      <p:pic>
        <p:nvPicPr>
          <p:cNvPr id="146436" name="Picture 4" descr="Picture1"/>
          <p:cNvPicPr>
            <a:picLocks noChangeAspect="1" noChangeArrowheads="1"/>
          </p:cNvPicPr>
          <p:nvPr>
            <p:ph sz="half" idx="2"/>
          </p:nvPr>
        </p:nvPicPr>
        <p:blipFill>
          <a:blip r:embed="rId2" cstate="print"/>
          <a:srcRect/>
          <a:stretch>
            <a:fillRect/>
          </a:stretch>
        </p:blipFill>
        <p:spPr>
          <a:xfrm>
            <a:off x="5707063" y="6486525"/>
            <a:ext cx="3436937" cy="371475"/>
          </a:xfrm>
          <a:noFill/>
          <a:ln/>
        </p:spPr>
      </p:pic>
      <p:sp>
        <p:nvSpPr>
          <p:cNvPr id="146439" name="AutoShape 7"/>
          <p:cNvSpPr>
            <a:spLocks noChangeArrowheads="1"/>
          </p:cNvSpPr>
          <p:nvPr/>
        </p:nvSpPr>
        <p:spPr bwMode="auto">
          <a:xfrm>
            <a:off x="381000" y="22098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46440" name="AutoShape 8"/>
          <p:cNvSpPr>
            <a:spLocks noChangeArrowheads="1"/>
          </p:cNvSpPr>
          <p:nvPr/>
        </p:nvSpPr>
        <p:spPr bwMode="auto">
          <a:xfrm>
            <a:off x="1066800" y="2590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46441" name="AutoShape 9"/>
          <p:cNvSpPr>
            <a:spLocks noChangeArrowheads="1"/>
          </p:cNvSpPr>
          <p:nvPr/>
        </p:nvSpPr>
        <p:spPr bwMode="auto">
          <a:xfrm>
            <a:off x="1752600" y="39624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46442" name="AutoShape 10"/>
          <p:cNvSpPr>
            <a:spLocks noChangeArrowheads="1"/>
          </p:cNvSpPr>
          <p:nvPr/>
        </p:nvSpPr>
        <p:spPr bwMode="auto">
          <a:xfrm>
            <a:off x="1752600" y="43434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46443" name="AutoShape 11"/>
          <p:cNvSpPr>
            <a:spLocks noChangeArrowheads="1"/>
          </p:cNvSpPr>
          <p:nvPr/>
        </p:nvSpPr>
        <p:spPr bwMode="auto">
          <a:xfrm>
            <a:off x="1752600" y="47244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46444" name="AutoShape 12"/>
          <p:cNvSpPr>
            <a:spLocks noChangeArrowheads="1"/>
          </p:cNvSpPr>
          <p:nvPr/>
        </p:nvSpPr>
        <p:spPr bwMode="auto">
          <a:xfrm>
            <a:off x="1752600" y="51054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46445" name="AutoShape 13"/>
          <p:cNvSpPr>
            <a:spLocks noChangeArrowheads="1"/>
          </p:cNvSpPr>
          <p:nvPr/>
        </p:nvSpPr>
        <p:spPr bwMode="auto">
          <a:xfrm>
            <a:off x="1752600" y="32766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46446" name="AutoShape 14"/>
          <p:cNvSpPr>
            <a:spLocks noChangeArrowheads="1"/>
          </p:cNvSpPr>
          <p:nvPr/>
        </p:nvSpPr>
        <p:spPr bwMode="auto">
          <a:xfrm>
            <a:off x="1752600" y="28956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7410" name="Rectangle 2"/>
          <p:cNvSpPr>
            <a:spLocks noGrp="1" noChangeArrowheads="1"/>
          </p:cNvSpPr>
          <p:nvPr>
            <p:ph type="title"/>
          </p:nvPr>
        </p:nvSpPr>
        <p:spPr>
          <a:xfrm>
            <a:off x="304800" y="2286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Enforcement</a:t>
            </a:r>
          </a:p>
        </p:txBody>
      </p:sp>
      <p:sp>
        <p:nvSpPr>
          <p:cNvPr id="17411" name="Rectangle 3"/>
          <p:cNvSpPr>
            <a:spLocks noGrp="1" noChangeArrowheads="1"/>
          </p:cNvSpPr>
          <p:nvPr>
            <p:ph type="body" sz="half" idx="1"/>
          </p:nvPr>
        </p:nvSpPr>
        <p:spPr>
          <a:xfrm>
            <a:off x="838200" y="2133600"/>
            <a:ext cx="8077200" cy="4038600"/>
          </a:xfrm>
        </p:spPr>
        <p:txBody>
          <a:bodyPr/>
          <a:lstStyle/>
          <a:p>
            <a:pPr>
              <a:lnSpc>
                <a:spcPct val="90000"/>
              </a:lnSpc>
            </a:pPr>
            <a:r>
              <a:rPr lang="en-US" sz="2000" b="1"/>
              <a:t>Enforcement Authority’s Orders:  With regard to an Unsafe Premises, the EA may order:</a:t>
            </a:r>
          </a:p>
          <a:p>
            <a:pPr>
              <a:lnSpc>
                <a:spcPct val="90000"/>
              </a:lnSpc>
              <a:buFont typeface="Wingdings" pitchFamily="2" charset="2"/>
              <a:buNone/>
            </a:pPr>
            <a:endParaRPr lang="en-US" sz="2000" b="1"/>
          </a:p>
          <a:p>
            <a:pPr lvl="1">
              <a:lnSpc>
                <a:spcPct val="90000"/>
              </a:lnSpc>
            </a:pPr>
            <a:r>
              <a:rPr lang="en-US" sz="2000" b="1"/>
              <a:t>vacation of an Unsafe Building (HA Review)</a:t>
            </a:r>
          </a:p>
          <a:p>
            <a:pPr lvl="1">
              <a:lnSpc>
                <a:spcPct val="90000"/>
              </a:lnSpc>
              <a:buFont typeface="Wingdings" pitchFamily="2" charset="2"/>
              <a:buNone/>
            </a:pPr>
            <a:endParaRPr lang="en-US" sz="2000" b="1"/>
          </a:p>
          <a:p>
            <a:pPr lvl="1">
              <a:lnSpc>
                <a:spcPct val="90000"/>
              </a:lnSpc>
            </a:pPr>
            <a:r>
              <a:rPr lang="en-US" sz="2000" b="1"/>
              <a:t>sealing an Unsafe Building</a:t>
            </a:r>
          </a:p>
          <a:p>
            <a:pPr lvl="1">
              <a:lnSpc>
                <a:spcPct val="90000"/>
              </a:lnSpc>
            </a:pPr>
            <a:endParaRPr lang="en-US" sz="2000" b="1"/>
          </a:p>
          <a:p>
            <a:pPr lvl="1">
              <a:lnSpc>
                <a:spcPct val="90000"/>
              </a:lnSpc>
            </a:pPr>
            <a:r>
              <a:rPr lang="en-US" sz="2000" b="1"/>
              <a:t>extermination of vermin in or about the Unsafe Premises</a:t>
            </a:r>
          </a:p>
          <a:p>
            <a:pPr lvl="1">
              <a:lnSpc>
                <a:spcPct val="90000"/>
              </a:lnSpc>
              <a:buFont typeface="Wingdings" pitchFamily="2" charset="2"/>
              <a:buNone/>
            </a:pPr>
            <a:endParaRPr lang="en-US" sz="2000" b="1"/>
          </a:p>
          <a:p>
            <a:pPr lvl="1">
              <a:lnSpc>
                <a:spcPct val="90000"/>
              </a:lnSpc>
            </a:pPr>
            <a:r>
              <a:rPr lang="en-US" sz="2000" b="1"/>
              <a:t>removal of trash, debris, fire hazardous material, or a public health hazard in or about the Unsafe Premises</a:t>
            </a:r>
          </a:p>
          <a:p>
            <a:pPr lvl="1">
              <a:lnSpc>
                <a:spcPct val="90000"/>
              </a:lnSpc>
              <a:buFont typeface="Wingdings" pitchFamily="2" charset="2"/>
              <a:buNone/>
            </a:pPr>
            <a:endParaRPr lang="en-US" sz="2000" b="1"/>
          </a:p>
          <a:p>
            <a:pPr lvl="1">
              <a:lnSpc>
                <a:spcPct val="90000"/>
              </a:lnSpc>
              <a:buFont typeface="Wingdings" pitchFamily="2" charset="2"/>
              <a:buNone/>
            </a:pPr>
            <a:endParaRPr lang="en-US" sz="1600" b="1"/>
          </a:p>
          <a:p>
            <a:pPr lvl="1">
              <a:lnSpc>
                <a:spcPct val="90000"/>
              </a:lnSpc>
            </a:pPr>
            <a:endParaRPr lang="en-US" sz="1600" b="1"/>
          </a:p>
          <a:p>
            <a:pPr>
              <a:lnSpc>
                <a:spcPct val="90000"/>
              </a:lnSpc>
            </a:pPr>
            <a:endParaRPr lang="en-US" sz="1600"/>
          </a:p>
        </p:txBody>
      </p:sp>
      <p:pic>
        <p:nvPicPr>
          <p:cNvPr id="17412" name="Picture 4" descr="Picture1"/>
          <p:cNvPicPr>
            <a:picLocks noChangeAspect="1" noChangeArrowheads="1"/>
          </p:cNvPicPr>
          <p:nvPr>
            <p:ph sz="half" idx="2"/>
          </p:nvPr>
        </p:nvPicPr>
        <p:blipFill>
          <a:blip r:embed="rId3" cstate="print"/>
          <a:srcRect/>
          <a:stretch>
            <a:fillRect/>
          </a:stretch>
        </p:blipFill>
        <p:spPr>
          <a:xfrm>
            <a:off x="5707063" y="6486525"/>
            <a:ext cx="3436937" cy="371475"/>
          </a:xfrm>
          <a:noFill/>
          <a:ln/>
        </p:spPr>
      </p:pic>
      <p:sp>
        <p:nvSpPr>
          <p:cNvPr id="17415" name="AutoShape 7"/>
          <p:cNvSpPr>
            <a:spLocks noChangeArrowheads="1"/>
          </p:cNvSpPr>
          <p:nvPr/>
        </p:nvSpPr>
        <p:spPr bwMode="auto">
          <a:xfrm>
            <a:off x="685800" y="22098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7416" name="AutoShape 8"/>
          <p:cNvSpPr>
            <a:spLocks noChangeArrowheads="1"/>
          </p:cNvSpPr>
          <p:nvPr/>
        </p:nvSpPr>
        <p:spPr bwMode="auto">
          <a:xfrm>
            <a:off x="1066800" y="3810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7417" name="AutoShape 9"/>
          <p:cNvSpPr>
            <a:spLocks noChangeArrowheads="1"/>
          </p:cNvSpPr>
          <p:nvPr/>
        </p:nvSpPr>
        <p:spPr bwMode="auto">
          <a:xfrm>
            <a:off x="990600" y="4495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7418" name="AutoShape 10"/>
          <p:cNvSpPr>
            <a:spLocks noChangeArrowheads="1"/>
          </p:cNvSpPr>
          <p:nvPr/>
        </p:nvSpPr>
        <p:spPr bwMode="auto">
          <a:xfrm>
            <a:off x="990600" y="5410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7419" name="AutoShape 11"/>
          <p:cNvSpPr>
            <a:spLocks noChangeArrowheads="1"/>
          </p:cNvSpPr>
          <p:nvPr/>
        </p:nvSpPr>
        <p:spPr bwMode="auto">
          <a:xfrm>
            <a:off x="1066800" y="3124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2"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52578" name="Rectangle 2"/>
          <p:cNvSpPr>
            <a:spLocks noGrp="1" noChangeArrowheads="1"/>
          </p:cNvSpPr>
          <p:nvPr>
            <p:ph type="title"/>
          </p:nvPr>
        </p:nvSpPr>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Enforcement</a:t>
            </a:r>
          </a:p>
        </p:txBody>
      </p:sp>
      <p:sp>
        <p:nvSpPr>
          <p:cNvPr id="152579" name="Rectangle 3"/>
          <p:cNvSpPr>
            <a:spLocks noGrp="1" noChangeArrowheads="1"/>
          </p:cNvSpPr>
          <p:nvPr>
            <p:ph type="body" sz="half" idx="1"/>
          </p:nvPr>
        </p:nvSpPr>
        <p:spPr>
          <a:xfrm>
            <a:off x="838200" y="1752600"/>
            <a:ext cx="8077200" cy="4038600"/>
          </a:xfrm>
        </p:spPr>
        <p:txBody>
          <a:bodyPr/>
          <a:lstStyle/>
          <a:p>
            <a:pPr>
              <a:buFont typeface="Wingdings" pitchFamily="2" charset="2"/>
              <a:buNone/>
            </a:pPr>
            <a:r>
              <a:rPr lang="en-US" sz="2400" b="1"/>
              <a:t>Enforcement Authority’s Orders (cont.)</a:t>
            </a:r>
          </a:p>
          <a:p>
            <a:pPr>
              <a:buFont typeface="Wingdings" pitchFamily="2" charset="2"/>
              <a:buNone/>
            </a:pPr>
            <a:endParaRPr lang="en-US" sz="2800" b="1"/>
          </a:p>
          <a:p>
            <a:pPr lvl="1"/>
            <a:r>
              <a:rPr lang="en-US" sz="2400" b="1"/>
              <a:t>repair or rehabilitation of building to bring it into compliance with legal standards required for human habitation, occupancy or use</a:t>
            </a:r>
          </a:p>
          <a:p>
            <a:pPr lvl="1">
              <a:buFont typeface="Wingdings" pitchFamily="2" charset="2"/>
              <a:buNone/>
            </a:pPr>
            <a:endParaRPr lang="en-US" sz="2400" b="1"/>
          </a:p>
          <a:p>
            <a:pPr lvl="1"/>
            <a:r>
              <a:rPr lang="en-US" sz="2400" b="1"/>
              <a:t>removal of part or all of an Unsafe Building</a:t>
            </a:r>
          </a:p>
          <a:p>
            <a:pPr lvl="1">
              <a:buFont typeface="Wingdings" pitchFamily="2" charset="2"/>
              <a:buNone/>
            </a:pPr>
            <a:endParaRPr lang="en-US" sz="2400" b="1"/>
          </a:p>
          <a:p>
            <a:pPr lvl="1"/>
            <a:r>
              <a:rPr lang="en-US" sz="2400" b="1"/>
              <a:t>require certain exterior improvements for buildings to be sealed for more than 90 days</a:t>
            </a:r>
          </a:p>
          <a:p>
            <a:pPr lvl="1">
              <a:buFont typeface="Wingdings" pitchFamily="2" charset="2"/>
              <a:buNone/>
            </a:pPr>
            <a:endParaRPr lang="en-US" sz="2400" b="1"/>
          </a:p>
          <a:p>
            <a:pPr lvl="1">
              <a:buFont typeface="Wingdings" pitchFamily="2" charset="2"/>
              <a:buNone/>
            </a:pPr>
            <a:endParaRPr lang="en-US" sz="2400" b="1"/>
          </a:p>
        </p:txBody>
      </p:sp>
      <p:pic>
        <p:nvPicPr>
          <p:cNvPr id="152580" name="Picture 4" descr="Picture1"/>
          <p:cNvPicPr>
            <a:picLocks noChangeAspect="1" noChangeArrowheads="1"/>
          </p:cNvPicPr>
          <p:nvPr>
            <p:ph sz="half" idx="2"/>
          </p:nvPr>
        </p:nvPicPr>
        <p:blipFill>
          <a:blip r:embed="rId2" cstate="print"/>
          <a:srcRect/>
          <a:stretch>
            <a:fillRect/>
          </a:stretch>
        </p:blipFill>
        <p:spPr>
          <a:xfrm>
            <a:off x="5707063" y="6486525"/>
            <a:ext cx="3436937" cy="371475"/>
          </a:xfrm>
          <a:noFill/>
          <a:ln/>
        </p:spPr>
      </p:pic>
      <p:sp>
        <p:nvSpPr>
          <p:cNvPr id="152583" name="AutoShape 7"/>
          <p:cNvSpPr>
            <a:spLocks noChangeArrowheads="1"/>
          </p:cNvSpPr>
          <p:nvPr/>
        </p:nvSpPr>
        <p:spPr bwMode="auto">
          <a:xfrm>
            <a:off x="381000" y="18288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52584" name="AutoShape 8"/>
          <p:cNvSpPr>
            <a:spLocks noChangeArrowheads="1"/>
          </p:cNvSpPr>
          <p:nvPr/>
        </p:nvSpPr>
        <p:spPr bwMode="auto">
          <a:xfrm>
            <a:off x="1066800" y="2819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52585" name="AutoShape 9"/>
          <p:cNvSpPr>
            <a:spLocks noChangeArrowheads="1"/>
          </p:cNvSpPr>
          <p:nvPr/>
        </p:nvSpPr>
        <p:spPr bwMode="auto">
          <a:xfrm>
            <a:off x="1066800" y="4419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52586" name="AutoShape 10"/>
          <p:cNvSpPr>
            <a:spLocks noChangeArrowheads="1"/>
          </p:cNvSpPr>
          <p:nvPr/>
        </p:nvSpPr>
        <p:spPr bwMode="auto">
          <a:xfrm>
            <a:off x="1066800" y="5334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6386" name="Rectangle 2"/>
          <p:cNvSpPr>
            <a:spLocks noGrp="1" noChangeArrowheads="1"/>
          </p:cNvSpPr>
          <p:nvPr>
            <p:ph type="title"/>
          </p:nvPr>
        </p:nvSpPr>
        <p:spPr>
          <a:xfrm>
            <a:off x="228600" y="2286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Enforcement</a:t>
            </a:r>
          </a:p>
        </p:txBody>
      </p:sp>
      <p:sp>
        <p:nvSpPr>
          <p:cNvPr id="16387" name="Rectangle 3"/>
          <p:cNvSpPr>
            <a:spLocks noGrp="1" noChangeArrowheads="1"/>
          </p:cNvSpPr>
          <p:nvPr>
            <p:ph type="body" sz="half" idx="1"/>
          </p:nvPr>
        </p:nvSpPr>
        <p:spPr>
          <a:xfrm>
            <a:off x="304800" y="1828800"/>
            <a:ext cx="8534400" cy="4191000"/>
          </a:xfrm>
        </p:spPr>
        <p:txBody>
          <a:bodyPr/>
          <a:lstStyle/>
          <a:p>
            <a:r>
              <a:rPr lang="en-US" sz="2400" b="1"/>
              <a:t>Hearing Authority’s Powers and Duties:</a:t>
            </a:r>
          </a:p>
          <a:p>
            <a:pPr>
              <a:buFont typeface="Wingdings" pitchFamily="2" charset="2"/>
              <a:buNone/>
            </a:pPr>
            <a:r>
              <a:rPr lang="en-US" sz="2000" b="1"/>
              <a:t>  </a:t>
            </a:r>
          </a:p>
          <a:p>
            <a:pPr lvl="1"/>
            <a:r>
              <a:rPr lang="en-US" sz="2000" b="1"/>
              <a:t>conduct hearings to review the EA’s orders</a:t>
            </a:r>
          </a:p>
          <a:p>
            <a:pPr lvl="1">
              <a:buFont typeface="Wingdings" pitchFamily="2" charset="2"/>
              <a:buNone/>
            </a:pPr>
            <a:endParaRPr lang="en-US" sz="2000" b="1"/>
          </a:p>
          <a:p>
            <a:pPr lvl="2"/>
            <a:r>
              <a:rPr lang="en-US" sz="1800" b="1"/>
              <a:t> review hearing required for orders to vacate the premises, remove of all or part of a building, or to make exterior improvements required for long-term sealing of a building</a:t>
            </a:r>
          </a:p>
          <a:p>
            <a:pPr lvl="2"/>
            <a:endParaRPr lang="en-US" sz="1800" b="1"/>
          </a:p>
          <a:p>
            <a:pPr lvl="2"/>
            <a:r>
              <a:rPr lang="en-US" sz="1800" b="1"/>
              <a:t> review hearing required in other instances (i.e., orders for sealing a building, extermination of vermin, removal of hazards, and repair/rehab of a building) </a:t>
            </a:r>
            <a:r>
              <a:rPr lang="en-US" sz="1800" b="1" i="1"/>
              <a:t>only</a:t>
            </a:r>
            <a:r>
              <a:rPr lang="en-US" sz="1800" b="1"/>
              <a:t> if requested by owner within 10 days </a:t>
            </a:r>
          </a:p>
          <a:p>
            <a:pPr lvl="1"/>
            <a:endParaRPr lang="en-US" sz="2000" b="1"/>
          </a:p>
        </p:txBody>
      </p:sp>
      <p:pic>
        <p:nvPicPr>
          <p:cNvPr id="16388" name="Picture 4" descr="Picture1"/>
          <p:cNvPicPr>
            <a:picLocks noChangeAspect="1" noChangeArrowheads="1"/>
          </p:cNvPicPr>
          <p:nvPr>
            <p:ph sz="half" idx="2"/>
          </p:nvPr>
        </p:nvPicPr>
        <p:blipFill>
          <a:blip r:embed="rId3" cstate="print"/>
          <a:srcRect/>
          <a:stretch>
            <a:fillRect/>
          </a:stretch>
        </p:blipFill>
        <p:spPr>
          <a:xfrm>
            <a:off x="5707063" y="6486525"/>
            <a:ext cx="3436937" cy="371475"/>
          </a:xfrm>
          <a:noFill/>
          <a:ln/>
        </p:spPr>
      </p:pic>
      <p:sp>
        <p:nvSpPr>
          <p:cNvPr id="16391" name="AutoShape 7"/>
          <p:cNvSpPr>
            <a:spLocks noChangeArrowheads="1"/>
          </p:cNvSpPr>
          <p:nvPr/>
        </p:nvSpPr>
        <p:spPr bwMode="auto">
          <a:xfrm>
            <a:off x="533400" y="27432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6392" name="AutoShape 8"/>
          <p:cNvSpPr>
            <a:spLocks noChangeArrowheads="1"/>
          </p:cNvSpPr>
          <p:nvPr/>
        </p:nvSpPr>
        <p:spPr bwMode="auto">
          <a:xfrm>
            <a:off x="990600" y="3429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6400" name="AutoShape 16"/>
          <p:cNvSpPr>
            <a:spLocks noChangeArrowheads="1"/>
          </p:cNvSpPr>
          <p:nvPr/>
        </p:nvSpPr>
        <p:spPr bwMode="auto">
          <a:xfrm>
            <a:off x="990600" y="4648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4"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50530" name="Rectangle 2"/>
          <p:cNvSpPr>
            <a:spLocks noGrp="1" noChangeArrowheads="1"/>
          </p:cNvSpPr>
          <p:nvPr>
            <p:ph type="title"/>
          </p:nvPr>
        </p:nvSpPr>
        <p:spPr>
          <a:xfrm>
            <a:off x="228600" y="304800"/>
            <a:ext cx="8229600" cy="1143000"/>
          </a:xfrm>
        </p:spPr>
        <p:txBody>
          <a:bodyPr/>
          <a:lstStyle/>
          <a:p>
            <a:r>
              <a:rPr lang="en-US" sz="4000" b="1">
                <a:solidFill>
                  <a:srgbClr val="4D4D4D"/>
                </a:solidFill>
              </a:rPr>
              <a:t>UNSAFE BUILDING LAW</a:t>
            </a:r>
            <a:r>
              <a:rPr lang="en-US" sz="4800" b="1">
                <a:solidFill>
                  <a:srgbClr val="4D4D4D"/>
                </a:solidFill>
              </a:rPr>
              <a:t/>
            </a:r>
            <a:br>
              <a:rPr lang="en-US" sz="4800" b="1">
                <a:solidFill>
                  <a:srgbClr val="4D4D4D"/>
                </a:solidFill>
              </a:rPr>
            </a:br>
            <a:r>
              <a:rPr lang="en-US" sz="3600" b="1">
                <a:solidFill>
                  <a:srgbClr val="4D4D4D"/>
                </a:solidFill>
              </a:rPr>
              <a:t>Enforcement</a:t>
            </a:r>
          </a:p>
        </p:txBody>
      </p:sp>
      <p:sp>
        <p:nvSpPr>
          <p:cNvPr id="150531" name="Rectangle 3"/>
          <p:cNvSpPr>
            <a:spLocks noGrp="1" noChangeArrowheads="1"/>
          </p:cNvSpPr>
          <p:nvPr>
            <p:ph type="body" sz="half" idx="1"/>
          </p:nvPr>
        </p:nvSpPr>
        <p:spPr>
          <a:xfrm>
            <a:off x="381000" y="1752600"/>
            <a:ext cx="8534400" cy="4419600"/>
          </a:xfrm>
        </p:spPr>
        <p:txBody>
          <a:bodyPr/>
          <a:lstStyle/>
          <a:p>
            <a:pPr>
              <a:lnSpc>
                <a:spcPct val="80000"/>
              </a:lnSpc>
              <a:buFont typeface="Wingdings" pitchFamily="2" charset="2"/>
              <a:buNone/>
            </a:pPr>
            <a:r>
              <a:rPr lang="en-US" sz="2400" b="1"/>
              <a:t>	Hearing Authority’s Powers &amp; Duties (cont.)</a:t>
            </a:r>
          </a:p>
          <a:p>
            <a:pPr>
              <a:lnSpc>
                <a:spcPct val="80000"/>
              </a:lnSpc>
              <a:buFont typeface="Wingdings" pitchFamily="2" charset="2"/>
              <a:buNone/>
            </a:pPr>
            <a:endParaRPr lang="en-US" sz="2400" b="1"/>
          </a:p>
          <a:p>
            <a:pPr lvl="1">
              <a:lnSpc>
                <a:spcPct val="80000"/>
              </a:lnSpc>
            </a:pPr>
            <a:r>
              <a:rPr lang="en-US" sz="2000" b="1"/>
              <a:t>affirm, rescind or modify the EA’s orders (or reduce or strike the order and penalties if satisfied that all necessary work has been performed)</a:t>
            </a:r>
          </a:p>
          <a:p>
            <a:pPr lvl="1">
              <a:lnSpc>
                <a:spcPct val="80000"/>
              </a:lnSpc>
              <a:buFont typeface="Wingdings" pitchFamily="2" charset="2"/>
              <a:buNone/>
            </a:pPr>
            <a:endParaRPr lang="en-US" sz="2000" b="1"/>
          </a:p>
          <a:p>
            <a:pPr lvl="1">
              <a:lnSpc>
                <a:spcPct val="80000"/>
              </a:lnSpc>
            </a:pPr>
            <a:r>
              <a:rPr lang="en-US" sz="2000" b="1"/>
              <a:t>impose a civil penalty up to $5,000 for willful failure to comply with an order and for </a:t>
            </a:r>
            <a:r>
              <a:rPr lang="en-US" sz="2000" b="1" i="1"/>
              <a:t>each</a:t>
            </a:r>
            <a:r>
              <a:rPr lang="en-US" sz="2000" b="1"/>
              <a:t> instance where work is not progressing and the premises has a negative effect on property values or quality of life of surrounding area</a:t>
            </a:r>
          </a:p>
          <a:p>
            <a:pPr lvl="1">
              <a:lnSpc>
                <a:spcPct val="80000"/>
              </a:lnSpc>
              <a:buFont typeface="Wingdings" pitchFamily="2" charset="2"/>
              <a:buNone/>
            </a:pPr>
            <a:endParaRPr lang="en-US" sz="2000" b="1"/>
          </a:p>
          <a:p>
            <a:pPr lvl="1">
              <a:lnSpc>
                <a:spcPct val="80000"/>
              </a:lnSpc>
            </a:pPr>
            <a:r>
              <a:rPr lang="en-US" sz="2000" b="1"/>
              <a:t>require owner to post a performance bond</a:t>
            </a:r>
          </a:p>
          <a:p>
            <a:pPr lvl="1">
              <a:lnSpc>
                <a:spcPct val="80000"/>
              </a:lnSpc>
              <a:buFont typeface="Wingdings" pitchFamily="2" charset="2"/>
              <a:buNone/>
            </a:pPr>
            <a:endParaRPr lang="en-US" sz="2000" b="1"/>
          </a:p>
          <a:p>
            <a:pPr lvl="1">
              <a:lnSpc>
                <a:spcPct val="80000"/>
              </a:lnSpc>
            </a:pPr>
            <a:r>
              <a:rPr lang="en-US" sz="2000" b="1"/>
              <a:t>make a record of its findings</a:t>
            </a:r>
          </a:p>
        </p:txBody>
      </p:sp>
      <p:pic>
        <p:nvPicPr>
          <p:cNvPr id="150532" name="Picture 4" descr="Picture1"/>
          <p:cNvPicPr>
            <a:picLocks noChangeAspect="1" noChangeArrowheads="1"/>
          </p:cNvPicPr>
          <p:nvPr>
            <p:ph sz="half" idx="2"/>
          </p:nvPr>
        </p:nvPicPr>
        <p:blipFill>
          <a:blip r:embed="rId2" cstate="print"/>
          <a:srcRect/>
          <a:stretch>
            <a:fillRect/>
          </a:stretch>
        </p:blipFill>
        <p:spPr>
          <a:xfrm>
            <a:off x="5707063" y="6486525"/>
            <a:ext cx="3436937" cy="371475"/>
          </a:xfrm>
          <a:noFill/>
          <a:ln/>
        </p:spPr>
      </p:pic>
      <p:sp>
        <p:nvSpPr>
          <p:cNvPr id="150535" name="AutoShape 7"/>
          <p:cNvSpPr>
            <a:spLocks noChangeArrowheads="1"/>
          </p:cNvSpPr>
          <p:nvPr/>
        </p:nvSpPr>
        <p:spPr bwMode="auto">
          <a:xfrm>
            <a:off x="228600" y="17526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50536" name="AutoShape 8"/>
          <p:cNvSpPr>
            <a:spLocks noChangeArrowheads="1"/>
          </p:cNvSpPr>
          <p:nvPr/>
        </p:nvSpPr>
        <p:spPr bwMode="auto">
          <a:xfrm>
            <a:off x="609600" y="3581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50537" name="AutoShape 9"/>
          <p:cNvSpPr>
            <a:spLocks noChangeArrowheads="1"/>
          </p:cNvSpPr>
          <p:nvPr/>
        </p:nvSpPr>
        <p:spPr bwMode="auto">
          <a:xfrm>
            <a:off x="609600" y="4953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50538" name="AutoShape 10"/>
          <p:cNvSpPr>
            <a:spLocks noChangeArrowheads="1"/>
          </p:cNvSpPr>
          <p:nvPr/>
        </p:nvSpPr>
        <p:spPr bwMode="auto">
          <a:xfrm>
            <a:off x="609600" y="2514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50539" name="AutoShape 11"/>
          <p:cNvSpPr>
            <a:spLocks noChangeArrowheads="1"/>
          </p:cNvSpPr>
          <p:nvPr/>
        </p:nvSpPr>
        <p:spPr bwMode="auto">
          <a:xfrm>
            <a:off x="533400" y="5562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ChangeArrowheads="1"/>
          </p:cNvSpPr>
          <p:nvPr>
            <p:ph type="title"/>
          </p:nvPr>
        </p:nvSpPr>
        <p:spPr>
          <a:xfrm>
            <a:off x="304800" y="0"/>
            <a:ext cx="8229600" cy="1143000"/>
          </a:xfrm>
          <a:gradFill rotWithShape="1">
            <a:gsLst>
              <a:gs pos="0">
                <a:schemeClr val="tx2"/>
              </a:gs>
              <a:gs pos="100000">
                <a:srgbClr val="FFFFFF"/>
              </a:gs>
            </a:gsLst>
            <a:lin ang="5400000" scaled="1"/>
          </a:gradFill>
          <a:ln/>
          <a:scene3d>
            <a:camera prst="legacyPerspectiveBottom"/>
            <a:lightRig rig="legacyFlat3" dir="t"/>
          </a:scene3d>
          <a:sp3d extrusionH="121893000" prstMaterial="legacyMatte">
            <a:bevelT w="13500" h="13500" prst="angle"/>
            <a:bevelB w="13500" h="13500" prst="angle"/>
            <a:extrusionClr>
              <a:schemeClr val="tx2"/>
            </a:extrusionClr>
          </a:sp3d>
        </p:spPr>
        <p:txBody>
          <a:bodyPr>
            <a:flatTx/>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Enforcement</a:t>
            </a:r>
          </a:p>
        </p:txBody>
      </p:sp>
      <p:sp>
        <p:nvSpPr>
          <p:cNvPr id="193539" name="Rectangle 3"/>
          <p:cNvSpPr>
            <a:spLocks noGrp="1" noChangeArrowheads="1"/>
          </p:cNvSpPr>
          <p:nvPr>
            <p:ph type="body" sz="half" idx="1"/>
          </p:nvPr>
        </p:nvSpPr>
        <p:spPr>
          <a:xfrm>
            <a:off x="457200" y="1676400"/>
            <a:ext cx="8305800" cy="4495800"/>
          </a:xfrm>
        </p:spPr>
        <p:txBody>
          <a:bodyPr/>
          <a:lstStyle/>
          <a:p>
            <a:pPr>
              <a:buFont typeface="Wingdings" pitchFamily="2" charset="2"/>
              <a:buNone/>
            </a:pPr>
            <a:r>
              <a:rPr lang="en-US" sz="2400" b="1"/>
              <a:t>	Hearing Authority’s Powers &amp; Duties (cont.)</a:t>
            </a:r>
          </a:p>
          <a:p>
            <a:pPr>
              <a:buFont typeface="Wingdings" pitchFamily="2" charset="2"/>
              <a:buNone/>
            </a:pPr>
            <a:endParaRPr lang="en-US" sz="2800" b="1"/>
          </a:p>
          <a:p>
            <a:pPr lvl="1"/>
            <a:r>
              <a:rPr lang="en-US" sz="1800" b="1"/>
              <a:t>New effective July 1, 2009:  if HA affirms or modifies the EA’s order, it shall issue a “continuous enforcement order” (CEO)</a:t>
            </a:r>
          </a:p>
          <a:p>
            <a:pPr lvl="1">
              <a:buFont typeface="Wingdings" pitchFamily="2" charset="2"/>
              <a:buNone/>
            </a:pPr>
            <a:endParaRPr lang="en-US" sz="1800" b="1"/>
          </a:p>
          <a:p>
            <a:pPr lvl="1"/>
            <a:r>
              <a:rPr lang="en-US" sz="1800" b="1"/>
              <a:t>CEOs streamline the UBL enforcement process by authorizing specific ongoing compliance and enforcement activitie, including assessment of fees and costs, without the need for a new notice of violation and hearing process</a:t>
            </a:r>
          </a:p>
        </p:txBody>
      </p:sp>
      <p:pic>
        <p:nvPicPr>
          <p:cNvPr id="193541" name="Picture 5" descr="Picture1"/>
          <p:cNvPicPr>
            <a:picLocks noChangeAspect="1" noChangeArrowheads="1"/>
          </p:cNvPicPr>
          <p:nvPr>
            <p:ph sz="half" idx="2"/>
          </p:nvPr>
        </p:nvPicPr>
        <p:blipFill>
          <a:blip r:embed="rId2" cstate="print"/>
          <a:srcRect/>
          <a:stretch>
            <a:fillRect/>
          </a:stretch>
        </p:blipFill>
        <p:spPr>
          <a:xfrm>
            <a:off x="5705475" y="6486525"/>
            <a:ext cx="3438525" cy="371475"/>
          </a:xfrm>
          <a:noFill/>
          <a:ln/>
        </p:spPr>
      </p:pic>
      <p:sp>
        <p:nvSpPr>
          <p:cNvPr id="193543" name="AutoShape 7"/>
          <p:cNvSpPr>
            <a:spLocks noChangeArrowheads="1"/>
          </p:cNvSpPr>
          <p:nvPr/>
        </p:nvSpPr>
        <p:spPr bwMode="auto">
          <a:xfrm>
            <a:off x="228600" y="17526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93544" name="AutoShape 8"/>
          <p:cNvSpPr>
            <a:spLocks noChangeArrowheads="1"/>
          </p:cNvSpPr>
          <p:nvPr/>
        </p:nvSpPr>
        <p:spPr bwMode="auto">
          <a:xfrm>
            <a:off x="609600" y="2743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93545" name="AutoShape 9"/>
          <p:cNvSpPr>
            <a:spLocks noChangeArrowheads="1"/>
          </p:cNvSpPr>
          <p:nvPr/>
        </p:nvSpPr>
        <p:spPr bwMode="auto">
          <a:xfrm>
            <a:off x="685800" y="3657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20482" name="Rectangle 2"/>
          <p:cNvSpPr>
            <a:spLocks noGrp="1" noChangeArrowheads="1"/>
          </p:cNvSpPr>
          <p:nvPr>
            <p:ph type="title"/>
          </p:nvPr>
        </p:nvSpPr>
        <p:spPr>
          <a:xfrm>
            <a:off x="228600" y="3048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Enforcement</a:t>
            </a:r>
          </a:p>
        </p:txBody>
      </p:sp>
      <p:sp>
        <p:nvSpPr>
          <p:cNvPr id="20483" name="Rectangle 3"/>
          <p:cNvSpPr>
            <a:spLocks noGrp="1" noChangeArrowheads="1"/>
          </p:cNvSpPr>
          <p:nvPr>
            <p:ph type="body" sz="half" idx="1"/>
          </p:nvPr>
        </p:nvSpPr>
        <p:spPr>
          <a:xfrm>
            <a:off x="457200" y="1828800"/>
            <a:ext cx="8305800" cy="4419600"/>
          </a:xfrm>
        </p:spPr>
        <p:txBody>
          <a:bodyPr/>
          <a:lstStyle/>
          <a:p>
            <a:pPr>
              <a:lnSpc>
                <a:spcPct val="80000"/>
              </a:lnSpc>
            </a:pPr>
            <a:r>
              <a:rPr lang="en-US" sz="2400" b="1"/>
              <a:t>Court Actions:  County Circuit and Superior Courts have jurisdiction to:</a:t>
            </a:r>
          </a:p>
          <a:p>
            <a:pPr>
              <a:lnSpc>
                <a:spcPct val="80000"/>
              </a:lnSpc>
              <a:buFont typeface="Wingdings" pitchFamily="2" charset="2"/>
              <a:buNone/>
            </a:pPr>
            <a:endParaRPr lang="en-US" sz="2400" b="1"/>
          </a:p>
          <a:p>
            <a:pPr lvl="1">
              <a:lnSpc>
                <a:spcPct val="80000"/>
              </a:lnSpc>
            </a:pPr>
            <a:r>
              <a:rPr lang="en-US" sz="2000" b="1"/>
              <a:t>hear and decide appeals of the HA’s actions</a:t>
            </a:r>
          </a:p>
          <a:p>
            <a:pPr lvl="1">
              <a:lnSpc>
                <a:spcPct val="80000"/>
              </a:lnSpc>
            </a:pPr>
            <a:r>
              <a:rPr lang="en-US" sz="2000" b="1"/>
              <a:t>hear and decide civil actions initiated by the EA</a:t>
            </a:r>
          </a:p>
          <a:p>
            <a:pPr lvl="1">
              <a:lnSpc>
                <a:spcPct val="80000"/>
              </a:lnSpc>
            </a:pPr>
            <a:r>
              <a:rPr lang="en-US" sz="2000" b="1"/>
              <a:t>affirm, modify or rescind remedial orders</a:t>
            </a:r>
          </a:p>
          <a:p>
            <a:pPr lvl="1">
              <a:lnSpc>
                <a:spcPct val="80000"/>
              </a:lnSpc>
            </a:pPr>
            <a:r>
              <a:rPr lang="en-US" sz="2000" b="1"/>
              <a:t>Issue continuous enforcement orders</a:t>
            </a:r>
          </a:p>
          <a:p>
            <a:pPr lvl="1">
              <a:lnSpc>
                <a:spcPct val="80000"/>
              </a:lnSpc>
            </a:pPr>
            <a:r>
              <a:rPr lang="en-US" sz="2000" b="1"/>
              <a:t>impose civil penalties, including treble damages for second or subsequent judgments rendered in any two year period, even if for different properties</a:t>
            </a:r>
          </a:p>
          <a:p>
            <a:pPr lvl="1">
              <a:lnSpc>
                <a:spcPct val="80000"/>
              </a:lnSpc>
            </a:pPr>
            <a:r>
              <a:rPr lang="en-US" sz="2000" b="1"/>
              <a:t>issue (or deny) inspection warrants</a:t>
            </a:r>
          </a:p>
          <a:p>
            <a:pPr lvl="1">
              <a:lnSpc>
                <a:spcPct val="80000"/>
              </a:lnSpc>
              <a:buFont typeface="Wingdings" pitchFamily="2" charset="2"/>
              <a:buNone/>
            </a:pPr>
            <a:endParaRPr lang="en-US" sz="2000" b="1"/>
          </a:p>
          <a:p>
            <a:pPr lvl="1">
              <a:lnSpc>
                <a:spcPct val="80000"/>
              </a:lnSpc>
              <a:buFontTx/>
              <a:buChar char="•"/>
            </a:pPr>
            <a:r>
              <a:rPr lang="en-US" sz="2000" b="1"/>
              <a:t>Note:  civil actions under the UBL have priority and must be tried and determined by the court as early as possible</a:t>
            </a:r>
          </a:p>
          <a:p>
            <a:pPr lvl="1">
              <a:lnSpc>
                <a:spcPct val="80000"/>
              </a:lnSpc>
            </a:pPr>
            <a:endParaRPr lang="en-US" sz="2000" b="1"/>
          </a:p>
          <a:p>
            <a:pPr lvl="1">
              <a:lnSpc>
                <a:spcPct val="80000"/>
              </a:lnSpc>
            </a:pPr>
            <a:endParaRPr lang="en-US" sz="2000" b="1"/>
          </a:p>
        </p:txBody>
      </p:sp>
      <p:pic>
        <p:nvPicPr>
          <p:cNvPr id="20484" name="Picture 4" descr="Picture1"/>
          <p:cNvPicPr>
            <a:picLocks noChangeAspect="1" noChangeArrowheads="1"/>
          </p:cNvPicPr>
          <p:nvPr>
            <p:ph sz="half" idx="2"/>
          </p:nvPr>
        </p:nvPicPr>
        <p:blipFill>
          <a:blip r:embed="rId3" cstate="print"/>
          <a:srcRect/>
          <a:stretch>
            <a:fillRect/>
          </a:stretch>
        </p:blipFill>
        <p:spPr>
          <a:xfrm>
            <a:off x="5707063" y="6486525"/>
            <a:ext cx="3436937" cy="371475"/>
          </a:xfrm>
          <a:noFill/>
          <a:ln/>
        </p:spPr>
      </p:pic>
      <p:sp>
        <p:nvSpPr>
          <p:cNvPr id="20487" name="AutoShape 7"/>
          <p:cNvSpPr>
            <a:spLocks noChangeArrowheads="1"/>
          </p:cNvSpPr>
          <p:nvPr/>
        </p:nvSpPr>
        <p:spPr bwMode="auto">
          <a:xfrm>
            <a:off x="304800" y="18288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20488" name="AutoShape 8"/>
          <p:cNvSpPr>
            <a:spLocks noChangeArrowheads="1"/>
          </p:cNvSpPr>
          <p:nvPr/>
        </p:nvSpPr>
        <p:spPr bwMode="auto">
          <a:xfrm>
            <a:off x="609600" y="2895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0489" name="AutoShape 9"/>
          <p:cNvSpPr>
            <a:spLocks noChangeArrowheads="1"/>
          </p:cNvSpPr>
          <p:nvPr/>
        </p:nvSpPr>
        <p:spPr bwMode="auto">
          <a:xfrm>
            <a:off x="609600" y="3200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0490" name="AutoShape 10"/>
          <p:cNvSpPr>
            <a:spLocks noChangeArrowheads="1"/>
          </p:cNvSpPr>
          <p:nvPr/>
        </p:nvSpPr>
        <p:spPr bwMode="auto">
          <a:xfrm>
            <a:off x="609600" y="3505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0491" name="AutoShape 11"/>
          <p:cNvSpPr>
            <a:spLocks noChangeArrowheads="1"/>
          </p:cNvSpPr>
          <p:nvPr/>
        </p:nvSpPr>
        <p:spPr bwMode="auto">
          <a:xfrm flipV="1">
            <a:off x="609600" y="4191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0492" name="AutoShape 12"/>
          <p:cNvSpPr>
            <a:spLocks noChangeArrowheads="1"/>
          </p:cNvSpPr>
          <p:nvPr/>
        </p:nvSpPr>
        <p:spPr bwMode="auto">
          <a:xfrm>
            <a:off x="609600" y="3810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0494" name="AutoShape 14"/>
          <p:cNvSpPr>
            <a:spLocks noChangeArrowheads="1"/>
          </p:cNvSpPr>
          <p:nvPr/>
        </p:nvSpPr>
        <p:spPr bwMode="auto">
          <a:xfrm>
            <a:off x="838200" y="54864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20495" name="AutoShape 15"/>
          <p:cNvSpPr>
            <a:spLocks noChangeArrowheads="1"/>
          </p:cNvSpPr>
          <p:nvPr/>
        </p:nvSpPr>
        <p:spPr bwMode="auto">
          <a:xfrm flipV="1">
            <a:off x="685800" y="4876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01" name="Rectangle 9"/>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36194" name="Rectangle 2"/>
          <p:cNvSpPr>
            <a:spLocks noGrp="1" noChangeArrowheads="1"/>
          </p:cNvSpPr>
          <p:nvPr>
            <p:ph type="title"/>
          </p:nvPr>
        </p:nvSpPr>
        <p:spPr>
          <a:xfrm>
            <a:off x="228600" y="304800"/>
            <a:ext cx="8229600" cy="1143000"/>
          </a:xfrm>
        </p:spPr>
        <p:txBody>
          <a:bodyPr/>
          <a:lstStyle/>
          <a:p>
            <a:r>
              <a:rPr lang="en-US" sz="4000" b="1">
                <a:solidFill>
                  <a:srgbClr val="4D4D4D"/>
                </a:solidFill>
              </a:rPr>
              <a:t>BROWNFIELDS</a:t>
            </a:r>
            <a:br>
              <a:rPr lang="en-US" sz="4000" b="1">
                <a:solidFill>
                  <a:srgbClr val="4D4D4D"/>
                </a:solidFill>
              </a:rPr>
            </a:br>
            <a:r>
              <a:rPr lang="en-US" sz="3600" b="1">
                <a:solidFill>
                  <a:srgbClr val="4D4D4D"/>
                </a:solidFill>
              </a:rPr>
              <a:t>Problem of Access and Control</a:t>
            </a:r>
          </a:p>
        </p:txBody>
      </p:sp>
      <p:sp>
        <p:nvSpPr>
          <p:cNvPr id="136195" name="Rectangle 3"/>
          <p:cNvSpPr>
            <a:spLocks noGrp="1" noChangeArrowheads="1"/>
          </p:cNvSpPr>
          <p:nvPr>
            <p:ph type="body" idx="1"/>
          </p:nvPr>
        </p:nvSpPr>
        <p:spPr>
          <a:xfrm>
            <a:off x="609600" y="1752600"/>
            <a:ext cx="8077200" cy="4267200"/>
          </a:xfrm>
        </p:spPr>
        <p:txBody>
          <a:bodyPr/>
          <a:lstStyle/>
          <a:p>
            <a:pPr>
              <a:lnSpc>
                <a:spcPct val="80000"/>
              </a:lnSpc>
            </a:pPr>
            <a:endParaRPr lang="en-US" sz="2800" b="1"/>
          </a:p>
          <a:p>
            <a:pPr>
              <a:lnSpc>
                <a:spcPct val="80000"/>
              </a:lnSpc>
            </a:pPr>
            <a:r>
              <a:rPr lang="en-US" sz="2400" b="1"/>
              <a:t>  Problem:  How can local government gain   access to or control over Brownfields sites to assess the hazards, secure the property and delineate the contamination?</a:t>
            </a:r>
          </a:p>
          <a:p>
            <a:pPr>
              <a:lnSpc>
                <a:spcPct val="80000"/>
              </a:lnSpc>
              <a:buFont typeface="Wingdings" pitchFamily="2" charset="2"/>
              <a:buNone/>
            </a:pPr>
            <a:endParaRPr lang="en-US" sz="2400" b="1"/>
          </a:p>
          <a:p>
            <a:pPr lvl="1">
              <a:lnSpc>
                <a:spcPct val="80000"/>
              </a:lnSpc>
            </a:pPr>
            <a:r>
              <a:rPr lang="en-US" sz="2400" b="1"/>
              <a:t>There is no direct legal authority in Indiana allowing local government to access private property to conduct environmental investigations</a:t>
            </a:r>
          </a:p>
          <a:p>
            <a:pPr>
              <a:lnSpc>
                <a:spcPct val="80000"/>
              </a:lnSpc>
              <a:buFont typeface="Wingdings" pitchFamily="2" charset="2"/>
              <a:buNone/>
            </a:pPr>
            <a:endParaRPr lang="en-US" sz="3600" b="1"/>
          </a:p>
          <a:p>
            <a:pPr>
              <a:lnSpc>
                <a:spcPct val="80000"/>
              </a:lnSpc>
            </a:pPr>
            <a:endParaRPr lang="en-US" sz="3600" b="1"/>
          </a:p>
          <a:p>
            <a:pPr>
              <a:lnSpc>
                <a:spcPct val="80000"/>
              </a:lnSpc>
              <a:buFont typeface="Wingdings" pitchFamily="2" charset="2"/>
              <a:buNone/>
            </a:pPr>
            <a:endParaRPr lang="en-US" sz="3600" b="1"/>
          </a:p>
          <a:p>
            <a:pPr>
              <a:lnSpc>
                <a:spcPct val="80000"/>
              </a:lnSpc>
              <a:buFont typeface="Wingdings" pitchFamily="2" charset="2"/>
              <a:buNone/>
            </a:pPr>
            <a:endParaRPr lang="en-US" sz="2000" b="1"/>
          </a:p>
        </p:txBody>
      </p:sp>
      <p:pic>
        <p:nvPicPr>
          <p:cNvPr id="136197" name="Picture 5"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36198" name="AutoShape 6"/>
          <p:cNvSpPr>
            <a:spLocks noChangeArrowheads="1"/>
          </p:cNvSpPr>
          <p:nvPr/>
        </p:nvSpPr>
        <p:spPr bwMode="auto">
          <a:xfrm>
            <a:off x="228600" y="2057400"/>
            <a:ext cx="914400" cy="609600"/>
          </a:xfrm>
          <a:prstGeom prst="rightArrow">
            <a:avLst>
              <a:gd name="adj1" fmla="val 50000"/>
              <a:gd name="adj2" fmla="val 37500"/>
            </a:avLst>
          </a:prstGeom>
          <a:solidFill>
            <a:srgbClr val="4D4D4D"/>
          </a:solidFill>
          <a:ln w="9525">
            <a:solidFill>
              <a:schemeClr val="tx1"/>
            </a:solidFill>
            <a:miter lim="800000"/>
            <a:headEnd/>
            <a:tailEnd/>
          </a:ln>
          <a:effectLst/>
        </p:spPr>
        <p:txBody>
          <a:bodyPr wrap="none" anchor="ctr"/>
          <a:lstStyle/>
          <a:p>
            <a:endParaRPr lang="en-US"/>
          </a:p>
        </p:txBody>
      </p:sp>
      <p:sp>
        <p:nvSpPr>
          <p:cNvPr id="136202" name="AutoShape 10"/>
          <p:cNvSpPr>
            <a:spLocks noChangeArrowheads="1"/>
          </p:cNvSpPr>
          <p:nvPr/>
        </p:nvSpPr>
        <p:spPr bwMode="auto">
          <a:xfrm>
            <a:off x="914400" y="38100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4"/>
          <p:cNvSpPr>
            <a:spLocks noChangeArrowheads="1"/>
          </p:cNvSpPr>
          <p:nvPr>
            <p:ph type="title"/>
          </p:nvPr>
        </p:nvSpPr>
        <p:spPr>
          <a:xfrm>
            <a:off x="457200" y="0"/>
            <a:ext cx="8229600" cy="1420813"/>
          </a:xfrm>
          <a:gradFill rotWithShape="1">
            <a:gsLst>
              <a:gs pos="0">
                <a:schemeClr val="tx2"/>
              </a:gs>
              <a:gs pos="100000">
                <a:srgbClr val="FFFFFF"/>
              </a:gs>
            </a:gsLst>
            <a:lin ang="5400000" scaled="1"/>
          </a:gradFill>
          <a:ln/>
          <a:scene3d>
            <a:camera prst="legacyPerspectiveBottom"/>
            <a:lightRig rig="legacyFlat3" dir="t"/>
          </a:scene3d>
          <a:sp3d extrusionH="121893000" prstMaterial="legacyMatte">
            <a:bevelT w="13500" h="13500" prst="angle"/>
            <a:bevelB w="13500" h="13500" prst="angle"/>
            <a:extrusionClr>
              <a:schemeClr val="tx2"/>
            </a:extrusionClr>
          </a:sp3d>
        </p:spPr>
        <p:txBody>
          <a:bodyPr>
            <a:flatTx/>
          </a:bodyPr>
          <a:lstStyle/>
          <a:p>
            <a:r>
              <a:rPr lang="en-US" sz="4000" b="1">
                <a:solidFill>
                  <a:srgbClr val="4D4D4D"/>
                </a:solidFill>
              </a:rPr>
              <a:t>UNSAFE BUILDING LAW</a:t>
            </a:r>
            <a:br>
              <a:rPr lang="en-US" sz="4000" b="1">
                <a:solidFill>
                  <a:srgbClr val="4D4D4D"/>
                </a:solidFill>
              </a:rPr>
            </a:br>
            <a:r>
              <a:rPr lang="en-US" sz="3600" b="1">
                <a:solidFill>
                  <a:srgbClr val="4D4D4D"/>
                </a:solidFill>
              </a:rPr>
              <a:t>Enforcement</a:t>
            </a:r>
          </a:p>
        </p:txBody>
      </p:sp>
      <p:sp>
        <p:nvSpPr>
          <p:cNvPr id="196611" name="Rectangle 3"/>
          <p:cNvSpPr>
            <a:spLocks noGrp="1" noChangeArrowheads="1"/>
          </p:cNvSpPr>
          <p:nvPr>
            <p:ph type="body" sz="half" idx="1"/>
          </p:nvPr>
        </p:nvSpPr>
        <p:spPr>
          <a:xfrm>
            <a:off x="457200" y="1981200"/>
            <a:ext cx="8229600" cy="4454525"/>
          </a:xfrm>
        </p:spPr>
        <p:txBody>
          <a:bodyPr/>
          <a:lstStyle/>
          <a:p>
            <a:pPr>
              <a:lnSpc>
                <a:spcPct val="80000"/>
              </a:lnSpc>
            </a:pPr>
            <a:r>
              <a:rPr lang="en-US" sz="1800" b="1"/>
              <a:t> </a:t>
            </a:r>
            <a:r>
              <a:rPr lang="en-US" sz="2400" b="1"/>
              <a:t>Abatement of Vacant and Abandoned Structures</a:t>
            </a:r>
          </a:p>
          <a:p>
            <a:pPr>
              <a:lnSpc>
                <a:spcPct val="80000"/>
              </a:lnSpc>
            </a:pPr>
            <a:endParaRPr lang="en-US" sz="2400" b="1"/>
          </a:p>
          <a:p>
            <a:pPr lvl="1">
              <a:lnSpc>
                <a:spcPct val="80000"/>
              </a:lnSpc>
            </a:pPr>
            <a:r>
              <a:rPr lang="en-US" sz="1800" b="1"/>
              <a:t>New code chapter effective July 1, 2009 – I.C. 36-7-36</a:t>
            </a:r>
          </a:p>
          <a:p>
            <a:pPr lvl="1">
              <a:lnSpc>
                <a:spcPct val="80000"/>
              </a:lnSpc>
            </a:pPr>
            <a:r>
              <a:rPr lang="en-US" sz="1800" b="1"/>
              <a:t>Applies specifically to commercial &amp; industrial properties not used for six months and in need of completion, rehabilitation or repair</a:t>
            </a:r>
          </a:p>
          <a:p>
            <a:pPr lvl="1">
              <a:lnSpc>
                <a:spcPct val="80000"/>
              </a:lnSpc>
            </a:pPr>
            <a:r>
              <a:rPr lang="en-US" sz="1800" b="1"/>
              <a:t>Enforced by the EA created under the UBL and “in conjunction with any enforcement or civil action under” the UBL</a:t>
            </a:r>
          </a:p>
          <a:p>
            <a:pPr lvl="1">
              <a:lnSpc>
                <a:spcPct val="80000"/>
              </a:lnSpc>
            </a:pPr>
            <a:r>
              <a:rPr lang="en-US" sz="1800" b="1"/>
              <a:t>Authorized orders of abatement, cleaning and securing the vacant or abandoned structure and assessment of fines</a:t>
            </a:r>
          </a:p>
          <a:p>
            <a:pPr lvl="1">
              <a:lnSpc>
                <a:spcPct val="80000"/>
              </a:lnSpc>
            </a:pPr>
            <a:r>
              <a:rPr lang="en-US" sz="1800" b="1"/>
              <a:t>Vague language of the statute and its reference to the UBL render it unclear how effective this tool might be until tested in the courts</a:t>
            </a:r>
          </a:p>
          <a:p>
            <a:pPr lvl="1">
              <a:lnSpc>
                <a:spcPct val="80000"/>
              </a:lnSpc>
              <a:buFont typeface="Wingdings" pitchFamily="2" charset="2"/>
              <a:buNone/>
            </a:pPr>
            <a:endParaRPr lang="en-US" sz="1800" b="1"/>
          </a:p>
          <a:p>
            <a:pPr>
              <a:lnSpc>
                <a:spcPct val="80000"/>
              </a:lnSpc>
              <a:buFont typeface="Wingdings" pitchFamily="2" charset="2"/>
              <a:buNone/>
            </a:pPr>
            <a:endParaRPr lang="en-US" sz="1400" b="1"/>
          </a:p>
          <a:p>
            <a:pPr>
              <a:lnSpc>
                <a:spcPct val="80000"/>
              </a:lnSpc>
              <a:buFont typeface="Wingdings" pitchFamily="2" charset="2"/>
              <a:buNone/>
            </a:pPr>
            <a:r>
              <a:rPr lang="en-US" sz="1800" b="1"/>
              <a:t>  </a:t>
            </a:r>
          </a:p>
          <a:p>
            <a:pPr>
              <a:lnSpc>
                <a:spcPct val="80000"/>
              </a:lnSpc>
            </a:pPr>
            <a:endParaRPr lang="en-US" sz="1800" b="1"/>
          </a:p>
          <a:p>
            <a:pPr>
              <a:lnSpc>
                <a:spcPct val="80000"/>
              </a:lnSpc>
            </a:pPr>
            <a:endParaRPr lang="en-US" sz="1800" b="1"/>
          </a:p>
        </p:txBody>
      </p:sp>
      <p:pic>
        <p:nvPicPr>
          <p:cNvPr id="196613" name="Picture 5" descr="Picture1"/>
          <p:cNvPicPr>
            <a:picLocks noChangeAspect="1" noChangeArrowheads="1"/>
          </p:cNvPicPr>
          <p:nvPr>
            <p:ph sz="half" idx="2"/>
          </p:nvPr>
        </p:nvPicPr>
        <p:blipFill>
          <a:blip r:embed="rId2" cstate="print"/>
          <a:srcRect/>
          <a:stretch>
            <a:fillRect/>
          </a:stretch>
        </p:blipFill>
        <p:spPr>
          <a:xfrm>
            <a:off x="5705475" y="6486525"/>
            <a:ext cx="3438525" cy="371475"/>
          </a:xfrm>
          <a:noFill/>
          <a:ln/>
        </p:spPr>
      </p:pic>
      <p:sp>
        <p:nvSpPr>
          <p:cNvPr id="196615" name="AutoShape 7"/>
          <p:cNvSpPr>
            <a:spLocks noChangeArrowheads="1"/>
          </p:cNvSpPr>
          <p:nvPr/>
        </p:nvSpPr>
        <p:spPr bwMode="auto">
          <a:xfrm>
            <a:off x="304800" y="19812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96616" name="AutoShape 8"/>
          <p:cNvSpPr>
            <a:spLocks noChangeArrowheads="1"/>
          </p:cNvSpPr>
          <p:nvPr/>
        </p:nvSpPr>
        <p:spPr bwMode="auto">
          <a:xfrm>
            <a:off x="609600" y="2743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96617" name="AutoShape 9"/>
          <p:cNvSpPr>
            <a:spLocks noChangeArrowheads="1"/>
          </p:cNvSpPr>
          <p:nvPr/>
        </p:nvSpPr>
        <p:spPr bwMode="auto">
          <a:xfrm>
            <a:off x="609600" y="3048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96618" name="AutoShape 10"/>
          <p:cNvSpPr>
            <a:spLocks noChangeArrowheads="1"/>
          </p:cNvSpPr>
          <p:nvPr/>
        </p:nvSpPr>
        <p:spPr bwMode="auto">
          <a:xfrm>
            <a:off x="609600" y="3733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96619" name="AutoShape 11"/>
          <p:cNvSpPr>
            <a:spLocks noChangeArrowheads="1"/>
          </p:cNvSpPr>
          <p:nvPr/>
        </p:nvSpPr>
        <p:spPr bwMode="auto">
          <a:xfrm>
            <a:off x="609600" y="4267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96620" name="AutoShape 12"/>
          <p:cNvSpPr>
            <a:spLocks noChangeArrowheads="1"/>
          </p:cNvSpPr>
          <p:nvPr/>
        </p:nvSpPr>
        <p:spPr bwMode="auto">
          <a:xfrm>
            <a:off x="609600" y="4724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22530" name="Rectangle 2"/>
          <p:cNvSpPr>
            <a:spLocks noGrp="1" noChangeArrowheads="1"/>
          </p:cNvSpPr>
          <p:nvPr>
            <p:ph type="title"/>
          </p:nvPr>
        </p:nvSpPr>
        <p:spPr>
          <a:xfrm>
            <a:off x="228600" y="2286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Pros and Cons for Brownfields</a:t>
            </a:r>
          </a:p>
        </p:txBody>
      </p:sp>
      <p:sp>
        <p:nvSpPr>
          <p:cNvPr id="22531" name="Rectangle 3"/>
          <p:cNvSpPr>
            <a:spLocks noGrp="1" noChangeArrowheads="1"/>
          </p:cNvSpPr>
          <p:nvPr>
            <p:ph type="body" sz="half" idx="1"/>
          </p:nvPr>
        </p:nvSpPr>
        <p:spPr>
          <a:xfrm>
            <a:off x="381000" y="1828800"/>
            <a:ext cx="8534400" cy="4343400"/>
          </a:xfrm>
        </p:spPr>
        <p:txBody>
          <a:bodyPr/>
          <a:lstStyle/>
          <a:p>
            <a:pPr>
              <a:lnSpc>
                <a:spcPct val="90000"/>
              </a:lnSpc>
            </a:pPr>
            <a:r>
              <a:rPr lang="en-US" sz="2400" b="1"/>
              <a:t>Con:  Limits purposes for site access</a:t>
            </a:r>
          </a:p>
          <a:p>
            <a:pPr>
              <a:lnSpc>
                <a:spcPct val="90000"/>
              </a:lnSpc>
            </a:pPr>
            <a:endParaRPr lang="en-US" sz="2400" b="1"/>
          </a:p>
          <a:p>
            <a:pPr lvl="1">
              <a:lnSpc>
                <a:spcPct val="90000"/>
              </a:lnSpc>
            </a:pPr>
            <a:r>
              <a:rPr lang="en-US" sz="1800" b="1"/>
              <a:t>UBL allows access to real property only to:</a:t>
            </a:r>
          </a:p>
          <a:p>
            <a:pPr lvl="2">
              <a:lnSpc>
                <a:spcPct val="90000"/>
              </a:lnSpc>
            </a:pPr>
            <a:r>
              <a:rPr lang="en-US" sz="1800" b="1"/>
              <a:t>  inspect </a:t>
            </a:r>
            <a:r>
              <a:rPr lang="en-US" sz="1800" b="1" i="1"/>
              <a:t>a building</a:t>
            </a:r>
            <a:r>
              <a:rPr lang="en-US" sz="1800" b="1"/>
              <a:t> to determine if it is unsafe, or</a:t>
            </a:r>
          </a:p>
          <a:p>
            <a:pPr lvl="2">
              <a:lnSpc>
                <a:spcPct val="90000"/>
              </a:lnSpc>
            </a:pPr>
            <a:r>
              <a:rPr lang="en-US" sz="1800" b="1"/>
              <a:t>  cause ordered work to be performed</a:t>
            </a:r>
          </a:p>
          <a:p>
            <a:pPr lvl="2">
              <a:lnSpc>
                <a:spcPct val="90000"/>
              </a:lnSpc>
              <a:buFont typeface="Wingdings" pitchFamily="2" charset="2"/>
              <a:buNone/>
            </a:pPr>
            <a:endParaRPr lang="en-US" sz="1800" b="1"/>
          </a:p>
          <a:p>
            <a:pPr lvl="1">
              <a:lnSpc>
                <a:spcPct val="90000"/>
              </a:lnSpc>
            </a:pPr>
            <a:r>
              <a:rPr lang="en-US" sz="1800" b="1"/>
              <a:t>emergency environmental hazards could be an exception (under either the UBL or general police power), but only to abate the immediate threat to persons or property</a:t>
            </a:r>
          </a:p>
          <a:p>
            <a:pPr lvl="2">
              <a:lnSpc>
                <a:spcPct val="90000"/>
              </a:lnSpc>
            </a:pPr>
            <a:r>
              <a:rPr lang="en-US" sz="1800" b="1"/>
              <a:t>  more extensive remedial action for contamination probably preempted by state/federal law</a:t>
            </a:r>
          </a:p>
          <a:p>
            <a:pPr lvl="2">
              <a:lnSpc>
                <a:spcPct val="90000"/>
              </a:lnSpc>
              <a:buFont typeface="Wingdings" pitchFamily="2" charset="2"/>
              <a:buNone/>
            </a:pPr>
            <a:endParaRPr lang="en-US" sz="1800" b="1"/>
          </a:p>
          <a:p>
            <a:pPr lvl="1">
              <a:lnSpc>
                <a:spcPct val="90000"/>
              </a:lnSpc>
            </a:pPr>
            <a:r>
              <a:rPr lang="en-US" sz="1800" b="1"/>
              <a:t>typical Brownfield not an imminent threat</a:t>
            </a:r>
          </a:p>
          <a:p>
            <a:pPr lvl="1">
              <a:lnSpc>
                <a:spcPct val="90000"/>
              </a:lnSpc>
              <a:buFont typeface="Wingdings" pitchFamily="2" charset="2"/>
              <a:buNone/>
            </a:pPr>
            <a:endParaRPr lang="en-US" sz="1800" b="1"/>
          </a:p>
          <a:p>
            <a:pPr lvl="2">
              <a:lnSpc>
                <a:spcPct val="90000"/>
              </a:lnSpc>
              <a:buFont typeface="Wingdings" pitchFamily="2" charset="2"/>
              <a:buNone/>
            </a:pPr>
            <a:endParaRPr lang="en-US" sz="2000" b="1"/>
          </a:p>
          <a:p>
            <a:pPr lvl="2">
              <a:lnSpc>
                <a:spcPct val="90000"/>
              </a:lnSpc>
              <a:buFont typeface="Wingdings" pitchFamily="2" charset="2"/>
              <a:buNone/>
            </a:pPr>
            <a:endParaRPr lang="en-US" sz="2000" b="1"/>
          </a:p>
        </p:txBody>
      </p:sp>
      <p:pic>
        <p:nvPicPr>
          <p:cNvPr id="22535" name="Picture 7" descr="Picture1"/>
          <p:cNvPicPr>
            <a:picLocks noChangeAspect="1" noChangeArrowheads="1"/>
          </p:cNvPicPr>
          <p:nvPr>
            <p:ph sz="half" idx="2"/>
          </p:nvPr>
        </p:nvPicPr>
        <p:blipFill>
          <a:blip r:embed="rId3" cstate="print"/>
          <a:srcRect/>
          <a:stretch>
            <a:fillRect/>
          </a:stretch>
        </p:blipFill>
        <p:spPr>
          <a:xfrm>
            <a:off x="5707063" y="6486525"/>
            <a:ext cx="3436937" cy="371475"/>
          </a:xfrm>
          <a:noFill/>
          <a:ln/>
        </p:spPr>
      </p:pic>
      <p:sp>
        <p:nvSpPr>
          <p:cNvPr id="22538" name="AutoShape 10"/>
          <p:cNvSpPr>
            <a:spLocks noChangeArrowheads="1"/>
          </p:cNvSpPr>
          <p:nvPr/>
        </p:nvSpPr>
        <p:spPr bwMode="auto">
          <a:xfrm>
            <a:off x="228600" y="19050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22539" name="AutoShape 11"/>
          <p:cNvSpPr>
            <a:spLocks noChangeArrowheads="1"/>
          </p:cNvSpPr>
          <p:nvPr/>
        </p:nvSpPr>
        <p:spPr bwMode="auto">
          <a:xfrm>
            <a:off x="609600" y="2667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2540" name="AutoShape 12"/>
          <p:cNvSpPr>
            <a:spLocks noChangeArrowheads="1"/>
          </p:cNvSpPr>
          <p:nvPr/>
        </p:nvSpPr>
        <p:spPr bwMode="auto">
          <a:xfrm>
            <a:off x="609600" y="3886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2541" name="AutoShape 13"/>
          <p:cNvSpPr>
            <a:spLocks noChangeArrowheads="1"/>
          </p:cNvSpPr>
          <p:nvPr/>
        </p:nvSpPr>
        <p:spPr bwMode="auto">
          <a:xfrm>
            <a:off x="609600" y="5562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2542" name="AutoShape 14"/>
          <p:cNvSpPr>
            <a:spLocks noChangeArrowheads="1"/>
          </p:cNvSpPr>
          <p:nvPr/>
        </p:nvSpPr>
        <p:spPr bwMode="auto">
          <a:xfrm>
            <a:off x="1295400" y="28956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22543" name="AutoShape 15"/>
          <p:cNvSpPr>
            <a:spLocks noChangeArrowheads="1"/>
          </p:cNvSpPr>
          <p:nvPr/>
        </p:nvSpPr>
        <p:spPr bwMode="auto">
          <a:xfrm>
            <a:off x="1295400" y="32766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22544" name="AutoShape 16"/>
          <p:cNvSpPr>
            <a:spLocks noChangeArrowheads="1"/>
          </p:cNvSpPr>
          <p:nvPr/>
        </p:nvSpPr>
        <p:spPr bwMode="auto">
          <a:xfrm>
            <a:off x="1295400" y="46482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0"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08546" name="Rectangle 2"/>
          <p:cNvSpPr>
            <a:spLocks noGrp="1" noChangeArrowheads="1"/>
          </p:cNvSpPr>
          <p:nvPr>
            <p:ph type="title"/>
          </p:nvPr>
        </p:nvSpPr>
        <p:spPr>
          <a:xfrm>
            <a:off x="228600" y="3048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Pros and Cons for Brownfields</a:t>
            </a:r>
          </a:p>
        </p:txBody>
      </p:sp>
      <p:sp>
        <p:nvSpPr>
          <p:cNvPr id="108547" name="Rectangle 3"/>
          <p:cNvSpPr>
            <a:spLocks noGrp="1" noChangeArrowheads="1"/>
          </p:cNvSpPr>
          <p:nvPr>
            <p:ph type="body" sz="half" idx="1"/>
          </p:nvPr>
        </p:nvSpPr>
        <p:spPr>
          <a:xfrm>
            <a:off x="990600" y="1905000"/>
            <a:ext cx="8153400" cy="4038600"/>
          </a:xfrm>
        </p:spPr>
        <p:txBody>
          <a:bodyPr/>
          <a:lstStyle/>
          <a:p>
            <a:pPr>
              <a:buFont typeface="Wingdings" pitchFamily="2" charset="2"/>
              <a:buNone/>
            </a:pPr>
            <a:r>
              <a:rPr lang="en-US" sz="2400" b="1"/>
              <a:t>Con:  Limitations regarding access (cont.)</a:t>
            </a:r>
            <a:endParaRPr lang="en-US" sz="2800" b="1"/>
          </a:p>
          <a:p>
            <a:r>
              <a:rPr lang="en-US" sz="2400" b="1"/>
              <a:t>Example of Distinction:</a:t>
            </a:r>
            <a:r>
              <a:rPr lang="en-US" sz="2800" b="1"/>
              <a:t>  </a:t>
            </a:r>
          </a:p>
          <a:p>
            <a:pPr lvl="1"/>
            <a:r>
              <a:rPr lang="en-US" sz="2400" b="1"/>
              <a:t> Property A contains leaking chemical containers; the EA may use the UBL’s emergency provisions to enter the property and remove the threat</a:t>
            </a:r>
          </a:p>
          <a:p>
            <a:pPr lvl="1">
              <a:buFont typeface="Wingdings" pitchFamily="2" charset="2"/>
              <a:buNone/>
            </a:pPr>
            <a:endParaRPr lang="en-US" sz="2400" b="1"/>
          </a:p>
          <a:p>
            <a:pPr lvl="1"/>
            <a:r>
              <a:rPr lang="en-US" sz="2400" b="1"/>
              <a:t> Property B is environmentally impaired, but does not pose imminent danger; the UBL is not a good tool to gain entry for environmental investigation</a:t>
            </a:r>
          </a:p>
        </p:txBody>
      </p:sp>
      <p:pic>
        <p:nvPicPr>
          <p:cNvPr id="108548" name="Picture 4" descr="Picture1"/>
          <p:cNvPicPr>
            <a:picLocks noChangeAspect="1" noChangeArrowheads="1"/>
          </p:cNvPicPr>
          <p:nvPr>
            <p:ph sz="half" idx="2"/>
          </p:nvPr>
        </p:nvPicPr>
        <p:blipFill>
          <a:blip r:embed="rId2" cstate="print"/>
          <a:srcRect/>
          <a:stretch>
            <a:fillRect/>
          </a:stretch>
        </p:blipFill>
        <p:spPr>
          <a:xfrm>
            <a:off x="5707063" y="6486525"/>
            <a:ext cx="3436937" cy="371475"/>
          </a:xfrm>
          <a:noFill/>
          <a:ln/>
        </p:spPr>
      </p:pic>
      <p:sp>
        <p:nvSpPr>
          <p:cNvPr id="108551" name="AutoShape 7"/>
          <p:cNvSpPr>
            <a:spLocks noChangeArrowheads="1"/>
          </p:cNvSpPr>
          <p:nvPr/>
        </p:nvSpPr>
        <p:spPr bwMode="auto">
          <a:xfrm>
            <a:off x="533400" y="19812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08552" name="AutoShape 8"/>
          <p:cNvSpPr>
            <a:spLocks noChangeArrowheads="1"/>
          </p:cNvSpPr>
          <p:nvPr/>
        </p:nvSpPr>
        <p:spPr bwMode="auto">
          <a:xfrm>
            <a:off x="762000" y="2590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08553" name="AutoShape 9"/>
          <p:cNvSpPr>
            <a:spLocks noChangeArrowheads="1"/>
          </p:cNvSpPr>
          <p:nvPr/>
        </p:nvSpPr>
        <p:spPr bwMode="auto">
          <a:xfrm>
            <a:off x="1371600" y="2895600"/>
            <a:ext cx="4572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08554" name="AutoShape 10"/>
          <p:cNvSpPr>
            <a:spLocks noChangeArrowheads="1"/>
          </p:cNvSpPr>
          <p:nvPr/>
        </p:nvSpPr>
        <p:spPr bwMode="auto">
          <a:xfrm>
            <a:off x="1447800" y="48768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24578" name="Rectangle 2"/>
          <p:cNvSpPr>
            <a:spLocks noGrp="1" noChangeArrowheads="1"/>
          </p:cNvSpPr>
          <p:nvPr>
            <p:ph type="title"/>
          </p:nvPr>
        </p:nvSpPr>
        <p:spPr>
          <a:xfrm>
            <a:off x="228600" y="3048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Pros and Cons for Brownfields</a:t>
            </a:r>
          </a:p>
        </p:txBody>
      </p:sp>
      <p:sp>
        <p:nvSpPr>
          <p:cNvPr id="24579" name="Rectangle 3"/>
          <p:cNvSpPr>
            <a:spLocks noGrp="1" noChangeArrowheads="1"/>
          </p:cNvSpPr>
          <p:nvPr>
            <p:ph type="body" sz="half" idx="1"/>
          </p:nvPr>
        </p:nvSpPr>
        <p:spPr>
          <a:xfrm>
            <a:off x="457200" y="1828800"/>
            <a:ext cx="8458200" cy="4495800"/>
          </a:xfrm>
        </p:spPr>
        <p:txBody>
          <a:bodyPr/>
          <a:lstStyle/>
          <a:p>
            <a:pPr>
              <a:buFont typeface="Wingdings" pitchFamily="2" charset="2"/>
              <a:buNone/>
            </a:pPr>
            <a:r>
              <a:rPr lang="en-US" b="1"/>
              <a:t>	</a:t>
            </a:r>
            <a:r>
              <a:rPr lang="en-US" sz="2400" b="1"/>
              <a:t>Con:  Limitations regarding access (cont.)</a:t>
            </a:r>
          </a:p>
          <a:p>
            <a:pPr>
              <a:buFont typeface="Wingdings" pitchFamily="2" charset="2"/>
              <a:buNone/>
            </a:pPr>
            <a:endParaRPr lang="en-US" sz="2400" b="1"/>
          </a:p>
          <a:p>
            <a:r>
              <a:rPr lang="en-US" sz="2000" b="1"/>
              <a:t>With regard to the Property B example, the EA could conceivably initiate a civil action asking the court to authorize it to conduct environmental investigations as part of a larger plan to assess the threat and carry out a remedial order, but:</a:t>
            </a:r>
          </a:p>
          <a:p>
            <a:pPr lvl="1"/>
            <a:r>
              <a:rPr lang="en-US" sz="2000" b="1"/>
              <a:t> court actions cost money</a:t>
            </a:r>
          </a:p>
          <a:p>
            <a:pPr lvl="1"/>
            <a:r>
              <a:rPr lang="en-US" sz="2000" b="1"/>
              <a:t> court actions take time (statutory priority helps)</a:t>
            </a:r>
          </a:p>
          <a:p>
            <a:pPr lvl="1"/>
            <a:r>
              <a:rPr lang="en-US" sz="2000" b="1"/>
              <a:t> the UBL is not designed to carry out environmental remedial plans; may be preempted by state/federal </a:t>
            </a:r>
          </a:p>
        </p:txBody>
      </p:sp>
      <p:pic>
        <p:nvPicPr>
          <p:cNvPr id="24580" name="Picture 4" descr="Picture1"/>
          <p:cNvPicPr>
            <a:picLocks noChangeAspect="1" noChangeArrowheads="1"/>
          </p:cNvPicPr>
          <p:nvPr>
            <p:ph sz="half" idx="2"/>
          </p:nvPr>
        </p:nvPicPr>
        <p:blipFill>
          <a:blip r:embed="rId2" cstate="print"/>
          <a:srcRect/>
          <a:stretch>
            <a:fillRect/>
          </a:stretch>
        </p:blipFill>
        <p:spPr>
          <a:xfrm>
            <a:off x="5707063" y="6486525"/>
            <a:ext cx="3436937" cy="371475"/>
          </a:xfrm>
          <a:noFill/>
          <a:ln/>
        </p:spPr>
      </p:pic>
      <p:sp>
        <p:nvSpPr>
          <p:cNvPr id="24583" name="AutoShape 7"/>
          <p:cNvSpPr>
            <a:spLocks noChangeArrowheads="1"/>
          </p:cNvSpPr>
          <p:nvPr/>
        </p:nvSpPr>
        <p:spPr bwMode="auto">
          <a:xfrm>
            <a:off x="304800" y="20574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24584" name="AutoShape 8"/>
          <p:cNvSpPr>
            <a:spLocks noChangeArrowheads="1"/>
          </p:cNvSpPr>
          <p:nvPr/>
        </p:nvSpPr>
        <p:spPr bwMode="auto">
          <a:xfrm>
            <a:off x="228600" y="2971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4585" name="AutoShape 9"/>
          <p:cNvSpPr>
            <a:spLocks noChangeArrowheads="1"/>
          </p:cNvSpPr>
          <p:nvPr/>
        </p:nvSpPr>
        <p:spPr bwMode="auto">
          <a:xfrm>
            <a:off x="914400" y="41148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24586" name="AutoShape 10"/>
          <p:cNvSpPr>
            <a:spLocks noChangeArrowheads="1"/>
          </p:cNvSpPr>
          <p:nvPr/>
        </p:nvSpPr>
        <p:spPr bwMode="auto">
          <a:xfrm>
            <a:off x="914400" y="44958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24587" name="AutoShape 11"/>
          <p:cNvSpPr>
            <a:spLocks noChangeArrowheads="1"/>
          </p:cNvSpPr>
          <p:nvPr/>
        </p:nvSpPr>
        <p:spPr bwMode="auto">
          <a:xfrm>
            <a:off x="914400" y="48768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25602" name="Rectangle 2"/>
          <p:cNvSpPr>
            <a:spLocks noGrp="1" noChangeArrowheads="1"/>
          </p:cNvSpPr>
          <p:nvPr>
            <p:ph type="title"/>
          </p:nvPr>
        </p:nvSpPr>
        <p:spPr>
          <a:xfrm>
            <a:off x="228600" y="304800"/>
            <a:ext cx="8229600" cy="1143000"/>
          </a:xfrm>
        </p:spPr>
        <p:txBody>
          <a:bodyPr/>
          <a:lstStyle/>
          <a:p>
            <a:r>
              <a:rPr lang="en-US" sz="4000" b="1">
                <a:solidFill>
                  <a:srgbClr val="4D4D4D"/>
                </a:solidFill>
              </a:rPr>
              <a:t>UNSAFE BUILDING LAW</a:t>
            </a:r>
            <a:br>
              <a:rPr lang="en-US" sz="4000" b="1">
                <a:solidFill>
                  <a:srgbClr val="4D4D4D"/>
                </a:solidFill>
              </a:rPr>
            </a:br>
            <a:r>
              <a:rPr lang="en-US" sz="3600" b="1">
                <a:solidFill>
                  <a:srgbClr val="4D4D4D"/>
                </a:solidFill>
              </a:rPr>
              <a:t>Pros and Cons for Brownfields</a:t>
            </a:r>
          </a:p>
        </p:txBody>
      </p:sp>
      <p:sp>
        <p:nvSpPr>
          <p:cNvPr id="25603" name="Rectangle 3"/>
          <p:cNvSpPr>
            <a:spLocks noGrp="1" noChangeArrowheads="1"/>
          </p:cNvSpPr>
          <p:nvPr>
            <p:ph type="body" sz="half" idx="1"/>
          </p:nvPr>
        </p:nvSpPr>
        <p:spPr>
          <a:xfrm>
            <a:off x="914400" y="2209800"/>
            <a:ext cx="7543800" cy="3724275"/>
          </a:xfrm>
        </p:spPr>
        <p:txBody>
          <a:bodyPr/>
          <a:lstStyle/>
          <a:p>
            <a:r>
              <a:rPr lang="en-US" sz="2400" b="1"/>
              <a:t>Con:  Administratively burdensome</a:t>
            </a:r>
          </a:p>
          <a:p>
            <a:pPr>
              <a:buFont typeface="Wingdings" pitchFamily="2" charset="2"/>
              <a:buNone/>
            </a:pPr>
            <a:endParaRPr lang="en-US" sz="2800" b="1"/>
          </a:p>
          <a:p>
            <a:pPr lvl="1"/>
            <a:r>
              <a:rPr lang="en-US" sz="2400" b="1"/>
              <a:t>somewhat complex administrative process (new CEOs help)</a:t>
            </a:r>
          </a:p>
          <a:p>
            <a:pPr lvl="1">
              <a:buFont typeface="Wingdings" pitchFamily="2" charset="2"/>
              <a:buNone/>
            </a:pPr>
            <a:endParaRPr lang="en-US" sz="2400" b="1"/>
          </a:p>
          <a:p>
            <a:pPr lvl="1"/>
            <a:r>
              <a:rPr lang="en-US" sz="2400" b="1"/>
              <a:t>stringent notice requirements to protect due process rights of those with interests in Unsafe Premises, including mortgagees</a:t>
            </a:r>
          </a:p>
          <a:p>
            <a:endParaRPr lang="en-US" sz="2400" b="1"/>
          </a:p>
        </p:txBody>
      </p:sp>
      <p:pic>
        <p:nvPicPr>
          <p:cNvPr id="25604" name="Picture 4" descr="Picture1"/>
          <p:cNvPicPr>
            <a:picLocks noChangeAspect="1" noChangeArrowheads="1"/>
          </p:cNvPicPr>
          <p:nvPr>
            <p:ph sz="half" idx="2"/>
          </p:nvPr>
        </p:nvPicPr>
        <p:blipFill>
          <a:blip r:embed="rId2" cstate="print"/>
          <a:srcRect/>
          <a:stretch>
            <a:fillRect/>
          </a:stretch>
        </p:blipFill>
        <p:spPr>
          <a:xfrm>
            <a:off x="5707063" y="6486525"/>
            <a:ext cx="3436937" cy="371475"/>
          </a:xfrm>
          <a:noFill/>
          <a:ln/>
        </p:spPr>
      </p:pic>
      <p:sp>
        <p:nvSpPr>
          <p:cNvPr id="25607" name="AutoShape 7"/>
          <p:cNvSpPr>
            <a:spLocks noChangeArrowheads="1"/>
          </p:cNvSpPr>
          <p:nvPr/>
        </p:nvSpPr>
        <p:spPr bwMode="auto">
          <a:xfrm>
            <a:off x="762000" y="22860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25608" name="AutoShape 8"/>
          <p:cNvSpPr>
            <a:spLocks noChangeArrowheads="1"/>
          </p:cNvSpPr>
          <p:nvPr/>
        </p:nvSpPr>
        <p:spPr bwMode="auto">
          <a:xfrm>
            <a:off x="1143000" y="3276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5609" name="AutoShape 9"/>
          <p:cNvSpPr>
            <a:spLocks noChangeArrowheads="1"/>
          </p:cNvSpPr>
          <p:nvPr/>
        </p:nvSpPr>
        <p:spPr bwMode="auto">
          <a:xfrm>
            <a:off x="1143000" y="4572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11618" name="Rectangle 2"/>
          <p:cNvSpPr>
            <a:spLocks noGrp="1" noChangeArrowheads="1"/>
          </p:cNvSpPr>
          <p:nvPr>
            <p:ph type="title"/>
          </p:nvPr>
        </p:nvSpPr>
        <p:spPr>
          <a:xfrm>
            <a:off x="228600" y="2286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Pros and Cons for Brownfields</a:t>
            </a:r>
          </a:p>
        </p:txBody>
      </p:sp>
      <p:sp>
        <p:nvSpPr>
          <p:cNvPr id="111619" name="Rectangle 3"/>
          <p:cNvSpPr>
            <a:spLocks noGrp="1" noChangeArrowheads="1"/>
          </p:cNvSpPr>
          <p:nvPr>
            <p:ph type="body" idx="1"/>
          </p:nvPr>
        </p:nvSpPr>
        <p:spPr>
          <a:xfrm>
            <a:off x="609600" y="2057400"/>
            <a:ext cx="8229600" cy="4530725"/>
          </a:xfrm>
        </p:spPr>
        <p:txBody>
          <a:bodyPr/>
          <a:lstStyle/>
          <a:p>
            <a:pPr>
              <a:lnSpc>
                <a:spcPct val="90000"/>
              </a:lnSpc>
            </a:pPr>
            <a:r>
              <a:rPr lang="en-US" sz="2400" b="1"/>
              <a:t>Con:  Costs</a:t>
            </a:r>
          </a:p>
          <a:p>
            <a:pPr>
              <a:lnSpc>
                <a:spcPct val="90000"/>
              </a:lnSpc>
              <a:buFont typeface="Wingdings" pitchFamily="2" charset="2"/>
              <a:buNone/>
            </a:pPr>
            <a:endParaRPr lang="en-US" sz="2400" b="1"/>
          </a:p>
          <a:p>
            <a:pPr lvl="1">
              <a:lnSpc>
                <a:spcPct val="90000"/>
              </a:lnSpc>
            </a:pPr>
            <a:r>
              <a:rPr lang="en-US" sz="2400" b="1"/>
              <a:t>funding needed for personnel and administrative costs of enforcing the UBL</a:t>
            </a:r>
          </a:p>
          <a:p>
            <a:pPr lvl="1">
              <a:lnSpc>
                <a:spcPct val="90000"/>
              </a:lnSpc>
            </a:pPr>
            <a:r>
              <a:rPr lang="en-US" sz="2400" b="1"/>
              <a:t>funding needed for performing ordered work</a:t>
            </a:r>
          </a:p>
          <a:p>
            <a:pPr lvl="1">
              <a:lnSpc>
                <a:spcPct val="90000"/>
              </a:lnSpc>
            </a:pPr>
            <a:r>
              <a:rPr lang="en-US" sz="2400" b="1"/>
              <a:t>Unsafe Building Fund (UBF) established, with funding sources, but:</a:t>
            </a:r>
          </a:p>
          <a:p>
            <a:pPr lvl="2">
              <a:lnSpc>
                <a:spcPct val="90000"/>
              </a:lnSpc>
            </a:pPr>
            <a:r>
              <a:rPr lang="en-US" b="1"/>
              <a:t> up-front funding needed to establish and operate program</a:t>
            </a:r>
          </a:p>
          <a:p>
            <a:pPr lvl="2">
              <a:lnSpc>
                <a:spcPct val="90000"/>
              </a:lnSpc>
            </a:pPr>
            <a:r>
              <a:rPr lang="en-US" b="1"/>
              <a:t> could be a challenge for the UBL program to ever be self-funded</a:t>
            </a:r>
          </a:p>
          <a:p>
            <a:pPr lvl="1">
              <a:lnSpc>
                <a:spcPct val="90000"/>
              </a:lnSpc>
            </a:pPr>
            <a:endParaRPr lang="en-US" sz="2400" b="1"/>
          </a:p>
          <a:p>
            <a:pPr lvl="2">
              <a:lnSpc>
                <a:spcPct val="90000"/>
              </a:lnSpc>
              <a:buFont typeface="Wingdings" pitchFamily="2" charset="2"/>
              <a:buNone/>
            </a:pPr>
            <a:endParaRPr lang="en-US" b="1"/>
          </a:p>
        </p:txBody>
      </p:sp>
      <p:pic>
        <p:nvPicPr>
          <p:cNvPr id="111620"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11622" name="AutoShape 6"/>
          <p:cNvSpPr>
            <a:spLocks noChangeArrowheads="1"/>
          </p:cNvSpPr>
          <p:nvPr/>
        </p:nvSpPr>
        <p:spPr bwMode="auto">
          <a:xfrm>
            <a:off x="457200" y="21336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11623" name="AutoShape 7"/>
          <p:cNvSpPr>
            <a:spLocks noChangeArrowheads="1"/>
          </p:cNvSpPr>
          <p:nvPr/>
        </p:nvSpPr>
        <p:spPr bwMode="auto">
          <a:xfrm>
            <a:off x="838200" y="2971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1624" name="AutoShape 8"/>
          <p:cNvSpPr>
            <a:spLocks noChangeArrowheads="1"/>
          </p:cNvSpPr>
          <p:nvPr/>
        </p:nvSpPr>
        <p:spPr bwMode="auto">
          <a:xfrm>
            <a:off x="838200" y="4114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1625" name="AutoShape 9"/>
          <p:cNvSpPr>
            <a:spLocks noChangeArrowheads="1"/>
          </p:cNvSpPr>
          <p:nvPr/>
        </p:nvSpPr>
        <p:spPr bwMode="auto">
          <a:xfrm>
            <a:off x="838200" y="3733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1627" name="AutoShape 11"/>
          <p:cNvSpPr>
            <a:spLocks noChangeArrowheads="1"/>
          </p:cNvSpPr>
          <p:nvPr/>
        </p:nvSpPr>
        <p:spPr bwMode="auto">
          <a:xfrm>
            <a:off x="1447800" y="5486400"/>
            <a:ext cx="4572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11628" name="AutoShape 12"/>
          <p:cNvSpPr>
            <a:spLocks noChangeArrowheads="1"/>
          </p:cNvSpPr>
          <p:nvPr/>
        </p:nvSpPr>
        <p:spPr bwMode="auto">
          <a:xfrm>
            <a:off x="1371600" y="4800600"/>
            <a:ext cx="5334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26626" name="Rectangle 2"/>
          <p:cNvSpPr>
            <a:spLocks noGrp="1" noChangeArrowheads="1"/>
          </p:cNvSpPr>
          <p:nvPr>
            <p:ph type="title"/>
          </p:nvPr>
        </p:nvSpPr>
        <p:spPr>
          <a:xfrm>
            <a:off x="228600" y="3048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Pros and Cons for Brownfields</a:t>
            </a:r>
          </a:p>
        </p:txBody>
      </p:sp>
      <p:sp>
        <p:nvSpPr>
          <p:cNvPr id="26627" name="Rectangle 3"/>
          <p:cNvSpPr>
            <a:spLocks noGrp="1" noChangeArrowheads="1"/>
          </p:cNvSpPr>
          <p:nvPr>
            <p:ph type="body" sz="half" idx="1"/>
          </p:nvPr>
        </p:nvSpPr>
        <p:spPr>
          <a:xfrm>
            <a:off x="838200" y="2362200"/>
            <a:ext cx="8001000" cy="4114800"/>
          </a:xfrm>
        </p:spPr>
        <p:txBody>
          <a:bodyPr/>
          <a:lstStyle/>
          <a:p>
            <a:pPr>
              <a:lnSpc>
                <a:spcPct val="90000"/>
              </a:lnSpc>
            </a:pPr>
            <a:r>
              <a:rPr lang="en-US" sz="2400" b="1"/>
              <a:t>Pro:  use of existing executive organizations to administer the UBL</a:t>
            </a:r>
          </a:p>
          <a:p>
            <a:pPr>
              <a:lnSpc>
                <a:spcPct val="90000"/>
              </a:lnSpc>
            </a:pPr>
            <a:r>
              <a:rPr lang="en-US" sz="2400" b="1"/>
              <a:t>Pro:  applicable to all types of properties</a:t>
            </a:r>
          </a:p>
          <a:p>
            <a:pPr>
              <a:lnSpc>
                <a:spcPct val="90000"/>
              </a:lnSpc>
            </a:pPr>
            <a:r>
              <a:rPr lang="en-US" sz="2400" b="1"/>
              <a:t>Pro:  emergency authority available</a:t>
            </a:r>
          </a:p>
          <a:p>
            <a:pPr>
              <a:lnSpc>
                <a:spcPct val="90000"/>
              </a:lnSpc>
            </a:pPr>
            <a:r>
              <a:rPr lang="en-US" sz="2400" b="1"/>
              <a:t>Pro:  repair orders are recorded, so they run with the land</a:t>
            </a:r>
          </a:p>
          <a:p>
            <a:pPr>
              <a:lnSpc>
                <a:spcPct val="90000"/>
              </a:lnSpc>
            </a:pPr>
            <a:r>
              <a:rPr lang="en-US" sz="2400" b="1"/>
              <a:t>Pro:  continuous enforcement orders now streamline the process, particularly for repeat offenders</a:t>
            </a:r>
          </a:p>
          <a:p>
            <a:pPr>
              <a:lnSpc>
                <a:spcPct val="90000"/>
              </a:lnSpc>
              <a:buFont typeface="Wingdings" pitchFamily="2" charset="2"/>
              <a:buNone/>
            </a:pPr>
            <a:endParaRPr lang="en-US" sz="2400" b="1"/>
          </a:p>
        </p:txBody>
      </p:sp>
      <p:pic>
        <p:nvPicPr>
          <p:cNvPr id="26628" name="Picture 4" descr="Picture1"/>
          <p:cNvPicPr>
            <a:picLocks noChangeAspect="1" noChangeArrowheads="1"/>
          </p:cNvPicPr>
          <p:nvPr>
            <p:ph sz="half" idx="2"/>
          </p:nvPr>
        </p:nvPicPr>
        <p:blipFill>
          <a:blip r:embed="rId2" cstate="print"/>
          <a:srcRect/>
          <a:stretch>
            <a:fillRect/>
          </a:stretch>
        </p:blipFill>
        <p:spPr>
          <a:xfrm>
            <a:off x="5707063" y="6486525"/>
            <a:ext cx="3436937" cy="371475"/>
          </a:xfrm>
          <a:noFill/>
          <a:ln/>
        </p:spPr>
      </p:pic>
      <p:sp>
        <p:nvSpPr>
          <p:cNvPr id="26631" name="AutoShape 7"/>
          <p:cNvSpPr>
            <a:spLocks noChangeArrowheads="1"/>
          </p:cNvSpPr>
          <p:nvPr/>
        </p:nvSpPr>
        <p:spPr bwMode="auto">
          <a:xfrm>
            <a:off x="609600" y="2514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6632" name="AutoShape 8"/>
          <p:cNvSpPr>
            <a:spLocks noChangeArrowheads="1"/>
          </p:cNvSpPr>
          <p:nvPr/>
        </p:nvSpPr>
        <p:spPr bwMode="auto">
          <a:xfrm>
            <a:off x="609600" y="3200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6633" name="AutoShape 9"/>
          <p:cNvSpPr>
            <a:spLocks noChangeArrowheads="1"/>
          </p:cNvSpPr>
          <p:nvPr/>
        </p:nvSpPr>
        <p:spPr bwMode="auto">
          <a:xfrm>
            <a:off x="609600" y="3657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6634" name="AutoShape 10"/>
          <p:cNvSpPr>
            <a:spLocks noChangeArrowheads="1"/>
          </p:cNvSpPr>
          <p:nvPr/>
        </p:nvSpPr>
        <p:spPr bwMode="auto">
          <a:xfrm>
            <a:off x="609600" y="4038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6635" name="AutoShape 11"/>
          <p:cNvSpPr>
            <a:spLocks noChangeArrowheads="1"/>
          </p:cNvSpPr>
          <p:nvPr/>
        </p:nvSpPr>
        <p:spPr bwMode="auto">
          <a:xfrm>
            <a:off x="609600" y="4724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Rectangle 5"/>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12642" name="Rectangle 2"/>
          <p:cNvSpPr>
            <a:spLocks noGrp="1" noChangeArrowheads="1"/>
          </p:cNvSpPr>
          <p:nvPr>
            <p:ph type="title"/>
          </p:nvPr>
        </p:nvSpPr>
        <p:spPr>
          <a:xfrm>
            <a:off x="304800" y="3048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Pros and Cons for Brownfields</a:t>
            </a:r>
          </a:p>
        </p:txBody>
      </p:sp>
      <p:sp>
        <p:nvSpPr>
          <p:cNvPr id="112643" name="Rectangle 3"/>
          <p:cNvSpPr>
            <a:spLocks noGrp="1" noChangeArrowheads="1"/>
          </p:cNvSpPr>
          <p:nvPr>
            <p:ph type="body" idx="1"/>
          </p:nvPr>
        </p:nvSpPr>
        <p:spPr>
          <a:xfrm>
            <a:off x="609600" y="1981200"/>
            <a:ext cx="8077200" cy="4038600"/>
          </a:xfrm>
        </p:spPr>
        <p:txBody>
          <a:bodyPr/>
          <a:lstStyle/>
          <a:p>
            <a:r>
              <a:rPr lang="en-US" sz="2400" b="1"/>
              <a:t>Pro:  The UBF is a dedicated, non-reverting fund with funding sources, including:</a:t>
            </a:r>
          </a:p>
          <a:p>
            <a:pPr>
              <a:buFont typeface="Wingdings" pitchFamily="2" charset="2"/>
              <a:buNone/>
            </a:pPr>
            <a:endParaRPr lang="en-US" sz="2400" b="1"/>
          </a:p>
          <a:p>
            <a:pPr lvl="1"/>
            <a:r>
              <a:rPr lang="en-US" sz="2400" b="1"/>
              <a:t> all recovered work costs and penalties, which  must be deposited in the UBF</a:t>
            </a:r>
          </a:p>
          <a:p>
            <a:pPr lvl="1"/>
            <a:r>
              <a:rPr lang="en-US" sz="2400" b="1"/>
              <a:t> general appropriations</a:t>
            </a:r>
          </a:p>
          <a:p>
            <a:pPr lvl="1"/>
            <a:r>
              <a:rPr lang="en-US" sz="2400" b="1"/>
              <a:t> grants and donations</a:t>
            </a:r>
          </a:p>
          <a:p>
            <a:pPr lvl="1"/>
            <a:r>
              <a:rPr lang="en-US" sz="2400" b="1"/>
              <a:t> deposit of certain property taxes (discussed later)</a:t>
            </a:r>
          </a:p>
          <a:p>
            <a:pPr lvl="1">
              <a:buFont typeface="Wingdings" pitchFamily="2" charset="2"/>
              <a:buNone/>
            </a:pPr>
            <a:endParaRPr lang="en-US" b="1"/>
          </a:p>
          <a:p>
            <a:endParaRPr lang="en-US"/>
          </a:p>
        </p:txBody>
      </p:sp>
      <p:pic>
        <p:nvPicPr>
          <p:cNvPr id="112644"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12646" name="AutoShape 6"/>
          <p:cNvSpPr>
            <a:spLocks noChangeArrowheads="1"/>
          </p:cNvSpPr>
          <p:nvPr/>
        </p:nvSpPr>
        <p:spPr bwMode="auto">
          <a:xfrm>
            <a:off x="381000" y="2133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2647" name="AutoShape 7"/>
          <p:cNvSpPr>
            <a:spLocks noChangeArrowheads="1"/>
          </p:cNvSpPr>
          <p:nvPr/>
        </p:nvSpPr>
        <p:spPr bwMode="auto">
          <a:xfrm>
            <a:off x="1066800" y="3276600"/>
            <a:ext cx="381000" cy="4572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12648" name="AutoShape 8"/>
          <p:cNvSpPr>
            <a:spLocks noChangeArrowheads="1"/>
          </p:cNvSpPr>
          <p:nvPr/>
        </p:nvSpPr>
        <p:spPr bwMode="auto">
          <a:xfrm>
            <a:off x="1066800" y="41148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12651" name="AutoShape 11"/>
          <p:cNvSpPr>
            <a:spLocks noChangeArrowheads="1"/>
          </p:cNvSpPr>
          <p:nvPr/>
        </p:nvSpPr>
        <p:spPr bwMode="auto">
          <a:xfrm>
            <a:off x="1066800" y="44958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12652" name="AutoShape 12"/>
          <p:cNvSpPr>
            <a:spLocks noChangeArrowheads="1"/>
          </p:cNvSpPr>
          <p:nvPr/>
        </p:nvSpPr>
        <p:spPr bwMode="auto">
          <a:xfrm>
            <a:off x="1066800" y="49530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27650" name="Rectangle 2"/>
          <p:cNvSpPr>
            <a:spLocks noGrp="1" noChangeArrowheads="1"/>
          </p:cNvSpPr>
          <p:nvPr>
            <p:ph type="title"/>
          </p:nvPr>
        </p:nvSpPr>
        <p:spPr>
          <a:xfrm>
            <a:off x="228600" y="3048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Pros and Cons for Brownfields</a:t>
            </a:r>
          </a:p>
        </p:txBody>
      </p:sp>
      <p:sp>
        <p:nvSpPr>
          <p:cNvPr id="27651" name="Rectangle 3"/>
          <p:cNvSpPr>
            <a:spLocks noGrp="1" noChangeArrowheads="1"/>
          </p:cNvSpPr>
          <p:nvPr>
            <p:ph type="body" sz="half" idx="1"/>
          </p:nvPr>
        </p:nvSpPr>
        <p:spPr>
          <a:xfrm>
            <a:off x="533400" y="1981200"/>
            <a:ext cx="8077200" cy="4114800"/>
          </a:xfrm>
        </p:spPr>
        <p:txBody>
          <a:bodyPr/>
          <a:lstStyle/>
          <a:p>
            <a:pPr>
              <a:lnSpc>
                <a:spcPct val="80000"/>
              </a:lnSpc>
            </a:pPr>
            <a:r>
              <a:rPr lang="en-US" sz="2400" b="1"/>
              <a:t>Pro:  Costs and penalties may be entered as a personal judgment against those with an interest in the property (except mortgagees)</a:t>
            </a:r>
          </a:p>
          <a:p>
            <a:pPr>
              <a:lnSpc>
                <a:spcPct val="80000"/>
              </a:lnSpc>
              <a:buFont typeface="Wingdings" pitchFamily="2" charset="2"/>
              <a:buNone/>
            </a:pPr>
            <a:endParaRPr lang="en-US" sz="2400" b="1"/>
          </a:p>
          <a:p>
            <a:pPr>
              <a:lnSpc>
                <a:spcPct val="80000"/>
              </a:lnSpc>
            </a:pPr>
            <a:r>
              <a:rPr lang="en-US" sz="2400" b="1"/>
              <a:t>Pro:  Costs and penalties may be certified as a special assessment and added to the property tax bill</a:t>
            </a:r>
          </a:p>
          <a:p>
            <a:pPr>
              <a:lnSpc>
                <a:spcPct val="80000"/>
              </a:lnSpc>
              <a:buFont typeface="Wingdings" pitchFamily="2" charset="2"/>
              <a:buNone/>
            </a:pPr>
            <a:endParaRPr lang="en-US" sz="2400" b="1"/>
          </a:p>
          <a:p>
            <a:pPr lvl="1">
              <a:lnSpc>
                <a:spcPct val="80000"/>
              </a:lnSpc>
            </a:pPr>
            <a:r>
              <a:rPr lang="en-US" sz="2000" b="1"/>
              <a:t> special assessments are priority liens</a:t>
            </a:r>
          </a:p>
          <a:p>
            <a:pPr lvl="1">
              <a:lnSpc>
                <a:spcPct val="80000"/>
              </a:lnSpc>
            </a:pPr>
            <a:r>
              <a:rPr lang="en-US" sz="2000" b="1"/>
              <a:t> special assessments are collected like property taxes</a:t>
            </a:r>
          </a:p>
          <a:p>
            <a:pPr lvl="1">
              <a:lnSpc>
                <a:spcPct val="80000"/>
              </a:lnSpc>
            </a:pPr>
            <a:r>
              <a:rPr lang="en-US" sz="2000" b="1"/>
              <a:t> county executive can obtain title through tax sale  </a:t>
            </a:r>
          </a:p>
          <a:p>
            <a:pPr lvl="1">
              <a:lnSpc>
                <a:spcPct val="80000"/>
              </a:lnSpc>
            </a:pPr>
            <a:r>
              <a:rPr lang="en-US" sz="2000" b="1"/>
              <a:t> probably the most advantageous aspect of the UBL with regard to Brownfields</a:t>
            </a:r>
          </a:p>
          <a:p>
            <a:pPr lvl="1">
              <a:lnSpc>
                <a:spcPct val="80000"/>
              </a:lnSpc>
              <a:buFont typeface="Wingdings" pitchFamily="2" charset="2"/>
              <a:buNone/>
            </a:pPr>
            <a:endParaRPr lang="en-US" sz="2000" b="1"/>
          </a:p>
          <a:p>
            <a:pPr lvl="1">
              <a:lnSpc>
                <a:spcPct val="80000"/>
              </a:lnSpc>
              <a:buFont typeface="Wingdings" pitchFamily="2" charset="2"/>
              <a:buNone/>
            </a:pPr>
            <a:endParaRPr lang="en-US" sz="1600" b="1"/>
          </a:p>
          <a:p>
            <a:pPr>
              <a:lnSpc>
                <a:spcPct val="80000"/>
              </a:lnSpc>
            </a:pPr>
            <a:endParaRPr lang="en-US" sz="1800" b="1"/>
          </a:p>
        </p:txBody>
      </p:sp>
      <p:pic>
        <p:nvPicPr>
          <p:cNvPr id="27652" name="Picture 4" descr="Picture1"/>
          <p:cNvPicPr>
            <a:picLocks noChangeAspect="1" noChangeArrowheads="1"/>
          </p:cNvPicPr>
          <p:nvPr>
            <p:ph sz="half" idx="2"/>
          </p:nvPr>
        </p:nvPicPr>
        <p:blipFill>
          <a:blip r:embed="rId2" cstate="print"/>
          <a:srcRect/>
          <a:stretch>
            <a:fillRect/>
          </a:stretch>
        </p:blipFill>
        <p:spPr>
          <a:xfrm>
            <a:off x="5707063" y="6486525"/>
            <a:ext cx="3436937" cy="371475"/>
          </a:xfrm>
          <a:noFill/>
          <a:ln/>
        </p:spPr>
      </p:pic>
      <p:sp>
        <p:nvSpPr>
          <p:cNvPr id="27656" name="AutoShape 8"/>
          <p:cNvSpPr>
            <a:spLocks noChangeArrowheads="1"/>
          </p:cNvSpPr>
          <p:nvPr/>
        </p:nvSpPr>
        <p:spPr bwMode="auto">
          <a:xfrm>
            <a:off x="304800" y="2057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7657" name="AutoShape 9"/>
          <p:cNvSpPr>
            <a:spLocks noChangeArrowheads="1"/>
          </p:cNvSpPr>
          <p:nvPr/>
        </p:nvSpPr>
        <p:spPr bwMode="auto">
          <a:xfrm>
            <a:off x="304800" y="3352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7658" name="AutoShape 10"/>
          <p:cNvSpPr>
            <a:spLocks noChangeArrowheads="1"/>
          </p:cNvSpPr>
          <p:nvPr/>
        </p:nvSpPr>
        <p:spPr bwMode="auto">
          <a:xfrm>
            <a:off x="990600" y="45720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27659" name="AutoShape 11"/>
          <p:cNvSpPr>
            <a:spLocks noChangeArrowheads="1"/>
          </p:cNvSpPr>
          <p:nvPr/>
        </p:nvSpPr>
        <p:spPr bwMode="auto">
          <a:xfrm>
            <a:off x="990600" y="48768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27660" name="AutoShape 12"/>
          <p:cNvSpPr>
            <a:spLocks noChangeArrowheads="1"/>
          </p:cNvSpPr>
          <p:nvPr/>
        </p:nvSpPr>
        <p:spPr bwMode="auto">
          <a:xfrm>
            <a:off x="990600" y="51816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27661" name="AutoShape 13"/>
          <p:cNvSpPr>
            <a:spLocks noChangeArrowheads="1"/>
          </p:cNvSpPr>
          <p:nvPr/>
        </p:nvSpPr>
        <p:spPr bwMode="auto">
          <a:xfrm>
            <a:off x="990600" y="54864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13666" name="Rectangle 2"/>
          <p:cNvSpPr>
            <a:spLocks noGrp="1" noChangeArrowheads="1"/>
          </p:cNvSpPr>
          <p:nvPr>
            <p:ph type="title"/>
          </p:nvPr>
        </p:nvSpPr>
        <p:spPr>
          <a:xfrm>
            <a:off x="304800" y="228600"/>
            <a:ext cx="8458200" cy="1143000"/>
          </a:xfrm>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13667" name="Rectangle 3"/>
          <p:cNvSpPr>
            <a:spLocks noGrp="1" noChangeArrowheads="1"/>
          </p:cNvSpPr>
          <p:nvPr>
            <p:ph type="body" idx="1"/>
          </p:nvPr>
        </p:nvSpPr>
        <p:spPr>
          <a:xfrm>
            <a:off x="533400" y="1828800"/>
            <a:ext cx="8229600" cy="4835525"/>
          </a:xfrm>
        </p:spPr>
        <p:txBody>
          <a:bodyPr/>
          <a:lstStyle/>
          <a:p>
            <a:pPr lvl="1"/>
            <a:r>
              <a:rPr lang="en-US" sz="2400" b="1"/>
              <a:t>Ownership and Control - Ultimately, the best way for local government to control the fate of a Brownfield is to </a:t>
            </a:r>
            <a:r>
              <a:rPr lang="en-US" sz="2400" b="1" i="1"/>
              <a:t>own or otherwise control</a:t>
            </a:r>
            <a:r>
              <a:rPr lang="en-US" sz="2400" b="1"/>
              <a:t> the property</a:t>
            </a:r>
          </a:p>
          <a:p>
            <a:pPr>
              <a:buFont typeface="Wingdings" pitchFamily="2" charset="2"/>
              <a:buNone/>
            </a:pPr>
            <a:endParaRPr lang="en-US" sz="2400" b="1"/>
          </a:p>
          <a:p>
            <a:pPr lvl="1"/>
            <a:r>
              <a:rPr lang="en-US" sz="2400" b="1"/>
              <a:t>Tools to obtain ownership and control:</a:t>
            </a:r>
          </a:p>
          <a:p>
            <a:pPr lvl="1">
              <a:buFont typeface="Wingdings" pitchFamily="2" charset="2"/>
              <a:buNone/>
            </a:pPr>
            <a:endParaRPr lang="en-US" sz="2400" b="1"/>
          </a:p>
          <a:p>
            <a:pPr lvl="2"/>
            <a:r>
              <a:rPr lang="en-US" sz="1800" b="1"/>
              <a:t>Donation</a:t>
            </a:r>
          </a:p>
          <a:p>
            <a:pPr lvl="2"/>
            <a:r>
              <a:rPr lang="en-US" sz="1800" b="1"/>
              <a:t>Purchase</a:t>
            </a:r>
          </a:p>
          <a:p>
            <a:pPr lvl="2"/>
            <a:r>
              <a:rPr lang="en-US" sz="1800" b="1"/>
              <a:t>Eminent Domain</a:t>
            </a:r>
          </a:p>
          <a:p>
            <a:pPr lvl="2"/>
            <a:r>
              <a:rPr lang="en-US" sz="1800" b="1"/>
              <a:t>Tax Sale</a:t>
            </a:r>
          </a:p>
        </p:txBody>
      </p:sp>
      <p:pic>
        <p:nvPicPr>
          <p:cNvPr id="113668"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13671" name="AutoShape 7"/>
          <p:cNvSpPr>
            <a:spLocks noChangeArrowheads="1"/>
          </p:cNvSpPr>
          <p:nvPr/>
        </p:nvSpPr>
        <p:spPr bwMode="auto">
          <a:xfrm>
            <a:off x="838200" y="38862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13672" name="AutoShape 8"/>
          <p:cNvSpPr>
            <a:spLocks noChangeArrowheads="1"/>
          </p:cNvSpPr>
          <p:nvPr/>
        </p:nvSpPr>
        <p:spPr bwMode="auto">
          <a:xfrm>
            <a:off x="1143000" y="4724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3673" name="AutoShape 9"/>
          <p:cNvSpPr>
            <a:spLocks noChangeArrowheads="1"/>
          </p:cNvSpPr>
          <p:nvPr/>
        </p:nvSpPr>
        <p:spPr bwMode="auto">
          <a:xfrm>
            <a:off x="1143000" y="5105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3674" name="AutoShape 10"/>
          <p:cNvSpPr>
            <a:spLocks noChangeArrowheads="1"/>
          </p:cNvSpPr>
          <p:nvPr/>
        </p:nvSpPr>
        <p:spPr bwMode="auto">
          <a:xfrm>
            <a:off x="1143000" y="5410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3675" name="AutoShape 11"/>
          <p:cNvSpPr>
            <a:spLocks noChangeArrowheads="1"/>
          </p:cNvSpPr>
          <p:nvPr/>
        </p:nvSpPr>
        <p:spPr bwMode="auto">
          <a:xfrm>
            <a:off x="1143000" y="5791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3676" name="AutoShape 12"/>
          <p:cNvSpPr>
            <a:spLocks noChangeArrowheads="1"/>
          </p:cNvSpPr>
          <p:nvPr/>
        </p:nvSpPr>
        <p:spPr bwMode="auto">
          <a:xfrm>
            <a:off x="381000" y="1752600"/>
            <a:ext cx="914400" cy="533400"/>
          </a:xfrm>
          <a:prstGeom prst="rightArrow">
            <a:avLst>
              <a:gd name="adj1" fmla="val 50000"/>
              <a:gd name="adj2" fmla="val 42857"/>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42" name="Rectangle 10"/>
          <p:cNvSpPr>
            <a:spLocks noChangeArrowheads="1"/>
          </p:cNvSpPr>
          <p:nvPr/>
        </p:nvSpPr>
        <p:spPr bwMode="auto">
          <a:xfrm>
            <a:off x="762000" y="0"/>
            <a:ext cx="80010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72035" name="Rectangle 3"/>
          <p:cNvSpPr>
            <a:spLocks noGrp="1" noChangeArrowheads="1"/>
          </p:cNvSpPr>
          <p:nvPr>
            <p:ph type="body" sz="half" idx="1"/>
          </p:nvPr>
        </p:nvSpPr>
        <p:spPr>
          <a:xfrm>
            <a:off x="609600" y="1828800"/>
            <a:ext cx="8077200" cy="4302125"/>
          </a:xfrm>
        </p:spPr>
        <p:txBody>
          <a:bodyPr/>
          <a:lstStyle/>
          <a:p>
            <a:pPr lvl="2"/>
            <a:r>
              <a:rPr lang="en-US" b="1"/>
              <a:t>Constitutional Concerns -- Fourth Amendment</a:t>
            </a:r>
          </a:p>
          <a:p>
            <a:pPr lvl="2"/>
            <a:endParaRPr lang="en-US" b="1"/>
          </a:p>
          <a:p>
            <a:pPr lvl="3"/>
            <a:r>
              <a:rPr lang="en-US" b="1"/>
              <a:t>administrative (non-criminal) inspections of property without a warrant are allowed only where there I s a regulatory scheme with certain and regular inspections</a:t>
            </a:r>
            <a:r>
              <a:rPr lang="en-US"/>
              <a:t> </a:t>
            </a:r>
          </a:p>
        </p:txBody>
      </p:sp>
      <p:sp>
        <p:nvSpPr>
          <p:cNvPr id="172037" name="AutoShape 5"/>
          <p:cNvSpPr>
            <a:spLocks noChangeArrowheads="1"/>
          </p:cNvSpPr>
          <p:nvPr/>
        </p:nvSpPr>
        <p:spPr bwMode="auto">
          <a:xfrm>
            <a:off x="1295400" y="19812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pic>
        <p:nvPicPr>
          <p:cNvPr id="172038" name="Picture 6" descr="Picture1"/>
          <p:cNvPicPr>
            <a:picLocks noChangeAspect="1" noChangeArrowheads="1"/>
          </p:cNvPicPr>
          <p:nvPr>
            <p:ph sz="half" idx="2"/>
          </p:nvPr>
        </p:nvPicPr>
        <p:blipFill>
          <a:blip r:embed="rId3" cstate="print"/>
          <a:srcRect/>
          <a:stretch>
            <a:fillRect/>
          </a:stretch>
        </p:blipFill>
        <p:spPr>
          <a:xfrm>
            <a:off x="5707063" y="6486525"/>
            <a:ext cx="3436937" cy="371475"/>
          </a:xfrm>
          <a:noFill/>
          <a:ln/>
        </p:spPr>
      </p:pic>
      <p:sp>
        <p:nvSpPr>
          <p:cNvPr id="172044" name="Rectangle 12"/>
          <p:cNvSpPr>
            <a:spLocks noChangeArrowheads="1"/>
          </p:cNvSpPr>
          <p:nvPr/>
        </p:nvSpPr>
        <p:spPr bwMode="auto">
          <a:xfrm>
            <a:off x="1295400" y="152400"/>
            <a:ext cx="6991350" cy="1250950"/>
          </a:xfrm>
          <a:prstGeom prst="rect">
            <a:avLst/>
          </a:prstGeom>
          <a:noFill/>
          <a:ln w="9525">
            <a:noFill/>
            <a:miter lim="800000"/>
            <a:headEnd/>
            <a:tailEnd/>
          </a:ln>
          <a:effectLst/>
        </p:spPr>
        <p:txBody>
          <a:bodyPr wrap="none">
            <a:spAutoFit/>
          </a:bodyPr>
          <a:lstStyle/>
          <a:p>
            <a:pPr algn="ctr"/>
            <a:r>
              <a:rPr lang="en-US" sz="4000" b="1">
                <a:solidFill>
                  <a:srgbClr val="4D4D4D"/>
                </a:solidFill>
                <a:effectLst>
                  <a:outerShdw blurRad="38100" dist="38100" dir="2700000" algn="tl">
                    <a:srgbClr val="000000"/>
                  </a:outerShdw>
                </a:effectLst>
                <a:latin typeface="Arial" charset="0"/>
              </a:rPr>
              <a:t>BROWNFIELDS</a:t>
            </a:r>
            <a:r>
              <a:rPr lang="en-US" sz="3600" b="1">
                <a:solidFill>
                  <a:srgbClr val="4D4D4D"/>
                </a:solidFill>
                <a:effectLst>
                  <a:outerShdw blurRad="38100" dist="38100" dir="2700000" algn="tl">
                    <a:srgbClr val="000000"/>
                  </a:outerShdw>
                </a:effectLst>
                <a:latin typeface="Arial" charset="0"/>
              </a:rPr>
              <a:t/>
            </a:r>
            <a:br>
              <a:rPr lang="en-US" sz="3600" b="1">
                <a:solidFill>
                  <a:srgbClr val="4D4D4D"/>
                </a:solidFill>
                <a:effectLst>
                  <a:outerShdw blurRad="38100" dist="38100" dir="2700000" algn="tl">
                    <a:srgbClr val="000000"/>
                  </a:outerShdw>
                </a:effectLst>
                <a:latin typeface="Arial" charset="0"/>
              </a:rPr>
            </a:br>
            <a:r>
              <a:rPr lang="en-US" sz="3600" b="1">
                <a:solidFill>
                  <a:srgbClr val="4D4D4D"/>
                </a:solidFill>
                <a:effectLst>
                  <a:outerShdw blurRad="38100" dist="38100" dir="2700000" algn="tl">
                    <a:srgbClr val="000000"/>
                  </a:outerShdw>
                </a:effectLst>
                <a:latin typeface="Arial" charset="0"/>
              </a:rPr>
              <a:t>Problem of Access and Control</a:t>
            </a:r>
          </a:p>
        </p:txBody>
      </p:sp>
      <p:sp>
        <p:nvSpPr>
          <p:cNvPr id="172046" name="AutoShape 14"/>
          <p:cNvSpPr>
            <a:spLocks noChangeArrowheads="1"/>
          </p:cNvSpPr>
          <p:nvPr/>
        </p:nvSpPr>
        <p:spPr bwMode="auto">
          <a:xfrm>
            <a:off x="1676400" y="3200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3"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14690" name="Rectangle 2"/>
          <p:cNvSpPr>
            <a:spLocks noGrp="1" noChangeArrowheads="1"/>
          </p:cNvSpPr>
          <p:nvPr>
            <p:ph type="title"/>
          </p:nvPr>
        </p:nvSpPr>
        <p:spPr>
          <a:xfrm>
            <a:off x="304800" y="304800"/>
            <a:ext cx="8229600" cy="1143000"/>
          </a:xfrm>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14691" name="Rectangle 3"/>
          <p:cNvSpPr>
            <a:spLocks noGrp="1" noChangeArrowheads="1"/>
          </p:cNvSpPr>
          <p:nvPr>
            <p:ph type="body" idx="1"/>
          </p:nvPr>
        </p:nvSpPr>
        <p:spPr>
          <a:xfrm>
            <a:off x="914400" y="2057400"/>
            <a:ext cx="8229600" cy="4530725"/>
          </a:xfrm>
        </p:spPr>
        <p:txBody>
          <a:bodyPr/>
          <a:lstStyle/>
          <a:p>
            <a:r>
              <a:rPr lang="en-US" sz="2400" b="1"/>
              <a:t>Purchasing property takes time and requires money:</a:t>
            </a:r>
          </a:p>
          <a:p>
            <a:pPr>
              <a:buFont typeface="Wingdings" pitchFamily="2" charset="2"/>
              <a:buNone/>
            </a:pPr>
            <a:endParaRPr lang="en-US" sz="2400" b="1"/>
          </a:p>
          <a:p>
            <a:pPr lvl="1"/>
            <a:r>
              <a:rPr lang="en-US" sz="2400" b="1"/>
              <a:t>appraisals</a:t>
            </a:r>
          </a:p>
          <a:p>
            <a:pPr lvl="1"/>
            <a:r>
              <a:rPr lang="en-US" sz="2400" b="1"/>
              <a:t>offers and negotiations</a:t>
            </a:r>
          </a:p>
          <a:p>
            <a:pPr lvl="1"/>
            <a:r>
              <a:rPr lang="en-US" sz="2400" b="1"/>
              <a:t>public notice</a:t>
            </a:r>
          </a:p>
          <a:p>
            <a:pPr lvl="1"/>
            <a:r>
              <a:rPr lang="en-US" sz="2400" b="1"/>
              <a:t>administrative and transaction costs</a:t>
            </a:r>
          </a:p>
          <a:p>
            <a:pPr lvl="1"/>
            <a:r>
              <a:rPr lang="en-US" sz="2400" b="1"/>
              <a:t>purchase money</a:t>
            </a:r>
          </a:p>
          <a:p>
            <a:pPr lvl="1">
              <a:buFont typeface="Wingdings" pitchFamily="2" charset="2"/>
              <a:buNone/>
            </a:pPr>
            <a:endParaRPr lang="en-US" sz="2400" b="1"/>
          </a:p>
          <a:p>
            <a:pPr eaLnBrk="0" hangingPunct="0">
              <a:spcBef>
                <a:spcPct val="0"/>
              </a:spcBef>
              <a:buClrTx/>
              <a:buSzTx/>
              <a:buFontTx/>
              <a:buNone/>
            </a:pPr>
            <a:endParaRPr lang="en-US"/>
          </a:p>
        </p:txBody>
      </p:sp>
      <p:pic>
        <p:nvPicPr>
          <p:cNvPr id="114692"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14694" name="AutoShape 6"/>
          <p:cNvSpPr>
            <a:spLocks noChangeArrowheads="1"/>
          </p:cNvSpPr>
          <p:nvPr/>
        </p:nvSpPr>
        <p:spPr bwMode="auto">
          <a:xfrm>
            <a:off x="762000" y="22098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14695" name="AutoShape 7"/>
          <p:cNvSpPr>
            <a:spLocks noChangeArrowheads="1"/>
          </p:cNvSpPr>
          <p:nvPr/>
        </p:nvSpPr>
        <p:spPr bwMode="auto">
          <a:xfrm>
            <a:off x="1143000" y="3505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4696" name="AutoShape 8"/>
          <p:cNvSpPr>
            <a:spLocks noChangeArrowheads="1"/>
          </p:cNvSpPr>
          <p:nvPr/>
        </p:nvSpPr>
        <p:spPr bwMode="auto">
          <a:xfrm>
            <a:off x="1143000" y="3962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4697" name="AutoShape 9"/>
          <p:cNvSpPr>
            <a:spLocks noChangeArrowheads="1"/>
          </p:cNvSpPr>
          <p:nvPr/>
        </p:nvSpPr>
        <p:spPr bwMode="auto">
          <a:xfrm>
            <a:off x="1143000" y="4343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4698" name="AutoShape 10"/>
          <p:cNvSpPr>
            <a:spLocks noChangeArrowheads="1"/>
          </p:cNvSpPr>
          <p:nvPr/>
        </p:nvSpPr>
        <p:spPr bwMode="auto">
          <a:xfrm>
            <a:off x="1143000" y="4724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4699" name="AutoShape 11"/>
          <p:cNvSpPr>
            <a:spLocks noChangeArrowheads="1"/>
          </p:cNvSpPr>
          <p:nvPr/>
        </p:nvSpPr>
        <p:spPr bwMode="auto">
          <a:xfrm>
            <a:off x="1143000" y="5257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15714" name="Rectangle 2"/>
          <p:cNvSpPr>
            <a:spLocks noGrp="1" noChangeArrowheads="1"/>
          </p:cNvSpPr>
          <p:nvPr>
            <p:ph type="title"/>
          </p:nvPr>
        </p:nvSpPr>
        <p:spPr>
          <a:xfrm>
            <a:off x="304800" y="304800"/>
            <a:ext cx="8229600" cy="1143000"/>
          </a:xfrm>
        </p:spPr>
        <p:txBody>
          <a:bodyPr/>
          <a:lstStyle/>
          <a:p>
            <a:r>
              <a:rPr lang="en-US" sz="4000" b="1">
                <a:solidFill>
                  <a:srgbClr val="4D4D4D"/>
                </a:solidFill>
              </a:rPr>
              <a:t>Property Tax Collection</a:t>
            </a:r>
            <a:r>
              <a:rPr lang="en-US" sz="3600" b="1">
                <a:solidFill>
                  <a:srgbClr val="4D4D4D"/>
                </a:solidFill>
              </a:rPr>
              <a:t/>
            </a:r>
            <a:br>
              <a:rPr lang="en-US" sz="3600" b="1">
                <a:solidFill>
                  <a:srgbClr val="4D4D4D"/>
                </a:solidFill>
              </a:rPr>
            </a:br>
            <a:r>
              <a:rPr lang="en-US" sz="3600" b="1">
                <a:solidFill>
                  <a:srgbClr val="4D4D4D"/>
                </a:solidFill>
              </a:rPr>
              <a:t>An Option for Control of Brownfields</a:t>
            </a:r>
          </a:p>
        </p:txBody>
      </p:sp>
      <p:sp>
        <p:nvSpPr>
          <p:cNvPr id="115715" name="Rectangle 3"/>
          <p:cNvSpPr>
            <a:spLocks noGrp="1" noChangeArrowheads="1"/>
          </p:cNvSpPr>
          <p:nvPr>
            <p:ph type="body" idx="1"/>
          </p:nvPr>
        </p:nvSpPr>
        <p:spPr>
          <a:xfrm>
            <a:off x="685800" y="2327275"/>
            <a:ext cx="8229600" cy="4530725"/>
          </a:xfrm>
        </p:spPr>
        <p:txBody>
          <a:bodyPr/>
          <a:lstStyle/>
          <a:p>
            <a:r>
              <a:rPr lang="en-US" sz="2400" b="1"/>
              <a:t>Eminent domain:</a:t>
            </a:r>
          </a:p>
          <a:p>
            <a:pPr>
              <a:buFont typeface="Wingdings" pitchFamily="2" charset="2"/>
              <a:buNone/>
            </a:pPr>
            <a:endParaRPr lang="en-US" sz="2400" b="1"/>
          </a:p>
          <a:p>
            <a:pPr lvl="1"/>
            <a:r>
              <a:rPr lang="en-US" sz="2400" b="1"/>
              <a:t>also takes time</a:t>
            </a:r>
          </a:p>
          <a:p>
            <a:pPr lvl="1"/>
            <a:r>
              <a:rPr lang="en-US" sz="2400" b="1"/>
              <a:t>also requires appraisals and offers</a:t>
            </a:r>
          </a:p>
          <a:p>
            <a:pPr lvl="1"/>
            <a:r>
              <a:rPr lang="en-US" sz="2400" b="1"/>
              <a:t>imposes legal costs</a:t>
            </a:r>
          </a:p>
          <a:p>
            <a:pPr lvl="1"/>
            <a:r>
              <a:rPr lang="en-US" sz="2400" b="1"/>
              <a:t>also requires the purchase money (and the amount is less certain)</a:t>
            </a:r>
          </a:p>
          <a:p>
            <a:pPr lvl="1"/>
            <a:r>
              <a:rPr lang="en-US" sz="2400" b="1"/>
              <a:t>public scrutiny (negative impressions)</a:t>
            </a:r>
          </a:p>
        </p:txBody>
      </p:sp>
      <p:pic>
        <p:nvPicPr>
          <p:cNvPr id="115716"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15718" name="AutoShape 6"/>
          <p:cNvSpPr>
            <a:spLocks noChangeArrowheads="1"/>
          </p:cNvSpPr>
          <p:nvPr/>
        </p:nvSpPr>
        <p:spPr bwMode="auto">
          <a:xfrm>
            <a:off x="609600" y="24384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15719" name="AutoShape 7"/>
          <p:cNvSpPr>
            <a:spLocks noChangeArrowheads="1"/>
          </p:cNvSpPr>
          <p:nvPr/>
        </p:nvSpPr>
        <p:spPr bwMode="auto">
          <a:xfrm>
            <a:off x="914400" y="3352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5720" name="AutoShape 8"/>
          <p:cNvSpPr>
            <a:spLocks noChangeArrowheads="1"/>
          </p:cNvSpPr>
          <p:nvPr/>
        </p:nvSpPr>
        <p:spPr bwMode="auto">
          <a:xfrm>
            <a:off x="914400" y="3733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5721" name="AutoShape 9"/>
          <p:cNvSpPr>
            <a:spLocks noChangeArrowheads="1"/>
          </p:cNvSpPr>
          <p:nvPr/>
        </p:nvSpPr>
        <p:spPr bwMode="auto">
          <a:xfrm>
            <a:off x="914400" y="4191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5722" name="AutoShape 10"/>
          <p:cNvSpPr>
            <a:spLocks noChangeArrowheads="1"/>
          </p:cNvSpPr>
          <p:nvPr/>
        </p:nvSpPr>
        <p:spPr bwMode="auto">
          <a:xfrm>
            <a:off x="914400" y="4648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5723" name="AutoShape 11"/>
          <p:cNvSpPr>
            <a:spLocks noChangeArrowheads="1"/>
          </p:cNvSpPr>
          <p:nvPr/>
        </p:nvSpPr>
        <p:spPr bwMode="auto">
          <a:xfrm>
            <a:off x="914400" y="5486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16738" name="Rectangle 2"/>
          <p:cNvSpPr>
            <a:spLocks noGrp="1" noChangeArrowheads="1"/>
          </p:cNvSpPr>
          <p:nvPr>
            <p:ph type="title"/>
          </p:nvPr>
        </p:nvSpPr>
        <p:spPr/>
        <p:txBody>
          <a:bodyPr/>
          <a:lstStyle/>
          <a:p>
            <a:r>
              <a:rPr lang="en-US" sz="4000" b="1">
                <a:solidFill>
                  <a:srgbClr val="4D4D4D"/>
                </a:solidFill>
              </a:rPr>
              <a:t>Property Tax Collection</a:t>
            </a:r>
            <a:r>
              <a:rPr lang="en-US" sz="3600" b="1">
                <a:solidFill>
                  <a:srgbClr val="4D4D4D"/>
                </a:solidFill>
              </a:rPr>
              <a:t/>
            </a:r>
            <a:br>
              <a:rPr lang="en-US" sz="3600" b="1">
                <a:solidFill>
                  <a:srgbClr val="4D4D4D"/>
                </a:solidFill>
              </a:rPr>
            </a:br>
            <a:r>
              <a:rPr lang="en-US" sz="3600" b="1">
                <a:solidFill>
                  <a:srgbClr val="4D4D4D"/>
                </a:solidFill>
              </a:rPr>
              <a:t>An Option for Control of Brownfields</a:t>
            </a:r>
          </a:p>
        </p:txBody>
      </p:sp>
      <p:sp>
        <p:nvSpPr>
          <p:cNvPr id="116739" name="Rectangle 3"/>
          <p:cNvSpPr>
            <a:spLocks noGrp="1" noChangeArrowheads="1"/>
          </p:cNvSpPr>
          <p:nvPr>
            <p:ph type="body" idx="1"/>
          </p:nvPr>
        </p:nvSpPr>
        <p:spPr>
          <a:xfrm>
            <a:off x="381000" y="2057400"/>
            <a:ext cx="8229600" cy="4530725"/>
          </a:xfrm>
        </p:spPr>
        <p:txBody>
          <a:bodyPr/>
          <a:lstStyle/>
          <a:p>
            <a:pPr>
              <a:lnSpc>
                <a:spcPct val="80000"/>
              </a:lnSpc>
            </a:pPr>
            <a:r>
              <a:rPr lang="en-US" sz="2400" b="1"/>
              <a:t> Environmental Liability:  Taking ownership voluntarily through donation, purchase or eminent domain could impose environmental liability under Indiana and Federal law</a:t>
            </a:r>
          </a:p>
          <a:p>
            <a:pPr>
              <a:lnSpc>
                <a:spcPct val="80000"/>
              </a:lnSpc>
              <a:buFont typeface="Wingdings" pitchFamily="2" charset="2"/>
              <a:buNone/>
            </a:pPr>
            <a:endParaRPr lang="en-US" sz="2400" b="1"/>
          </a:p>
          <a:p>
            <a:pPr lvl="1">
              <a:lnSpc>
                <a:spcPct val="80000"/>
              </a:lnSpc>
            </a:pPr>
            <a:r>
              <a:rPr lang="en-US" sz="2400" b="1"/>
              <a:t>CERCLA Sec. 107(a) excludes from the definition of “owner” or “operator” of a facility from which a release of hazardous substances “a unit of state or local government which acquires ownership or control involuntarily through bankruptcy, tax delinquency, abandonment, or other circumstances in which the government involuntarily acquires title by virtue of its function as sovereign.”</a:t>
            </a:r>
          </a:p>
          <a:p>
            <a:pPr lvl="1">
              <a:lnSpc>
                <a:spcPct val="80000"/>
              </a:lnSpc>
              <a:buFont typeface="Wingdings" pitchFamily="2" charset="2"/>
              <a:buNone/>
            </a:pPr>
            <a:endParaRPr lang="en-US" sz="2400" b="1"/>
          </a:p>
          <a:p>
            <a:pPr lvl="1">
              <a:lnSpc>
                <a:spcPct val="80000"/>
              </a:lnSpc>
              <a:buFont typeface="Wingdings" pitchFamily="2" charset="2"/>
              <a:buNone/>
            </a:pPr>
            <a:endParaRPr lang="en-US" sz="2400" b="1"/>
          </a:p>
        </p:txBody>
      </p:sp>
      <p:pic>
        <p:nvPicPr>
          <p:cNvPr id="116740"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16742" name="AutoShape 6"/>
          <p:cNvSpPr>
            <a:spLocks noChangeArrowheads="1"/>
          </p:cNvSpPr>
          <p:nvPr/>
        </p:nvSpPr>
        <p:spPr bwMode="auto">
          <a:xfrm>
            <a:off x="304800" y="21336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16743" name="AutoShape 7"/>
          <p:cNvSpPr>
            <a:spLocks noChangeArrowheads="1"/>
          </p:cNvSpPr>
          <p:nvPr/>
        </p:nvSpPr>
        <p:spPr bwMode="auto">
          <a:xfrm>
            <a:off x="609600" y="3733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Rectangle 4"/>
          <p:cNvSpPr>
            <a:spLocks noChangeArrowheads="1"/>
          </p:cNvSpPr>
          <p:nvPr>
            <p:ph type="title"/>
          </p:nvPr>
        </p:nvSpPr>
        <p:spPr>
          <a:gradFill rotWithShape="1">
            <a:gsLst>
              <a:gs pos="0">
                <a:schemeClr val="tx2"/>
              </a:gs>
              <a:gs pos="100000">
                <a:srgbClr val="FFFFFF"/>
              </a:gs>
            </a:gsLst>
            <a:lin ang="5400000" scaled="1"/>
          </a:gradFill>
          <a:ln/>
          <a:scene3d>
            <a:camera prst="legacyPerspectiveBottom"/>
            <a:lightRig rig="legacyFlat3" dir="t"/>
          </a:scene3d>
          <a:sp3d extrusionH="121893000" prstMaterial="legacyMatte">
            <a:bevelT w="13500" h="13500" prst="angle"/>
            <a:bevelB w="13500" h="13500" prst="angle"/>
            <a:extrusionClr>
              <a:schemeClr val="tx2"/>
            </a:extrusionClr>
          </a:sp3d>
        </p:spPr>
        <p:txBody>
          <a:bodyPr>
            <a:flatTx/>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pic>
        <p:nvPicPr>
          <p:cNvPr id="198661" name="Picture 5" descr="Picture1"/>
          <p:cNvPicPr>
            <a:picLocks noChangeAspect="1" noChangeArrowheads="1"/>
          </p:cNvPicPr>
          <p:nvPr>
            <p:ph idx="1"/>
          </p:nvPr>
        </p:nvPicPr>
        <p:blipFill>
          <a:blip r:embed="rId2" cstate="print"/>
          <a:srcRect/>
          <a:stretch>
            <a:fillRect/>
          </a:stretch>
        </p:blipFill>
        <p:spPr>
          <a:xfrm>
            <a:off x="5705475" y="6486525"/>
            <a:ext cx="3438525" cy="371475"/>
          </a:xfrm>
          <a:noFill/>
          <a:ln/>
        </p:spPr>
      </p:pic>
      <p:sp>
        <p:nvSpPr>
          <p:cNvPr id="198663" name="Rectangle 7"/>
          <p:cNvSpPr>
            <a:spLocks noChangeArrowheads="1"/>
          </p:cNvSpPr>
          <p:nvPr/>
        </p:nvSpPr>
        <p:spPr bwMode="auto">
          <a:xfrm>
            <a:off x="609600" y="1905000"/>
            <a:ext cx="8153400" cy="5519738"/>
          </a:xfrm>
          <a:prstGeom prst="rect">
            <a:avLst/>
          </a:prstGeom>
          <a:noFill/>
          <a:ln w="9525">
            <a:noFill/>
            <a:miter lim="800000"/>
            <a:headEnd/>
            <a:tailEnd/>
          </a:ln>
          <a:effectLst/>
        </p:spPr>
        <p:txBody>
          <a:bodyPr>
            <a:spAutoFit/>
          </a:bodyPr>
          <a:lstStyle/>
          <a:p>
            <a:pPr eaLnBrk="1" hangingPunct="1">
              <a:lnSpc>
                <a:spcPct val="90000"/>
              </a:lnSpc>
              <a:spcBef>
                <a:spcPct val="20000"/>
              </a:spcBef>
              <a:buClr>
                <a:schemeClr val="hlink"/>
              </a:buClr>
              <a:buSzPct val="65000"/>
              <a:buFont typeface="Wingdings" pitchFamily="2" charset="2"/>
              <a:buChar char="§"/>
            </a:pPr>
            <a:r>
              <a:rPr lang="en-US" sz="2400" b="1">
                <a:effectLst>
                  <a:outerShdw blurRad="38100" dist="38100" dir="2700000" algn="tl">
                    <a:srgbClr val="000000"/>
                  </a:outerShdw>
                </a:effectLst>
              </a:rPr>
              <a:t>  Environmental Liability (cont.)</a:t>
            </a:r>
          </a:p>
          <a:p>
            <a:pPr eaLnBrk="1" hangingPunct="1">
              <a:lnSpc>
                <a:spcPct val="90000"/>
              </a:lnSpc>
              <a:spcBef>
                <a:spcPct val="20000"/>
              </a:spcBef>
              <a:buClr>
                <a:schemeClr val="hlink"/>
              </a:buClr>
              <a:buSzPct val="65000"/>
              <a:buFont typeface="Wingdings" pitchFamily="2" charset="2"/>
              <a:buNone/>
            </a:pPr>
            <a:endParaRPr lang="en-US" sz="2400" b="1">
              <a:effectLst>
                <a:outerShdw blurRad="38100" dist="38100" dir="2700000" algn="tl">
                  <a:srgbClr val="000000"/>
                </a:outerShdw>
              </a:effectLst>
            </a:endParaRPr>
          </a:p>
          <a:p>
            <a:pPr lvl="1" eaLnBrk="1" hangingPunct="1">
              <a:lnSpc>
                <a:spcPct val="90000"/>
              </a:lnSpc>
              <a:spcBef>
                <a:spcPct val="20000"/>
              </a:spcBef>
              <a:buClr>
                <a:schemeClr val="hlink"/>
              </a:buClr>
              <a:buSzPct val="65000"/>
              <a:buFont typeface="Wingdings" pitchFamily="2" charset="2"/>
              <a:buChar char="§"/>
            </a:pPr>
            <a:r>
              <a:rPr lang="en-US" b="1">
                <a:effectLst>
                  <a:outerShdw blurRad="38100" dist="38100" dir="2700000" algn="tl">
                    <a:srgbClr val="000000"/>
                  </a:outerShdw>
                </a:effectLst>
              </a:rPr>
              <a:t> 	CERCLA Sec. 107(b) “innocent landowner defense” - 	exempts from liability one who shows the release was 	caused by an act or omission of a third party who is not an 	employee, agent or one acting in connection with a 	contractual relationship</a:t>
            </a:r>
          </a:p>
          <a:p>
            <a:pPr lvl="1" eaLnBrk="1" hangingPunct="1">
              <a:lnSpc>
                <a:spcPct val="90000"/>
              </a:lnSpc>
              <a:spcBef>
                <a:spcPct val="20000"/>
              </a:spcBef>
              <a:buClr>
                <a:schemeClr val="hlink"/>
              </a:buClr>
              <a:buSzPct val="65000"/>
              <a:buFont typeface="Wingdings" pitchFamily="2" charset="2"/>
              <a:buNone/>
            </a:pPr>
            <a:endParaRPr lang="en-US" b="1">
              <a:effectLst>
                <a:outerShdw blurRad="38100" dist="38100" dir="2700000" algn="tl">
                  <a:srgbClr val="000000"/>
                </a:outerShdw>
              </a:effectLst>
            </a:endParaRPr>
          </a:p>
          <a:p>
            <a:pPr lvl="1" eaLnBrk="1" hangingPunct="1">
              <a:lnSpc>
                <a:spcPct val="90000"/>
              </a:lnSpc>
              <a:spcBef>
                <a:spcPct val="20000"/>
              </a:spcBef>
              <a:buClr>
                <a:schemeClr val="hlink"/>
              </a:buClr>
              <a:buSzPct val="65000"/>
              <a:buFont typeface="Wingdings" pitchFamily="2" charset="2"/>
              <a:buChar char="§"/>
            </a:pPr>
            <a:r>
              <a:rPr lang="en-US" b="1">
                <a:effectLst>
                  <a:outerShdw blurRad="38100" dist="38100" dir="2700000" algn="tl">
                    <a:srgbClr val="000000"/>
                  </a:outerShdw>
                </a:effectLst>
              </a:rPr>
              <a:t>	“Contractual relationship” includes land contracts, deeds, 	easements, leases or other instruments transferring title or 	possession to property</a:t>
            </a:r>
          </a:p>
          <a:p>
            <a:pPr lvl="1" eaLnBrk="1" hangingPunct="1">
              <a:lnSpc>
                <a:spcPct val="90000"/>
              </a:lnSpc>
              <a:spcBef>
                <a:spcPct val="20000"/>
              </a:spcBef>
              <a:buClr>
                <a:schemeClr val="hlink"/>
              </a:buClr>
              <a:buSzPct val="65000"/>
              <a:buFont typeface="Wingdings" pitchFamily="2" charset="2"/>
              <a:buNone/>
            </a:pPr>
            <a:endParaRPr lang="en-US" b="1">
              <a:effectLst>
                <a:outerShdw blurRad="38100" dist="38100" dir="2700000" algn="tl">
                  <a:srgbClr val="000000"/>
                </a:outerShdw>
              </a:effectLst>
            </a:endParaRPr>
          </a:p>
          <a:p>
            <a:pPr lvl="1" eaLnBrk="1" hangingPunct="1">
              <a:lnSpc>
                <a:spcPct val="90000"/>
              </a:lnSpc>
              <a:spcBef>
                <a:spcPct val="20000"/>
              </a:spcBef>
              <a:buClr>
                <a:schemeClr val="hlink"/>
              </a:buClr>
              <a:buSzPct val="65000"/>
              <a:buFont typeface="Wingdings" pitchFamily="2" charset="2"/>
              <a:buChar char="§"/>
            </a:pPr>
            <a:r>
              <a:rPr lang="en-US" b="1">
                <a:effectLst>
                  <a:outerShdw blurRad="38100" dist="38100" dir="2700000" algn="tl">
                    <a:srgbClr val="000000"/>
                  </a:outerShdw>
                </a:effectLst>
              </a:rPr>
              <a:t>	 “Contractual relationship” does </a:t>
            </a:r>
            <a:r>
              <a:rPr lang="en-US" b="1" u="sng">
                <a:effectLst>
                  <a:outerShdw blurRad="38100" dist="38100" dir="2700000" algn="tl">
                    <a:srgbClr val="000000"/>
                  </a:outerShdw>
                </a:effectLst>
              </a:rPr>
              <a:t>not</a:t>
            </a:r>
            <a:r>
              <a:rPr lang="en-US" b="1">
                <a:effectLst>
                  <a:outerShdw blurRad="38100" dist="38100" dir="2700000" algn="tl">
                    <a:srgbClr val="000000"/>
                  </a:outerShdw>
                </a:effectLst>
              </a:rPr>
              <a:t> include acquisition by a 	government entity by escheat, through any other involuntary 	transfer, or through the exercise of eminent domain 	authority </a:t>
            </a:r>
            <a:r>
              <a:rPr lang="en-US" b="1" i="1">
                <a:effectLst>
                  <a:outerShdw blurRad="38100" dist="38100" dir="2700000" algn="tl">
                    <a:srgbClr val="000000"/>
                  </a:outerShdw>
                </a:effectLst>
              </a:rPr>
              <a:t>by purchase or condemnation</a:t>
            </a:r>
            <a:r>
              <a:rPr lang="en-US" b="1">
                <a:effectLst>
                  <a:outerShdw blurRad="38100" dist="38100" dir="2700000" algn="tl">
                    <a:srgbClr val="000000"/>
                  </a:outerShdw>
                </a:effectLst>
              </a:rPr>
              <a:t> – CERCLA Sec. 	101(35)(A)(ii)</a:t>
            </a:r>
          </a:p>
          <a:p>
            <a:pPr lvl="1" eaLnBrk="1" hangingPunct="1">
              <a:lnSpc>
                <a:spcPct val="90000"/>
              </a:lnSpc>
              <a:spcBef>
                <a:spcPct val="20000"/>
              </a:spcBef>
              <a:buClr>
                <a:schemeClr val="hlink"/>
              </a:buClr>
              <a:buSzPct val="65000"/>
              <a:buFont typeface="Wingdings" pitchFamily="2" charset="2"/>
              <a:buChar char="§"/>
            </a:pPr>
            <a:endParaRPr lang="en-US" b="1">
              <a:effectLst>
                <a:outerShdw blurRad="38100" dist="38100" dir="2700000" algn="tl">
                  <a:srgbClr val="000000"/>
                </a:outerShdw>
              </a:effectLst>
            </a:endParaRPr>
          </a:p>
          <a:p>
            <a:pPr eaLnBrk="1" hangingPunct="1">
              <a:lnSpc>
                <a:spcPct val="90000"/>
              </a:lnSpc>
              <a:spcBef>
                <a:spcPct val="20000"/>
              </a:spcBef>
              <a:buClr>
                <a:schemeClr val="hlink"/>
              </a:buClr>
              <a:buSzPct val="65000"/>
              <a:buFont typeface="Wingdings" pitchFamily="2" charset="2"/>
              <a:buNone/>
            </a:pPr>
            <a:endParaRPr lang="en-US" sz="2400" b="1">
              <a:effectLst>
                <a:outerShdw blurRad="38100" dist="38100" dir="2700000" algn="tl">
                  <a:srgbClr val="000000"/>
                </a:outerShdw>
              </a:effectLst>
            </a:endParaRPr>
          </a:p>
        </p:txBody>
      </p:sp>
      <p:sp>
        <p:nvSpPr>
          <p:cNvPr id="198664" name="AutoShape 8"/>
          <p:cNvSpPr>
            <a:spLocks noChangeArrowheads="1"/>
          </p:cNvSpPr>
          <p:nvPr/>
        </p:nvSpPr>
        <p:spPr bwMode="auto">
          <a:xfrm>
            <a:off x="457200" y="19812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98665" name="AutoShape 9"/>
          <p:cNvSpPr>
            <a:spLocks noChangeArrowheads="1"/>
          </p:cNvSpPr>
          <p:nvPr/>
        </p:nvSpPr>
        <p:spPr bwMode="auto">
          <a:xfrm>
            <a:off x="914400" y="2743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98666" name="AutoShape 10"/>
          <p:cNvSpPr>
            <a:spLocks noChangeArrowheads="1"/>
          </p:cNvSpPr>
          <p:nvPr/>
        </p:nvSpPr>
        <p:spPr bwMode="auto">
          <a:xfrm>
            <a:off x="838200" y="5410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98667" name="AutoShape 11"/>
          <p:cNvSpPr>
            <a:spLocks noChangeArrowheads="1"/>
          </p:cNvSpPr>
          <p:nvPr/>
        </p:nvSpPr>
        <p:spPr bwMode="auto">
          <a:xfrm>
            <a:off x="838200" y="4343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17762" name="Rectangle 2"/>
          <p:cNvSpPr>
            <a:spLocks noGrp="1" noChangeArrowheads="1"/>
          </p:cNvSpPr>
          <p:nvPr>
            <p:ph type="title"/>
          </p:nvPr>
        </p:nvSpPr>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17763" name="Rectangle 3"/>
          <p:cNvSpPr>
            <a:spLocks noGrp="1" noChangeArrowheads="1"/>
          </p:cNvSpPr>
          <p:nvPr>
            <p:ph type="body" idx="1"/>
          </p:nvPr>
        </p:nvSpPr>
        <p:spPr>
          <a:xfrm>
            <a:off x="990600" y="2057400"/>
            <a:ext cx="8153400" cy="4038600"/>
          </a:xfrm>
        </p:spPr>
        <p:txBody>
          <a:bodyPr/>
          <a:lstStyle/>
          <a:p>
            <a:pPr>
              <a:lnSpc>
                <a:spcPct val="80000"/>
              </a:lnSpc>
              <a:buFont typeface="Wingdings" pitchFamily="2" charset="2"/>
              <a:buNone/>
            </a:pPr>
            <a:r>
              <a:rPr lang="en-US" sz="2400" b="1"/>
              <a:t>Environmental Liability (cont.)</a:t>
            </a:r>
          </a:p>
          <a:p>
            <a:pPr>
              <a:lnSpc>
                <a:spcPct val="80000"/>
              </a:lnSpc>
              <a:buFont typeface="Wingdings" pitchFamily="2" charset="2"/>
              <a:buNone/>
            </a:pPr>
            <a:endParaRPr lang="en-US" sz="2400" b="1"/>
          </a:p>
          <a:p>
            <a:pPr lvl="1">
              <a:lnSpc>
                <a:spcPct val="80000"/>
              </a:lnSpc>
            </a:pPr>
            <a:r>
              <a:rPr lang="en-US" sz="2000" b="1"/>
              <a:t>Problem:  there is a split of authority among federal courts whether an outright purchase or condemnation governmental entities are “involuntary”</a:t>
            </a:r>
          </a:p>
          <a:p>
            <a:pPr lvl="1">
              <a:lnSpc>
                <a:spcPct val="80000"/>
              </a:lnSpc>
              <a:buFont typeface="Wingdings" pitchFamily="2" charset="2"/>
              <a:buNone/>
            </a:pPr>
            <a:endParaRPr lang="en-US" sz="2000" b="1"/>
          </a:p>
          <a:p>
            <a:pPr lvl="2">
              <a:lnSpc>
                <a:spcPct val="80000"/>
              </a:lnSpc>
              <a:buFont typeface="Wingdings" pitchFamily="2" charset="2"/>
              <a:buChar char="§"/>
            </a:pPr>
            <a:r>
              <a:rPr lang="en-US" sz="2000" b="1"/>
              <a:t> if not involuntary, then local government is liable and can seek only contribution of a pro rata share of remediation costs from other potentially responsible parties (PRPs), rather than imposing joint and several liability on other PRPs</a:t>
            </a:r>
          </a:p>
        </p:txBody>
      </p:sp>
      <p:pic>
        <p:nvPicPr>
          <p:cNvPr id="117764"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17766" name="AutoShape 6"/>
          <p:cNvSpPr>
            <a:spLocks noChangeArrowheads="1"/>
          </p:cNvSpPr>
          <p:nvPr/>
        </p:nvSpPr>
        <p:spPr bwMode="auto">
          <a:xfrm>
            <a:off x="533400" y="21336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17768" name="AutoShape 8"/>
          <p:cNvSpPr>
            <a:spLocks noChangeArrowheads="1"/>
          </p:cNvSpPr>
          <p:nvPr/>
        </p:nvSpPr>
        <p:spPr bwMode="auto">
          <a:xfrm>
            <a:off x="1219200" y="2819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17769" name="AutoShape 9"/>
          <p:cNvSpPr>
            <a:spLocks noChangeArrowheads="1"/>
          </p:cNvSpPr>
          <p:nvPr/>
        </p:nvSpPr>
        <p:spPr bwMode="auto">
          <a:xfrm>
            <a:off x="1828800" y="38862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Rectangle 4"/>
          <p:cNvSpPr>
            <a:spLocks noChangeArrowheads="1"/>
          </p:cNvSpPr>
          <p:nvPr>
            <p:ph type="title"/>
          </p:nvPr>
        </p:nvSpPr>
        <p:spPr>
          <a:xfrm>
            <a:off x="457200" y="0"/>
            <a:ext cx="8229600" cy="1143000"/>
          </a:xfrm>
          <a:gradFill rotWithShape="1">
            <a:gsLst>
              <a:gs pos="0">
                <a:schemeClr val="tx2"/>
              </a:gs>
              <a:gs pos="100000">
                <a:srgbClr val="FFFFFF"/>
              </a:gs>
            </a:gsLst>
            <a:lin ang="5400000" scaled="1"/>
          </a:gradFill>
          <a:ln/>
          <a:scene3d>
            <a:camera prst="legacyPerspectiveBottom"/>
            <a:lightRig rig="legacyFlat3" dir="t"/>
          </a:scene3d>
          <a:sp3d extrusionH="121893000" prstMaterial="legacyMatte">
            <a:bevelT w="13500" h="13500" prst="angle"/>
            <a:bevelB w="13500" h="13500" prst="angle"/>
            <a:extrusionClr>
              <a:schemeClr val="tx2"/>
            </a:extrusionClr>
          </a:sp3d>
        </p:spPr>
        <p:txBody>
          <a:bodyPr>
            <a:flatTx/>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pic>
        <p:nvPicPr>
          <p:cNvPr id="200709" name="Picture 5" descr="Picture1"/>
          <p:cNvPicPr>
            <a:picLocks noChangeAspect="1" noChangeArrowheads="1"/>
          </p:cNvPicPr>
          <p:nvPr>
            <p:ph idx="1"/>
          </p:nvPr>
        </p:nvPicPr>
        <p:blipFill>
          <a:blip r:embed="rId2" cstate="print"/>
          <a:srcRect/>
          <a:stretch>
            <a:fillRect/>
          </a:stretch>
        </p:blipFill>
        <p:spPr>
          <a:xfrm>
            <a:off x="5705475" y="6486525"/>
            <a:ext cx="3438525" cy="371475"/>
          </a:xfrm>
          <a:noFill/>
          <a:ln/>
        </p:spPr>
      </p:pic>
      <p:sp>
        <p:nvSpPr>
          <p:cNvPr id="200711" name="Rectangle 7"/>
          <p:cNvSpPr>
            <a:spLocks noChangeArrowheads="1"/>
          </p:cNvSpPr>
          <p:nvPr/>
        </p:nvSpPr>
        <p:spPr bwMode="auto">
          <a:xfrm>
            <a:off x="609600" y="1752600"/>
            <a:ext cx="8001000" cy="4403725"/>
          </a:xfrm>
          <a:prstGeom prst="rect">
            <a:avLst/>
          </a:prstGeom>
          <a:noFill/>
          <a:ln w="9525">
            <a:noFill/>
            <a:miter lim="800000"/>
            <a:headEnd/>
            <a:tailEnd/>
          </a:ln>
          <a:effectLst/>
        </p:spPr>
        <p:txBody>
          <a:bodyPr>
            <a:spAutoFit/>
          </a:bodyPr>
          <a:lstStyle/>
          <a:p>
            <a:pPr eaLnBrk="1" hangingPunct="1">
              <a:lnSpc>
                <a:spcPct val="80000"/>
              </a:lnSpc>
              <a:spcBef>
                <a:spcPct val="20000"/>
              </a:spcBef>
              <a:buClr>
                <a:schemeClr val="hlink"/>
              </a:buClr>
              <a:buSzPct val="65000"/>
              <a:buFont typeface="Wingdings" pitchFamily="2" charset="2"/>
              <a:buChar char="§"/>
            </a:pPr>
            <a:r>
              <a:rPr lang="en-US" sz="2400" b="1">
                <a:effectLst>
                  <a:outerShdw blurRad="38100" dist="38100" dir="2700000" algn="tl">
                    <a:srgbClr val="000000"/>
                  </a:outerShdw>
                </a:effectLst>
              </a:rPr>
              <a:t>  Environmental Liability (cont.)</a:t>
            </a:r>
          </a:p>
          <a:p>
            <a:pPr eaLnBrk="1" hangingPunct="1">
              <a:lnSpc>
                <a:spcPct val="80000"/>
              </a:lnSpc>
              <a:spcBef>
                <a:spcPct val="20000"/>
              </a:spcBef>
              <a:buClr>
                <a:schemeClr val="hlink"/>
              </a:buClr>
              <a:buSzPct val="65000"/>
              <a:buFont typeface="Wingdings" pitchFamily="2" charset="2"/>
              <a:buChar char="§"/>
            </a:pPr>
            <a:endParaRPr lang="en-US" sz="2400" b="1">
              <a:effectLst>
                <a:outerShdw blurRad="38100" dist="38100" dir="2700000" algn="tl">
                  <a:srgbClr val="000000"/>
                </a:outerShdw>
              </a:effectLst>
            </a:endParaRPr>
          </a:p>
          <a:p>
            <a:pPr lvl="1" eaLnBrk="1" hangingPunct="1">
              <a:lnSpc>
                <a:spcPct val="80000"/>
              </a:lnSpc>
              <a:spcBef>
                <a:spcPct val="20000"/>
              </a:spcBef>
              <a:buClr>
                <a:schemeClr val="hlink"/>
              </a:buClr>
              <a:buSzPct val="65000"/>
              <a:buFont typeface="Wingdings" pitchFamily="2" charset="2"/>
              <a:buChar char="§"/>
            </a:pPr>
            <a:r>
              <a:rPr lang="en-US" sz="2400" b="1">
                <a:effectLst>
                  <a:outerShdw blurRad="38100" dist="38100" dir="2700000" algn="tl">
                    <a:srgbClr val="000000"/>
                  </a:outerShdw>
                </a:effectLst>
              </a:rPr>
              <a:t> 	</a:t>
            </a:r>
            <a:r>
              <a:rPr lang="en-US" b="1">
                <a:effectLst>
                  <a:outerShdw blurRad="38100" dist="38100" dir="2700000" algn="tl">
                    <a:srgbClr val="000000"/>
                  </a:outerShdw>
                </a:effectLst>
              </a:rPr>
              <a:t>Recent case law applicable in Indiana:  </a:t>
            </a:r>
            <a:r>
              <a:rPr lang="en-US" b="1" i="1">
                <a:effectLst>
                  <a:outerShdw blurRad="38100" dist="38100" dir="2700000" algn="tl">
                    <a:srgbClr val="000000"/>
                  </a:outerShdw>
                </a:effectLst>
              </a:rPr>
              <a:t>Evansville 	Greenway &amp; Remediation Trust v. Southern Ind. Gas &amp; 	Electric Co., Inc</a:t>
            </a:r>
            <a:r>
              <a:rPr lang="en-US" b="1">
                <a:effectLst>
                  <a:outerShdw blurRad="38100" dist="38100" dir="2700000" algn="tl">
                    <a:srgbClr val="000000"/>
                  </a:outerShdw>
                </a:effectLst>
              </a:rPr>
              <a:t>., 661 F.Supp.2d 989 (S.D. Ind. 2009) </a:t>
            </a:r>
          </a:p>
          <a:p>
            <a:pPr lvl="1" eaLnBrk="1" hangingPunct="1">
              <a:lnSpc>
                <a:spcPct val="80000"/>
              </a:lnSpc>
              <a:spcBef>
                <a:spcPct val="20000"/>
              </a:spcBef>
              <a:buClr>
                <a:schemeClr val="hlink"/>
              </a:buClr>
              <a:buSzPct val="65000"/>
              <a:buFont typeface="Wingdings" pitchFamily="2" charset="2"/>
              <a:buNone/>
            </a:pPr>
            <a:endParaRPr lang="en-US" b="1">
              <a:effectLst>
                <a:outerShdw blurRad="38100" dist="38100" dir="2700000" algn="tl">
                  <a:srgbClr val="000000"/>
                </a:outerShdw>
              </a:effectLst>
            </a:endParaRPr>
          </a:p>
          <a:p>
            <a:pPr lvl="1" eaLnBrk="1" hangingPunct="1">
              <a:lnSpc>
                <a:spcPct val="80000"/>
              </a:lnSpc>
              <a:spcBef>
                <a:spcPct val="20000"/>
              </a:spcBef>
              <a:buClr>
                <a:schemeClr val="hlink"/>
              </a:buClr>
              <a:buSzPct val="65000"/>
              <a:buFont typeface="Wingdings" pitchFamily="2" charset="2"/>
              <a:buChar char="§"/>
            </a:pPr>
            <a:r>
              <a:rPr lang="en-US" b="1">
                <a:effectLst>
                  <a:outerShdw blurRad="38100" dist="38100" dir="2700000" algn="tl">
                    <a:srgbClr val="000000"/>
                  </a:outerShdw>
                </a:effectLst>
              </a:rPr>
              <a:t>	Held:  Indiana law requires any person with eminent 	domain power to first make an effort to purchase the 	property before proceeding to condemn; therefore, a 	purchase by the government is the exercise of eminent 	domain authority fitting the CERCLA language referring to 	“the exercise of eminent domain authority by purchase or 	condemnation.”</a:t>
            </a:r>
          </a:p>
          <a:p>
            <a:pPr lvl="1" eaLnBrk="1" hangingPunct="1">
              <a:lnSpc>
                <a:spcPct val="80000"/>
              </a:lnSpc>
              <a:spcBef>
                <a:spcPct val="20000"/>
              </a:spcBef>
              <a:buClr>
                <a:schemeClr val="hlink"/>
              </a:buClr>
              <a:buSzPct val="65000"/>
              <a:buFont typeface="Wingdings" pitchFamily="2" charset="2"/>
              <a:buNone/>
            </a:pPr>
            <a:endParaRPr lang="en-US" b="1">
              <a:effectLst>
                <a:outerShdw blurRad="38100" dist="38100" dir="2700000" algn="tl">
                  <a:srgbClr val="000000"/>
                </a:outerShdw>
              </a:effectLst>
            </a:endParaRPr>
          </a:p>
          <a:p>
            <a:pPr lvl="1" eaLnBrk="1" hangingPunct="1">
              <a:lnSpc>
                <a:spcPct val="80000"/>
              </a:lnSpc>
              <a:spcBef>
                <a:spcPct val="20000"/>
              </a:spcBef>
              <a:buClr>
                <a:schemeClr val="hlink"/>
              </a:buClr>
              <a:buSzPct val="65000"/>
              <a:buFont typeface="Wingdings" pitchFamily="2" charset="2"/>
              <a:buChar char="§"/>
            </a:pPr>
            <a:r>
              <a:rPr lang="en-US" b="1">
                <a:effectLst>
                  <a:outerShdw blurRad="38100" dist="38100" dir="2700000" algn="tl">
                    <a:srgbClr val="000000"/>
                  </a:outerShdw>
                </a:effectLst>
              </a:rPr>
              <a:t>	First case authority in Indiana holding that a mere purchase 	of property by local government does not subject it to 	CERCLA liability</a:t>
            </a:r>
          </a:p>
        </p:txBody>
      </p:sp>
      <p:sp>
        <p:nvSpPr>
          <p:cNvPr id="200712" name="AutoShape 8"/>
          <p:cNvSpPr>
            <a:spLocks noChangeArrowheads="1"/>
          </p:cNvSpPr>
          <p:nvPr/>
        </p:nvSpPr>
        <p:spPr bwMode="auto">
          <a:xfrm>
            <a:off x="457200" y="17526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200713" name="AutoShape 9"/>
          <p:cNvSpPr>
            <a:spLocks noChangeArrowheads="1"/>
          </p:cNvSpPr>
          <p:nvPr/>
        </p:nvSpPr>
        <p:spPr bwMode="auto">
          <a:xfrm>
            <a:off x="914400" y="2590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00714" name="AutoShape 10"/>
          <p:cNvSpPr>
            <a:spLocks noChangeArrowheads="1"/>
          </p:cNvSpPr>
          <p:nvPr/>
        </p:nvSpPr>
        <p:spPr bwMode="auto">
          <a:xfrm>
            <a:off x="914400" y="3657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00715" name="AutoShape 11"/>
          <p:cNvSpPr>
            <a:spLocks noChangeArrowheads="1"/>
          </p:cNvSpPr>
          <p:nvPr/>
        </p:nvSpPr>
        <p:spPr bwMode="auto">
          <a:xfrm>
            <a:off x="914400" y="5410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7" name="Rectangle 5"/>
          <p:cNvSpPr>
            <a:spLocks noChangeArrowheads="1"/>
          </p:cNvSpPr>
          <p:nvPr>
            <p:ph type="title"/>
          </p:nvPr>
        </p:nvSpPr>
        <p:spPr>
          <a:xfrm>
            <a:off x="457200" y="0"/>
            <a:ext cx="8229600" cy="1420813"/>
          </a:xfrm>
          <a:gradFill rotWithShape="1">
            <a:gsLst>
              <a:gs pos="0">
                <a:schemeClr val="tx2"/>
              </a:gs>
              <a:gs pos="100000">
                <a:srgbClr val="FFFFFF"/>
              </a:gs>
            </a:gsLst>
            <a:lin ang="5400000" scaled="1"/>
          </a:gradFill>
          <a:ln/>
          <a:scene3d>
            <a:camera prst="legacyPerspectiveBottom"/>
            <a:lightRig rig="legacyFlat3" dir="t"/>
          </a:scene3d>
          <a:sp3d extrusionH="121893000" prstMaterial="legacyMatte">
            <a:bevelT w="13500" h="13500" prst="angle"/>
            <a:bevelB w="13500" h="13500" prst="angle"/>
            <a:extrusionClr>
              <a:schemeClr val="tx2"/>
            </a:extrusionClr>
          </a:sp3d>
        </p:spPr>
        <p:txBody>
          <a:bodyPr>
            <a:flatTx/>
          </a:bodyPr>
          <a:lstStyle/>
          <a:p>
            <a:r>
              <a:rPr lang="en-US" sz="4000" b="1">
                <a:solidFill>
                  <a:srgbClr val="4D4D4D"/>
                </a:solidFill>
              </a:rPr>
              <a:t>Property Tax Collection</a:t>
            </a:r>
            <a:br>
              <a:rPr lang="en-US" sz="4000" b="1">
                <a:solidFill>
                  <a:srgbClr val="4D4D4D"/>
                </a:solidFill>
              </a:rPr>
            </a:br>
            <a:r>
              <a:rPr lang="en-US" sz="3600" b="1">
                <a:solidFill>
                  <a:srgbClr val="4D4D4D"/>
                </a:solidFill>
              </a:rPr>
              <a:t>An Option for Control of Brownfields</a:t>
            </a:r>
          </a:p>
        </p:txBody>
      </p:sp>
      <p:pic>
        <p:nvPicPr>
          <p:cNvPr id="202758" name="Picture 6" descr="Picture1"/>
          <p:cNvPicPr>
            <a:picLocks noChangeAspect="1" noChangeArrowheads="1"/>
          </p:cNvPicPr>
          <p:nvPr>
            <p:ph idx="1"/>
          </p:nvPr>
        </p:nvPicPr>
        <p:blipFill>
          <a:blip r:embed="rId2" cstate="print"/>
          <a:srcRect/>
          <a:stretch>
            <a:fillRect/>
          </a:stretch>
        </p:blipFill>
        <p:spPr>
          <a:xfrm>
            <a:off x="5705475" y="6486525"/>
            <a:ext cx="3438525" cy="371475"/>
          </a:xfrm>
          <a:noFill/>
          <a:ln/>
        </p:spPr>
      </p:pic>
      <p:sp>
        <p:nvSpPr>
          <p:cNvPr id="202760" name="Rectangle 8"/>
          <p:cNvSpPr>
            <a:spLocks noChangeArrowheads="1"/>
          </p:cNvSpPr>
          <p:nvPr/>
        </p:nvSpPr>
        <p:spPr bwMode="auto">
          <a:xfrm>
            <a:off x="533400" y="1600200"/>
            <a:ext cx="8001000" cy="5216525"/>
          </a:xfrm>
          <a:prstGeom prst="rect">
            <a:avLst/>
          </a:prstGeom>
          <a:noFill/>
          <a:ln w="9525">
            <a:noFill/>
            <a:miter lim="800000"/>
            <a:headEnd/>
            <a:tailEnd/>
          </a:ln>
          <a:effectLst/>
        </p:spPr>
        <p:txBody>
          <a:bodyPr>
            <a:spAutoFit/>
          </a:bodyPr>
          <a:lstStyle/>
          <a:p>
            <a:pPr>
              <a:buFont typeface="Wingdings" pitchFamily="2" charset="2"/>
              <a:buChar char="§"/>
            </a:pPr>
            <a:r>
              <a:rPr lang="en-US"/>
              <a:t>  </a:t>
            </a:r>
            <a:r>
              <a:rPr lang="en-US" sz="2400" b="1">
                <a:effectLst>
                  <a:outerShdw blurRad="38100" dist="38100" dir="2700000" algn="tl">
                    <a:srgbClr val="000000"/>
                  </a:outerShdw>
                </a:effectLst>
              </a:rPr>
              <a:t>Environmental Liability (cont.)</a:t>
            </a:r>
          </a:p>
          <a:p>
            <a:pPr>
              <a:buFont typeface="Wingdings" pitchFamily="2" charset="2"/>
              <a:buChar char="§"/>
            </a:pPr>
            <a:endParaRPr lang="en-US" sz="2400" b="1">
              <a:effectLst>
                <a:outerShdw blurRad="38100" dist="38100" dir="2700000" algn="tl">
                  <a:srgbClr val="000000"/>
                </a:outerShdw>
              </a:effectLst>
            </a:endParaRPr>
          </a:p>
          <a:p>
            <a:pPr lvl="1">
              <a:buFont typeface="Wingdings" pitchFamily="2" charset="2"/>
              <a:buChar char="§"/>
            </a:pPr>
            <a:r>
              <a:rPr lang="en-US" b="1">
                <a:effectLst>
                  <a:outerShdw blurRad="38100" dist="38100" dir="2700000" algn="tl">
                    <a:srgbClr val="000000"/>
                  </a:outerShdw>
                </a:effectLst>
              </a:rPr>
              <a:t>  	Caution:  The innocent landowner defense also requires 	that the person claiming it exercised due care with respect 	to the hazardous substances concerned and took 	  	precautions against foreseeable acts or omissions of the 	third party</a:t>
            </a:r>
          </a:p>
          <a:p>
            <a:pPr lvl="1">
              <a:buFont typeface="Wingdings" pitchFamily="2" charset="2"/>
              <a:buChar char="§"/>
            </a:pPr>
            <a:endParaRPr lang="en-US" b="1">
              <a:effectLst>
                <a:outerShdw blurRad="38100" dist="38100" dir="2700000" algn="tl">
                  <a:srgbClr val="000000"/>
                </a:outerShdw>
              </a:effectLst>
            </a:endParaRPr>
          </a:p>
          <a:p>
            <a:pPr lvl="1">
              <a:buFont typeface="Wingdings" pitchFamily="2" charset="2"/>
              <a:buChar char="§"/>
            </a:pPr>
            <a:r>
              <a:rPr lang="en-US" b="1">
                <a:effectLst>
                  <a:outerShdw blurRad="38100" dist="38100" dir="2700000" algn="tl">
                    <a:srgbClr val="000000"/>
                  </a:outerShdw>
                </a:effectLst>
              </a:rPr>
              <a:t> 	Tip:  Document the transaction.  In Evansville Greenway, 	the City of Evansville entered into an agreement with the 	site owner which referenced the contamination and CERCLA 	Sec. 107(b) and 101(35)(A)(ii), acknowledged that the City 	was acquiring the site through exercise of eminent domain 	by purchase, and stated as a condition to the acquisition 	the owner’s commitment and financial resources 	(insurance) for remediation of the site</a:t>
            </a:r>
          </a:p>
          <a:p>
            <a:pPr lvl="1">
              <a:buFont typeface="Wingdings" pitchFamily="2" charset="2"/>
              <a:buChar char="§"/>
            </a:pPr>
            <a:endParaRPr lang="en-US" b="1">
              <a:effectLst>
                <a:outerShdw blurRad="38100" dist="38100" dir="2700000" algn="tl">
                  <a:srgbClr val="000000"/>
                </a:outerShdw>
              </a:effectLst>
            </a:endParaRPr>
          </a:p>
          <a:p>
            <a:pPr lvl="2" eaLnBrk="1" hangingPunct="1">
              <a:lnSpc>
                <a:spcPct val="80000"/>
              </a:lnSpc>
              <a:spcBef>
                <a:spcPct val="20000"/>
              </a:spcBef>
              <a:buClr>
                <a:schemeClr val="hlink"/>
              </a:buClr>
              <a:buSzPct val="65000"/>
              <a:buFont typeface="Wingdings" pitchFamily="2" charset="2"/>
              <a:buNone/>
            </a:pPr>
            <a:endParaRPr lang="en-US" b="1">
              <a:effectLst>
                <a:outerShdw blurRad="38100" dist="38100" dir="2700000" algn="tl">
                  <a:srgbClr val="000000"/>
                </a:outerShdw>
              </a:effectLst>
            </a:endParaRPr>
          </a:p>
        </p:txBody>
      </p:sp>
      <p:sp>
        <p:nvSpPr>
          <p:cNvPr id="202761" name="AutoShape 9"/>
          <p:cNvSpPr>
            <a:spLocks noChangeArrowheads="1"/>
          </p:cNvSpPr>
          <p:nvPr/>
        </p:nvSpPr>
        <p:spPr bwMode="auto">
          <a:xfrm>
            <a:off x="304800" y="16764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202762" name="AutoShape 10"/>
          <p:cNvSpPr>
            <a:spLocks noChangeArrowheads="1"/>
          </p:cNvSpPr>
          <p:nvPr/>
        </p:nvSpPr>
        <p:spPr bwMode="auto">
          <a:xfrm>
            <a:off x="762000" y="2438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202763" name="AutoShape 11"/>
          <p:cNvSpPr>
            <a:spLocks noChangeArrowheads="1"/>
          </p:cNvSpPr>
          <p:nvPr/>
        </p:nvSpPr>
        <p:spPr bwMode="auto">
          <a:xfrm>
            <a:off x="838200" y="4038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8" name="Rectangle 6"/>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20834" name="Rectangle 2"/>
          <p:cNvSpPr>
            <a:spLocks noGrp="1" noChangeArrowheads="1"/>
          </p:cNvSpPr>
          <p:nvPr>
            <p:ph type="title"/>
          </p:nvPr>
        </p:nvSpPr>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20835" name="Rectangle 3"/>
          <p:cNvSpPr>
            <a:spLocks noGrp="1" noChangeArrowheads="1"/>
          </p:cNvSpPr>
          <p:nvPr>
            <p:ph type="body" idx="1"/>
          </p:nvPr>
        </p:nvSpPr>
        <p:spPr>
          <a:xfrm>
            <a:off x="457200" y="1752600"/>
            <a:ext cx="8382000" cy="4572000"/>
          </a:xfrm>
        </p:spPr>
        <p:txBody>
          <a:bodyPr/>
          <a:lstStyle/>
          <a:p>
            <a:pPr lvl="1">
              <a:lnSpc>
                <a:spcPct val="90000"/>
              </a:lnSpc>
            </a:pPr>
            <a:r>
              <a:rPr lang="en-US" b="1"/>
              <a:t>The Property Tax Sale – The Best Option</a:t>
            </a:r>
          </a:p>
          <a:p>
            <a:pPr>
              <a:lnSpc>
                <a:spcPct val="90000"/>
              </a:lnSpc>
              <a:buFont typeface="Wingdings" pitchFamily="2" charset="2"/>
              <a:buNone/>
            </a:pPr>
            <a:endParaRPr lang="en-US" sz="2800" b="1"/>
          </a:p>
          <a:p>
            <a:pPr lvl="1">
              <a:lnSpc>
                <a:spcPct val="90000"/>
              </a:lnSpc>
            </a:pPr>
            <a:r>
              <a:rPr lang="en-US" sz="2000" b="1"/>
              <a:t>Changes in the tax sale process effective January 1, 2007 have made it easier for local government to gain control of abandoned properties with tax delinquencies</a:t>
            </a:r>
          </a:p>
          <a:p>
            <a:pPr lvl="1">
              <a:lnSpc>
                <a:spcPct val="90000"/>
              </a:lnSpc>
              <a:buFont typeface="Wingdings" pitchFamily="2" charset="2"/>
              <a:buNone/>
            </a:pPr>
            <a:endParaRPr lang="en-US" sz="2000" b="1"/>
          </a:p>
          <a:p>
            <a:pPr lvl="1">
              <a:lnSpc>
                <a:spcPct val="90000"/>
              </a:lnSpc>
            </a:pPr>
            <a:r>
              <a:rPr lang="en-US" sz="2000" b="1"/>
              <a:t>Most Brownfields are abandoned and tax delinquent</a:t>
            </a:r>
          </a:p>
          <a:p>
            <a:pPr lvl="1">
              <a:lnSpc>
                <a:spcPct val="90000"/>
              </a:lnSpc>
            </a:pPr>
            <a:endParaRPr lang="en-US" sz="2000" b="1"/>
          </a:p>
          <a:p>
            <a:pPr lvl="1">
              <a:lnSpc>
                <a:spcPct val="90000"/>
              </a:lnSpc>
            </a:pPr>
            <a:r>
              <a:rPr lang="en-US" sz="2000" b="1"/>
              <a:t>Remember the UBL?  Costs &amp; penalties imposed under the UBL may be certified as special assessments against the property and collected through tax sale if not paid</a:t>
            </a:r>
          </a:p>
          <a:p>
            <a:pPr lvl="2">
              <a:lnSpc>
                <a:spcPct val="90000"/>
              </a:lnSpc>
            </a:pPr>
            <a:r>
              <a:rPr lang="en-US" sz="2000" b="1"/>
              <a:t> special assessments have the same lien priority as property taxes and are collected in the same manner</a:t>
            </a:r>
          </a:p>
          <a:p>
            <a:pPr lvl="1">
              <a:lnSpc>
                <a:spcPct val="90000"/>
              </a:lnSpc>
              <a:buFont typeface="Wingdings" pitchFamily="2" charset="2"/>
              <a:buNone/>
            </a:pPr>
            <a:endParaRPr lang="en-US" sz="2000" b="1"/>
          </a:p>
        </p:txBody>
      </p:sp>
      <p:pic>
        <p:nvPicPr>
          <p:cNvPr id="120837" name="Picture 5"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20839" name="AutoShape 7"/>
          <p:cNvSpPr>
            <a:spLocks noChangeArrowheads="1"/>
          </p:cNvSpPr>
          <p:nvPr/>
        </p:nvSpPr>
        <p:spPr bwMode="auto">
          <a:xfrm>
            <a:off x="685800" y="3962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0844" name="AutoShape 12"/>
          <p:cNvSpPr>
            <a:spLocks noChangeArrowheads="1"/>
          </p:cNvSpPr>
          <p:nvPr/>
        </p:nvSpPr>
        <p:spPr bwMode="auto">
          <a:xfrm>
            <a:off x="685800" y="2743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0845" name="AutoShape 13"/>
          <p:cNvSpPr>
            <a:spLocks noChangeArrowheads="1"/>
          </p:cNvSpPr>
          <p:nvPr/>
        </p:nvSpPr>
        <p:spPr bwMode="auto">
          <a:xfrm>
            <a:off x="685800" y="4648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0846" name="AutoShape 14"/>
          <p:cNvSpPr>
            <a:spLocks noChangeArrowheads="1"/>
          </p:cNvSpPr>
          <p:nvPr/>
        </p:nvSpPr>
        <p:spPr bwMode="auto">
          <a:xfrm>
            <a:off x="1295400" y="54102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20848" name="AutoShape 16"/>
          <p:cNvSpPr>
            <a:spLocks noChangeArrowheads="1"/>
          </p:cNvSpPr>
          <p:nvPr/>
        </p:nvSpPr>
        <p:spPr bwMode="auto">
          <a:xfrm>
            <a:off x="304800" y="1752600"/>
            <a:ext cx="914400" cy="609600"/>
          </a:xfrm>
          <a:prstGeom prst="rightArrow">
            <a:avLst>
              <a:gd name="adj1" fmla="val 50000"/>
              <a:gd name="adj2" fmla="val 37500"/>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7"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31074" name="Rectangle 2"/>
          <p:cNvSpPr>
            <a:spLocks noGrp="1" noChangeArrowheads="1"/>
          </p:cNvSpPr>
          <p:nvPr>
            <p:ph type="title"/>
          </p:nvPr>
        </p:nvSpPr>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31075" name="Rectangle 3"/>
          <p:cNvSpPr>
            <a:spLocks noGrp="1" noChangeArrowheads="1"/>
          </p:cNvSpPr>
          <p:nvPr>
            <p:ph type="body" idx="1"/>
          </p:nvPr>
        </p:nvSpPr>
        <p:spPr>
          <a:xfrm>
            <a:off x="533400" y="2057400"/>
            <a:ext cx="8229600" cy="4530725"/>
          </a:xfrm>
        </p:spPr>
        <p:txBody>
          <a:bodyPr/>
          <a:lstStyle/>
          <a:p>
            <a:r>
              <a:rPr lang="en-US" sz="2800" b="1"/>
              <a:t>Limitation:  Authority Vested Solely With the County  Executive</a:t>
            </a:r>
            <a:endParaRPr lang="en-US" sz="2400" b="1"/>
          </a:p>
          <a:p>
            <a:pPr lvl="1"/>
            <a:r>
              <a:rPr lang="en-US" sz="2000" b="1" i="1"/>
              <a:t>only</a:t>
            </a:r>
            <a:r>
              <a:rPr lang="en-US" sz="2000" b="1"/>
              <a:t> the county executive (i.e., board of commissioners) may obtain title to properties through the tax sale</a:t>
            </a:r>
          </a:p>
          <a:p>
            <a:pPr lvl="1"/>
            <a:r>
              <a:rPr lang="en-US" sz="2000" b="1"/>
              <a:t>however, the law allows a number of options for the executive to dispose of the property for reuse, including transfer to other government entities</a:t>
            </a:r>
          </a:p>
          <a:p>
            <a:pPr lvl="1"/>
            <a:r>
              <a:rPr lang="en-US" sz="2000" b="1"/>
              <a:t>the definition of “county executive” includes “the executive’s designee”</a:t>
            </a:r>
          </a:p>
          <a:p>
            <a:pPr lvl="2"/>
            <a:r>
              <a:rPr lang="en-US" sz="2000" b="1"/>
              <a:t> allows cities &amp; towns to work collaboratively with the county executive to redevelop the properties</a:t>
            </a:r>
          </a:p>
          <a:p>
            <a:pPr>
              <a:buFont typeface="Wingdings" pitchFamily="2" charset="2"/>
              <a:buNone/>
            </a:pPr>
            <a:endParaRPr lang="en-US" sz="2000"/>
          </a:p>
        </p:txBody>
      </p:sp>
      <p:pic>
        <p:nvPicPr>
          <p:cNvPr id="131076"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31079" name="AutoShape 7"/>
          <p:cNvSpPr>
            <a:spLocks noChangeArrowheads="1"/>
          </p:cNvSpPr>
          <p:nvPr/>
        </p:nvSpPr>
        <p:spPr bwMode="auto">
          <a:xfrm>
            <a:off x="457200" y="21336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31080" name="AutoShape 8"/>
          <p:cNvSpPr>
            <a:spLocks noChangeArrowheads="1"/>
          </p:cNvSpPr>
          <p:nvPr/>
        </p:nvSpPr>
        <p:spPr bwMode="auto">
          <a:xfrm>
            <a:off x="762000" y="3124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31081" name="AutoShape 9"/>
          <p:cNvSpPr>
            <a:spLocks noChangeArrowheads="1"/>
          </p:cNvSpPr>
          <p:nvPr/>
        </p:nvSpPr>
        <p:spPr bwMode="auto">
          <a:xfrm>
            <a:off x="762000" y="3810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31082" name="AutoShape 10"/>
          <p:cNvSpPr>
            <a:spLocks noChangeArrowheads="1"/>
          </p:cNvSpPr>
          <p:nvPr/>
        </p:nvSpPr>
        <p:spPr bwMode="auto">
          <a:xfrm>
            <a:off x="762000" y="4724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31083" name="AutoShape 11"/>
          <p:cNvSpPr>
            <a:spLocks noChangeArrowheads="1"/>
          </p:cNvSpPr>
          <p:nvPr/>
        </p:nvSpPr>
        <p:spPr bwMode="auto">
          <a:xfrm>
            <a:off x="1447800" y="53340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23906" name="Rectangle 2"/>
          <p:cNvSpPr>
            <a:spLocks noGrp="1" noChangeArrowheads="1"/>
          </p:cNvSpPr>
          <p:nvPr>
            <p:ph type="title"/>
          </p:nvPr>
        </p:nvSpPr>
        <p:spPr>
          <a:xfrm>
            <a:off x="381000" y="304800"/>
            <a:ext cx="8229600" cy="1116013"/>
          </a:xfrm>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23907" name="Rectangle 3"/>
          <p:cNvSpPr>
            <a:spLocks noGrp="1" noChangeArrowheads="1"/>
          </p:cNvSpPr>
          <p:nvPr>
            <p:ph type="body" idx="1"/>
          </p:nvPr>
        </p:nvSpPr>
        <p:spPr>
          <a:xfrm>
            <a:off x="533400" y="1981200"/>
            <a:ext cx="8229600" cy="4530725"/>
          </a:xfrm>
        </p:spPr>
        <p:txBody>
          <a:bodyPr/>
          <a:lstStyle/>
          <a:p>
            <a:r>
              <a:rPr lang="en-US" sz="2400" b="1"/>
              <a:t>Advantage:  Minimal Cost</a:t>
            </a:r>
          </a:p>
          <a:p>
            <a:pPr>
              <a:buFont typeface="Wingdings" pitchFamily="2" charset="2"/>
              <a:buNone/>
            </a:pPr>
            <a:endParaRPr lang="en-US" sz="2400" b="1"/>
          </a:p>
          <a:p>
            <a:pPr lvl="1"/>
            <a:r>
              <a:rPr lang="en-US" sz="1800" b="1"/>
              <a:t>administrative and personnel cost of a program to identify properties for expedited tax sale</a:t>
            </a:r>
          </a:p>
          <a:p>
            <a:pPr lvl="2"/>
            <a:r>
              <a:rPr lang="en-US" sz="1800" b="1"/>
              <a:t>  can likely be done by existing personnel</a:t>
            </a:r>
          </a:p>
          <a:p>
            <a:pPr lvl="2">
              <a:buFont typeface="Wingdings" pitchFamily="2" charset="2"/>
              <a:buNone/>
            </a:pPr>
            <a:endParaRPr lang="en-US" sz="1800" b="1"/>
          </a:p>
          <a:p>
            <a:pPr lvl="1"/>
            <a:r>
              <a:rPr lang="en-US" sz="1800" b="1"/>
              <a:t>no payment required to obtain title</a:t>
            </a:r>
          </a:p>
          <a:p>
            <a:pPr lvl="1">
              <a:buFont typeface="Wingdings" pitchFamily="2" charset="2"/>
              <a:buNone/>
            </a:pPr>
            <a:endParaRPr lang="en-US" sz="1800" b="1"/>
          </a:p>
          <a:p>
            <a:pPr lvl="1"/>
            <a:r>
              <a:rPr lang="en-US" sz="1800" b="1"/>
              <a:t>county treasurer administers the sale process</a:t>
            </a:r>
          </a:p>
          <a:p>
            <a:pPr lvl="1">
              <a:buFont typeface="Wingdings" pitchFamily="2" charset="2"/>
              <a:buNone/>
            </a:pPr>
            <a:endParaRPr lang="en-US" sz="1800" b="1"/>
          </a:p>
          <a:p>
            <a:endParaRPr lang="en-US" b="1"/>
          </a:p>
        </p:txBody>
      </p:sp>
      <p:pic>
        <p:nvPicPr>
          <p:cNvPr id="123908"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23910" name="AutoShape 6"/>
          <p:cNvSpPr>
            <a:spLocks noChangeArrowheads="1"/>
          </p:cNvSpPr>
          <p:nvPr/>
        </p:nvSpPr>
        <p:spPr bwMode="auto">
          <a:xfrm>
            <a:off x="457200" y="20574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23911" name="AutoShape 7"/>
          <p:cNvSpPr>
            <a:spLocks noChangeArrowheads="1"/>
          </p:cNvSpPr>
          <p:nvPr/>
        </p:nvSpPr>
        <p:spPr bwMode="auto">
          <a:xfrm>
            <a:off x="762000" y="2971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3912" name="AutoShape 8"/>
          <p:cNvSpPr>
            <a:spLocks noChangeArrowheads="1"/>
          </p:cNvSpPr>
          <p:nvPr/>
        </p:nvSpPr>
        <p:spPr bwMode="auto">
          <a:xfrm>
            <a:off x="1447800" y="34290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23913" name="AutoShape 9"/>
          <p:cNvSpPr>
            <a:spLocks noChangeArrowheads="1"/>
          </p:cNvSpPr>
          <p:nvPr/>
        </p:nvSpPr>
        <p:spPr bwMode="auto">
          <a:xfrm>
            <a:off x="762000" y="4191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3914" name="AutoShape 10"/>
          <p:cNvSpPr>
            <a:spLocks noChangeArrowheads="1"/>
          </p:cNvSpPr>
          <p:nvPr/>
        </p:nvSpPr>
        <p:spPr bwMode="auto">
          <a:xfrm>
            <a:off x="762000" y="4876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0" name="Rectangle 14"/>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37224" name="Rectangle 8"/>
          <p:cNvSpPr>
            <a:spLocks noGrp="1" noChangeArrowheads="1"/>
          </p:cNvSpPr>
          <p:nvPr>
            <p:ph type="title"/>
          </p:nvPr>
        </p:nvSpPr>
        <p:spPr>
          <a:xfrm>
            <a:off x="228600" y="304800"/>
            <a:ext cx="8229600" cy="1143000"/>
          </a:xfrm>
          <a:noFill/>
        </p:spPr>
        <p:txBody>
          <a:bodyPr/>
          <a:lstStyle/>
          <a:p>
            <a:r>
              <a:rPr lang="en-US" sz="4000" b="1">
                <a:solidFill>
                  <a:srgbClr val="4D4D4D"/>
                </a:solidFill>
              </a:rPr>
              <a:t>BROWNFIELDS</a:t>
            </a:r>
            <a:br>
              <a:rPr lang="en-US" sz="4000" b="1">
                <a:solidFill>
                  <a:srgbClr val="4D4D4D"/>
                </a:solidFill>
              </a:rPr>
            </a:br>
            <a:r>
              <a:rPr lang="en-US" sz="3600" b="1">
                <a:solidFill>
                  <a:srgbClr val="4D4D4D"/>
                </a:solidFill>
              </a:rPr>
              <a:t>Problem of Access and Control</a:t>
            </a:r>
          </a:p>
        </p:txBody>
      </p:sp>
      <p:sp>
        <p:nvSpPr>
          <p:cNvPr id="137219" name="Rectangle 3"/>
          <p:cNvSpPr>
            <a:spLocks noGrp="1" noChangeArrowheads="1"/>
          </p:cNvSpPr>
          <p:nvPr>
            <p:ph type="body" sz="half" idx="1"/>
          </p:nvPr>
        </p:nvSpPr>
        <p:spPr>
          <a:xfrm>
            <a:off x="609600" y="1981200"/>
            <a:ext cx="7696200" cy="3810000"/>
          </a:xfrm>
        </p:spPr>
        <p:txBody>
          <a:bodyPr/>
          <a:lstStyle/>
          <a:p>
            <a:pPr lvl="1">
              <a:lnSpc>
                <a:spcPct val="90000"/>
              </a:lnSpc>
            </a:pPr>
            <a:r>
              <a:rPr lang="en-US" sz="2400" b="1"/>
              <a:t>Potential Legal Tools</a:t>
            </a:r>
            <a:endParaRPr lang="en-US" sz="2000" b="1"/>
          </a:p>
          <a:p>
            <a:pPr lvl="1">
              <a:lnSpc>
                <a:spcPct val="90000"/>
              </a:lnSpc>
            </a:pPr>
            <a:endParaRPr lang="en-US" sz="1800" b="1"/>
          </a:p>
          <a:p>
            <a:pPr lvl="1">
              <a:lnSpc>
                <a:spcPct val="90000"/>
              </a:lnSpc>
            </a:pPr>
            <a:r>
              <a:rPr lang="en-US" sz="2000" b="1"/>
              <a:t>General authority for ordinance enforcement allows property entry to cause compliance and lien the property for costs – I.C. 36-1-6</a:t>
            </a:r>
          </a:p>
          <a:p>
            <a:pPr lvl="1">
              <a:lnSpc>
                <a:spcPct val="90000"/>
              </a:lnSpc>
              <a:buFont typeface="Wingdings" pitchFamily="2" charset="2"/>
              <a:buNone/>
            </a:pPr>
            <a:endParaRPr lang="en-US" sz="2000" b="1"/>
          </a:p>
          <a:p>
            <a:pPr lvl="1">
              <a:lnSpc>
                <a:spcPct val="90000"/>
              </a:lnSpc>
            </a:pPr>
            <a:r>
              <a:rPr lang="en-US" sz="2000" b="1"/>
              <a:t>Nuisance Actions – I.C. 36-30-6, -7, -8</a:t>
            </a:r>
          </a:p>
          <a:p>
            <a:pPr lvl="1">
              <a:lnSpc>
                <a:spcPct val="90000"/>
              </a:lnSpc>
              <a:buFont typeface="Wingdings" pitchFamily="2" charset="2"/>
              <a:buNone/>
            </a:pPr>
            <a:endParaRPr lang="en-US" sz="2000" b="1"/>
          </a:p>
          <a:p>
            <a:pPr lvl="1">
              <a:lnSpc>
                <a:spcPct val="90000"/>
              </a:lnSpc>
            </a:pPr>
            <a:r>
              <a:rPr lang="en-US" sz="2000" b="1"/>
              <a:t>Unsafe Building Law – I.C. 36-7-9</a:t>
            </a:r>
          </a:p>
          <a:p>
            <a:pPr lvl="1">
              <a:lnSpc>
                <a:spcPct val="90000"/>
              </a:lnSpc>
            </a:pPr>
            <a:endParaRPr lang="en-US" sz="2000" b="1"/>
          </a:p>
          <a:p>
            <a:pPr lvl="1">
              <a:lnSpc>
                <a:spcPct val="90000"/>
              </a:lnSpc>
            </a:pPr>
            <a:r>
              <a:rPr lang="en-US" sz="2000" b="1"/>
              <a:t>Property Tax Laws – I.C. 6-1.1-24</a:t>
            </a:r>
          </a:p>
        </p:txBody>
      </p:sp>
      <p:pic>
        <p:nvPicPr>
          <p:cNvPr id="137223" name="Picture 7" descr="Picture1"/>
          <p:cNvPicPr>
            <a:picLocks noChangeAspect="1" noChangeArrowheads="1"/>
          </p:cNvPicPr>
          <p:nvPr>
            <p:ph sz="half" idx="2"/>
          </p:nvPr>
        </p:nvPicPr>
        <p:blipFill>
          <a:blip r:embed="rId2" cstate="print"/>
          <a:srcRect/>
          <a:stretch>
            <a:fillRect/>
          </a:stretch>
        </p:blipFill>
        <p:spPr>
          <a:xfrm>
            <a:off x="5707063" y="6486525"/>
            <a:ext cx="3436937" cy="371475"/>
          </a:xfrm>
          <a:noFill/>
          <a:ln/>
        </p:spPr>
      </p:pic>
      <p:sp>
        <p:nvSpPr>
          <p:cNvPr id="137226" name="AutoShape 10"/>
          <p:cNvSpPr>
            <a:spLocks noChangeArrowheads="1"/>
          </p:cNvSpPr>
          <p:nvPr/>
        </p:nvSpPr>
        <p:spPr bwMode="auto">
          <a:xfrm>
            <a:off x="457200" y="1981200"/>
            <a:ext cx="914400" cy="533400"/>
          </a:xfrm>
          <a:prstGeom prst="rightArrow">
            <a:avLst>
              <a:gd name="adj1" fmla="val 50000"/>
              <a:gd name="adj2" fmla="val 42857"/>
            </a:avLst>
          </a:prstGeom>
          <a:solidFill>
            <a:srgbClr val="4D4D4D"/>
          </a:solidFill>
          <a:ln w="9525">
            <a:solidFill>
              <a:schemeClr val="tx1"/>
            </a:solidFill>
            <a:miter lim="800000"/>
            <a:headEnd/>
            <a:tailEnd/>
          </a:ln>
          <a:effectLst/>
        </p:spPr>
        <p:txBody>
          <a:bodyPr wrap="none" anchor="ctr"/>
          <a:lstStyle/>
          <a:p>
            <a:endParaRPr lang="en-US"/>
          </a:p>
        </p:txBody>
      </p:sp>
      <p:sp>
        <p:nvSpPr>
          <p:cNvPr id="137227" name="AutoShape 11"/>
          <p:cNvSpPr>
            <a:spLocks noChangeArrowheads="1"/>
          </p:cNvSpPr>
          <p:nvPr/>
        </p:nvSpPr>
        <p:spPr bwMode="auto">
          <a:xfrm>
            <a:off x="914400" y="26670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37228" name="AutoShape 12"/>
          <p:cNvSpPr>
            <a:spLocks noChangeArrowheads="1"/>
          </p:cNvSpPr>
          <p:nvPr/>
        </p:nvSpPr>
        <p:spPr bwMode="auto">
          <a:xfrm>
            <a:off x="914400" y="38862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37229" name="AutoShape 13"/>
          <p:cNvSpPr>
            <a:spLocks noChangeArrowheads="1"/>
          </p:cNvSpPr>
          <p:nvPr/>
        </p:nvSpPr>
        <p:spPr bwMode="auto">
          <a:xfrm>
            <a:off x="914400" y="45720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37232" name="AutoShape 16"/>
          <p:cNvSpPr>
            <a:spLocks noChangeArrowheads="1"/>
          </p:cNvSpPr>
          <p:nvPr/>
        </p:nvSpPr>
        <p:spPr bwMode="auto">
          <a:xfrm>
            <a:off x="914400" y="52578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22882" name="Rectangle 2"/>
          <p:cNvSpPr>
            <a:spLocks noGrp="1" noChangeArrowheads="1"/>
          </p:cNvSpPr>
          <p:nvPr>
            <p:ph type="title"/>
          </p:nvPr>
        </p:nvSpPr>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22883" name="Rectangle 3"/>
          <p:cNvSpPr>
            <a:spLocks noGrp="1" noChangeArrowheads="1"/>
          </p:cNvSpPr>
          <p:nvPr>
            <p:ph type="body" idx="1"/>
          </p:nvPr>
        </p:nvSpPr>
        <p:spPr>
          <a:xfrm>
            <a:off x="685800" y="2133600"/>
            <a:ext cx="8001000" cy="4114800"/>
          </a:xfrm>
        </p:spPr>
        <p:txBody>
          <a:bodyPr/>
          <a:lstStyle/>
          <a:p>
            <a:r>
              <a:rPr lang="en-US" sz="2400" b="1"/>
              <a:t>Bonus:  Avoiding Environmental Liability</a:t>
            </a:r>
          </a:p>
          <a:p>
            <a:pPr>
              <a:buFont typeface="Wingdings" pitchFamily="2" charset="2"/>
              <a:buNone/>
            </a:pPr>
            <a:endParaRPr lang="en-US" sz="2400" b="1"/>
          </a:p>
          <a:p>
            <a:pPr lvl="1"/>
            <a:r>
              <a:rPr lang="en-US" sz="1800" b="1"/>
              <a:t>obtaining title to and control of a property through the tax sale process is “involuntary” under CERCLA Sec. 107</a:t>
            </a:r>
          </a:p>
          <a:p>
            <a:pPr lvl="1">
              <a:buFont typeface="Wingdings" pitchFamily="2" charset="2"/>
              <a:buNone/>
            </a:pPr>
            <a:endParaRPr lang="en-US" sz="1800" b="1"/>
          </a:p>
          <a:p>
            <a:pPr lvl="1"/>
            <a:r>
              <a:rPr lang="en-US" sz="1800" b="1"/>
              <a:t>allows the government to seek recovery of remedial costs jointly and severally from PRPs</a:t>
            </a:r>
          </a:p>
          <a:p>
            <a:pPr lvl="1"/>
            <a:endParaRPr lang="en-US" sz="1800" b="1"/>
          </a:p>
          <a:p>
            <a:pPr lvl="1"/>
            <a:r>
              <a:rPr lang="en-US" sz="2000" b="1"/>
              <a:t>don’t forget the insurance policies!</a:t>
            </a:r>
          </a:p>
        </p:txBody>
      </p:sp>
      <p:pic>
        <p:nvPicPr>
          <p:cNvPr id="122884"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22886" name="AutoShape 6"/>
          <p:cNvSpPr>
            <a:spLocks noChangeArrowheads="1"/>
          </p:cNvSpPr>
          <p:nvPr/>
        </p:nvSpPr>
        <p:spPr bwMode="auto">
          <a:xfrm>
            <a:off x="609600" y="22860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22887" name="AutoShape 7"/>
          <p:cNvSpPr>
            <a:spLocks noChangeArrowheads="1"/>
          </p:cNvSpPr>
          <p:nvPr/>
        </p:nvSpPr>
        <p:spPr bwMode="auto">
          <a:xfrm>
            <a:off x="914400" y="3124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2888" name="AutoShape 8"/>
          <p:cNvSpPr>
            <a:spLocks noChangeArrowheads="1"/>
          </p:cNvSpPr>
          <p:nvPr/>
        </p:nvSpPr>
        <p:spPr bwMode="auto">
          <a:xfrm>
            <a:off x="838200" y="4038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2890" name="AutoShape 10"/>
          <p:cNvSpPr>
            <a:spLocks noChangeArrowheads="1"/>
          </p:cNvSpPr>
          <p:nvPr/>
        </p:nvSpPr>
        <p:spPr bwMode="auto">
          <a:xfrm>
            <a:off x="914400" y="4953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3"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30050" name="Rectangle 2"/>
          <p:cNvSpPr>
            <a:spLocks noGrp="1" noChangeArrowheads="1"/>
          </p:cNvSpPr>
          <p:nvPr>
            <p:ph type="title"/>
          </p:nvPr>
        </p:nvSpPr>
        <p:spPr>
          <a:xfrm>
            <a:off x="381000" y="304800"/>
            <a:ext cx="8229600" cy="1143000"/>
          </a:xfrm>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30051" name="Rectangle 3"/>
          <p:cNvSpPr>
            <a:spLocks noGrp="1" noChangeArrowheads="1"/>
          </p:cNvSpPr>
          <p:nvPr>
            <p:ph type="body" idx="1"/>
          </p:nvPr>
        </p:nvSpPr>
        <p:spPr>
          <a:xfrm>
            <a:off x="685800" y="2057400"/>
            <a:ext cx="8153400" cy="4114800"/>
          </a:xfrm>
        </p:spPr>
        <p:txBody>
          <a:bodyPr/>
          <a:lstStyle/>
          <a:p>
            <a:pPr>
              <a:lnSpc>
                <a:spcPct val="80000"/>
              </a:lnSpc>
            </a:pPr>
            <a:r>
              <a:rPr lang="en-US" sz="2800" b="1"/>
              <a:t>Double Bonus:  Access Without Ownership</a:t>
            </a:r>
          </a:p>
          <a:p>
            <a:pPr>
              <a:lnSpc>
                <a:spcPct val="80000"/>
              </a:lnSpc>
              <a:buFont typeface="Wingdings" pitchFamily="2" charset="2"/>
              <a:buNone/>
            </a:pPr>
            <a:endParaRPr lang="en-US" sz="2800" b="1"/>
          </a:p>
          <a:p>
            <a:pPr lvl="1">
              <a:lnSpc>
                <a:spcPct val="80000"/>
              </a:lnSpc>
            </a:pPr>
            <a:r>
              <a:rPr lang="en-US" sz="2000" b="1"/>
              <a:t>if a property does not sell at tax sale, the county auditor is </a:t>
            </a:r>
            <a:r>
              <a:rPr lang="en-US" sz="2000" b="1" i="1"/>
              <a:t>not</a:t>
            </a:r>
            <a:r>
              <a:rPr lang="en-US" sz="2000" b="1"/>
              <a:t> required to deed it to the county executive if the county executive determines that the property involved contains hazardous waste or another environmental hazard for which the cost of abatement or alleviation will exceed the fair market value of the property</a:t>
            </a:r>
          </a:p>
          <a:p>
            <a:pPr lvl="1">
              <a:lnSpc>
                <a:spcPct val="80000"/>
              </a:lnSpc>
            </a:pPr>
            <a:r>
              <a:rPr lang="en-US" sz="2000" b="1"/>
              <a:t>in this instance, the statute provides that:  “the county executive may enter the property to conduct environmental investigations”</a:t>
            </a:r>
          </a:p>
          <a:p>
            <a:pPr lvl="2">
              <a:lnSpc>
                <a:spcPct val="80000"/>
              </a:lnSpc>
            </a:pPr>
            <a:r>
              <a:rPr lang="en-US" sz="2000" b="1"/>
              <a:t> the only direct legal authority to access property to conduct environmental investigations is found in the tax sale statute!</a:t>
            </a:r>
          </a:p>
        </p:txBody>
      </p:sp>
      <p:pic>
        <p:nvPicPr>
          <p:cNvPr id="130052"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30054" name="AutoShape 6"/>
          <p:cNvSpPr>
            <a:spLocks noChangeArrowheads="1"/>
          </p:cNvSpPr>
          <p:nvPr/>
        </p:nvSpPr>
        <p:spPr bwMode="auto">
          <a:xfrm>
            <a:off x="533400" y="21336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30055" name="AutoShape 7"/>
          <p:cNvSpPr>
            <a:spLocks noChangeArrowheads="1"/>
          </p:cNvSpPr>
          <p:nvPr/>
        </p:nvSpPr>
        <p:spPr bwMode="auto">
          <a:xfrm>
            <a:off x="914400" y="2971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30057" name="AutoShape 9"/>
          <p:cNvSpPr>
            <a:spLocks noChangeArrowheads="1"/>
          </p:cNvSpPr>
          <p:nvPr/>
        </p:nvSpPr>
        <p:spPr bwMode="auto">
          <a:xfrm>
            <a:off x="914400" y="4495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30058" name="AutoShape 10"/>
          <p:cNvSpPr>
            <a:spLocks noChangeArrowheads="1"/>
          </p:cNvSpPr>
          <p:nvPr/>
        </p:nvSpPr>
        <p:spPr bwMode="auto">
          <a:xfrm>
            <a:off x="1600200" y="51816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26978" name="Rectangle 2"/>
          <p:cNvSpPr>
            <a:spLocks noGrp="1" noChangeArrowheads="1"/>
          </p:cNvSpPr>
          <p:nvPr>
            <p:ph type="title"/>
          </p:nvPr>
        </p:nvSpPr>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26979" name="Rectangle 3"/>
          <p:cNvSpPr>
            <a:spLocks noGrp="1" noChangeArrowheads="1"/>
          </p:cNvSpPr>
          <p:nvPr>
            <p:ph type="body" idx="1"/>
          </p:nvPr>
        </p:nvSpPr>
        <p:spPr>
          <a:xfrm>
            <a:off x="838200" y="1905000"/>
            <a:ext cx="8153400" cy="4114800"/>
          </a:xfrm>
        </p:spPr>
        <p:txBody>
          <a:bodyPr/>
          <a:lstStyle/>
          <a:p>
            <a:pPr>
              <a:lnSpc>
                <a:spcPct val="90000"/>
              </a:lnSpc>
            </a:pPr>
            <a:r>
              <a:rPr lang="en-US" sz="2400" b="1"/>
              <a:t>Expedited Tax Sale Process</a:t>
            </a:r>
          </a:p>
          <a:p>
            <a:pPr>
              <a:lnSpc>
                <a:spcPct val="90000"/>
              </a:lnSpc>
              <a:buFont typeface="Wingdings" pitchFamily="2" charset="2"/>
              <a:buNone/>
            </a:pPr>
            <a:endParaRPr lang="en-US" sz="2400" b="1"/>
          </a:p>
          <a:p>
            <a:pPr lvl="1">
              <a:lnSpc>
                <a:spcPct val="90000"/>
              </a:lnSpc>
            </a:pPr>
            <a:r>
              <a:rPr lang="en-US" sz="2000" b="1"/>
              <a:t>county treasurer certifies a list of properties to be sold</a:t>
            </a:r>
          </a:p>
          <a:p>
            <a:pPr lvl="1">
              <a:lnSpc>
                <a:spcPct val="90000"/>
              </a:lnSpc>
            </a:pPr>
            <a:r>
              <a:rPr lang="en-US" sz="2000" b="1"/>
              <a:t>county executive certifies a list of vacant or abandoned properties with as little as </a:t>
            </a:r>
            <a:r>
              <a:rPr lang="en-US" sz="2000" b="1" i="1"/>
              <a:t>one</a:t>
            </a:r>
            <a:r>
              <a:rPr lang="en-US" sz="2000" b="1"/>
              <a:t> tax or special assessment  delinquency to be included in the tax sale</a:t>
            </a:r>
          </a:p>
          <a:p>
            <a:pPr lvl="1">
              <a:lnSpc>
                <a:spcPct val="90000"/>
              </a:lnSpc>
              <a:buFont typeface="Wingdings" pitchFamily="2" charset="2"/>
              <a:buNone/>
            </a:pPr>
            <a:endParaRPr lang="en-US" sz="2000" b="1"/>
          </a:p>
          <a:p>
            <a:pPr lvl="2">
              <a:lnSpc>
                <a:spcPct val="90000"/>
              </a:lnSpc>
            </a:pPr>
            <a:r>
              <a:rPr lang="en-US" sz="2000" b="1"/>
              <a:t> expedites getting a property to sale</a:t>
            </a:r>
          </a:p>
          <a:p>
            <a:pPr lvl="2">
              <a:lnSpc>
                <a:spcPct val="90000"/>
              </a:lnSpc>
            </a:pPr>
            <a:r>
              <a:rPr lang="en-US" sz="2000" b="1"/>
              <a:t>  certified properties must be offered for sale separately from other properties</a:t>
            </a:r>
          </a:p>
          <a:p>
            <a:pPr lvl="2">
              <a:lnSpc>
                <a:spcPct val="90000"/>
              </a:lnSpc>
            </a:pPr>
            <a:r>
              <a:rPr lang="en-US" sz="2000" b="1"/>
              <a:t> be mindful of certification deadlines and coordinate with the county auditor and treasurer</a:t>
            </a:r>
          </a:p>
        </p:txBody>
      </p:sp>
      <p:pic>
        <p:nvPicPr>
          <p:cNvPr id="126980"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26982" name="AutoShape 6"/>
          <p:cNvSpPr>
            <a:spLocks noChangeArrowheads="1"/>
          </p:cNvSpPr>
          <p:nvPr/>
        </p:nvSpPr>
        <p:spPr bwMode="auto">
          <a:xfrm>
            <a:off x="762000" y="19050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26983" name="AutoShape 7"/>
          <p:cNvSpPr>
            <a:spLocks noChangeArrowheads="1"/>
          </p:cNvSpPr>
          <p:nvPr/>
        </p:nvSpPr>
        <p:spPr bwMode="auto">
          <a:xfrm>
            <a:off x="1066800" y="2743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6984" name="AutoShape 8"/>
          <p:cNvSpPr>
            <a:spLocks noChangeArrowheads="1"/>
          </p:cNvSpPr>
          <p:nvPr/>
        </p:nvSpPr>
        <p:spPr bwMode="auto">
          <a:xfrm>
            <a:off x="1066800" y="3124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6985" name="AutoShape 9"/>
          <p:cNvSpPr>
            <a:spLocks noChangeArrowheads="1"/>
          </p:cNvSpPr>
          <p:nvPr/>
        </p:nvSpPr>
        <p:spPr bwMode="auto">
          <a:xfrm>
            <a:off x="1752600" y="42672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26986" name="AutoShape 10"/>
          <p:cNvSpPr>
            <a:spLocks noChangeArrowheads="1"/>
          </p:cNvSpPr>
          <p:nvPr/>
        </p:nvSpPr>
        <p:spPr bwMode="auto">
          <a:xfrm>
            <a:off x="1752600" y="46482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26987" name="AutoShape 11"/>
          <p:cNvSpPr>
            <a:spLocks noChangeArrowheads="1"/>
          </p:cNvSpPr>
          <p:nvPr/>
        </p:nvSpPr>
        <p:spPr bwMode="auto">
          <a:xfrm>
            <a:off x="1752600" y="51816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5"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28002" name="Rectangle 2"/>
          <p:cNvSpPr>
            <a:spLocks noGrp="1" noChangeArrowheads="1"/>
          </p:cNvSpPr>
          <p:nvPr>
            <p:ph type="title"/>
          </p:nvPr>
        </p:nvSpPr>
        <p:spPr>
          <a:xfrm>
            <a:off x="381000" y="304800"/>
            <a:ext cx="8229600" cy="1143000"/>
          </a:xfrm>
          <a:noFill/>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28003" name="Rectangle 3"/>
          <p:cNvSpPr>
            <a:spLocks noGrp="1" noChangeArrowheads="1"/>
          </p:cNvSpPr>
          <p:nvPr>
            <p:ph type="body" idx="1"/>
          </p:nvPr>
        </p:nvSpPr>
        <p:spPr>
          <a:xfrm>
            <a:off x="990600" y="2133600"/>
            <a:ext cx="8153400" cy="4114800"/>
          </a:xfrm>
        </p:spPr>
        <p:txBody>
          <a:bodyPr/>
          <a:lstStyle/>
          <a:p>
            <a:r>
              <a:rPr lang="en-US" sz="2400" b="1"/>
              <a:t>County Executive’s Lien</a:t>
            </a:r>
          </a:p>
          <a:p>
            <a:pPr lvl="1"/>
            <a:r>
              <a:rPr lang="en-US" sz="2000" b="1"/>
              <a:t>county executive acquires a lien, by law, on </a:t>
            </a:r>
            <a:r>
              <a:rPr lang="en-US" sz="2000" b="1" i="1"/>
              <a:t>any</a:t>
            </a:r>
            <a:r>
              <a:rPr lang="en-US" sz="2000" b="1"/>
              <a:t> unsold property immediately at the end of the sale</a:t>
            </a:r>
          </a:p>
          <a:p>
            <a:pPr lvl="1"/>
            <a:r>
              <a:rPr lang="en-US" sz="2000" b="1"/>
              <a:t>lien is exercised by the executive requesting a tax sale certificate from the county auditor</a:t>
            </a:r>
          </a:p>
          <a:p>
            <a:pPr lvl="1"/>
            <a:r>
              <a:rPr lang="en-US" sz="2000" b="1"/>
              <a:t>county executive may then:</a:t>
            </a:r>
          </a:p>
          <a:p>
            <a:pPr lvl="2"/>
            <a:r>
              <a:rPr lang="en-US" sz="2000" b="1"/>
              <a:t> sell the certificates, as can any sale purchaser, in the manner prescribed by the statute, or</a:t>
            </a:r>
          </a:p>
          <a:p>
            <a:pPr lvl="2"/>
            <a:r>
              <a:rPr lang="en-US" sz="2000" b="1"/>
              <a:t> after a 120-day redemption period, obtain an auditor’s deed (reduced from the 360-day redemption period applicable to sold properties, further expediting the process)</a:t>
            </a:r>
          </a:p>
        </p:txBody>
      </p:sp>
      <p:pic>
        <p:nvPicPr>
          <p:cNvPr id="128004"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28006" name="AutoShape 6"/>
          <p:cNvSpPr>
            <a:spLocks noChangeArrowheads="1"/>
          </p:cNvSpPr>
          <p:nvPr/>
        </p:nvSpPr>
        <p:spPr bwMode="auto">
          <a:xfrm>
            <a:off x="914400" y="22098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28007" name="AutoShape 7"/>
          <p:cNvSpPr>
            <a:spLocks noChangeArrowheads="1"/>
          </p:cNvSpPr>
          <p:nvPr/>
        </p:nvSpPr>
        <p:spPr bwMode="auto">
          <a:xfrm>
            <a:off x="1219200" y="2667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8008" name="AutoShape 8"/>
          <p:cNvSpPr>
            <a:spLocks noChangeArrowheads="1"/>
          </p:cNvSpPr>
          <p:nvPr/>
        </p:nvSpPr>
        <p:spPr bwMode="auto">
          <a:xfrm>
            <a:off x="1219200" y="32766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8009" name="AutoShape 9"/>
          <p:cNvSpPr>
            <a:spLocks noChangeArrowheads="1"/>
          </p:cNvSpPr>
          <p:nvPr/>
        </p:nvSpPr>
        <p:spPr bwMode="auto">
          <a:xfrm>
            <a:off x="1219200" y="3962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8010" name="AutoShape 10"/>
          <p:cNvSpPr>
            <a:spLocks noChangeArrowheads="1"/>
          </p:cNvSpPr>
          <p:nvPr/>
        </p:nvSpPr>
        <p:spPr bwMode="auto">
          <a:xfrm>
            <a:off x="1905000" y="43434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28011" name="AutoShape 11"/>
          <p:cNvSpPr>
            <a:spLocks noChangeArrowheads="1"/>
          </p:cNvSpPr>
          <p:nvPr/>
        </p:nvSpPr>
        <p:spPr bwMode="auto">
          <a:xfrm>
            <a:off x="1905000" y="49530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9"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29026" name="Rectangle 2"/>
          <p:cNvSpPr>
            <a:spLocks noGrp="1" noChangeArrowheads="1"/>
          </p:cNvSpPr>
          <p:nvPr>
            <p:ph type="title"/>
          </p:nvPr>
        </p:nvSpPr>
        <p:spPr>
          <a:xfrm>
            <a:off x="304800" y="304800"/>
            <a:ext cx="8229600" cy="1143000"/>
          </a:xfrm>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29027" name="Rectangle 3"/>
          <p:cNvSpPr>
            <a:spLocks noGrp="1" noChangeArrowheads="1"/>
          </p:cNvSpPr>
          <p:nvPr>
            <p:ph type="body" idx="1"/>
          </p:nvPr>
        </p:nvSpPr>
        <p:spPr>
          <a:xfrm>
            <a:off x="1066800" y="1981200"/>
            <a:ext cx="8077200" cy="4114800"/>
          </a:xfrm>
        </p:spPr>
        <p:txBody>
          <a:bodyPr/>
          <a:lstStyle/>
          <a:p>
            <a:pPr>
              <a:lnSpc>
                <a:spcPct val="80000"/>
              </a:lnSpc>
            </a:pPr>
            <a:r>
              <a:rPr lang="en-US" sz="2400" b="1"/>
              <a:t>Auditor’s Deed</a:t>
            </a:r>
          </a:p>
          <a:p>
            <a:pPr>
              <a:lnSpc>
                <a:spcPct val="80000"/>
              </a:lnSpc>
            </a:pPr>
            <a:endParaRPr lang="en-US" sz="2400" b="1"/>
          </a:p>
          <a:p>
            <a:pPr lvl="1">
              <a:lnSpc>
                <a:spcPct val="80000"/>
              </a:lnSpc>
            </a:pPr>
            <a:r>
              <a:rPr lang="en-US" sz="1800" b="1"/>
              <a:t>extinguishes the taxes and special assessments for which the real property was offered for sale and accruing to the date of the deed, plus costs of the sale</a:t>
            </a:r>
          </a:p>
          <a:p>
            <a:pPr lvl="1">
              <a:lnSpc>
                <a:spcPct val="80000"/>
              </a:lnSpc>
              <a:buFont typeface="Wingdings" pitchFamily="2" charset="2"/>
              <a:buNone/>
            </a:pPr>
            <a:endParaRPr lang="en-US" sz="1800" b="1"/>
          </a:p>
          <a:p>
            <a:pPr lvl="1">
              <a:lnSpc>
                <a:spcPct val="80000"/>
              </a:lnSpc>
            </a:pPr>
            <a:r>
              <a:rPr lang="en-US" sz="1800" b="1"/>
              <a:t>vests in the county executive fee simple absolute title, free and clear of all liens and encumbrances created or suffered before or after the tax sale</a:t>
            </a:r>
          </a:p>
          <a:p>
            <a:pPr lvl="1">
              <a:lnSpc>
                <a:spcPct val="80000"/>
              </a:lnSpc>
              <a:buFont typeface="Wingdings" pitchFamily="2" charset="2"/>
              <a:buNone/>
            </a:pPr>
            <a:endParaRPr lang="en-US" sz="1800" b="1"/>
          </a:p>
          <a:p>
            <a:pPr lvl="2">
              <a:lnSpc>
                <a:spcPct val="80000"/>
              </a:lnSpc>
            </a:pPr>
            <a:r>
              <a:rPr lang="en-US" sz="1800" b="1"/>
              <a:t> exception for federal priority liens and tax liens accruing subsequent to the sale</a:t>
            </a:r>
          </a:p>
          <a:p>
            <a:pPr lvl="2">
              <a:lnSpc>
                <a:spcPct val="80000"/>
              </a:lnSpc>
            </a:pPr>
            <a:r>
              <a:rPr lang="en-US" sz="1800" b="1"/>
              <a:t> extinguishes mortgages and mechanic’s liens</a:t>
            </a:r>
          </a:p>
          <a:p>
            <a:pPr lvl="2">
              <a:lnSpc>
                <a:spcPct val="80000"/>
              </a:lnSpc>
            </a:pPr>
            <a:r>
              <a:rPr lang="en-US" sz="1800" b="1"/>
              <a:t> easements, restrictive covenants and land use commitments remain unaffected</a:t>
            </a:r>
          </a:p>
        </p:txBody>
      </p:sp>
      <p:pic>
        <p:nvPicPr>
          <p:cNvPr id="129028"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29030" name="AutoShape 6"/>
          <p:cNvSpPr>
            <a:spLocks noChangeArrowheads="1"/>
          </p:cNvSpPr>
          <p:nvPr/>
        </p:nvSpPr>
        <p:spPr bwMode="auto">
          <a:xfrm>
            <a:off x="914400" y="20574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29031" name="AutoShape 7"/>
          <p:cNvSpPr>
            <a:spLocks noChangeArrowheads="1"/>
          </p:cNvSpPr>
          <p:nvPr/>
        </p:nvSpPr>
        <p:spPr bwMode="auto">
          <a:xfrm>
            <a:off x="1295400" y="2743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9032" name="AutoShape 8"/>
          <p:cNvSpPr>
            <a:spLocks noChangeArrowheads="1"/>
          </p:cNvSpPr>
          <p:nvPr/>
        </p:nvSpPr>
        <p:spPr bwMode="auto">
          <a:xfrm>
            <a:off x="1295400" y="3733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29033" name="AutoShape 9"/>
          <p:cNvSpPr>
            <a:spLocks noChangeArrowheads="1"/>
          </p:cNvSpPr>
          <p:nvPr/>
        </p:nvSpPr>
        <p:spPr bwMode="auto">
          <a:xfrm>
            <a:off x="1905000" y="46482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29034" name="AutoShape 10"/>
          <p:cNvSpPr>
            <a:spLocks noChangeArrowheads="1"/>
          </p:cNvSpPr>
          <p:nvPr/>
        </p:nvSpPr>
        <p:spPr bwMode="auto">
          <a:xfrm>
            <a:off x="1905000" y="50292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29035" name="AutoShape 11"/>
          <p:cNvSpPr>
            <a:spLocks noChangeArrowheads="1"/>
          </p:cNvSpPr>
          <p:nvPr/>
        </p:nvSpPr>
        <p:spPr bwMode="auto">
          <a:xfrm>
            <a:off x="1905000" y="53340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32098" name="Rectangle 2"/>
          <p:cNvSpPr>
            <a:spLocks noGrp="1" noChangeArrowheads="1"/>
          </p:cNvSpPr>
          <p:nvPr>
            <p:ph type="title"/>
          </p:nvPr>
        </p:nvSpPr>
        <p:spPr>
          <a:xfrm>
            <a:off x="381000" y="304800"/>
            <a:ext cx="8229600" cy="1143000"/>
          </a:xfrm>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32099" name="Rectangle 3"/>
          <p:cNvSpPr>
            <a:spLocks noGrp="1" noChangeArrowheads="1"/>
          </p:cNvSpPr>
          <p:nvPr>
            <p:ph type="body" idx="1"/>
          </p:nvPr>
        </p:nvSpPr>
        <p:spPr>
          <a:xfrm>
            <a:off x="838200" y="1981200"/>
            <a:ext cx="8077200" cy="4038600"/>
          </a:xfrm>
        </p:spPr>
        <p:txBody>
          <a:bodyPr/>
          <a:lstStyle/>
          <a:p>
            <a:pPr>
              <a:lnSpc>
                <a:spcPct val="80000"/>
              </a:lnSpc>
            </a:pPr>
            <a:r>
              <a:rPr lang="en-US" sz="2400" b="1"/>
              <a:t>Land Disposal Options</a:t>
            </a:r>
          </a:p>
          <a:p>
            <a:pPr>
              <a:lnSpc>
                <a:spcPct val="80000"/>
              </a:lnSpc>
            </a:pPr>
            <a:endParaRPr lang="en-US" sz="2000" b="1"/>
          </a:p>
          <a:p>
            <a:pPr lvl="1">
              <a:lnSpc>
                <a:spcPct val="80000"/>
              </a:lnSpc>
            </a:pPr>
            <a:r>
              <a:rPr lang="en-US" sz="1800" b="1"/>
              <a:t>Public sale of the tax certificates</a:t>
            </a:r>
          </a:p>
          <a:p>
            <a:pPr lvl="1">
              <a:lnSpc>
                <a:spcPct val="80000"/>
              </a:lnSpc>
            </a:pPr>
            <a:endParaRPr lang="en-US" sz="1800" b="1"/>
          </a:p>
          <a:p>
            <a:pPr lvl="1">
              <a:lnSpc>
                <a:spcPct val="80000"/>
              </a:lnSpc>
            </a:pPr>
            <a:r>
              <a:rPr lang="en-US" sz="1800" b="1"/>
              <a:t>Transfer to nonprofit corporations for “use for the public good” after a public hearing</a:t>
            </a:r>
          </a:p>
          <a:p>
            <a:pPr lvl="1">
              <a:lnSpc>
                <a:spcPct val="80000"/>
              </a:lnSpc>
            </a:pPr>
            <a:endParaRPr lang="en-US" sz="1800" b="1"/>
          </a:p>
          <a:p>
            <a:pPr lvl="1">
              <a:lnSpc>
                <a:spcPct val="80000"/>
              </a:lnSpc>
            </a:pPr>
            <a:r>
              <a:rPr lang="en-US" sz="1800" b="1"/>
              <a:t>Transfers under general property disposal statute (I.C. 36-1-11), including public auction sale, sale to adjacent landowners and </a:t>
            </a:r>
            <a:r>
              <a:rPr lang="en-US" sz="1800" b="1" i="1"/>
              <a:t>transfer to another government entity</a:t>
            </a:r>
          </a:p>
          <a:p>
            <a:pPr lvl="1">
              <a:lnSpc>
                <a:spcPct val="80000"/>
              </a:lnSpc>
              <a:buFont typeface="Wingdings" pitchFamily="2" charset="2"/>
              <a:buNone/>
            </a:pPr>
            <a:endParaRPr lang="en-US" sz="1800" b="1" i="1"/>
          </a:p>
          <a:p>
            <a:pPr lvl="1">
              <a:lnSpc>
                <a:spcPct val="80000"/>
              </a:lnSpc>
            </a:pPr>
            <a:r>
              <a:rPr lang="en-US" sz="1800" b="1"/>
              <a:t>Transfer to a redevelopment commission for sale, grant, or other disposition under the redevelopment laws (I.C. 36-7-15)</a:t>
            </a:r>
            <a:endParaRPr lang="en-US" sz="1800" b="1" i="1"/>
          </a:p>
          <a:p>
            <a:pPr lvl="1">
              <a:lnSpc>
                <a:spcPct val="80000"/>
              </a:lnSpc>
              <a:buFont typeface="Wingdings" pitchFamily="2" charset="2"/>
              <a:buNone/>
            </a:pPr>
            <a:endParaRPr lang="en-US" sz="1600" b="1"/>
          </a:p>
          <a:p>
            <a:pPr lvl="1">
              <a:lnSpc>
                <a:spcPct val="80000"/>
              </a:lnSpc>
            </a:pPr>
            <a:endParaRPr lang="en-US" sz="2400"/>
          </a:p>
          <a:p>
            <a:pPr lvl="1">
              <a:lnSpc>
                <a:spcPct val="80000"/>
              </a:lnSpc>
            </a:pPr>
            <a:endParaRPr lang="en-US" sz="2400"/>
          </a:p>
        </p:txBody>
      </p:sp>
      <p:pic>
        <p:nvPicPr>
          <p:cNvPr id="132100"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32102" name="AutoShape 6"/>
          <p:cNvSpPr>
            <a:spLocks noChangeArrowheads="1"/>
          </p:cNvSpPr>
          <p:nvPr/>
        </p:nvSpPr>
        <p:spPr bwMode="auto">
          <a:xfrm>
            <a:off x="685800" y="20574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32103" name="AutoShape 7"/>
          <p:cNvSpPr>
            <a:spLocks noChangeArrowheads="1"/>
          </p:cNvSpPr>
          <p:nvPr/>
        </p:nvSpPr>
        <p:spPr bwMode="auto">
          <a:xfrm>
            <a:off x="1066800" y="2667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32111" name="AutoShape 15"/>
          <p:cNvSpPr>
            <a:spLocks noChangeArrowheads="1"/>
          </p:cNvSpPr>
          <p:nvPr/>
        </p:nvSpPr>
        <p:spPr bwMode="auto">
          <a:xfrm>
            <a:off x="1066800" y="3200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32112" name="AutoShape 16"/>
          <p:cNvSpPr>
            <a:spLocks noChangeArrowheads="1"/>
          </p:cNvSpPr>
          <p:nvPr/>
        </p:nvSpPr>
        <p:spPr bwMode="auto">
          <a:xfrm>
            <a:off x="1066800" y="3962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32113" name="AutoShape 17"/>
          <p:cNvSpPr>
            <a:spLocks noChangeArrowheads="1"/>
          </p:cNvSpPr>
          <p:nvPr/>
        </p:nvSpPr>
        <p:spPr bwMode="auto">
          <a:xfrm>
            <a:off x="1066800" y="5029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5"/>
          <p:cNvSpPr>
            <a:spLocks noChangeArrowheads="1"/>
          </p:cNvSpPr>
          <p:nvPr/>
        </p:nvSpPr>
        <p:spPr bwMode="auto">
          <a:xfrm>
            <a:off x="304800" y="0"/>
            <a:ext cx="8305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34146" name="Rectangle 2"/>
          <p:cNvSpPr>
            <a:spLocks noGrp="1" noChangeArrowheads="1"/>
          </p:cNvSpPr>
          <p:nvPr>
            <p:ph type="title"/>
          </p:nvPr>
        </p:nvSpPr>
        <p:spPr>
          <a:xfrm>
            <a:off x="304800" y="304800"/>
            <a:ext cx="8229600" cy="1143000"/>
          </a:xfrm>
        </p:spPr>
        <p:txBody>
          <a:bodyPr/>
          <a:lstStyle/>
          <a:p>
            <a:r>
              <a:rPr lang="en-US" sz="4000" b="1">
                <a:solidFill>
                  <a:srgbClr val="4D4D4D"/>
                </a:solidFill>
              </a:rPr>
              <a:t>Property Tax Collection</a:t>
            </a:r>
            <a:r>
              <a:rPr lang="en-US" b="1">
                <a:solidFill>
                  <a:srgbClr val="4D4D4D"/>
                </a:solidFill>
              </a:rPr>
              <a:t/>
            </a:r>
            <a:br>
              <a:rPr lang="en-US" b="1">
                <a:solidFill>
                  <a:srgbClr val="4D4D4D"/>
                </a:solidFill>
              </a:rPr>
            </a:br>
            <a:r>
              <a:rPr lang="en-US" sz="3600" b="1">
                <a:solidFill>
                  <a:srgbClr val="4D4D4D"/>
                </a:solidFill>
              </a:rPr>
              <a:t>An Option for Control of Brownfields</a:t>
            </a:r>
          </a:p>
        </p:txBody>
      </p:sp>
      <p:sp>
        <p:nvSpPr>
          <p:cNvPr id="134147" name="Rectangle 3"/>
          <p:cNvSpPr>
            <a:spLocks noGrp="1" noChangeArrowheads="1"/>
          </p:cNvSpPr>
          <p:nvPr>
            <p:ph type="body" idx="1"/>
          </p:nvPr>
        </p:nvSpPr>
        <p:spPr>
          <a:xfrm>
            <a:off x="762000" y="2057400"/>
            <a:ext cx="8001000" cy="4038600"/>
          </a:xfrm>
        </p:spPr>
        <p:txBody>
          <a:bodyPr/>
          <a:lstStyle/>
          <a:p>
            <a:pPr>
              <a:lnSpc>
                <a:spcPct val="80000"/>
              </a:lnSpc>
            </a:pPr>
            <a:r>
              <a:rPr lang="en-US" sz="2400" b="1"/>
              <a:t>Land Bank Option</a:t>
            </a:r>
            <a:r>
              <a:rPr lang="en-US" sz="2000" b="1"/>
              <a:t>  </a:t>
            </a:r>
          </a:p>
          <a:p>
            <a:pPr>
              <a:lnSpc>
                <a:spcPct val="80000"/>
              </a:lnSpc>
            </a:pPr>
            <a:endParaRPr lang="en-US" sz="2000" b="1"/>
          </a:p>
          <a:p>
            <a:pPr lvl="1">
              <a:lnSpc>
                <a:spcPct val="80000"/>
              </a:lnSpc>
            </a:pPr>
            <a:r>
              <a:rPr lang="en-US" sz="1800" b="1"/>
              <a:t>Rather than disposing of the property, the county executive may retain the property and use it as it would any other county-owned property</a:t>
            </a:r>
          </a:p>
          <a:p>
            <a:pPr lvl="1">
              <a:lnSpc>
                <a:spcPct val="80000"/>
              </a:lnSpc>
              <a:buFont typeface="Wingdings" pitchFamily="2" charset="2"/>
              <a:buNone/>
            </a:pPr>
            <a:endParaRPr lang="en-US" sz="1800" b="1"/>
          </a:p>
          <a:p>
            <a:pPr lvl="1">
              <a:lnSpc>
                <a:spcPct val="80000"/>
              </a:lnSpc>
            </a:pPr>
            <a:r>
              <a:rPr lang="en-US" sz="1800" b="1"/>
              <a:t>Funding:  Property taxes generated in the first year after a property is disposed of must be disbursed to the county executive </a:t>
            </a:r>
            <a:r>
              <a:rPr lang="en-US" sz="2000" b="1"/>
              <a:t>for deposit in the county general fund, the redevelopment fund, the unsafe building fund, or a housing trust fund</a:t>
            </a:r>
            <a:r>
              <a:rPr lang="en-US" sz="2000"/>
              <a:t> </a:t>
            </a:r>
          </a:p>
          <a:p>
            <a:pPr lvl="1">
              <a:lnSpc>
                <a:spcPct val="80000"/>
              </a:lnSpc>
              <a:buFont typeface="Wingdings" pitchFamily="2" charset="2"/>
              <a:buNone/>
            </a:pPr>
            <a:endParaRPr lang="en-US" sz="2000" b="1"/>
          </a:p>
          <a:p>
            <a:pPr lvl="2">
              <a:lnSpc>
                <a:spcPct val="80000"/>
              </a:lnSpc>
            </a:pPr>
            <a:r>
              <a:rPr lang="en-US" sz="1800" b="1"/>
              <a:t> funds must used for purposes related to the use, management and redevelopment of property</a:t>
            </a:r>
          </a:p>
        </p:txBody>
      </p:sp>
      <p:pic>
        <p:nvPicPr>
          <p:cNvPr id="134148" name="Picture 4" descr="Picture1"/>
          <p:cNvPicPr>
            <a:picLocks noChangeAspect="1" noChangeArrowheads="1"/>
          </p:cNvPicPr>
          <p:nvPr/>
        </p:nvPicPr>
        <p:blipFill>
          <a:blip r:embed="rId2" cstate="print"/>
          <a:srcRect/>
          <a:stretch>
            <a:fillRect/>
          </a:stretch>
        </p:blipFill>
        <p:spPr bwMode="auto">
          <a:xfrm>
            <a:off x="5707063" y="6486525"/>
            <a:ext cx="3436937" cy="371475"/>
          </a:xfrm>
          <a:prstGeom prst="rect">
            <a:avLst/>
          </a:prstGeom>
          <a:noFill/>
          <a:ln w="9525">
            <a:noFill/>
            <a:miter lim="800000"/>
            <a:headEnd/>
            <a:tailEnd/>
          </a:ln>
        </p:spPr>
      </p:pic>
      <p:sp>
        <p:nvSpPr>
          <p:cNvPr id="134151" name="AutoShape 7"/>
          <p:cNvSpPr>
            <a:spLocks noChangeArrowheads="1"/>
          </p:cNvSpPr>
          <p:nvPr/>
        </p:nvSpPr>
        <p:spPr bwMode="auto">
          <a:xfrm>
            <a:off x="685800" y="20574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134153" name="AutoShape 9"/>
          <p:cNvSpPr>
            <a:spLocks noChangeArrowheads="1"/>
          </p:cNvSpPr>
          <p:nvPr/>
        </p:nvSpPr>
        <p:spPr bwMode="auto">
          <a:xfrm>
            <a:off x="990600" y="2743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34154" name="AutoShape 10"/>
          <p:cNvSpPr>
            <a:spLocks noChangeArrowheads="1"/>
          </p:cNvSpPr>
          <p:nvPr/>
        </p:nvSpPr>
        <p:spPr bwMode="auto">
          <a:xfrm>
            <a:off x="990600" y="3733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34155" name="AutoShape 11"/>
          <p:cNvSpPr>
            <a:spLocks noChangeArrowheads="1"/>
          </p:cNvSpPr>
          <p:nvPr/>
        </p:nvSpPr>
        <p:spPr bwMode="auto">
          <a:xfrm>
            <a:off x="1600200" y="5181600"/>
            <a:ext cx="381000" cy="3810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descr="Picture1"/>
          <p:cNvPicPr>
            <a:picLocks noChangeAspect="1" noChangeArrowheads="1"/>
          </p:cNvPicPr>
          <p:nvPr>
            <p:ph idx="1"/>
          </p:nvPr>
        </p:nvPicPr>
        <p:blipFill>
          <a:blip r:embed="rId2" cstate="print"/>
          <a:srcRect/>
          <a:stretch>
            <a:fillRect/>
          </a:stretch>
        </p:blipFill>
        <p:spPr>
          <a:xfrm>
            <a:off x="0" y="5105400"/>
            <a:ext cx="9144000" cy="987425"/>
          </a:xfrm>
          <a:noFill/>
          <a:ln/>
        </p:spPr>
      </p:pic>
      <p:sp>
        <p:nvSpPr>
          <p:cNvPr id="102407" name="WordArt 7"/>
          <p:cNvSpPr>
            <a:spLocks noChangeArrowheads="1" noChangeShapeType="1" noTextEdit="1"/>
          </p:cNvSpPr>
          <p:nvPr/>
        </p:nvSpPr>
        <p:spPr bwMode="auto">
          <a:xfrm>
            <a:off x="457200" y="228600"/>
            <a:ext cx="5181600" cy="3090863"/>
          </a:xfrm>
          <a:prstGeom prst="rect">
            <a:avLst/>
          </a:prstGeom>
        </p:spPr>
        <p:txBody>
          <a:bodyPr wrap="none" fromWordArt="1">
            <a:prstTxWarp prst="textFadeUp">
              <a:avLst>
                <a:gd name="adj" fmla="val 9991"/>
              </a:avLst>
            </a:prstTxWarp>
          </a:bodyPr>
          <a:lstStyle/>
          <a:p>
            <a:pPr algn="ctr"/>
            <a:r>
              <a:rPr lang="en-US" sz="8000" b="1"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Q &amp; A</a:t>
            </a:r>
          </a:p>
        </p:txBody>
      </p:sp>
      <p:sp>
        <p:nvSpPr>
          <p:cNvPr id="102408" name="WordArt 8"/>
          <p:cNvSpPr>
            <a:spLocks noChangeArrowheads="1" noChangeShapeType="1" noTextEdit="1"/>
          </p:cNvSpPr>
          <p:nvPr/>
        </p:nvSpPr>
        <p:spPr bwMode="auto">
          <a:xfrm>
            <a:off x="4800600" y="3124200"/>
            <a:ext cx="3611563" cy="1430338"/>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6000" b="1" kern="10">
                <a:ln w="9525">
                  <a:round/>
                  <a:headEnd/>
                  <a:tailEnd/>
                </a:ln>
                <a:gradFill rotWithShape="0">
                  <a:gsLst>
                    <a:gs pos="0">
                      <a:srgbClr val="FFE701"/>
                    </a:gs>
                    <a:gs pos="100000">
                      <a:srgbClr val="FE3E02"/>
                    </a:gs>
                  </a:gsLst>
                  <a:lin ang="5400000" scaled="1"/>
                </a:gradFill>
                <a:latin typeface="Impact"/>
              </a:rPr>
              <a:t>THANK YOU!</a:t>
            </a:r>
          </a:p>
        </p:txBody>
      </p:sp>
      <p:sp>
        <p:nvSpPr>
          <p:cNvPr id="102409" name="WordArt 9"/>
          <p:cNvSpPr>
            <a:spLocks noChangeArrowheads="1" noChangeShapeType="1" noTextEdit="1"/>
          </p:cNvSpPr>
          <p:nvPr/>
        </p:nvSpPr>
        <p:spPr bwMode="auto">
          <a:xfrm rot="6050774">
            <a:off x="6030119" y="142081"/>
            <a:ext cx="1752600" cy="1925638"/>
          </a:xfrm>
          <a:prstGeom prst="rect">
            <a:avLst/>
          </a:prstGeom>
        </p:spPr>
        <p:txBody>
          <a:bodyPr vert="wordArtVert" wrap="none" fromWordArt="1">
            <a:prstTxWarp prst="textCanUp">
              <a:avLst>
                <a:gd name="adj" fmla="val 85713"/>
              </a:avLst>
            </a:prstTxWarp>
            <a:scene3d>
              <a:camera prst="legacyPerspectiveFront">
                <a:rot lat="20519999" lon="1080000" rev="0"/>
              </a:camera>
              <a:lightRig rig="legacyHarsh2" dir="b"/>
            </a:scene3d>
            <a:sp3d extrusionH="430200" prstMaterial="legacyMatte">
              <a:extrusionClr>
                <a:srgbClr val="FF6600"/>
              </a:extrusionClr>
            </a:sp3d>
          </a:bodyPr>
          <a:lstStyle/>
          <a:p>
            <a:pPr algn="ctr" fontAlgn="auto"/>
            <a:r>
              <a:rPr lang="en-US" sz="8000" kern="10">
                <a:ln w="9525">
                  <a:round/>
                  <a:headEnd/>
                  <a:tailEnd/>
                </a:ln>
                <a:gradFill rotWithShape="0">
                  <a:gsLst>
                    <a:gs pos="0">
                      <a:srgbClr val="FFE701"/>
                    </a:gs>
                    <a:gs pos="100000">
                      <a:srgbClr val="FE3E02"/>
                    </a:gs>
                  </a:gsLst>
                  <a:lin ang="20949226" scaled="1"/>
                </a:gradFill>
                <a:latin typeface="Franklin Gothic Medium"/>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17" name="Object 5"/>
          <p:cNvGraphicFramePr>
            <a:graphicFrameLocks noChangeAspect="1"/>
          </p:cNvGraphicFramePr>
          <p:nvPr>
            <p:ph sz="half" idx="1"/>
          </p:nvPr>
        </p:nvGraphicFramePr>
        <p:xfrm>
          <a:off x="6705600" y="1028700"/>
          <a:ext cx="1828800" cy="2349500"/>
        </p:xfrm>
        <a:graphic>
          <a:graphicData uri="http://schemas.openxmlformats.org/presentationml/2006/ole">
            <p:oleObj spid="_x0000_s166917" name="Photo Editor Photo" r:id="rId3" imgW="9752381" imgH="14628571" progId="MSPhotoEd.3">
              <p:embed/>
            </p:oleObj>
          </a:graphicData>
        </a:graphic>
      </p:graphicFrame>
      <p:sp>
        <p:nvSpPr>
          <p:cNvPr id="166916" name="Rectangle 4"/>
          <p:cNvSpPr>
            <a:spLocks noChangeArrowheads="1"/>
          </p:cNvSpPr>
          <p:nvPr/>
        </p:nvSpPr>
        <p:spPr bwMode="auto">
          <a:xfrm>
            <a:off x="228600" y="1654175"/>
            <a:ext cx="5181600" cy="5203825"/>
          </a:xfrm>
          <a:prstGeom prst="rect">
            <a:avLst/>
          </a:prstGeom>
          <a:noFill/>
          <a:ln w="9525">
            <a:noFill/>
            <a:miter lim="800000"/>
            <a:headEnd/>
            <a:tailEnd/>
          </a:ln>
          <a:effectLst/>
        </p:spPr>
        <p:txBody>
          <a:bodyPr anchor="ctr">
            <a:spAutoFit/>
          </a:bodyPr>
          <a:lstStyle/>
          <a:p>
            <a:pPr algn="just" eaLnBrk="1" hangingPunct="1"/>
            <a:r>
              <a:rPr lang="en-US" sz="1200" b="1"/>
              <a:t>Robert M. Frye is a 1994 graduate of Indiana University School of Law – Indianapolis and a 1989 graduate of the Indiana University School of Public and Environmental Affairs. Prior to and while attending law school, Bob worked in environmental management for the City of Indianapolis, holding a variety of positions with responsibilities ranging from the enforcement of local codes, permitting and inspection, pollutant sampling, performance of Phase I assessments, and oversight and coordination of contractors performing environmental services.  From 1995 to 1997, he served as in-house corporate counsel for the City of Indianapolis, counseling local boards and agencies with regard to public works, environmental, municipal and contractual matters.  From 1997 to 2000, Bob was an associate with Foley &amp; Pool, LLP, where he practiced civil litigation, real estate, land use and zoning, construction law and environmental law.  Bob joined the City of Indianapolis again in 2000, serving for two years as administrator of the City’s economic development, real estate redevelopment and property management programs.  Bob returned to private practice in 2002, and since 2006 has been a shareholder with Stewart &amp; Irwin, P.C., where he engages in civil and administrative litigation, real estate, land use and zoning, municipal law, construction law and environmental law.  Bob continues to advise the City of Indianapolis as outside counsel with regard to redevelopment issues.  Bob is admitted to practice law in all state courts in Indiana, the U.S. District Courts for the Northern and Southern Districts of Indiana, and the U.S. Court of Appeals for the Seventh Circuit. </a:t>
            </a:r>
          </a:p>
        </p:txBody>
      </p:sp>
      <p:sp>
        <p:nvSpPr>
          <p:cNvPr id="166919" name="Rectangle 7"/>
          <p:cNvSpPr>
            <a:spLocks noChangeArrowheads="1"/>
          </p:cNvSpPr>
          <p:nvPr/>
        </p:nvSpPr>
        <p:spPr bwMode="auto">
          <a:xfrm>
            <a:off x="5486400" y="0"/>
            <a:ext cx="1371600" cy="6858000"/>
          </a:xfrm>
          <a:prstGeom prst="rect">
            <a:avLst/>
          </a:prstGeom>
          <a:gradFill rotWithShape="1">
            <a:gsLst>
              <a:gs pos="0">
                <a:srgbClr val="996633"/>
              </a:gs>
              <a:gs pos="100000">
                <a:srgbClr val="F8F2E2"/>
              </a:gs>
            </a:gsLst>
            <a:path path="rect">
              <a:fillToRect r="100000" b="100000"/>
            </a:path>
          </a:gradFill>
          <a:ln w="9525">
            <a:solidFill>
              <a:schemeClr val="tx1"/>
            </a:solidFill>
            <a:miter lim="800000"/>
            <a:headEnd/>
            <a:tailEnd/>
          </a:ln>
          <a:effectLst/>
        </p:spPr>
        <p:txBody>
          <a:bodyPr wrap="none" anchor="ctr"/>
          <a:lstStyle/>
          <a:p>
            <a:endParaRPr lang="en-US"/>
          </a:p>
        </p:txBody>
      </p:sp>
      <p:sp>
        <p:nvSpPr>
          <p:cNvPr id="166920" name="Rectangle 8"/>
          <p:cNvSpPr>
            <a:spLocks noChangeArrowheads="1"/>
          </p:cNvSpPr>
          <p:nvPr/>
        </p:nvSpPr>
        <p:spPr bwMode="auto">
          <a:xfrm>
            <a:off x="6324600" y="3124200"/>
            <a:ext cx="2819400" cy="3733800"/>
          </a:xfrm>
          <a:prstGeom prst="rect">
            <a:avLst/>
          </a:prstGeom>
          <a:gradFill rotWithShape="1">
            <a:gsLst>
              <a:gs pos="0">
                <a:srgbClr val="996633"/>
              </a:gs>
              <a:gs pos="100000">
                <a:schemeClr val="tx1"/>
              </a:gs>
            </a:gsLst>
            <a:lin ang="5400000" scaled="1"/>
          </a:gradFill>
          <a:ln w="9525">
            <a:solidFill>
              <a:schemeClr val="tx1"/>
            </a:solidFill>
            <a:miter lim="800000"/>
            <a:headEnd/>
            <a:tailEnd/>
          </a:ln>
          <a:effectLst/>
        </p:spPr>
        <p:txBody>
          <a:bodyPr wrap="none" anchor="ctr"/>
          <a:lstStyle/>
          <a:p>
            <a:pPr algn="ctr"/>
            <a:endParaRPr lang="en-US"/>
          </a:p>
        </p:txBody>
      </p:sp>
      <p:sp>
        <p:nvSpPr>
          <p:cNvPr id="166921" name="Text Box 9"/>
          <p:cNvSpPr txBox="1">
            <a:spLocks noChangeArrowheads="1"/>
          </p:cNvSpPr>
          <p:nvPr/>
        </p:nvSpPr>
        <p:spPr bwMode="auto">
          <a:xfrm>
            <a:off x="0" y="228600"/>
            <a:ext cx="5410200" cy="854075"/>
          </a:xfrm>
          <a:prstGeom prst="rect">
            <a:avLst/>
          </a:prstGeom>
          <a:noFill/>
          <a:ln w="9525">
            <a:noFill/>
            <a:miter lim="800000"/>
            <a:headEnd/>
            <a:tailEnd/>
          </a:ln>
          <a:effectLst/>
        </p:spPr>
        <p:txBody>
          <a:bodyPr>
            <a:spAutoFit/>
          </a:bodyPr>
          <a:lstStyle/>
          <a:p>
            <a:pPr>
              <a:spcBef>
                <a:spcPct val="50000"/>
              </a:spcBef>
            </a:pPr>
            <a:r>
              <a:rPr lang="en-US" sz="2000" b="1"/>
              <a:t>Robert M. Frye, Shareholder</a:t>
            </a:r>
          </a:p>
          <a:p>
            <a:pPr>
              <a:spcBef>
                <a:spcPct val="50000"/>
              </a:spcBef>
            </a:pPr>
            <a:r>
              <a:rPr lang="en-US" sz="2000" b="1"/>
              <a:t>           Attorney at Law</a:t>
            </a:r>
          </a:p>
        </p:txBody>
      </p:sp>
      <p:pic>
        <p:nvPicPr>
          <p:cNvPr id="166922" name="Picture 10" descr="Picture1"/>
          <p:cNvPicPr>
            <a:picLocks noChangeAspect="1" noChangeArrowheads="1"/>
          </p:cNvPicPr>
          <p:nvPr>
            <p:ph sz="half" idx="2"/>
          </p:nvPr>
        </p:nvPicPr>
        <p:blipFill>
          <a:blip r:embed="rId4" cstate="print"/>
          <a:srcRect/>
          <a:stretch>
            <a:fillRect/>
          </a:stretch>
        </p:blipFill>
        <p:spPr>
          <a:xfrm>
            <a:off x="762000" y="1143000"/>
            <a:ext cx="3440113" cy="371475"/>
          </a:xfrm>
          <a:noFill/>
          <a:ln/>
        </p:spPr>
      </p:pic>
      <p:sp>
        <p:nvSpPr>
          <p:cNvPr id="166925" name="Rectangle 13"/>
          <p:cNvSpPr>
            <a:spLocks noChangeArrowheads="1"/>
          </p:cNvSpPr>
          <p:nvPr/>
        </p:nvSpPr>
        <p:spPr bwMode="auto">
          <a:xfrm>
            <a:off x="6324600" y="4191000"/>
            <a:ext cx="2819400" cy="1490663"/>
          </a:xfrm>
          <a:prstGeom prst="rect">
            <a:avLst/>
          </a:prstGeom>
          <a:noFill/>
          <a:ln w="9525">
            <a:noFill/>
            <a:miter lim="800000"/>
            <a:headEnd/>
            <a:tailEnd/>
          </a:ln>
          <a:effectLst/>
        </p:spPr>
        <p:txBody>
          <a:bodyPr>
            <a:spAutoFit/>
          </a:bodyPr>
          <a:lstStyle/>
          <a:p>
            <a:r>
              <a:rPr lang="en-US" sz="1400" b="1">
                <a:solidFill>
                  <a:srgbClr val="4D4D4D"/>
                </a:solidFill>
              </a:rPr>
              <a:t>Stewart &amp; Irwin, p.c. 251 East Ohio Street, Suite 1100</a:t>
            </a:r>
          </a:p>
          <a:p>
            <a:r>
              <a:rPr lang="en-US" sz="1400" b="1">
                <a:solidFill>
                  <a:srgbClr val="4D4D4D"/>
                </a:solidFill>
              </a:rPr>
              <a:t>Indianapolis, IN  46204</a:t>
            </a:r>
          </a:p>
          <a:p>
            <a:r>
              <a:rPr lang="en-US" sz="1400" b="1">
                <a:solidFill>
                  <a:srgbClr val="4D4D4D"/>
                </a:solidFill>
              </a:rPr>
              <a:t>317-639-5454   </a:t>
            </a:r>
          </a:p>
          <a:p>
            <a:r>
              <a:rPr lang="en-US" sz="1400" b="1">
                <a:solidFill>
                  <a:srgbClr val="4D4D4D"/>
                </a:solidFill>
              </a:rPr>
              <a:t>rfrye@silegal.com</a:t>
            </a:r>
          </a:p>
          <a:p>
            <a:r>
              <a:rPr lang="en-US" sz="1400" b="1">
                <a:solidFill>
                  <a:srgbClr val="4D4D4D"/>
                </a:solidFill>
                <a:hlinkClick r:id="rId5"/>
              </a:rPr>
              <a:t>www.silegal.com</a:t>
            </a:r>
            <a:endParaRPr lang="en-US" sz="1400" b="1">
              <a:solidFill>
                <a:srgbClr val="4D4D4D"/>
              </a:solidFill>
            </a:endParaRPr>
          </a:p>
          <a:p>
            <a:endParaRPr lang="en-US" sz="800" b="1">
              <a:solidFill>
                <a:srgbClr val="4D4D4D"/>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9" name="Rectangle 17"/>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3074" name="Rectangle 2"/>
          <p:cNvSpPr>
            <a:spLocks noGrp="1" noChangeArrowheads="1"/>
          </p:cNvSpPr>
          <p:nvPr>
            <p:ph type="title"/>
          </p:nvPr>
        </p:nvSpPr>
        <p:spPr>
          <a:xfrm>
            <a:off x="228600" y="3048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Background</a:t>
            </a:r>
          </a:p>
        </p:txBody>
      </p:sp>
      <p:sp>
        <p:nvSpPr>
          <p:cNvPr id="3075" name="Rectangle 3"/>
          <p:cNvSpPr>
            <a:spLocks noGrp="1" noChangeArrowheads="1"/>
          </p:cNvSpPr>
          <p:nvPr>
            <p:ph type="body" sz="half" idx="1"/>
          </p:nvPr>
        </p:nvSpPr>
        <p:spPr>
          <a:xfrm>
            <a:off x="1143000" y="1828800"/>
            <a:ext cx="8001000" cy="3962400"/>
          </a:xfrm>
        </p:spPr>
        <p:txBody>
          <a:bodyPr/>
          <a:lstStyle/>
          <a:p>
            <a:pPr>
              <a:lnSpc>
                <a:spcPct val="90000"/>
              </a:lnSpc>
            </a:pPr>
            <a:endParaRPr lang="en-US" sz="2800" b="1"/>
          </a:p>
          <a:p>
            <a:pPr>
              <a:lnSpc>
                <a:spcPct val="90000"/>
              </a:lnSpc>
            </a:pPr>
            <a:r>
              <a:rPr lang="en-US" sz="2800" b="1"/>
              <a:t>The Unsafe Building Law (UBL)</a:t>
            </a:r>
          </a:p>
          <a:p>
            <a:pPr>
              <a:lnSpc>
                <a:spcPct val="90000"/>
              </a:lnSpc>
              <a:buFont typeface="Wingdings" pitchFamily="2" charset="2"/>
              <a:buNone/>
            </a:pPr>
            <a:endParaRPr lang="en-US" sz="2800" b="1"/>
          </a:p>
          <a:p>
            <a:pPr>
              <a:lnSpc>
                <a:spcPct val="90000"/>
              </a:lnSpc>
            </a:pPr>
            <a:r>
              <a:rPr lang="en-US" sz="2800" b="1"/>
              <a:t>Applicable to:</a:t>
            </a:r>
          </a:p>
          <a:p>
            <a:pPr lvl="1">
              <a:lnSpc>
                <a:spcPct val="90000"/>
              </a:lnSpc>
            </a:pPr>
            <a:r>
              <a:rPr lang="en-US" b="1"/>
              <a:t>a consolidated city -- by statute</a:t>
            </a:r>
          </a:p>
          <a:p>
            <a:pPr lvl="1">
              <a:lnSpc>
                <a:spcPct val="90000"/>
              </a:lnSpc>
            </a:pPr>
            <a:r>
              <a:rPr lang="en-US" b="1"/>
              <a:t>any other municipality or county that adopts an ordinance adopting the statute</a:t>
            </a:r>
          </a:p>
          <a:p>
            <a:pPr lvl="1">
              <a:lnSpc>
                <a:spcPct val="90000"/>
              </a:lnSpc>
              <a:buFont typeface="Wingdings" pitchFamily="2" charset="2"/>
              <a:buNone/>
            </a:pPr>
            <a:endParaRPr lang="en-US" b="1"/>
          </a:p>
        </p:txBody>
      </p:sp>
      <p:pic>
        <p:nvPicPr>
          <p:cNvPr id="3082" name="Picture 10" descr="Picture1"/>
          <p:cNvPicPr>
            <a:picLocks noChangeAspect="1" noChangeArrowheads="1"/>
          </p:cNvPicPr>
          <p:nvPr>
            <p:ph sz="half" idx="2"/>
          </p:nvPr>
        </p:nvPicPr>
        <p:blipFill>
          <a:blip r:embed="rId3" cstate="print"/>
          <a:srcRect/>
          <a:stretch>
            <a:fillRect/>
          </a:stretch>
        </p:blipFill>
        <p:spPr>
          <a:xfrm>
            <a:off x="5707063" y="6486525"/>
            <a:ext cx="3436937" cy="371475"/>
          </a:xfrm>
          <a:noFill/>
          <a:ln/>
        </p:spPr>
      </p:pic>
      <p:sp>
        <p:nvSpPr>
          <p:cNvPr id="3085" name="AutoShape 13"/>
          <p:cNvSpPr>
            <a:spLocks noChangeArrowheads="1"/>
          </p:cNvSpPr>
          <p:nvPr/>
        </p:nvSpPr>
        <p:spPr bwMode="auto">
          <a:xfrm>
            <a:off x="990600" y="32766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3086" name="AutoShape 14"/>
          <p:cNvSpPr>
            <a:spLocks noChangeArrowheads="1"/>
          </p:cNvSpPr>
          <p:nvPr/>
        </p:nvSpPr>
        <p:spPr bwMode="auto">
          <a:xfrm>
            <a:off x="1371600" y="3886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3087" name="AutoShape 15"/>
          <p:cNvSpPr>
            <a:spLocks noChangeArrowheads="1"/>
          </p:cNvSpPr>
          <p:nvPr/>
        </p:nvSpPr>
        <p:spPr bwMode="auto">
          <a:xfrm>
            <a:off x="1371600" y="4343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3088" name="AutoShape 16"/>
          <p:cNvSpPr>
            <a:spLocks noChangeArrowheads="1"/>
          </p:cNvSpPr>
          <p:nvPr/>
        </p:nvSpPr>
        <p:spPr bwMode="auto">
          <a:xfrm>
            <a:off x="609600" y="2286000"/>
            <a:ext cx="914400" cy="533400"/>
          </a:xfrm>
          <a:prstGeom prst="rightArrow">
            <a:avLst>
              <a:gd name="adj1" fmla="val 50000"/>
              <a:gd name="adj2" fmla="val 42857"/>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Rectangle 12"/>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4098" name="Rectangle 2"/>
          <p:cNvSpPr>
            <a:spLocks noGrp="1" noChangeArrowheads="1"/>
          </p:cNvSpPr>
          <p:nvPr>
            <p:ph type="title"/>
          </p:nvPr>
        </p:nvSpPr>
        <p:spPr>
          <a:xfrm>
            <a:off x="0" y="228600"/>
            <a:ext cx="8229600" cy="1143000"/>
          </a:xfrm>
        </p:spPr>
        <p:txBody>
          <a:bodyPr/>
          <a:lstStyle/>
          <a:p>
            <a:r>
              <a:rPr lang="en-US" sz="4000" b="1">
                <a:solidFill>
                  <a:srgbClr val="4D4D4D"/>
                </a:solidFill>
              </a:rPr>
              <a:t>UNSAFE BUILDING LAW</a:t>
            </a:r>
            <a:r>
              <a:rPr lang="en-US" b="1">
                <a:solidFill>
                  <a:srgbClr val="4D4D4D"/>
                </a:solidFill>
              </a:rPr>
              <a:t/>
            </a:r>
            <a:br>
              <a:rPr lang="en-US" b="1">
                <a:solidFill>
                  <a:srgbClr val="4D4D4D"/>
                </a:solidFill>
              </a:rPr>
            </a:br>
            <a:r>
              <a:rPr lang="en-US" sz="3600" b="1">
                <a:solidFill>
                  <a:srgbClr val="4D4D4D"/>
                </a:solidFill>
              </a:rPr>
              <a:t>Background</a:t>
            </a:r>
          </a:p>
        </p:txBody>
      </p:sp>
      <p:sp>
        <p:nvSpPr>
          <p:cNvPr id="4099" name="Rectangle 3"/>
          <p:cNvSpPr>
            <a:spLocks noGrp="1" noChangeArrowheads="1"/>
          </p:cNvSpPr>
          <p:nvPr>
            <p:ph type="body" sz="half" idx="1"/>
          </p:nvPr>
        </p:nvSpPr>
        <p:spPr>
          <a:xfrm>
            <a:off x="685800" y="1828800"/>
            <a:ext cx="7848600" cy="3733800"/>
          </a:xfrm>
        </p:spPr>
        <p:txBody>
          <a:bodyPr/>
          <a:lstStyle/>
          <a:p>
            <a:pPr>
              <a:lnSpc>
                <a:spcPct val="90000"/>
              </a:lnSpc>
              <a:buFont typeface="Wingdings" pitchFamily="2" charset="2"/>
              <a:buNone/>
            </a:pPr>
            <a:endParaRPr lang="en-US" sz="1900" b="1"/>
          </a:p>
          <a:p>
            <a:pPr>
              <a:lnSpc>
                <a:spcPct val="90000"/>
              </a:lnSpc>
            </a:pPr>
            <a:r>
              <a:rPr lang="en-US" sz="2400" b="1"/>
              <a:t>Ordinance must:</a:t>
            </a:r>
          </a:p>
          <a:p>
            <a:pPr>
              <a:lnSpc>
                <a:spcPct val="90000"/>
              </a:lnSpc>
              <a:buFont typeface="Wingdings" pitchFamily="2" charset="2"/>
              <a:buNone/>
            </a:pPr>
            <a:endParaRPr lang="en-US" sz="2400" b="1"/>
          </a:p>
          <a:p>
            <a:pPr lvl="1">
              <a:lnSpc>
                <a:spcPct val="90000"/>
              </a:lnSpc>
            </a:pPr>
            <a:r>
              <a:rPr lang="en-US" sz="2400" b="1"/>
              <a:t>adopt UBL provisions as a local ordinance</a:t>
            </a:r>
          </a:p>
          <a:p>
            <a:pPr lvl="1">
              <a:lnSpc>
                <a:spcPct val="90000"/>
              </a:lnSpc>
            </a:pPr>
            <a:r>
              <a:rPr lang="en-US" sz="2400" b="1"/>
              <a:t>establish uniform standards for securing, repairing and maintaining unsafe properties</a:t>
            </a:r>
          </a:p>
          <a:p>
            <a:pPr lvl="1">
              <a:lnSpc>
                <a:spcPct val="90000"/>
              </a:lnSpc>
            </a:pPr>
            <a:r>
              <a:rPr lang="en-US" sz="2400" b="1"/>
              <a:t>specify or establish the responsible executive department</a:t>
            </a:r>
          </a:p>
          <a:p>
            <a:pPr lvl="2">
              <a:lnSpc>
                <a:spcPct val="90000"/>
              </a:lnSpc>
            </a:pPr>
            <a:r>
              <a:rPr lang="en-US" b="1"/>
              <a:t> in a municipality with a building commissioner, the commissioner administers the UBL</a:t>
            </a:r>
          </a:p>
          <a:p>
            <a:pPr>
              <a:lnSpc>
                <a:spcPct val="90000"/>
              </a:lnSpc>
            </a:pPr>
            <a:endParaRPr lang="en-US" sz="2400" b="1"/>
          </a:p>
          <a:p>
            <a:pPr>
              <a:lnSpc>
                <a:spcPct val="90000"/>
              </a:lnSpc>
              <a:buFont typeface="Wingdings" pitchFamily="2" charset="2"/>
              <a:buNone/>
            </a:pPr>
            <a:endParaRPr lang="en-US" sz="1900" b="1"/>
          </a:p>
        </p:txBody>
      </p:sp>
      <p:pic>
        <p:nvPicPr>
          <p:cNvPr id="4100" name="Picture 4" descr="Picture1"/>
          <p:cNvPicPr>
            <a:picLocks noChangeAspect="1" noChangeArrowheads="1"/>
          </p:cNvPicPr>
          <p:nvPr>
            <p:ph sz="half" idx="2"/>
          </p:nvPr>
        </p:nvPicPr>
        <p:blipFill>
          <a:blip r:embed="rId3" cstate="print"/>
          <a:srcRect/>
          <a:stretch>
            <a:fillRect/>
          </a:stretch>
        </p:blipFill>
        <p:spPr>
          <a:xfrm>
            <a:off x="5707063" y="6486525"/>
            <a:ext cx="3436937" cy="371475"/>
          </a:xfrm>
          <a:noFill/>
          <a:ln/>
        </p:spPr>
      </p:pic>
      <p:sp>
        <p:nvSpPr>
          <p:cNvPr id="4102" name="AutoShape 6"/>
          <p:cNvSpPr>
            <a:spLocks noChangeArrowheads="1"/>
          </p:cNvSpPr>
          <p:nvPr/>
        </p:nvSpPr>
        <p:spPr bwMode="auto">
          <a:xfrm>
            <a:off x="533400" y="22098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
        <p:nvSpPr>
          <p:cNvPr id="4103" name="AutoShape 7"/>
          <p:cNvSpPr>
            <a:spLocks noChangeArrowheads="1"/>
          </p:cNvSpPr>
          <p:nvPr/>
        </p:nvSpPr>
        <p:spPr bwMode="auto">
          <a:xfrm>
            <a:off x="914400" y="3048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4104" name="AutoShape 8"/>
          <p:cNvSpPr>
            <a:spLocks noChangeArrowheads="1"/>
          </p:cNvSpPr>
          <p:nvPr/>
        </p:nvSpPr>
        <p:spPr bwMode="auto">
          <a:xfrm>
            <a:off x="914400" y="3505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4105" name="AutoShape 9"/>
          <p:cNvSpPr>
            <a:spLocks noChangeArrowheads="1"/>
          </p:cNvSpPr>
          <p:nvPr/>
        </p:nvSpPr>
        <p:spPr bwMode="auto">
          <a:xfrm>
            <a:off x="914400" y="41910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4107" name="AutoShape 11"/>
          <p:cNvSpPr>
            <a:spLocks noChangeArrowheads="1"/>
          </p:cNvSpPr>
          <p:nvPr/>
        </p:nvSpPr>
        <p:spPr bwMode="auto">
          <a:xfrm>
            <a:off x="1600200" y="4876800"/>
            <a:ext cx="381000" cy="3048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05" name="Rectangle 17"/>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40290" name="Rectangle 2"/>
          <p:cNvSpPr>
            <a:spLocks noGrp="1" noChangeArrowheads="1"/>
          </p:cNvSpPr>
          <p:nvPr>
            <p:ph type="title"/>
          </p:nvPr>
        </p:nvSpPr>
        <p:spPr>
          <a:xfrm>
            <a:off x="228600" y="304800"/>
            <a:ext cx="8229600" cy="1143000"/>
          </a:xfrm>
        </p:spPr>
        <p:txBody>
          <a:bodyPr/>
          <a:lstStyle/>
          <a:p>
            <a:r>
              <a:rPr lang="en-US" b="1">
                <a:solidFill>
                  <a:srgbClr val="4D4D4D"/>
                </a:solidFill>
              </a:rPr>
              <a:t>UNSAFE BUILDING LAW</a:t>
            </a:r>
            <a:r>
              <a:rPr lang="en-US" sz="4800" b="1">
                <a:solidFill>
                  <a:srgbClr val="4D4D4D"/>
                </a:solidFill>
              </a:rPr>
              <a:t/>
            </a:r>
            <a:br>
              <a:rPr lang="en-US" sz="4800" b="1">
                <a:solidFill>
                  <a:srgbClr val="4D4D4D"/>
                </a:solidFill>
              </a:rPr>
            </a:br>
            <a:r>
              <a:rPr lang="en-US" sz="3200" b="1">
                <a:solidFill>
                  <a:srgbClr val="4D4D4D"/>
                </a:solidFill>
              </a:rPr>
              <a:t>Background</a:t>
            </a:r>
          </a:p>
        </p:txBody>
      </p:sp>
      <p:sp>
        <p:nvSpPr>
          <p:cNvPr id="140291" name="Rectangle 3"/>
          <p:cNvSpPr>
            <a:spLocks noGrp="1" noChangeArrowheads="1"/>
          </p:cNvSpPr>
          <p:nvPr>
            <p:ph type="body" sz="half" idx="1"/>
          </p:nvPr>
        </p:nvSpPr>
        <p:spPr>
          <a:xfrm>
            <a:off x="685800" y="1676400"/>
            <a:ext cx="7924800" cy="3886200"/>
          </a:xfrm>
        </p:spPr>
        <p:txBody>
          <a:bodyPr/>
          <a:lstStyle/>
          <a:p>
            <a:pPr>
              <a:lnSpc>
                <a:spcPct val="90000"/>
              </a:lnSpc>
            </a:pPr>
            <a:r>
              <a:rPr lang="en-US" sz="2400" b="1"/>
              <a:t>Limitation:  UBL focuses on structures; “</a:t>
            </a:r>
            <a:r>
              <a:rPr lang="en-US" sz="2400" b="1" u="sng"/>
              <a:t>Unsafe Building</a:t>
            </a:r>
            <a:r>
              <a:rPr lang="en-US" sz="2400" b="1"/>
              <a:t>” defined as a </a:t>
            </a:r>
            <a:r>
              <a:rPr lang="en-US" sz="2400" b="1" i="1"/>
              <a:t>building or structure</a:t>
            </a:r>
            <a:r>
              <a:rPr lang="en-US" sz="2400" b="1"/>
              <a:t>, or any part thereof, that is:</a:t>
            </a:r>
          </a:p>
          <a:p>
            <a:pPr lvl="1">
              <a:lnSpc>
                <a:spcPct val="90000"/>
              </a:lnSpc>
            </a:pPr>
            <a:r>
              <a:rPr lang="en-US" sz="2400" b="1"/>
              <a:t>in an impaired condition making it unsafe to person or property</a:t>
            </a:r>
          </a:p>
          <a:p>
            <a:pPr lvl="1">
              <a:lnSpc>
                <a:spcPct val="90000"/>
              </a:lnSpc>
            </a:pPr>
            <a:r>
              <a:rPr lang="en-US" sz="2400" b="1"/>
              <a:t>a fire hazard</a:t>
            </a:r>
          </a:p>
          <a:p>
            <a:pPr lvl="1">
              <a:lnSpc>
                <a:spcPct val="90000"/>
              </a:lnSpc>
            </a:pPr>
            <a:r>
              <a:rPr lang="en-US" sz="2400" b="1"/>
              <a:t>a public nuisance</a:t>
            </a:r>
          </a:p>
          <a:p>
            <a:pPr lvl="1">
              <a:lnSpc>
                <a:spcPct val="90000"/>
              </a:lnSpc>
            </a:pPr>
            <a:r>
              <a:rPr lang="en-US" sz="2400" b="1"/>
              <a:t>dangerous to person or property due to a violation of statute/ ordinance concerning building condition or maintenance, or</a:t>
            </a:r>
          </a:p>
          <a:p>
            <a:pPr lvl="1">
              <a:lnSpc>
                <a:spcPct val="90000"/>
              </a:lnSpc>
            </a:pPr>
            <a:r>
              <a:rPr lang="en-US" sz="2400" b="1"/>
              <a:t>vacant and not maintained in a manner allowing for </a:t>
            </a:r>
            <a:r>
              <a:rPr lang="en-US" sz="2400" b="1" i="1"/>
              <a:t>human habitation, occupancy, or use</a:t>
            </a:r>
            <a:r>
              <a:rPr lang="en-US" sz="2400" b="1"/>
              <a:t> under a statute/ordinance</a:t>
            </a:r>
          </a:p>
          <a:p>
            <a:pPr>
              <a:lnSpc>
                <a:spcPct val="90000"/>
              </a:lnSpc>
            </a:pPr>
            <a:endParaRPr lang="en-US" sz="2400"/>
          </a:p>
        </p:txBody>
      </p:sp>
      <p:pic>
        <p:nvPicPr>
          <p:cNvPr id="140296" name="Picture 8" descr="Picture1"/>
          <p:cNvPicPr>
            <a:picLocks noChangeAspect="1" noChangeArrowheads="1"/>
          </p:cNvPicPr>
          <p:nvPr>
            <p:ph sz="half" idx="2"/>
          </p:nvPr>
        </p:nvPicPr>
        <p:blipFill>
          <a:blip r:embed="rId2" cstate="print"/>
          <a:srcRect/>
          <a:stretch>
            <a:fillRect/>
          </a:stretch>
        </p:blipFill>
        <p:spPr>
          <a:xfrm>
            <a:off x="5707063" y="6486525"/>
            <a:ext cx="3436937" cy="371475"/>
          </a:xfrm>
          <a:noFill/>
          <a:ln/>
        </p:spPr>
      </p:pic>
      <p:sp>
        <p:nvSpPr>
          <p:cNvPr id="140299" name="AutoShape 11"/>
          <p:cNvSpPr>
            <a:spLocks noChangeArrowheads="1"/>
          </p:cNvSpPr>
          <p:nvPr/>
        </p:nvSpPr>
        <p:spPr bwMode="auto">
          <a:xfrm>
            <a:off x="914400" y="3581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40300" name="AutoShape 12"/>
          <p:cNvSpPr>
            <a:spLocks noChangeArrowheads="1"/>
          </p:cNvSpPr>
          <p:nvPr/>
        </p:nvSpPr>
        <p:spPr bwMode="auto">
          <a:xfrm>
            <a:off x="914400" y="3962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40302" name="AutoShape 14"/>
          <p:cNvSpPr>
            <a:spLocks noChangeArrowheads="1"/>
          </p:cNvSpPr>
          <p:nvPr/>
        </p:nvSpPr>
        <p:spPr bwMode="auto">
          <a:xfrm>
            <a:off x="914400" y="4343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40303" name="AutoShape 15"/>
          <p:cNvSpPr>
            <a:spLocks noChangeArrowheads="1"/>
          </p:cNvSpPr>
          <p:nvPr/>
        </p:nvSpPr>
        <p:spPr bwMode="auto">
          <a:xfrm>
            <a:off x="914400" y="5410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40304" name="AutoShape 16"/>
          <p:cNvSpPr>
            <a:spLocks noChangeArrowheads="1"/>
          </p:cNvSpPr>
          <p:nvPr/>
        </p:nvSpPr>
        <p:spPr bwMode="auto">
          <a:xfrm>
            <a:off x="914400" y="2819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40306" name="AutoShape 18"/>
          <p:cNvSpPr>
            <a:spLocks noChangeArrowheads="1"/>
          </p:cNvSpPr>
          <p:nvPr/>
        </p:nvSpPr>
        <p:spPr bwMode="auto">
          <a:xfrm>
            <a:off x="609600" y="1752600"/>
            <a:ext cx="457200" cy="381000"/>
          </a:xfrm>
          <a:prstGeom prst="flowChartMultidocument">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8194" name="Rectangle 2"/>
          <p:cNvSpPr>
            <a:spLocks noGrp="1" noChangeArrowheads="1"/>
          </p:cNvSpPr>
          <p:nvPr>
            <p:ph type="title"/>
          </p:nvPr>
        </p:nvSpPr>
        <p:spPr>
          <a:xfrm>
            <a:off x="152400" y="228600"/>
            <a:ext cx="8229600" cy="1143000"/>
          </a:xfrm>
        </p:spPr>
        <p:txBody>
          <a:bodyPr/>
          <a:lstStyle/>
          <a:p>
            <a:r>
              <a:rPr lang="en-US" sz="4000" b="1">
                <a:solidFill>
                  <a:srgbClr val="4D4D4D"/>
                </a:solidFill>
              </a:rPr>
              <a:t>UNSAFE BUILDING LAW</a:t>
            </a:r>
            <a:r>
              <a:rPr lang="en-US" sz="3600" b="1">
                <a:solidFill>
                  <a:srgbClr val="4D4D4D"/>
                </a:solidFill>
              </a:rPr>
              <a:t/>
            </a:r>
            <a:br>
              <a:rPr lang="en-US" sz="3600" b="1">
                <a:solidFill>
                  <a:srgbClr val="4D4D4D"/>
                </a:solidFill>
              </a:rPr>
            </a:br>
            <a:r>
              <a:rPr lang="en-US" sz="3600" b="1">
                <a:solidFill>
                  <a:srgbClr val="4D4D4D"/>
                </a:solidFill>
              </a:rPr>
              <a:t> Background</a:t>
            </a:r>
          </a:p>
        </p:txBody>
      </p:sp>
      <p:sp>
        <p:nvSpPr>
          <p:cNvPr id="8195" name="Rectangle 3"/>
          <p:cNvSpPr>
            <a:spLocks noGrp="1" noChangeArrowheads="1"/>
          </p:cNvSpPr>
          <p:nvPr>
            <p:ph type="body" sz="half" idx="1"/>
          </p:nvPr>
        </p:nvSpPr>
        <p:spPr>
          <a:xfrm>
            <a:off x="609600" y="1981200"/>
            <a:ext cx="8001000" cy="3733800"/>
          </a:xfrm>
        </p:spPr>
        <p:txBody>
          <a:bodyPr/>
          <a:lstStyle/>
          <a:p>
            <a:pPr>
              <a:lnSpc>
                <a:spcPct val="80000"/>
              </a:lnSpc>
            </a:pPr>
            <a:endParaRPr lang="en-US" sz="800" b="1"/>
          </a:p>
          <a:p>
            <a:pPr>
              <a:lnSpc>
                <a:spcPct val="80000"/>
              </a:lnSpc>
            </a:pPr>
            <a:r>
              <a:rPr lang="en-US" sz="1800" b="1"/>
              <a:t>Moreover, the legislative purpose of the UBL is stated in terms of the problems posed by </a:t>
            </a:r>
            <a:r>
              <a:rPr lang="en-US" sz="1800" b="1" i="1"/>
              <a:t>vacant</a:t>
            </a:r>
            <a:r>
              <a:rPr lang="en-US" sz="1800" b="1"/>
              <a:t> </a:t>
            </a:r>
            <a:r>
              <a:rPr lang="en-US" sz="1800" b="1" i="1"/>
              <a:t>structures</a:t>
            </a:r>
            <a:r>
              <a:rPr lang="en-US" sz="1800" b="1"/>
              <a:t> and remedies to ensure property maintenance and repair of </a:t>
            </a:r>
            <a:r>
              <a:rPr lang="en-US" sz="1800" b="1" i="1"/>
              <a:t>vacant structures</a:t>
            </a:r>
          </a:p>
          <a:p>
            <a:pPr>
              <a:lnSpc>
                <a:spcPct val="80000"/>
              </a:lnSpc>
              <a:buFont typeface="Wingdings" pitchFamily="2" charset="2"/>
              <a:buNone/>
            </a:pPr>
            <a:endParaRPr lang="en-US" sz="1800" b="1"/>
          </a:p>
          <a:p>
            <a:pPr>
              <a:lnSpc>
                <a:spcPct val="80000"/>
              </a:lnSpc>
            </a:pPr>
            <a:r>
              <a:rPr lang="en-US" sz="1800" b="1"/>
              <a:t>Therefore, the UBL is best-suited for and most often used in urban areas with multiple vacant, abandoned structures</a:t>
            </a:r>
          </a:p>
          <a:p>
            <a:pPr>
              <a:lnSpc>
                <a:spcPct val="80000"/>
              </a:lnSpc>
              <a:buFont typeface="Wingdings" pitchFamily="2" charset="2"/>
              <a:buNone/>
            </a:pPr>
            <a:endParaRPr lang="en-US" sz="1800" b="1"/>
          </a:p>
          <a:p>
            <a:pPr>
              <a:lnSpc>
                <a:spcPct val="80000"/>
              </a:lnSpc>
            </a:pPr>
            <a:r>
              <a:rPr lang="en-US" sz="1800" b="1"/>
              <a:t>However, Brownfields often include problem structures, so the UBL could be used to address threats posed by buildings and structures on located on Brownfields properties</a:t>
            </a:r>
          </a:p>
          <a:p>
            <a:pPr>
              <a:lnSpc>
                <a:spcPct val="80000"/>
              </a:lnSpc>
              <a:buFont typeface="Wingdings" pitchFamily="2" charset="2"/>
              <a:buNone/>
            </a:pPr>
            <a:endParaRPr lang="en-US" sz="1800" b="1"/>
          </a:p>
          <a:p>
            <a:pPr>
              <a:lnSpc>
                <a:spcPct val="80000"/>
              </a:lnSpc>
            </a:pPr>
            <a:endParaRPr lang="en-US" sz="600" b="1"/>
          </a:p>
          <a:p>
            <a:pPr>
              <a:lnSpc>
                <a:spcPct val="80000"/>
              </a:lnSpc>
              <a:buFont typeface="Wingdings" pitchFamily="2" charset="2"/>
              <a:buNone/>
            </a:pPr>
            <a:r>
              <a:rPr lang="en-US" sz="600" b="1"/>
              <a:t>  </a:t>
            </a:r>
          </a:p>
        </p:txBody>
      </p:sp>
      <p:pic>
        <p:nvPicPr>
          <p:cNvPr id="8196" name="Picture 4" descr="Picture1"/>
          <p:cNvPicPr>
            <a:picLocks noChangeAspect="1" noChangeArrowheads="1"/>
          </p:cNvPicPr>
          <p:nvPr>
            <p:ph sz="half" idx="2"/>
          </p:nvPr>
        </p:nvPicPr>
        <p:blipFill>
          <a:blip r:embed="rId3" cstate="print"/>
          <a:srcRect/>
          <a:stretch>
            <a:fillRect/>
          </a:stretch>
        </p:blipFill>
        <p:spPr>
          <a:xfrm>
            <a:off x="5707063" y="6486525"/>
            <a:ext cx="3436937" cy="371475"/>
          </a:xfrm>
          <a:noFill/>
          <a:ln/>
        </p:spPr>
      </p:pic>
      <p:sp>
        <p:nvSpPr>
          <p:cNvPr id="8202" name="AutoShape 10"/>
          <p:cNvSpPr>
            <a:spLocks noChangeArrowheads="1"/>
          </p:cNvSpPr>
          <p:nvPr/>
        </p:nvSpPr>
        <p:spPr bwMode="auto">
          <a:xfrm>
            <a:off x="381000" y="22098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8204" name="AutoShape 12"/>
          <p:cNvSpPr>
            <a:spLocks noChangeArrowheads="1"/>
          </p:cNvSpPr>
          <p:nvPr/>
        </p:nvSpPr>
        <p:spPr bwMode="auto">
          <a:xfrm>
            <a:off x="381000" y="32004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8205" name="AutoShape 13"/>
          <p:cNvSpPr>
            <a:spLocks noChangeArrowheads="1"/>
          </p:cNvSpPr>
          <p:nvPr/>
        </p:nvSpPr>
        <p:spPr bwMode="auto">
          <a:xfrm>
            <a:off x="381000" y="3886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0" name="Rectangle 6"/>
          <p:cNvSpPr>
            <a:spLocks noChangeArrowheads="1"/>
          </p:cNvSpPr>
          <p:nvPr/>
        </p:nvSpPr>
        <p:spPr bwMode="auto">
          <a:xfrm>
            <a:off x="762000" y="0"/>
            <a:ext cx="7162800" cy="1600200"/>
          </a:xfrm>
          <a:prstGeom prst="rect">
            <a:avLst/>
          </a:prstGeom>
          <a:gradFill rotWithShape="1">
            <a:gsLst>
              <a:gs pos="0">
                <a:schemeClr val="tx2"/>
              </a:gs>
              <a:gs pos="100000">
                <a:srgbClr val="FFFFFF"/>
              </a:gs>
            </a:gsLst>
            <a:lin ang="5400000" scaled="1"/>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44386" name="Rectangle 2"/>
          <p:cNvSpPr>
            <a:spLocks noGrp="1" noChangeArrowheads="1"/>
          </p:cNvSpPr>
          <p:nvPr>
            <p:ph type="title"/>
          </p:nvPr>
        </p:nvSpPr>
        <p:spPr>
          <a:xfrm>
            <a:off x="228600" y="304800"/>
            <a:ext cx="8229600" cy="1143000"/>
          </a:xfrm>
        </p:spPr>
        <p:txBody>
          <a:bodyPr/>
          <a:lstStyle/>
          <a:p>
            <a:r>
              <a:rPr lang="en-US" sz="4000" b="1">
                <a:solidFill>
                  <a:srgbClr val="4D4D4D"/>
                </a:solidFill>
              </a:rPr>
              <a:t>UNSAFE BUILDING LAW</a:t>
            </a:r>
            <a:r>
              <a:rPr lang="en-US" sz="3600" b="1">
                <a:solidFill>
                  <a:srgbClr val="4D4D4D"/>
                </a:solidFill>
              </a:rPr>
              <a:t/>
            </a:r>
            <a:br>
              <a:rPr lang="en-US" sz="3600" b="1">
                <a:solidFill>
                  <a:srgbClr val="4D4D4D"/>
                </a:solidFill>
              </a:rPr>
            </a:br>
            <a:r>
              <a:rPr lang="en-US" sz="3600" b="1">
                <a:solidFill>
                  <a:srgbClr val="4D4D4D"/>
                </a:solidFill>
              </a:rPr>
              <a:t> Background</a:t>
            </a:r>
          </a:p>
        </p:txBody>
      </p:sp>
      <p:sp>
        <p:nvSpPr>
          <p:cNvPr id="144387" name="Rectangle 3"/>
          <p:cNvSpPr>
            <a:spLocks noGrp="1" noChangeArrowheads="1"/>
          </p:cNvSpPr>
          <p:nvPr>
            <p:ph type="body" sz="half" idx="1"/>
          </p:nvPr>
        </p:nvSpPr>
        <p:spPr>
          <a:xfrm>
            <a:off x="609600" y="2209800"/>
            <a:ext cx="8001000" cy="3886200"/>
          </a:xfrm>
        </p:spPr>
        <p:txBody>
          <a:bodyPr/>
          <a:lstStyle/>
          <a:p>
            <a:pPr>
              <a:lnSpc>
                <a:spcPct val="90000"/>
              </a:lnSpc>
            </a:pPr>
            <a:r>
              <a:rPr lang="en-US" sz="2400" b="1"/>
              <a:t>However, the UBL arguably covers more than just buildings --  “</a:t>
            </a:r>
            <a:r>
              <a:rPr lang="en-US" sz="2400" b="1" u="sng"/>
              <a:t>Unsafe Premises</a:t>
            </a:r>
            <a:r>
              <a:rPr lang="en-US" sz="2400" b="1"/>
              <a:t>” is defined to include:</a:t>
            </a:r>
          </a:p>
          <a:p>
            <a:pPr lvl="1">
              <a:lnSpc>
                <a:spcPct val="90000"/>
              </a:lnSpc>
            </a:pPr>
            <a:r>
              <a:rPr lang="en-US" sz="2400" b="1"/>
              <a:t> the unsafe building </a:t>
            </a:r>
            <a:r>
              <a:rPr lang="en-US" sz="2400" b="1" i="1"/>
              <a:t>and</a:t>
            </a:r>
            <a:r>
              <a:rPr lang="en-US" sz="2400" b="1"/>
              <a:t> the real property on which it is located</a:t>
            </a:r>
          </a:p>
          <a:p>
            <a:pPr lvl="1">
              <a:lnSpc>
                <a:spcPct val="90000"/>
              </a:lnSpc>
            </a:pPr>
            <a:r>
              <a:rPr lang="en-US" sz="2400" b="1"/>
              <a:t> a non-agricultural tract of real property without buildings if it is a fire hazard, a hazard to public health, a public nuisance, or dangerous to a person or property due to violation of statute or ordinance</a:t>
            </a:r>
          </a:p>
          <a:p>
            <a:pPr lvl="2">
              <a:lnSpc>
                <a:spcPct val="90000"/>
              </a:lnSpc>
              <a:buFont typeface="Wingdings" pitchFamily="2" charset="2"/>
              <a:buNone/>
            </a:pPr>
            <a:endParaRPr lang="en-US"/>
          </a:p>
        </p:txBody>
      </p:sp>
      <p:pic>
        <p:nvPicPr>
          <p:cNvPr id="144388" name="Picture 4" descr="Picture1"/>
          <p:cNvPicPr>
            <a:picLocks noChangeAspect="1" noChangeArrowheads="1"/>
          </p:cNvPicPr>
          <p:nvPr>
            <p:ph sz="half" idx="2"/>
          </p:nvPr>
        </p:nvPicPr>
        <p:blipFill>
          <a:blip r:embed="rId2" cstate="print"/>
          <a:srcRect/>
          <a:stretch>
            <a:fillRect/>
          </a:stretch>
        </p:blipFill>
        <p:spPr>
          <a:xfrm>
            <a:off x="5707063" y="6486525"/>
            <a:ext cx="3436937" cy="371475"/>
          </a:xfrm>
          <a:noFill/>
          <a:ln/>
        </p:spPr>
      </p:pic>
      <p:sp>
        <p:nvSpPr>
          <p:cNvPr id="144391" name="AutoShape 7"/>
          <p:cNvSpPr>
            <a:spLocks noChangeArrowheads="1"/>
          </p:cNvSpPr>
          <p:nvPr/>
        </p:nvSpPr>
        <p:spPr bwMode="auto">
          <a:xfrm>
            <a:off x="381000" y="2362200"/>
            <a:ext cx="533400" cy="228600"/>
          </a:xfrm>
          <a:prstGeom prst="flowChartTerminator">
            <a:avLst/>
          </a:prstGeom>
          <a:solidFill>
            <a:srgbClr val="969696"/>
          </a:solidFill>
          <a:ln w="9525">
            <a:solidFill>
              <a:schemeClr val="tx1"/>
            </a:solidFill>
            <a:miter lim="800000"/>
            <a:headEnd/>
            <a:tailEnd/>
          </a:ln>
          <a:effectLst/>
        </p:spPr>
        <p:txBody>
          <a:bodyPr wrap="none" anchor="ctr"/>
          <a:lstStyle/>
          <a:p>
            <a:endParaRPr lang="en-US"/>
          </a:p>
        </p:txBody>
      </p:sp>
      <p:sp>
        <p:nvSpPr>
          <p:cNvPr id="144393" name="AutoShape 9"/>
          <p:cNvSpPr>
            <a:spLocks noChangeArrowheads="1"/>
          </p:cNvSpPr>
          <p:nvPr/>
        </p:nvSpPr>
        <p:spPr bwMode="auto">
          <a:xfrm>
            <a:off x="990600" y="3276600"/>
            <a:ext cx="457200" cy="4572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
        <p:nvSpPr>
          <p:cNvPr id="144394" name="AutoShape 10"/>
          <p:cNvSpPr>
            <a:spLocks noChangeArrowheads="1"/>
          </p:cNvSpPr>
          <p:nvPr/>
        </p:nvSpPr>
        <p:spPr bwMode="auto">
          <a:xfrm>
            <a:off x="990600" y="3962400"/>
            <a:ext cx="533400" cy="457200"/>
          </a:xfrm>
          <a:prstGeom prst="star5">
            <a:avLst/>
          </a:prstGeom>
          <a:solidFill>
            <a:srgbClr val="4D4D4D"/>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3305</TotalTime>
  <Words>3267</Words>
  <Application>Microsoft Office PowerPoint</Application>
  <PresentationFormat>On-screen Show (4:3)</PresentationFormat>
  <Paragraphs>431</Paragraphs>
  <Slides>48</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3" baseType="lpstr">
      <vt:lpstr>Arial</vt:lpstr>
      <vt:lpstr>Tahoma</vt:lpstr>
      <vt:lpstr>Wingdings</vt:lpstr>
      <vt:lpstr>Balance</vt:lpstr>
      <vt:lpstr>Microsoft Photo Editor 3.0 Photo</vt:lpstr>
      <vt:lpstr>Slide 1</vt:lpstr>
      <vt:lpstr>BROWNFIELDS Problem of Access and Control</vt:lpstr>
      <vt:lpstr>Slide 3</vt:lpstr>
      <vt:lpstr>BROWNFIELDS Problem of Access and Control</vt:lpstr>
      <vt:lpstr>UNSAFE BUILDING LAW Background</vt:lpstr>
      <vt:lpstr>UNSAFE BUILDING LAW Background</vt:lpstr>
      <vt:lpstr>UNSAFE BUILDING LAW Background</vt:lpstr>
      <vt:lpstr>UNSAFE BUILDING LAW  Background</vt:lpstr>
      <vt:lpstr>UNSAFE BUILDING LAW  Background</vt:lpstr>
      <vt:lpstr>UNSAFE BUILDING LAW Enforcement</vt:lpstr>
      <vt:lpstr>UNSAFE BUILDING LAW Enforcement</vt:lpstr>
      <vt:lpstr>UNSAFE BUILDING LAW Enforcement</vt:lpstr>
      <vt:lpstr>UNSAFE BUILDING LAW Enforcement</vt:lpstr>
      <vt:lpstr>UNSAFE BUILDING LAW Enforcement</vt:lpstr>
      <vt:lpstr>UNSAFE BUILDING LAW Enforcement</vt:lpstr>
      <vt:lpstr>UNSAFE BUILDING LAW Enforcement</vt:lpstr>
      <vt:lpstr>UNSAFE BUILDING LAW Enforcement</vt:lpstr>
      <vt:lpstr>UNSAFE BUILDING LAW Enforcement</vt:lpstr>
      <vt:lpstr>UNSAFE BUILDING LAW Enforcement</vt:lpstr>
      <vt:lpstr>UNSAFE BUILDING LAW Enforcement</vt:lpstr>
      <vt:lpstr>UNSAFE BUILDING LAW Pros and Cons for Brownfields</vt:lpstr>
      <vt:lpstr>UNSAFE BUILDING LAW Pros and Cons for Brownfields</vt:lpstr>
      <vt:lpstr>UNSAFE BUILDING LAW Pros and Cons for Brownfields</vt:lpstr>
      <vt:lpstr>UNSAFE BUILDING LAW Pros and Cons for Brownfields</vt:lpstr>
      <vt:lpstr>UNSAFE BUILDING LAW Pros and Cons for Brownfields</vt:lpstr>
      <vt:lpstr>UNSAFE BUILDING LAW Pros and Cons for Brownfields</vt:lpstr>
      <vt:lpstr>UNSAFE BUILDING LAW Pros and Cons for Brownfields</vt:lpstr>
      <vt:lpstr>UNSAFE BUILDING LAW Pros and Cons for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Property Tax Collection An Option for Control of Brownfields</vt:lpstr>
      <vt:lpstr>Slide 47</vt:lpstr>
      <vt:lpstr>Slide 48</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TOOLS FOR ACCESS AND CONTROL OF BROWNFIELDS PROPERTIES</dc:title>
  <dc:creator>RMF</dc:creator>
  <cp:lastModifiedBy>Sabine Martin</cp:lastModifiedBy>
  <cp:revision>144</cp:revision>
  <dcterms:created xsi:type="dcterms:W3CDTF">2009-04-29T01:54:25Z</dcterms:created>
  <dcterms:modified xsi:type="dcterms:W3CDTF">2010-04-30T19:54:02Z</dcterms:modified>
</cp:coreProperties>
</file>