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24"/>
  </p:notesMasterIdLst>
  <p:handoutMasterIdLst>
    <p:handoutMasterId r:id="rId25"/>
  </p:handoutMasterIdLst>
  <p:sldIdLst>
    <p:sldId id="256" r:id="rId2"/>
    <p:sldId id="344" r:id="rId3"/>
    <p:sldId id="342" r:id="rId4"/>
    <p:sldId id="288" r:id="rId5"/>
    <p:sldId id="363" r:id="rId6"/>
    <p:sldId id="343" r:id="rId7"/>
    <p:sldId id="351" r:id="rId8"/>
    <p:sldId id="366" r:id="rId9"/>
    <p:sldId id="373" r:id="rId10"/>
    <p:sldId id="347" r:id="rId11"/>
    <p:sldId id="357" r:id="rId12"/>
    <p:sldId id="348" r:id="rId13"/>
    <p:sldId id="358" r:id="rId14"/>
    <p:sldId id="361" r:id="rId15"/>
    <p:sldId id="349" r:id="rId16"/>
    <p:sldId id="371" r:id="rId17"/>
    <p:sldId id="374" r:id="rId18"/>
    <p:sldId id="375" r:id="rId19"/>
    <p:sldId id="372" r:id="rId20"/>
    <p:sldId id="352" r:id="rId21"/>
    <p:sldId id="354" r:id="rId22"/>
    <p:sldId id="306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175924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961" autoAdjust="0"/>
    <p:restoredTop sz="81654" autoAdjust="0"/>
  </p:normalViewPr>
  <p:slideViewPr>
    <p:cSldViewPr>
      <p:cViewPr varScale="1">
        <p:scale>
          <a:sx n="89" d="100"/>
          <a:sy n="89" d="100"/>
        </p:scale>
        <p:origin x="-36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00" y="-7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58" tIns="46328" rIns="92658" bIns="46328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58" tIns="46328" rIns="92658" bIns="46328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58" tIns="46328" rIns="92658" bIns="46328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58" tIns="46328" rIns="92658" bIns="46328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pitchFamily="18" charset="0"/>
              </a:defRPr>
            </a:lvl1pPr>
          </a:lstStyle>
          <a:p>
            <a:fld id="{D929529C-0CAA-4CB9-A5C0-9CDAFCDABE3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9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863" y="0"/>
            <a:ext cx="3060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962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92150"/>
            <a:ext cx="4616450" cy="3460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383088"/>
            <a:ext cx="5127625" cy="423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963"/>
            <a:ext cx="3059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863" y="8843963"/>
            <a:ext cx="3060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pitchFamily="18" charset="0"/>
              </a:defRPr>
            </a:lvl1pPr>
          </a:lstStyle>
          <a:p>
            <a:fld id="{40D54182-113E-4702-A293-FC0400B2FBC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2161E3-E7EE-4F68-B967-F7711F9D204C}" type="slidenum">
              <a:rPr lang="en-US"/>
              <a:pPr/>
              <a:t>1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2150"/>
            <a:ext cx="4614863" cy="3460750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0CA1E7-7DB8-4750-934C-E5F52141808E}" type="slidenum">
              <a:rPr lang="en-US"/>
              <a:pPr/>
              <a:t>12</a:t>
            </a:fld>
            <a:endParaRPr lang="en-US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2150"/>
            <a:ext cx="4614863" cy="3460750"/>
          </a:xfrm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80B3FE-5BF0-4C0C-9421-234CC6CEB51F}" type="slidenum">
              <a:rPr lang="en-US"/>
              <a:pPr/>
              <a:t>13</a:t>
            </a:fld>
            <a:endParaRPr 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2150"/>
            <a:ext cx="4614863" cy="3460750"/>
          </a:xfrm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F03719-35E8-42DD-9F2C-0B5BAF8F8FA3}" type="slidenum">
              <a:rPr lang="en-US"/>
              <a:pPr/>
              <a:t>14</a:t>
            </a:fld>
            <a:endParaRPr 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2150"/>
            <a:ext cx="4614863" cy="3460750"/>
          </a:xfrm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996A32-AA73-4067-B9D5-2EE2F6EC2526}" type="slidenum">
              <a:rPr lang="en-US"/>
              <a:pPr/>
              <a:t>15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2150"/>
            <a:ext cx="4614863" cy="3460750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B99AAD-BCB3-4158-AF83-ACC9780046EB}" type="slidenum">
              <a:rPr lang="en-US"/>
              <a:pPr/>
              <a:t>20</a:t>
            </a:fld>
            <a:endParaRPr lang="en-US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2150"/>
            <a:ext cx="4614863" cy="3460750"/>
          </a:xfrm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* ARC = Assessment, Revolving Loan, and Cleanup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798D51-8EE3-4283-A764-B2FD91B8CD8D}" type="slidenum">
              <a:rPr lang="en-US"/>
              <a:pPr/>
              <a:t>21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2150"/>
            <a:ext cx="4614863" cy="3460750"/>
          </a:xfrm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0A17D-6081-4352-BD31-D1858720A04F}" type="slidenum">
              <a:rPr lang="en-US"/>
              <a:pPr/>
              <a:t>22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2150"/>
            <a:ext cx="4614863" cy="3460750"/>
          </a:xfrm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894B81-DD51-4589-818F-3240B5F0ADEA}" type="slidenum">
              <a:rPr lang="en-US"/>
              <a:pPr/>
              <a:t>2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2150"/>
            <a:ext cx="4614863" cy="3460750"/>
          </a:xfrm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CE72A0-7C11-4A4E-BA5E-36DA3993EFDF}" type="slidenum">
              <a:rPr lang="en-US"/>
              <a:pPr/>
              <a:t>3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2150"/>
            <a:ext cx="4614863" cy="3460750"/>
          </a:xfrm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86BBCB-E442-4C0D-A91C-5AE08F5DD2A3}" type="slidenum">
              <a:rPr lang="en-US"/>
              <a:pPr/>
              <a:t>4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2150"/>
            <a:ext cx="4614863" cy="3460750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6860C9-745A-4ADC-9813-F9B44963E01E}" type="slidenum">
              <a:rPr lang="en-US"/>
              <a:pPr/>
              <a:t>5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2150"/>
            <a:ext cx="4614863" cy="3460750"/>
          </a:xfrm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989CFB-F1A2-4F93-9ABA-895655F7F052}" type="slidenum">
              <a:rPr lang="en-US"/>
              <a:pPr/>
              <a:t>6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2150"/>
            <a:ext cx="4614863" cy="3460750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9FA0D6-B3DA-4561-885A-1132A905069E}" type="slidenum">
              <a:rPr lang="en-US"/>
              <a:pPr/>
              <a:t>7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2150"/>
            <a:ext cx="4614863" cy="346075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8A99B9-7DE5-43A1-954F-51D7FA30D7F9}" type="slidenum">
              <a:rPr lang="en-US"/>
              <a:pPr/>
              <a:t>10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2150"/>
            <a:ext cx="4614863" cy="3460750"/>
          </a:xfrm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8A1842-1760-434E-AE9A-EB13AB295074}" type="slidenum">
              <a:rPr lang="en-US"/>
              <a:pPr/>
              <a:t>11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2150"/>
            <a:ext cx="4614863" cy="3460750"/>
          </a:xfrm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306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35430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354308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354309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54310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54311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4312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354313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54314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5431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431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54317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2/22/04</a:t>
            </a:r>
          </a:p>
        </p:txBody>
      </p:sp>
      <p:sp>
        <p:nvSpPr>
          <p:cNvPr id="35431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54319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2BDA3DE-5143-4702-901D-88AC0807D2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2/22/04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1B250-2FEE-46FC-8E68-A19FB3A3F1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2/22/04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E6844-EA5E-466F-B8B9-0CCD37E031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2/22/04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CB414A9-549D-486E-9C8C-BC50E51AFA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2/22/04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D865C-1A25-4248-A2D9-B92A35479E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2/22/04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FE1F3-8A0A-4275-83FF-C1999F9B20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2/22/04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3034A-31D7-49A5-B7BE-579FFB97BC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2/22/04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391AC-8434-4AAA-83DC-13CFD6ECDC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2/22/04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1A110-A1EB-4875-A074-B628103B6D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2/22/04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DCB58-0AD6-402B-AEB3-EA45588348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2/22/04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107D4-0CD2-4B7D-A2FD-7CE27A33A5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2/22/04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B5EF7-980E-43C2-9989-60F180487A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28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35328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35328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35328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5328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5328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328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328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/>
              <a:t>2/22/04</a:t>
            </a:r>
          </a:p>
        </p:txBody>
      </p:sp>
      <p:sp>
        <p:nvSpPr>
          <p:cNvPr id="35329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35329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851DEF72-BA4C-41B9-89F6-EB05FD0A5DE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5329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.gov/brownfield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.gov.brownfield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E5C379CF-E9C1-40A8-BBB7-38166380C183}" type="slidenum">
              <a:rPr lang="en-US"/>
              <a:pPr/>
              <a:t>1</a:t>
            </a:fld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838200"/>
            <a:ext cx="7467600" cy="1676400"/>
          </a:xfrm>
        </p:spPr>
        <p:txBody>
          <a:bodyPr/>
          <a:lstStyle/>
          <a:p>
            <a:pPr algn="ctr"/>
            <a:r>
              <a:rPr lang="en-US" sz="3200"/>
              <a:t>P.L. 107.118. Small Business Liability Relief and Brownfields Revitalization Act of  January 11, 2002 U. S EPA, Region 5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572000"/>
            <a:ext cx="5878513" cy="330200"/>
          </a:xfrm>
        </p:spPr>
        <p:txBody>
          <a:bodyPr/>
          <a:lstStyle/>
          <a:p>
            <a:endParaRPr lang="en-US" sz="1600" b="1" i="1">
              <a:solidFill>
                <a:srgbClr val="000000"/>
              </a:solidFill>
            </a:endParaRPr>
          </a:p>
          <a:p>
            <a:endParaRPr lang="en-US" sz="1600" b="1" i="1">
              <a:solidFill>
                <a:srgbClr val="000000"/>
              </a:solidFill>
            </a:endParaRPr>
          </a:p>
          <a:p>
            <a:endParaRPr lang="en-US" sz="1600" b="1" i="1">
              <a:solidFill>
                <a:srgbClr val="000000"/>
              </a:solidFill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181600" y="3048000"/>
            <a:ext cx="2590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6000" i="1">
              <a:latin typeface="Times New Roman" pitchFamily="18" charset="0"/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4876800" y="2667000"/>
            <a:ext cx="297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i="1"/>
              <a:t>Deborah Orr</a:t>
            </a:r>
          </a:p>
          <a:p>
            <a:r>
              <a:rPr lang="en-US" sz="2400" i="1"/>
              <a:t>May 2010</a:t>
            </a:r>
          </a:p>
        </p:txBody>
      </p:sp>
      <p:pic>
        <p:nvPicPr>
          <p:cNvPr id="41990" name="Picture 6" descr="Laidlaw_IL_Ice Storm January 2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505200"/>
            <a:ext cx="7848600" cy="2438400"/>
          </a:xfrm>
          <a:prstGeom prst="rect">
            <a:avLst/>
          </a:prstGeom>
          <a:noFill/>
        </p:spPr>
      </p:pic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7010400" y="5638800"/>
            <a:ext cx="16764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Times New Roman" pitchFamily="18" charset="0"/>
              </a:rPr>
              <a:t>Laidlaw, 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79057-7A93-48AA-9720-AF5A63CBDDBA}" type="slidenum">
              <a:rPr lang="en-US"/>
              <a:pPr/>
              <a:t>10</a:t>
            </a:fld>
            <a:endParaRPr lang="en-US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8001000" cy="685800"/>
          </a:xfrm>
        </p:spPr>
        <p:txBody>
          <a:bodyPr/>
          <a:lstStyle/>
          <a:p>
            <a:pPr algn="ctr"/>
            <a:r>
              <a:rPr lang="en-US" sz="3200"/>
              <a:t>Assessment Success Story:  West Allis, WI</a:t>
            </a:r>
            <a:br>
              <a:rPr lang="en-US" sz="3200"/>
            </a:br>
            <a:r>
              <a:rPr lang="en-US" sz="3200"/>
              <a:t> Wehr Steel – 2009</a:t>
            </a:r>
          </a:p>
        </p:txBody>
      </p:sp>
      <p:pic>
        <p:nvPicPr>
          <p:cNvPr id="218126" name="Picture 14" descr="Wehr_WI_befo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00200"/>
            <a:ext cx="8001000" cy="1981200"/>
          </a:xfrm>
          <a:prstGeom prst="rect">
            <a:avLst/>
          </a:prstGeom>
          <a:noFill/>
        </p:spPr>
      </p:pic>
      <p:pic>
        <p:nvPicPr>
          <p:cNvPr id="218127" name="Picture 15" descr="Wehr_WI_bldg 1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657600"/>
            <a:ext cx="8001000" cy="2590800"/>
          </a:xfrm>
          <a:prstGeom prst="rect">
            <a:avLst/>
          </a:prstGeom>
          <a:noFill/>
        </p:spPr>
      </p:pic>
      <p:sp>
        <p:nvSpPr>
          <p:cNvPr id="218128" name="Text Box 16"/>
          <p:cNvSpPr txBox="1">
            <a:spLocks noChangeArrowheads="1"/>
          </p:cNvSpPr>
          <p:nvPr/>
        </p:nvSpPr>
        <p:spPr bwMode="auto">
          <a:xfrm>
            <a:off x="609600" y="1600200"/>
            <a:ext cx="24384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175924"/>
                </a:solidFill>
              </a:rPr>
              <a:t>Before</a:t>
            </a:r>
          </a:p>
        </p:txBody>
      </p:sp>
      <p:sp>
        <p:nvSpPr>
          <p:cNvPr id="218129" name="Text Box 17"/>
          <p:cNvSpPr txBox="1">
            <a:spLocks noChangeArrowheads="1"/>
          </p:cNvSpPr>
          <p:nvPr/>
        </p:nvSpPr>
        <p:spPr bwMode="auto">
          <a:xfrm>
            <a:off x="5562600" y="3886200"/>
            <a:ext cx="3048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175924"/>
                </a:solidFill>
              </a:rPr>
              <a:t>After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023F-1E24-4E79-9E93-7FD333FEB613}" type="slidenum">
              <a:rPr lang="en-US"/>
              <a:pPr/>
              <a:t>11</a:t>
            </a:fld>
            <a:endParaRPr lang="en-US"/>
          </a:p>
        </p:txBody>
      </p:sp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8001000" cy="433388"/>
          </a:xfrm>
        </p:spPr>
        <p:txBody>
          <a:bodyPr/>
          <a:lstStyle/>
          <a:p>
            <a:pPr algn="ctr"/>
            <a:r>
              <a:rPr lang="en-US" sz="3200"/>
              <a:t>Cleanup Success Story:  Metropolis, IL</a:t>
            </a:r>
            <a:br>
              <a:rPr lang="en-US" sz="3200"/>
            </a:br>
            <a:r>
              <a:rPr lang="en-US" sz="3200"/>
              <a:t>Former Laidlaw Facility - 2009</a:t>
            </a:r>
          </a:p>
        </p:txBody>
      </p:sp>
      <p:pic>
        <p:nvPicPr>
          <p:cNvPr id="267278" name="Picture 14" descr="Laidlaw_IL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76400"/>
            <a:ext cx="4038600" cy="4572000"/>
          </a:xfrm>
          <a:prstGeom prst="rect">
            <a:avLst/>
          </a:prstGeom>
          <a:noFill/>
        </p:spPr>
      </p:pic>
      <p:pic>
        <p:nvPicPr>
          <p:cNvPr id="267280" name="Picture 16" descr="Laidlaw_IL_ Build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676400"/>
            <a:ext cx="4114800" cy="4572000"/>
          </a:xfrm>
          <a:prstGeom prst="rect">
            <a:avLst/>
          </a:prstGeom>
          <a:noFill/>
        </p:spPr>
      </p:pic>
      <p:sp>
        <p:nvSpPr>
          <p:cNvPr id="267281" name="Text Box 17"/>
          <p:cNvSpPr txBox="1">
            <a:spLocks noChangeArrowheads="1"/>
          </p:cNvSpPr>
          <p:nvPr/>
        </p:nvSpPr>
        <p:spPr bwMode="auto">
          <a:xfrm>
            <a:off x="0" y="1752600"/>
            <a:ext cx="24384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175924"/>
                </a:solidFill>
              </a:rPr>
              <a:t>Before</a:t>
            </a:r>
          </a:p>
        </p:txBody>
      </p:sp>
      <p:sp>
        <p:nvSpPr>
          <p:cNvPr id="267282" name="Text Box 18"/>
          <p:cNvSpPr txBox="1">
            <a:spLocks noChangeArrowheads="1"/>
          </p:cNvSpPr>
          <p:nvPr/>
        </p:nvSpPr>
        <p:spPr bwMode="auto">
          <a:xfrm>
            <a:off x="6781800" y="5638800"/>
            <a:ext cx="2362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After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8B32-4B7A-41B3-8E30-976F6FF3A6B1}" type="slidenum">
              <a:rPr lang="en-US"/>
              <a:pPr/>
              <a:t>12</a:t>
            </a:fld>
            <a:endParaRPr lang="en-US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8153400" cy="1219200"/>
          </a:xfrm>
        </p:spPr>
        <p:txBody>
          <a:bodyPr/>
          <a:lstStyle/>
          <a:p>
            <a:pPr algn="ctr"/>
            <a:r>
              <a:rPr lang="en-US" sz="3400"/>
              <a:t>RLF Success Story: Columbus, Ohio</a:t>
            </a:r>
            <a:br>
              <a:rPr lang="en-US" sz="3400"/>
            </a:br>
            <a:r>
              <a:rPr lang="en-US" sz="3200"/>
              <a:t>Whittier Property - 2009</a:t>
            </a:r>
          </a:p>
        </p:txBody>
      </p:sp>
      <p:sp>
        <p:nvSpPr>
          <p:cNvPr id="219154" name="Rectangle 18"/>
          <p:cNvSpPr>
            <a:spLocks noChangeArrowheads="1"/>
          </p:cNvSpPr>
          <p:nvPr/>
        </p:nvSpPr>
        <p:spPr bwMode="auto">
          <a:xfrm>
            <a:off x="990600" y="2286000"/>
            <a:ext cx="39243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en-US" sz="2400"/>
          </a:p>
        </p:txBody>
      </p:sp>
      <p:pic>
        <p:nvPicPr>
          <p:cNvPr id="219158" name="Picture 22" descr="Whittier_OH_Befor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76400"/>
            <a:ext cx="4038600" cy="4572000"/>
          </a:xfrm>
          <a:prstGeom prst="rect">
            <a:avLst/>
          </a:prstGeom>
          <a:noFill/>
        </p:spPr>
      </p:pic>
      <p:pic>
        <p:nvPicPr>
          <p:cNvPr id="219159" name="Picture 23" descr="Whittier_OH_AudubonAf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676400"/>
            <a:ext cx="4038600" cy="4572000"/>
          </a:xfrm>
          <a:prstGeom prst="rect">
            <a:avLst/>
          </a:prstGeom>
          <a:noFill/>
        </p:spPr>
      </p:pic>
      <p:sp>
        <p:nvSpPr>
          <p:cNvPr id="219160" name="Text Box 24"/>
          <p:cNvSpPr txBox="1">
            <a:spLocks noChangeArrowheads="1"/>
          </p:cNvSpPr>
          <p:nvPr/>
        </p:nvSpPr>
        <p:spPr bwMode="auto">
          <a:xfrm>
            <a:off x="5638800" y="1752600"/>
            <a:ext cx="3048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175924"/>
                </a:solidFill>
              </a:rPr>
              <a:t>After</a:t>
            </a:r>
          </a:p>
        </p:txBody>
      </p:sp>
      <p:sp>
        <p:nvSpPr>
          <p:cNvPr id="219161" name="Text Box 25"/>
          <p:cNvSpPr txBox="1">
            <a:spLocks noChangeArrowheads="1"/>
          </p:cNvSpPr>
          <p:nvPr/>
        </p:nvSpPr>
        <p:spPr bwMode="auto">
          <a:xfrm>
            <a:off x="609600" y="1905000"/>
            <a:ext cx="24384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175924"/>
                </a:solidFill>
              </a:rPr>
              <a:t>Before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FE61-428E-4E85-868C-CDDEC63023B3}" type="slidenum">
              <a:rPr lang="en-US"/>
              <a:pPr/>
              <a:t>13</a:t>
            </a:fld>
            <a:endParaRPr lang="en-US"/>
          </a:p>
        </p:txBody>
      </p:sp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33400"/>
            <a:ext cx="8001000" cy="433388"/>
          </a:xfrm>
        </p:spPr>
        <p:txBody>
          <a:bodyPr/>
          <a:lstStyle/>
          <a:p>
            <a:pPr algn="ctr"/>
            <a:r>
              <a:rPr lang="en-US" sz="3400"/>
              <a:t>RLF Success Story:  Lansing, MI</a:t>
            </a:r>
            <a:br>
              <a:rPr lang="en-US" sz="3400"/>
            </a:br>
            <a:r>
              <a:rPr lang="en-US" sz="3400"/>
              <a:t>Former Ottawa Street - 2009</a:t>
            </a:r>
          </a:p>
        </p:txBody>
      </p:sp>
      <p:pic>
        <p:nvPicPr>
          <p:cNvPr id="269330" name="Picture 18" descr="Lansing_MI_AF Photo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00200"/>
            <a:ext cx="4114800" cy="4648200"/>
          </a:xfrm>
          <a:prstGeom prst="rect">
            <a:avLst/>
          </a:prstGeom>
          <a:noFill/>
        </p:spPr>
      </p:pic>
      <p:pic>
        <p:nvPicPr>
          <p:cNvPr id="269331" name="Picture 19" descr="Lansing_MI_AF Photo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600200"/>
            <a:ext cx="3962400" cy="4648200"/>
          </a:xfrm>
          <a:prstGeom prst="rect">
            <a:avLst/>
          </a:prstGeom>
          <a:noFill/>
        </p:spPr>
      </p:pic>
      <p:sp>
        <p:nvSpPr>
          <p:cNvPr id="269332" name="Text Box 20"/>
          <p:cNvSpPr txBox="1">
            <a:spLocks noChangeArrowheads="1"/>
          </p:cNvSpPr>
          <p:nvPr/>
        </p:nvSpPr>
        <p:spPr bwMode="auto">
          <a:xfrm>
            <a:off x="838200" y="1828800"/>
            <a:ext cx="1600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Before</a:t>
            </a:r>
          </a:p>
        </p:txBody>
      </p:sp>
      <p:sp>
        <p:nvSpPr>
          <p:cNvPr id="269333" name="Text Box 21"/>
          <p:cNvSpPr txBox="1">
            <a:spLocks noChangeArrowheads="1"/>
          </p:cNvSpPr>
          <p:nvPr/>
        </p:nvSpPr>
        <p:spPr bwMode="auto">
          <a:xfrm>
            <a:off x="6477000" y="1828800"/>
            <a:ext cx="1219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After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39E3-B8D5-4D4E-8E19-1A3F8317E4BB}" type="slidenum">
              <a:rPr lang="en-US"/>
              <a:pPr/>
              <a:t>14</a:t>
            </a:fld>
            <a:endParaRPr lang="en-US"/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8001000" cy="433388"/>
          </a:xfrm>
        </p:spPr>
        <p:txBody>
          <a:bodyPr/>
          <a:lstStyle/>
          <a:p>
            <a:pPr algn="ctr"/>
            <a:r>
              <a:rPr lang="en-US" sz="3400"/>
              <a:t>TBA Success Story: Ligonier, IN</a:t>
            </a:r>
            <a:br>
              <a:rPr lang="en-US" sz="3400"/>
            </a:br>
            <a:r>
              <a:rPr lang="en-US" sz="3400"/>
              <a:t>Essex Wire - 2009</a:t>
            </a:r>
          </a:p>
        </p:txBody>
      </p:sp>
      <p:pic>
        <p:nvPicPr>
          <p:cNvPr id="276499" name="Picture 19" descr="Essex Wire_IN_Dem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00200"/>
            <a:ext cx="4114800" cy="4648200"/>
          </a:xfrm>
          <a:prstGeom prst="rect">
            <a:avLst/>
          </a:prstGeom>
          <a:noFill/>
        </p:spPr>
      </p:pic>
      <p:pic>
        <p:nvPicPr>
          <p:cNvPr id="276500" name="Picture 20" descr="EssexWire_IN_glen_elly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600200"/>
            <a:ext cx="3962400" cy="4648200"/>
          </a:xfrm>
          <a:prstGeom prst="rect">
            <a:avLst/>
          </a:prstGeom>
          <a:noFill/>
        </p:spPr>
      </p:pic>
      <p:sp>
        <p:nvSpPr>
          <p:cNvPr id="276501" name="Text Box 21"/>
          <p:cNvSpPr txBox="1">
            <a:spLocks noChangeArrowheads="1"/>
          </p:cNvSpPr>
          <p:nvPr/>
        </p:nvSpPr>
        <p:spPr bwMode="auto">
          <a:xfrm>
            <a:off x="533400" y="1600200"/>
            <a:ext cx="24384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175924"/>
                </a:solidFill>
              </a:rPr>
              <a:t>Before</a:t>
            </a:r>
          </a:p>
        </p:txBody>
      </p:sp>
      <p:sp>
        <p:nvSpPr>
          <p:cNvPr id="276502" name="Text Box 22"/>
          <p:cNvSpPr txBox="1">
            <a:spLocks noChangeArrowheads="1"/>
          </p:cNvSpPr>
          <p:nvPr/>
        </p:nvSpPr>
        <p:spPr bwMode="auto">
          <a:xfrm>
            <a:off x="5029200" y="16764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175924"/>
                </a:solidFill>
              </a:rPr>
              <a:t>After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11FE-E8D4-4CF2-8041-4A9EB4F42B06}" type="slidenum">
              <a:rPr lang="en-US"/>
              <a:pPr/>
              <a:t>15</a:t>
            </a:fld>
            <a:endParaRPr lang="en-US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Job Training Success Story </a:t>
            </a:r>
            <a:br>
              <a:rPr lang="en-US"/>
            </a:br>
            <a:endParaRPr lang="en-US"/>
          </a:p>
        </p:txBody>
      </p:sp>
      <p:pic>
        <p:nvPicPr>
          <p:cNvPr id="220170" name="Picture 10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76400"/>
            <a:ext cx="7848600" cy="4213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9987-CBE8-4EFD-A1F5-E33ADF2910A7}" type="slidenum">
              <a:rPr lang="en-US"/>
              <a:pPr/>
              <a:t>16</a:t>
            </a:fld>
            <a:endParaRPr lang="en-US"/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429500" cy="971550"/>
          </a:xfrm>
        </p:spPr>
        <p:txBody>
          <a:bodyPr/>
          <a:lstStyle/>
          <a:p>
            <a:r>
              <a:rPr lang="en-US" sz="3600"/>
              <a:t>ATSDR’s Public Health work and Brownfields Projects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7772400" cy="4530725"/>
          </a:xfrm>
        </p:spPr>
        <p:txBody>
          <a:bodyPr/>
          <a:lstStyle/>
          <a:p>
            <a:r>
              <a:rPr lang="en-US"/>
              <a:t>Land Reuse Screening Tool</a:t>
            </a:r>
          </a:p>
          <a:p>
            <a:r>
              <a:rPr lang="en-US"/>
              <a:t>Baseline Agency Capacity to Work on Land Reuse/Brownfields</a:t>
            </a:r>
          </a:p>
          <a:p>
            <a:r>
              <a:rPr lang="en-US"/>
              <a:t>Community Guidance/Training Programs</a:t>
            </a:r>
          </a:p>
          <a:p>
            <a:pPr>
              <a:buFont typeface="Wingdings" pitchFamily="2" charset="2"/>
              <a:buNone/>
            </a:pPr>
            <a:r>
              <a:rPr lang="en-US"/>
              <a:t>    - Nuts and Bolts of PPH and Brownfields</a:t>
            </a:r>
          </a:p>
          <a:p>
            <a:pPr>
              <a:buFont typeface="Wingdings" pitchFamily="2" charset="2"/>
              <a:buNone/>
            </a:pPr>
            <a:r>
              <a:rPr lang="en-US"/>
              <a:t>    - Best Practice Sites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85C3-3684-409A-869E-B9A0C5F47B57}" type="slidenum">
              <a:rPr lang="en-US"/>
              <a:pPr/>
              <a:t>17</a:t>
            </a:fld>
            <a:endParaRPr lang="en-US"/>
          </a:p>
        </p:txBody>
      </p:sp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/>
              <a:t>Federal Historic Preservation Tax Credit Program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6200" y="1752600"/>
            <a:ext cx="4953000" cy="5105400"/>
          </a:xfrm>
        </p:spPr>
        <p:txBody>
          <a:bodyPr/>
          <a:lstStyle/>
          <a:p>
            <a:r>
              <a:rPr lang="en-US"/>
              <a:t>Encourages protection of landmark</a:t>
            </a:r>
          </a:p>
          <a:p>
            <a:r>
              <a:rPr lang="en-US"/>
              <a:t>Increases the value of the property, returns underutilized structures to the tax rolls</a:t>
            </a:r>
          </a:p>
          <a:p>
            <a:r>
              <a:rPr lang="en-US"/>
              <a:t>Upgrades neighborhoods</a:t>
            </a:r>
          </a:p>
          <a:p>
            <a:r>
              <a:rPr lang="en-US"/>
              <a:t>Contact Illinois Historic Preservation Agency.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  <p:pic>
        <p:nvPicPr>
          <p:cNvPr id="358404" name="Picture 4" descr="Malden Towers in Chica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3154363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69E8-AD97-4484-8330-212836372060}" type="slidenum">
              <a:rPr lang="en-US"/>
              <a:pPr/>
              <a:t>18</a:t>
            </a:fld>
            <a:endParaRPr lang="en-US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/>
              <a:t>Brownfields Tax Incentive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772400" cy="4530725"/>
          </a:xfrm>
        </p:spPr>
        <p:txBody>
          <a:bodyPr/>
          <a:lstStyle/>
          <a:p>
            <a:r>
              <a:rPr lang="en-US"/>
              <a:t>Allows environmental cleanup costs to be deducted in the year incurred</a:t>
            </a:r>
          </a:p>
          <a:p>
            <a:r>
              <a:rPr lang="en-US"/>
              <a:t>Incentive allows for deduction for petroleum contamination</a:t>
            </a:r>
          </a:p>
          <a:p>
            <a:r>
              <a:rPr lang="en-US"/>
              <a:t>Previously filed tax returns can be amended</a:t>
            </a:r>
          </a:p>
          <a:p>
            <a:r>
              <a:rPr lang="en-US"/>
              <a:t>Expired December 31, 2009</a:t>
            </a:r>
          </a:p>
          <a:p>
            <a:r>
              <a:rPr lang="en-US"/>
              <a:t>Check  IRS guidance or consult qualified tax professional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7171-5EA0-41CC-ABB3-5E08D26C91C3}" type="slidenum">
              <a:rPr lang="en-US"/>
              <a:pPr/>
              <a:t>19</a:t>
            </a:fld>
            <a:endParaRPr lang="en-US"/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Environmental Justice and Brownfields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   Message from Mathy Stanislaus, OSWER Director, to EPA staff on September 2009: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r>
              <a:rPr lang="en-US" sz="2400"/>
              <a:t>“Look for opportunities to use cleaned up land for urban gardens and urban agriculture.  Disadvantaged communities may be particularly interested in opportunities to become more economically independent.” </a:t>
            </a:r>
          </a:p>
        </p:txBody>
      </p:sp>
      <p:pic>
        <p:nvPicPr>
          <p:cNvPr id="297988" name="Picture 4" descr="MN_DEED_Globe go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724400"/>
            <a:ext cx="3657600" cy="1752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A1EE-761C-484F-9FE3-9C45B70BEB2D}" type="slidenum">
              <a:rPr lang="en-US"/>
              <a:pPr/>
              <a:t>2</a:t>
            </a:fld>
            <a:endParaRPr lang="en-US"/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457200"/>
            <a:ext cx="6518275" cy="531813"/>
          </a:xfrm>
        </p:spPr>
        <p:txBody>
          <a:bodyPr/>
          <a:lstStyle/>
          <a:p>
            <a:r>
              <a:rPr lang="en-US" sz="3600"/>
              <a:t>Brownfields Definition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28800"/>
            <a:ext cx="7772400" cy="22098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“…..real property, the expansion, redevelopment, or reuse of which may be complicated by the  presence or potential presence of a hazardous substance, pollutant or contaminant.” </a:t>
            </a:r>
          </a:p>
        </p:txBody>
      </p:sp>
      <p:pic>
        <p:nvPicPr>
          <p:cNvPr id="211972" name="Picture 4" descr="Wehr_WI_assessment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191000"/>
            <a:ext cx="49530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9014-DF5D-4223-A131-D47FABDD38B6}" type="slidenum">
              <a:rPr lang="en-US"/>
              <a:pPr/>
              <a:t>20</a:t>
            </a:fld>
            <a:endParaRPr lang="en-US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534400" cy="971550"/>
          </a:xfrm>
        </p:spPr>
        <p:txBody>
          <a:bodyPr/>
          <a:lstStyle/>
          <a:p>
            <a:pPr algn="ctr"/>
            <a:r>
              <a:rPr lang="en-US" sz="3600"/>
              <a:t>Application Schedule for FY2011 (draft)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3581400"/>
          </a:xfrm>
        </p:spPr>
        <p:txBody>
          <a:bodyPr/>
          <a:lstStyle/>
          <a:p>
            <a:r>
              <a:rPr lang="en-US"/>
              <a:t>Request for Proposal -- August </a:t>
            </a:r>
          </a:p>
          <a:p>
            <a:r>
              <a:rPr lang="en-US"/>
              <a:t>Job Training Grant proposals due mid October</a:t>
            </a:r>
          </a:p>
          <a:p>
            <a:r>
              <a:rPr lang="en-US"/>
              <a:t> Assessment, Revolving Loan, Cleanup Fund (ARC) proposals  --  mid October</a:t>
            </a:r>
          </a:p>
          <a:p>
            <a:r>
              <a:rPr lang="en-US"/>
              <a:t> Spring 2012 – Award Announcements </a:t>
            </a:r>
          </a:p>
          <a:p>
            <a:r>
              <a:rPr lang="en-US"/>
              <a:t>Fund available before October 1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A71B-B30C-445B-98D4-442CE48C025E}" type="slidenum">
              <a:rPr lang="en-US"/>
              <a:pPr/>
              <a:t>21</a:t>
            </a:fld>
            <a:endParaRPr lang="en-US"/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/>
              <a:t>Training Opportunities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7772400" cy="4419600"/>
          </a:xfrm>
        </p:spPr>
        <p:txBody>
          <a:bodyPr/>
          <a:lstStyle/>
          <a:p>
            <a:r>
              <a:rPr lang="en-US" dirty="0"/>
              <a:t>FY2011 </a:t>
            </a:r>
            <a:r>
              <a:rPr lang="en-US" dirty="0" err="1"/>
              <a:t>Brownfields</a:t>
            </a:r>
            <a:r>
              <a:rPr lang="en-US" dirty="0"/>
              <a:t> Competitive Proposal Guideline Training, TBD</a:t>
            </a:r>
          </a:p>
          <a:p>
            <a:r>
              <a:rPr lang="en-US" dirty="0"/>
              <a:t>FY2011 </a:t>
            </a:r>
            <a:r>
              <a:rPr lang="en-US" dirty="0" err="1"/>
              <a:t>Brownfields</a:t>
            </a:r>
            <a:r>
              <a:rPr lang="en-US" dirty="0"/>
              <a:t> Grants Administration Training, TBD</a:t>
            </a:r>
          </a:p>
          <a:p>
            <a:r>
              <a:rPr lang="en-US" dirty="0"/>
              <a:t>  2011 National </a:t>
            </a:r>
            <a:r>
              <a:rPr lang="en-US" dirty="0" err="1"/>
              <a:t>Brownfields</a:t>
            </a:r>
            <a:r>
              <a:rPr lang="en-US" dirty="0"/>
              <a:t> Conference,  April 3 -5, </a:t>
            </a:r>
            <a:r>
              <a:rPr lang="en-US" dirty="0" smtClean="0"/>
              <a:t>2011, </a:t>
            </a:r>
            <a:r>
              <a:rPr lang="en-US" dirty="0"/>
              <a:t>Philadelphia PA.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3077-94AB-4F31-A368-23803CDE27D3}" type="slidenum">
              <a:rPr lang="en-US"/>
              <a:pPr/>
              <a:t>22</a:t>
            </a:fld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534400" cy="971550"/>
          </a:xfrm>
        </p:spPr>
        <p:txBody>
          <a:bodyPr/>
          <a:lstStyle/>
          <a:p>
            <a:pPr algn="ctr"/>
            <a:r>
              <a:rPr lang="en-US" sz="3600"/>
              <a:t>USEPA Region 5 Brownfields Contacts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848600" cy="39624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2400"/>
              <a:t>Deborah Orr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2400"/>
              <a:t>Phone:  312.886.7576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2400"/>
              <a:t>E-mail:  deborahorr@epa.gov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2400"/>
              <a:t>Webpage:  www.epa.gov/R5Brownfields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endParaRPr lang="en-US" sz="2400"/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b="1"/>
              <a:t>     The FY2011 grant application guidelines will be available at  </a:t>
            </a:r>
            <a:r>
              <a:rPr lang="en-US" b="1">
                <a:hlinkClick r:id="rId3"/>
              </a:rPr>
              <a:t>www.epa.gov/brownfields</a:t>
            </a:r>
            <a:r>
              <a:rPr lang="en-US" b="1"/>
              <a:t> 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b="1"/>
              <a:t>      hopefully by early August.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D8F9-1896-4315-8C3E-008B876C4D63}" type="slidenum">
              <a:rPr lang="en-US"/>
              <a:pPr/>
              <a:t>3</a:t>
            </a:fld>
            <a:endParaRPr lang="en-US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8001000" cy="971550"/>
          </a:xfrm>
        </p:spPr>
        <p:txBody>
          <a:bodyPr/>
          <a:lstStyle/>
          <a:p>
            <a:r>
              <a:rPr lang="en-US" sz="3200"/>
              <a:t>Subtitle A. Brownfields Revitalization Funding provides $200 million a year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7772400" cy="4530725"/>
          </a:xfrm>
        </p:spPr>
        <p:txBody>
          <a:bodyPr/>
          <a:lstStyle/>
          <a:p>
            <a:r>
              <a:rPr lang="en-US" sz="2400"/>
              <a:t>Authorizes grants of up to $350K per site for </a:t>
            </a:r>
            <a:r>
              <a:rPr lang="en-US" sz="2400" i="1"/>
              <a:t>assessment</a:t>
            </a:r>
            <a:r>
              <a:rPr lang="en-US" sz="2400"/>
              <a:t>.</a:t>
            </a:r>
          </a:p>
          <a:p>
            <a:r>
              <a:rPr lang="en-US" sz="2400"/>
              <a:t>Authorizes grants of up to $200K per site for eligible entities, including not-for-profits, to </a:t>
            </a:r>
            <a:r>
              <a:rPr lang="en-US" sz="2400" i="1"/>
              <a:t>clean up</a:t>
            </a:r>
            <a:r>
              <a:rPr lang="en-US" sz="2400"/>
              <a:t> brownfields*.</a:t>
            </a:r>
          </a:p>
          <a:p>
            <a:r>
              <a:rPr lang="en-US" sz="2400"/>
              <a:t>Authorizes grants of up to $200K for </a:t>
            </a:r>
            <a:r>
              <a:rPr lang="en-US" sz="2400" i="1"/>
              <a:t>job training</a:t>
            </a:r>
            <a:r>
              <a:rPr lang="en-US" sz="2400"/>
              <a:t> to eligible entitles. </a:t>
            </a:r>
          </a:p>
          <a:p>
            <a:r>
              <a:rPr lang="en-US" sz="2400"/>
              <a:t>Authorizes grants for up to $1M for </a:t>
            </a:r>
            <a:r>
              <a:rPr lang="en-US" sz="2400" i="1"/>
              <a:t>revolving loan fund</a:t>
            </a:r>
            <a:r>
              <a:rPr lang="en-US" sz="2400"/>
              <a:t> (RLF) program*.</a:t>
            </a:r>
          </a:p>
          <a:p>
            <a:r>
              <a:rPr lang="en-US" sz="2400"/>
              <a:t>Authorizes targeted brownfields assessements.</a:t>
            </a:r>
          </a:p>
          <a:p>
            <a:pPr>
              <a:buFont typeface="Wingdings" pitchFamily="2" charset="2"/>
              <a:buNone/>
            </a:pPr>
            <a:r>
              <a:rPr lang="en-US" sz="2000"/>
              <a:t>*20% cost share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238C1-F770-46D9-9C7C-C4900191CAB1}" type="slidenum">
              <a:rPr lang="en-US"/>
              <a:pPr/>
              <a:t>4</a:t>
            </a:fld>
            <a:endParaRPr lang="en-US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267700" cy="1446213"/>
          </a:xfrm>
        </p:spPr>
        <p:txBody>
          <a:bodyPr/>
          <a:lstStyle/>
          <a:p>
            <a:r>
              <a:rPr lang="en-US" sz="3200"/>
              <a:t>Subtitle B. Brownfields Liability Clarifications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8153400" cy="4876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 b="1" u="sng"/>
              <a:t>Contiguous Property Owner</a:t>
            </a:r>
            <a:r>
              <a:rPr lang="en-US" sz="2400" b="1"/>
              <a:t>.  Superfund liability relief for innocent persons who own property that is contaminated solely due to a release from a neighboring property, so long as the person did not cause or contribute to the release.</a:t>
            </a:r>
          </a:p>
          <a:p>
            <a:pPr>
              <a:buFontTx/>
              <a:buChar char="•"/>
            </a:pPr>
            <a:r>
              <a:rPr lang="en-US" sz="2400" b="1" u="sng"/>
              <a:t>Innocent Landowners</a:t>
            </a:r>
            <a:r>
              <a:rPr lang="en-US" sz="2400" b="1"/>
              <a:t>.  Provides Superfund Liability relief for landowners who had no reason to know of contamination at the time of purchase.</a:t>
            </a:r>
          </a:p>
          <a:p>
            <a:pPr>
              <a:buFontTx/>
              <a:buChar char="•"/>
            </a:pPr>
            <a:r>
              <a:rPr lang="en-US" sz="2400" b="1" u="sng"/>
              <a:t>Prospective Purchasers and Windfall Liens</a:t>
            </a:r>
            <a:r>
              <a:rPr lang="en-US" sz="2400" b="1"/>
              <a:t>.  Provides Superfund liability relief for future buyers of facilities who are not responsible for contamination.</a:t>
            </a:r>
          </a:p>
          <a:p>
            <a:pPr>
              <a:buFontTx/>
              <a:buChar char="•"/>
            </a:pPr>
            <a:endParaRPr lang="en-US" sz="2400" b="1" u="sng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CA86-1D8E-4292-8A1A-3CC1E5F1B8E3}" type="slidenum">
              <a:rPr lang="en-US"/>
              <a:pPr/>
              <a:t>5</a:t>
            </a:fld>
            <a:endParaRPr lang="en-US"/>
          </a:p>
        </p:txBody>
      </p:sp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6286500" cy="628650"/>
          </a:xfrm>
        </p:spPr>
        <p:txBody>
          <a:bodyPr/>
          <a:lstStyle/>
          <a:p>
            <a:r>
              <a:rPr lang="en-US" sz="3600"/>
              <a:t>All Appropriate Inquiries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7772400" cy="3581400"/>
          </a:xfrm>
        </p:spPr>
        <p:txBody>
          <a:bodyPr/>
          <a:lstStyle/>
          <a:p>
            <a:r>
              <a:rPr lang="en-US"/>
              <a:t>BF law requires EPA to establish the AAI rule.</a:t>
            </a:r>
          </a:p>
          <a:p>
            <a:r>
              <a:rPr lang="en-US"/>
              <a:t>AAI effective date is November 1, 2006</a:t>
            </a:r>
          </a:p>
          <a:p>
            <a:r>
              <a:rPr lang="en-US"/>
              <a:t>Property buyers who want CERCLA liability protection and eligible entities that use EPA BF funds are affected by AAI.</a:t>
            </a:r>
          </a:p>
          <a:p>
            <a:r>
              <a:rPr lang="en-US"/>
              <a:t>More information on AAI can be found at:</a:t>
            </a:r>
          </a:p>
          <a:p>
            <a:pPr>
              <a:buFont typeface="Wingdings" pitchFamily="2" charset="2"/>
              <a:buNone/>
            </a:pPr>
            <a:r>
              <a:rPr lang="en-US"/>
              <a:t>		</a:t>
            </a:r>
            <a:r>
              <a:rPr lang="en-US">
                <a:hlinkClick r:id="rId3"/>
              </a:rPr>
              <a:t>www.epa.gov.brownfields</a:t>
            </a:r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3C5A-4D70-4B2E-88F5-C7DB86E6BF9C}" type="slidenum">
              <a:rPr lang="en-US"/>
              <a:pPr/>
              <a:t>6</a:t>
            </a:fld>
            <a:endParaRPr lang="en-US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924800" cy="971550"/>
          </a:xfrm>
        </p:spPr>
        <p:txBody>
          <a:bodyPr/>
          <a:lstStyle/>
          <a:p>
            <a:r>
              <a:rPr lang="en-US" sz="3200"/>
              <a:t>Subtitle C.  State and Tribal Response Programs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Bars Federal enforcement action for sites in State/Tribal cleanup programs in some circumstances.</a:t>
            </a:r>
          </a:p>
          <a:p>
            <a:pPr>
              <a:lnSpc>
                <a:spcPct val="90000"/>
              </a:lnSpc>
            </a:pPr>
            <a:r>
              <a:rPr lang="en-US" sz="2400"/>
              <a:t>Federal re-openers to ensure safety net (State/Tribal requests, endangerment, new information).</a:t>
            </a:r>
          </a:p>
          <a:p>
            <a:pPr>
              <a:lnSpc>
                <a:spcPct val="90000"/>
              </a:lnSpc>
            </a:pPr>
            <a:r>
              <a:rPr lang="en-US" sz="2400"/>
              <a:t>States/Tribes maintains list of sites in response program.</a:t>
            </a:r>
          </a:p>
          <a:p>
            <a:pPr>
              <a:lnSpc>
                <a:spcPct val="90000"/>
              </a:lnSpc>
            </a:pPr>
            <a:r>
              <a:rPr lang="en-US" sz="2400"/>
              <a:t>Provides suggested elements of State/Tribal response programs.</a:t>
            </a:r>
          </a:p>
          <a:p>
            <a:pPr>
              <a:lnSpc>
                <a:spcPct val="90000"/>
              </a:lnSpc>
            </a:pPr>
            <a:r>
              <a:rPr lang="en-US" sz="2400"/>
              <a:t>Can provide NPL deferral of site in State/Tribal Programs.</a:t>
            </a:r>
          </a:p>
          <a:p>
            <a:pPr>
              <a:lnSpc>
                <a:spcPct val="90000"/>
              </a:lnSpc>
            </a:pPr>
            <a:r>
              <a:rPr lang="en-US" sz="2400"/>
              <a:t>States/Tribes are provided up to $50 million a year to support brownfields programs.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4CCA-61B8-4EDE-9690-A56727146E7F}" type="slidenum">
              <a:rPr lang="en-US"/>
              <a:pPr/>
              <a:t>7</a:t>
            </a:fld>
            <a:endParaRPr lang="en-US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1066800"/>
          </a:xfrm>
        </p:spPr>
        <p:txBody>
          <a:bodyPr/>
          <a:lstStyle/>
          <a:p>
            <a:r>
              <a:rPr lang="en-US" sz="2400"/>
              <a:t>FY 2009 Appropriations budget:  Competitive funding is $241.5 million.  EPA anticipates award of approximately 289 cooperative agreements nationally.</a:t>
            </a:r>
            <a:r>
              <a:rPr lang="en-US" sz="2900"/>
              <a:t>  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47800" y="2209800"/>
            <a:ext cx="2667000" cy="3733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/>
              <a:t>State</a:t>
            </a:r>
          </a:p>
          <a:p>
            <a:pPr>
              <a:lnSpc>
                <a:spcPct val="80000"/>
              </a:lnSpc>
            </a:pPr>
            <a:r>
              <a:rPr lang="en-US" sz="2000"/>
              <a:t>IL - 12</a:t>
            </a:r>
          </a:p>
          <a:p>
            <a:pPr>
              <a:lnSpc>
                <a:spcPct val="80000"/>
              </a:lnSpc>
            </a:pPr>
            <a:r>
              <a:rPr lang="en-US" sz="2000"/>
              <a:t>IN - 7</a:t>
            </a:r>
          </a:p>
          <a:p>
            <a:pPr>
              <a:lnSpc>
                <a:spcPct val="80000"/>
              </a:lnSpc>
            </a:pPr>
            <a:r>
              <a:rPr lang="en-US" sz="2000"/>
              <a:t>MI - 29</a:t>
            </a:r>
          </a:p>
          <a:p>
            <a:pPr>
              <a:lnSpc>
                <a:spcPct val="80000"/>
              </a:lnSpc>
            </a:pPr>
            <a:r>
              <a:rPr lang="en-US" sz="2000"/>
              <a:t>MN - 7</a:t>
            </a:r>
          </a:p>
          <a:p>
            <a:pPr>
              <a:lnSpc>
                <a:spcPct val="80000"/>
              </a:lnSpc>
            </a:pPr>
            <a:r>
              <a:rPr lang="en-US" sz="2000"/>
              <a:t>OH - 21</a:t>
            </a:r>
          </a:p>
          <a:p>
            <a:pPr>
              <a:lnSpc>
                <a:spcPct val="80000"/>
              </a:lnSpc>
            </a:pPr>
            <a:r>
              <a:rPr lang="en-US" sz="2000"/>
              <a:t>WI – 11</a:t>
            </a:r>
          </a:p>
          <a:p>
            <a:pPr>
              <a:lnSpc>
                <a:spcPct val="80000"/>
              </a:lnSpc>
            </a:pPr>
            <a:r>
              <a:rPr lang="en-US" sz="2000"/>
              <a:t>Tribal – 12</a:t>
            </a:r>
          </a:p>
          <a:p>
            <a:pPr>
              <a:lnSpc>
                <a:spcPct val="80000"/>
              </a:lnSpc>
            </a:pPr>
            <a:r>
              <a:rPr lang="en-US" sz="2000"/>
              <a:t>State/Tribal - 18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/>
              <a:t>    </a:t>
            </a:r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2209800"/>
            <a:ext cx="2743200" cy="3124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/>
              <a:t>Grant Type</a:t>
            </a:r>
          </a:p>
          <a:p>
            <a:pPr>
              <a:lnSpc>
                <a:spcPct val="90000"/>
              </a:lnSpc>
            </a:pPr>
            <a:r>
              <a:rPr lang="en-US" sz="2000"/>
              <a:t>Assessment - 50</a:t>
            </a:r>
          </a:p>
          <a:p>
            <a:pPr>
              <a:lnSpc>
                <a:spcPct val="90000"/>
              </a:lnSpc>
            </a:pPr>
            <a:r>
              <a:rPr lang="en-US" sz="2000"/>
              <a:t>Cleanup - 15</a:t>
            </a:r>
          </a:p>
          <a:p>
            <a:pPr>
              <a:lnSpc>
                <a:spcPct val="90000"/>
              </a:lnSpc>
            </a:pPr>
            <a:r>
              <a:rPr lang="en-US" sz="2000"/>
              <a:t>RLF - 15</a:t>
            </a:r>
          </a:p>
          <a:p>
            <a:pPr>
              <a:lnSpc>
                <a:spcPct val="90000"/>
              </a:lnSpc>
            </a:pPr>
            <a:r>
              <a:rPr lang="en-US" sz="2000"/>
              <a:t>Job training - 7</a:t>
            </a:r>
          </a:p>
          <a:p>
            <a:pPr>
              <a:lnSpc>
                <a:spcPct val="90000"/>
              </a:lnSpc>
            </a:pPr>
            <a:endParaRPr lang="en-US" sz="2000"/>
          </a:p>
        </p:txBody>
      </p:sp>
      <p:sp>
        <p:nvSpPr>
          <p:cNvPr id="227333" name="Text Box 5"/>
          <p:cNvSpPr txBox="1">
            <a:spLocks noChangeArrowheads="1"/>
          </p:cNvSpPr>
          <p:nvPr/>
        </p:nvSpPr>
        <p:spPr bwMode="auto">
          <a:xfrm>
            <a:off x="685800" y="1600200"/>
            <a:ext cx="701040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Successful proposals in Region 5 totaled 87</a:t>
            </a:r>
            <a:r>
              <a:rPr lang="en-US" sz="2400"/>
              <a:t> </a:t>
            </a:r>
            <a:br>
              <a:rPr lang="en-US" sz="2400"/>
            </a:br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193B-B586-444D-AE3E-D6A1153D4041}" type="slidenum">
              <a:rPr lang="en-US"/>
              <a:pPr/>
              <a:t>8</a:t>
            </a:fld>
            <a:endParaRPr lang="en-US"/>
          </a:p>
        </p:txBody>
      </p:sp>
      <p:graphicFrame>
        <p:nvGraphicFramePr>
          <p:cNvPr id="288772" name="Object 4"/>
          <p:cNvGraphicFramePr>
            <a:graphicFrameLocks noChangeAspect="1"/>
          </p:cNvGraphicFramePr>
          <p:nvPr>
            <p:ph/>
          </p:nvPr>
        </p:nvGraphicFramePr>
        <p:xfrm>
          <a:off x="560388" y="1530350"/>
          <a:ext cx="8583612" cy="5327650"/>
        </p:xfrm>
        <a:graphic>
          <a:graphicData uri="http://schemas.openxmlformats.org/presentationml/2006/ole">
            <p:oleObj spid="_x0000_s288772" name="Chart" r:id="rId3" imgW="5962650" imgH="3838575" progId="MSGraph.Chart.8">
              <p:embed followColorScheme="full"/>
            </p:oleObj>
          </a:graphicData>
        </a:graphic>
      </p:graphicFrame>
      <p:sp>
        <p:nvSpPr>
          <p:cNvPr id="288774" name="Rectangle 6"/>
          <p:cNvSpPr>
            <a:spLocks noChangeArrowheads="1"/>
          </p:cNvSpPr>
          <p:nvPr/>
        </p:nvSpPr>
        <p:spPr bwMode="auto">
          <a:xfrm>
            <a:off x="1128713" y="282575"/>
            <a:ext cx="71056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>
                <a:solidFill>
                  <a:srgbClr val="003300"/>
                </a:solidFill>
                <a:latin typeface="Times New Roman" pitchFamily="18" charset="0"/>
              </a:rPr>
              <a:t>Number Of R5 BF Proposal By State </a:t>
            </a:r>
            <a:br>
              <a:rPr lang="en-US" sz="3600">
                <a:solidFill>
                  <a:srgbClr val="003300"/>
                </a:solidFill>
                <a:latin typeface="Times New Roman" pitchFamily="18" charset="0"/>
              </a:rPr>
            </a:br>
            <a:r>
              <a:rPr lang="en-US" sz="3600">
                <a:solidFill>
                  <a:srgbClr val="003300"/>
                </a:solidFill>
                <a:latin typeface="Times New Roman" pitchFamily="18" charset="0"/>
              </a:rPr>
              <a:t>2007 - 2009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C85B-3AE2-4D3D-9A29-DD08665F9AD0}" type="slidenum">
              <a:rPr lang="en-US"/>
              <a:pPr/>
              <a:t>9</a:t>
            </a:fld>
            <a:endParaRPr lang="en-US"/>
          </a:p>
        </p:txBody>
      </p:sp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/>
              <a:t>Who can apply*?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General Purpose Unit of Local Government.</a:t>
            </a:r>
          </a:p>
          <a:p>
            <a:r>
              <a:rPr lang="en-US" sz="2400"/>
              <a:t>Land Clearance Authority or other quasi-governmental entity.</a:t>
            </a:r>
          </a:p>
          <a:p>
            <a:r>
              <a:rPr lang="en-US" sz="2400"/>
              <a:t>Government Entity Created by State Legislature.</a:t>
            </a:r>
          </a:p>
          <a:p>
            <a:r>
              <a:rPr lang="en-US" sz="2400"/>
              <a:t>Regional Council or group of General Purpose Units of Local.</a:t>
            </a:r>
          </a:p>
          <a:p>
            <a:r>
              <a:rPr lang="en-US" sz="2400"/>
              <a:t>Redevelopment Agency established by the state.</a:t>
            </a:r>
          </a:p>
          <a:p>
            <a:r>
              <a:rPr lang="en-US" sz="2400"/>
              <a:t>States and Tribes.</a:t>
            </a:r>
          </a:p>
          <a:p>
            <a:pPr>
              <a:buFont typeface="Wingdings" pitchFamily="2" charset="2"/>
              <a:buNone/>
            </a:pPr>
            <a:r>
              <a:rPr lang="en-US" sz="2400" b="1">
                <a:solidFill>
                  <a:schemeClr val="folHlink"/>
                </a:solidFill>
              </a:rPr>
              <a:t>*coalitions</a:t>
            </a:r>
          </a:p>
          <a:p>
            <a:pPr>
              <a:buFont typeface="Wingdings" pitchFamily="2" charset="2"/>
              <a:buNone/>
            </a:pP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ers">
  <a:themeElements>
    <a:clrScheme name="">
      <a:dk1>
        <a:srgbClr val="000000"/>
      </a:dk1>
      <a:lt1>
        <a:srgbClr val="F1F0EF"/>
      </a:lt1>
      <a:dk2>
        <a:srgbClr val="003300"/>
      </a:dk2>
      <a:lt2>
        <a:srgbClr val="446D7C"/>
      </a:lt2>
      <a:accent1>
        <a:srgbClr val="437A95"/>
      </a:accent1>
      <a:accent2>
        <a:srgbClr val="666699"/>
      </a:accent2>
      <a:accent3>
        <a:srgbClr val="F7F6F6"/>
      </a:accent3>
      <a:accent4>
        <a:srgbClr val="000000"/>
      </a:accent4>
      <a:accent5>
        <a:srgbClr val="B0BEC8"/>
      </a:accent5>
      <a:accent6>
        <a:srgbClr val="5C5C8A"/>
      </a:accent6>
      <a:hlink>
        <a:srgbClr val="993300"/>
      </a:hlink>
      <a:folHlink>
        <a:srgbClr val="1B6B2A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1">
        <a:dk1>
          <a:srgbClr val="455B41"/>
        </a:dk1>
        <a:lt1>
          <a:srgbClr val="FFFFCC"/>
        </a:lt1>
        <a:dk2>
          <a:srgbClr val="F1F0EF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F7F6F6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12">
        <a:dk1>
          <a:srgbClr val="000000"/>
        </a:dk1>
        <a:lt1>
          <a:srgbClr val="F1F0EF"/>
        </a:lt1>
        <a:dk2>
          <a:srgbClr val="0066CC"/>
        </a:dk2>
        <a:lt2>
          <a:srgbClr val="455B41"/>
        </a:lt2>
        <a:accent1>
          <a:srgbClr val="517087"/>
        </a:accent1>
        <a:accent2>
          <a:srgbClr val="666699"/>
        </a:accent2>
        <a:accent3>
          <a:srgbClr val="F7F6F6"/>
        </a:accent3>
        <a:accent4>
          <a:srgbClr val="000000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3">
        <a:dk1>
          <a:srgbClr val="000000"/>
        </a:dk1>
        <a:lt1>
          <a:srgbClr val="F1F0EF"/>
        </a:lt1>
        <a:dk2>
          <a:srgbClr val="003300"/>
        </a:dk2>
        <a:lt2>
          <a:srgbClr val="455B41"/>
        </a:lt2>
        <a:accent1>
          <a:srgbClr val="517087"/>
        </a:accent1>
        <a:accent2>
          <a:srgbClr val="666699"/>
        </a:accent2>
        <a:accent3>
          <a:srgbClr val="F7F6F6"/>
        </a:accent3>
        <a:accent4>
          <a:srgbClr val="000000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4">
        <a:dk1>
          <a:srgbClr val="000000"/>
        </a:dk1>
        <a:lt1>
          <a:srgbClr val="F1F0EF"/>
        </a:lt1>
        <a:dk2>
          <a:srgbClr val="003300"/>
        </a:dk2>
        <a:lt2>
          <a:srgbClr val="455B41"/>
        </a:lt2>
        <a:accent1>
          <a:srgbClr val="3E7B9A"/>
        </a:accent1>
        <a:accent2>
          <a:srgbClr val="666699"/>
        </a:accent2>
        <a:accent3>
          <a:srgbClr val="F7F6F6"/>
        </a:accent3>
        <a:accent4>
          <a:srgbClr val="000000"/>
        </a:accent4>
        <a:accent5>
          <a:srgbClr val="AFBFCA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5">
        <a:dk1>
          <a:srgbClr val="000000"/>
        </a:dk1>
        <a:lt1>
          <a:srgbClr val="F1F0EF"/>
        </a:lt1>
        <a:dk2>
          <a:srgbClr val="003300"/>
        </a:dk2>
        <a:lt2>
          <a:srgbClr val="306C43"/>
        </a:lt2>
        <a:accent1>
          <a:srgbClr val="3E7B9A"/>
        </a:accent1>
        <a:accent2>
          <a:srgbClr val="666699"/>
        </a:accent2>
        <a:accent3>
          <a:srgbClr val="F7F6F6"/>
        </a:accent3>
        <a:accent4>
          <a:srgbClr val="000000"/>
        </a:accent4>
        <a:accent5>
          <a:srgbClr val="AFBFCA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6">
        <a:dk1>
          <a:srgbClr val="000000"/>
        </a:dk1>
        <a:lt1>
          <a:srgbClr val="F1F0EF"/>
        </a:lt1>
        <a:dk2>
          <a:srgbClr val="003300"/>
        </a:dk2>
        <a:lt2>
          <a:srgbClr val="306C43"/>
        </a:lt2>
        <a:accent1>
          <a:srgbClr val="3E7B9A"/>
        </a:accent1>
        <a:accent2>
          <a:srgbClr val="666699"/>
        </a:accent2>
        <a:accent3>
          <a:srgbClr val="F7F6F6"/>
        </a:accent3>
        <a:accent4>
          <a:srgbClr val="000000"/>
        </a:accent4>
        <a:accent5>
          <a:srgbClr val="AFBFCA"/>
        </a:accent5>
        <a:accent6>
          <a:srgbClr val="5C5C8A"/>
        </a:accent6>
        <a:hlink>
          <a:srgbClr val="993300"/>
        </a:hlink>
        <a:folHlink>
          <a:srgbClr val="5496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7138</TotalTime>
  <Words>864</Words>
  <Application>Microsoft Office PowerPoint</Application>
  <PresentationFormat>On-screen Show (4:3)</PresentationFormat>
  <Paragraphs>152</Paragraphs>
  <Slides>22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Layers</vt:lpstr>
      <vt:lpstr>Chart</vt:lpstr>
      <vt:lpstr>P.L. 107.118. Small Business Liability Relief and Brownfields Revitalization Act of  January 11, 2002 U. S EPA, Region 5</vt:lpstr>
      <vt:lpstr>Brownfields Definition</vt:lpstr>
      <vt:lpstr>Subtitle A. Brownfields Revitalization Funding provides $200 million a year</vt:lpstr>
      <vt:lpstr>Subtitle B. Brownfields Liability Clarifications</vt:lpstr>
      <vt:lpstr>All Appropriate Inquiries</vt:lpstr>
      <vt:lpstr>Subtitle C.  State and Tribal Response Programs</vt:lpstr>
      <vt:lpstr>FY 2009 Appropriations budget:  Competitive funding is $241.5 million.  EPA anticipates award of approximately 289 cooperative agreements nationally.  </vt:lpstr>
      <vt:lpstr>Slide 8</vt:lpstr>
      <vt:lpstr>Who can apply*?</vt:lpstr>
      <vt:lpstr>Assessment Success Story:  West Allis, WI  Wehr Steel – 2009</vt:lpstr>
      <vt:lpstr>Cleanup Success Story:  Metropolis, IL Former Laidlaw Facility - 2009</vt:lpstr>
      <vt:lpstr>RLF Success Story: Columbus, Ohio Whittier Property - 2009</vt:lpstr>
      <vt:lpstr>RLF Success Story:  Lansing, MI Former Ottawa Street - 2009</vt:lpstr>
      <vt:lpstr>TBA Success Story: Ligonier, IN Essex Wire - 2009</vt:lpstr>
      <vt:lpstr>Job Training Success Story  </vt:lpstr>
      <vt:lpstr>ATSDR’s Public Health work and Brownfields Projects</vt:lpstr>
      <vt:lpstr>Federal Historic Preservation Tax Credit Program</vt:lpstr>
      <vt:lpstr>Brownfields Tax Incentive</vt:lpstr>
      <vt:lpstr>Environmental Justice and Brownfields</vt:lpstr>
      <vt:lpstr>Application Schedule for FY2011 (draft)</vt:lpstr>
      <vt:lpstr>Training Opportunities</vt:lpstr>
      <vt:lpstr>USEPA Region 5 Brownfields Contacts</vt:lpstr>
    </vt:vector>
  </TitlesOfParts>
  <Company>epsa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Brownfield Legislation Overview</dc:title>
  <dc:creator>nik dufcy</dc:creator>
  <cp:lastModifiedBy>Sabine Martin</cp:lastModifiedBy>
  <cp:revision>473</cp:revision>
  <cp:lastPrinted>1601-01-01T00:00:00Z</cp:lastPrinted>
  <dcterms:created xsi:type="dcterms:W3CDTF">2002-05-28T23:05:24Z</dcterms:created>
  <dcterms:modified xsi:type="dcterms:W3CDTF">2010-05-10T17:21:10Z</dcterms:modified>
</cp:coreProperties>
</file>