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8"/>
  </p:notesMasterIdLst>
  <p:handoutMasterIdLst>
    <p:handoutMasterId r:id="rId9"/>
  </p:handoutMasterIdLst>
  <p:sldIdLst>
    <p:sldId id="256" r:id="rId2"/>
    <p:sldId id="274" r:id="rId3"/>
    <p:sldId id="313" r:id="rId4"/>
    <p:sldId id="314" r:id="rId5"/>
    <p:sldId id="262" r:id="rId6"/>
    <p:sldId id="271" r:id="rId7"/>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94637" autoAdjust="0"/>
  </p:normalViewPr>
  <p:slideViewPr>
    <p:cSldViewPr>
      <p:cViewPr>
        <p:scale>
          <a:sx n="75" d="100"/>
          <a:sy n="75" d="100"/>
        </p:scale>
        <p:origin x="-1512"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7587"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7588"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7589"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834C8A8-B113-4E88-800A-059E18E5568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220" name="Rectangle 4"/>
          <p:cNvSpPr>
            <a:spLocks noRo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3468442-A672-4465-A495-67AFB92AADA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314E41D-0E66-44F4-8D17-36F644C1F7F6}" type="slidenum">
              <a:rPr lang="en-US" smtClean="0"/>
              <a:pPr/>
              <a:t>2</a:t>
            </a:fld>
            <a:endParaRPr 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US" smtClean="0"/>
              <a:t>As you are explaining this process I would hit on the fact that because the dollars are from Federal Funds we have a certain process we have to follow and the communities have to meet certain criteria before they can be considered for the funding.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6B1D761B-C8CC-4D76-A773-DF9706A2B7C2}" type="slidenum">
              <a:rPr lang="en-US" smtClean="0"/>
              <a:pPr/>
              <a:t>3</a:t>
            </a:fld>
            <a:endParaRPr 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C864E223-B2E6-4A5D-930F-36E54B1B7CA7}" type="slidenum">
              <a:rPr lang="en-US" smtClean="0"/>
              <a:pPr/>
              <a:t>4</a:t>
            </a:fld>
            <a:endParaRPr 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BE96F246-AFB0-4B0B-A357-3BC1E0849C4A}" type="slidenum">
              <a:rPr lang="en-US" smtClean="0"/>
              <a:pPr/>
              <a:t>5</a:t>
            </a:fld>
            <a:endParaRPr 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70% of CDBG projects benefit low to moderate income persons.  Don’t forget to mention slum and blight with last point. </a:t>
            </a:r>
          </a:p>
          <a:p>
            <a:pPr eaLnBrk="1" hangingPunct="1"/>
            <a:r>
              <a:rPr lang="en-US" smtClean="0"/>
              <a:t>Examples of Infrastructure Projects include:</a:t>
            </a:r>
          </a:p>
          <a:p>
            <a:pPr eaLnBrk="1" hangingPunct="1"/>
            <a:r>
              <a:rPr lang="en-US" smtClean="0"/>
              <a:t>Community Facilities</a:t>
            </a:r>
          </a:p>
          <a:p>
            <a:pPr eaLnBrk="1" hangingPunct="1"/>
            <a:r>
              <a:rPr lang="en-US" smtClean="0"/>
              <a:t>Sewer, Water and Stormwater projects</a:t>
            </a:r>
          </a:p>
          <a:p>
            <a:pPr eaLnBrk="1" hangingPunct="1"/>
            <a:r>
              <a:rPr lang="en-US" smtClean="0"/>
              <a:t>Downtown Revitalization</a:t>
            </a:r>
          </a:p>
          <a:p>
            <a:pPr eaLnBrk="1" hangingPunct="1"/>
            <a:r>
              <a:rPr lang="en-US" smtClean="0"/>
              <a:t>Historic Preservation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3175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3175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138F4617-DDB2-44B7-9A13-DAA86CDF7F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D9D56F6-418F-4B69-96FD-56CA07D70F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9F72A5F-E90C-4B0D-9ACA-02022A37AF5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876800" y="1600200"/>
            <a:ext cx="3810000" cy="4530725"/>
          </a:xfrm>
        </p:spPr>
        <p:txBody>
          <a:bodyPr/>
          <a:lstStyle/>
          <a:p>
            <a:pPr lvl="0"/>
            <a:endParaRPr lang="en-US" noProof="0" smtClean="0"/>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10D1485-93AF-43FD-8FB2-E8D6B57813D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BC27E86-3201-4ACB-8088-E8DC48E093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1F4474B-5E7A-4E82-8A50-01C9B5CE65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1EEC724-4845-45DD-8432-410BBF27C0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80B89932-6AD4-494E-A6E6-4521900D2D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B3514944-E9EB-4505-9169-052DAFA0E3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E52B90AD-96B7-4AA5-92DA-6E7898389F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5D7934F-367B-4257-9F27-CBB4BCB2B9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AE0067F-A0C0-4AA1-AE61-EA0D66FB4F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3072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3072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3072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a:p>
        </p:txBody>
      </p:sp>
      <p:sp>
        <p:nvSpPr>
          <p:cNvPr id="3073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US"/>
          </a:p>
        </p:txBody>
      </p:sp>
      <p:sp>
        <p:nvSpPr>
          <p:cNvPr id="3073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21EF6B3E-CEAA-4E6D-946D-D3D9E0D9CB77}" type="slidenum">
              <a:rPr lang="en-US"/>
              <a:pPr>
                <a:defRPr/>
              </a:pPr>
              <a:t>‹#›</a:t>
            </a:fld>
            <a:endParaRPr lang="en-US"/>
          </a:p>
        </p:txBody>
      </p:sp>
      <p:sp>
        <p:nvSpPr>
          <p:cNvPr id="3073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57400" y="1143000"/>
            <a:ext cx="6629400" cy="990600"/>
          </a:xfrm>
        </p:spPr>
        <p:txBody>
          <a:bodyPr/>
          <a:lstStyle/>
          <a:p>
            <a:pPr eaLnBrk="1" hangingPunct="1"/>
            <a:endParaRPr lang="en-US" smtClean="0"/>
          </a:p>
        </p:txBody>
      </p:sp>
      <p:sp>
        <p:nvSpPr>
          <p:cNvPr id="3075" name="Rectangle 3"/>
          <p:cNvSpPr>
            <a:spLocks noGrp="1" noChangeArrowheads="1"/>
          </p:cNvSpPr>
          <p:nvPr>
            <p:ph type="subTitle" idx="1"/>
          </p:nvPr>
        </p:nvSpPr>
        <p:spPr>
          <a:xfrm>
            <a:off x="1143000" y="3733800"/>
            <a:ext cx="7391400" cy="1905000"/>
          </a:xfrm>
        </p:spPr>
        <p:txBody>
          <a:bodyPr/>
          <a:lstStyle/>
          <a:p>
            <a:pPr eaLnBrk="1" hangingPunct="1"/>
            <a:r>
              <a:rPr lang="en-US" sz="2600" smtClean="0"/>
              <a:t>Working with local, state, and national partners to provide resources and technical assistance to aid rural communities in shaping their visions for economic development.</a:t>
            </a:r>
          </a:p>
        </p:txBody>
      </p:sp>
      <p:pic>
        <p:nvPicPr>
          <p:cNvPr id="3076" name="Picture 6" descr="OCRA Side Logo Where Rural Matters copy"/>
          <p:cNvPicPr>
            <a:picLocks noChangeAspect="1" noChangeArrowheads="1"/>
          </p:cNvPicPr>
          <p:nvPr/>
        </p:nvPicPr>
        <p:blipFill>
          <a:blip r:embed="rId2" cstate="print"/>
          <a:srcRect/>
          <a:stretch>
            <a:fillRect/>
          </a:stretch>
        </p:blipFill>
        <p:spPr bwMode="auto">
          <a:xfrm>
            <a:off x="1981200" y="965200"/>
            <a:ext cx="6705600" cy="223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OCRA Side Logo Where Rural Matters copy"/>
          <p:cNvPicPr>
            <a:picLocks noChangeAspect="1" noChangeArrowheads="1"/>
          </p:cNvPicPr>
          <p:nvPr/>
        </p:nvPicPr>
        <p:blipFill>
          <a:blip r:embed="rId3" cstate="print"/>
          <a:srcRect/>
          <a:stretch>
            <a:fillRect/>
          </a:stretch>
        </p:blipFill>
        <p:spPr bwMode="auto">
          <a:xfrm>
            <a:off x="4953000" y="5461000"/>
            <a:ext cx="4191000" cy="1397000"/>
          </a:xfrm>
          <a:prstGeom prst="rect">
            <a:avLst/>
          </a:prstGeom>
          <a:noFill/>
          <a:ln w="9525">
            <a:noFill/>
            <a:miter lim="800000"/>
            <a:headEnd/>
            <a:tailEnd/>
          </a:ln>
        </p:spPr>
      </p:pic>
      <p:sp>
        <p:nvSpPr>
          <p:cNvPr id="4099" name="Rectangle 3"/>
          <p:cNvSpPr>
            <a:spLocks noGrp="1" noChangeArrowheads="1"/>
          </p:cNvSpPr>
          <p:nvPr>
            <p:ph type="title"/>
          </p:nvPr>
        </p:nvSpPr>
        <p:spPr/>
        <p:txBody>
          <a:bodyPr/>
          <a:lstStyle/>
          <a:p>
            <a:pPr algn="ctr" eaLnBrk="1" hangingPunct="1"/>
            <a:r>
              <a:rPr lang="en-US" sz="3800" smtClean="0"/>
              <a:t>Community Development Block</a:t>
            </a:r>
            <a:br>
              <a:rPr lang="en-US" sz="3800" smtClean="0"/>
            </a:br>
            <a:r>
              <a:rPr lang="en-US" sz="3800" smtClean="0"/>
              <a:t> Grant Program (CDBG)</a:t>
            </a:r>
          </a:p>
        </p:txBody>
      </p:sp>
      <p:sp>
        <p:nvSpPr>
          <p:cNvPr id="4100" name="Rectangle 4"/>
          <p:cNvSpPr>
            <a:spLocks noGrp="1" noChangeArrowheads="1"/>
          </p:cNvSpPr>
          <p:nvPr>
            <p:ph type="body" idx="1"/>
          </p:nvPr>
        </p:nvSpPr>
        <p:spPr/>
        <p:txBody>
          <a:bodyPr/>
          <a:lstStyle/>
          <a:p>
            <a:pPr eaLnBrk="1" hangingPunct="1">
              <a:lnSpc>
                <a:spcPct val="90000"/>
              </a:lnSpc>
            </a:pPr>
            <a:r>
              <a:rPr lang="en-US" sz="2600" smtClean="0"/>
              <a:t>Indiana administers federal funding from the U.S. Department of Housing and Urban Development (HUD). OCRA uses these funds to provide grants to small cities, towns, and counties with populations of less than 50,000 residents for community improvement projects.</a:t>
            </a:r>
          </a:p>
          <a:p>
            <a:pPr eaLnBrk="1" hangingPunct="1">
              <a:lnSpc>
                <a:spcPct val="90000"/>
              </a:lnSpc>
              <a:buFont typeface="Wingdings" pitchFamily="2" charset="2"/>
              <a:buNone/>
            </a:pPr>
            <a:endParaRPr lang="en-US" sz="2600" smtClean="0"/>
          </a:p>
          <a:p>
            <a:pPr eaLnBrk="1" hangingPunct="1">
              <a:lnSpc>
                <a:spcPct val="90000"/>
              </a:lnSpc>
            </a:pPr>
            <a:r>
              <a:rPr lang="en-US" sz="2600" smtClean="0"/>
              <a:t>These federal funds are used to implement a variety of activities for housing and community development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OCRA Side Logo Where Rural Matters copy"/>
          <p:cNvPicPr>
            <a:picLocks noChangeAspect="1" noChangeArrowheads="1"/>
          </p:cNvPicPr>
          <p:nvPr/>
        </p:nvPicPr>
        <p:blipFill>
          <a:blip r:embed="rId3" cstate="print"/>
          <a:srcRect/>
          <a:stretch>
            <a:fillRect/>
          </a:stretch>
        </p:blipFill>
        <p:spPr bwMode="auto">
          <a:xfrm>
            <a:off x="5181600" y="5537200"/>
            <a:ext cx="3962400" cy="13208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algn="ctr" eaLnBrk="1" hangingPunct="1"/>
            <a:r>
              <a:rPr lang="en-US" smtClean="0"/>
              <a:t>Community Focus Funds (CFF) </a:t>
            </a:r>
          </a:p>
        </p:txBody>
      </p:sp>
      <p:sp>
        <p:nvSpPr>
          <p:cNvPr id="9220" name="Rectangle 4"/>
          <p:cNvSpPr>
            <a:spLocks noGrp="1" noChangeArrowheads="1"/>
          </p:cNvSpPr>
          <p:nvPr>
            <p:ph type="body" idx="1"/>
          </p:nvPr>
        </p:nvSpPr>
        <p:spPr>
          <a:xfrm>
            <a:off x="914400" y="1600200"/>
            <a:ext cx="7924800" cy="4530725"/>
          </a:xfrm>
        </p:spPr>
        <p:txBody>
          <a:bodyPr/>
          <a:lstStyle/>
          <a:p>
            <a:pPr>
              <a:defRPr/>
            </a:pPr>
            <a:r>
              <a:rPr lang="en-US" sz="2400" dirty="0" smtClean="0"/>
              <a:t>Commonly used for:</a:t>
            </a:r>
          </a:p>
          <a:p>
            <a:pPr lvl="1">
              <a:defRPr/>
            </a:pPr>
            <a:r>
              <a:rPr lang="en-US" sz="2200" dirty="0" smtClean="0">
                <a:ea typeface="+mn-ea"/>
                <a:cs typeface="+mn-cs"/>
              </a:rPr>
              <a:t>Infrastructure</a:t>
            </a:r>
          </a:p>
          <a:p>
            <a:pPr lvl="1">
              <a:defRPr/>
            </a:pPr>
            <a:r>
              <a:rPr lang="en-US" sz="2200" dirty="0" smtClean="0">
                <a:ea typeface="+mn-ea"/>
                <a:cs typeface="+mn-cs"/>
              </a:rPr>
              <a:t>Clearance</a:t>
            </a:r>
          </a:p>
          <a:p>
            <a:pPr lvl="1">
              <a:defRPr/>
            </a:pPr>
            <a:r>
              <a:rPr lang="en-US" sz="2200" dirty="0" smtClean="0">
                <a:ea typeface="+mn-ea"/>
                <a:cs typeface="+mn-cs"/>
              </a:rPr>
              <a:t>Senior centers</a:t>
            </a:r>
          </a:p>
          <a:p>
            <a:pPr lvl="1">
              <a:defRPr/>
            </a:pPr>
            <a:r>
              <a:rPr lang="en-US" sz="2200" dirty="0" smtClean="0">
                <a:ea typeface="+mn-ea"/>
                <a:cs typeface="+mn-cs"/>
              </a:rPr>
              <a:t>Special needs facilities</a:t>
            </a:r>
          </a:p>
          <a:p>
            <a:pPr lvl="1">
              <a:defRPr/>
            </a:pPr>
            <a:r>
              <a:rPr lang="en-US" sz="2200" dirty="0" smtClean="0">
                <a:ea typeface="+mn-ea"/>
                <a:cs typeface="+mn-cs"/>
              </a:rPr>
              <a:t>Fire trucks</a:t>
            </a:r>
          </a:p>
          <a:p>
            <a:pPr lvl="1">
              <a:defRPr/>
            </a:pPr>
            <a:r>
              <a:rPr lang="en-US" sz="2200" dirty="0" smtClean="0">
                <a:ea typeface="+mn-ea"/>
                <a:cs typeface="+mn-cs"/>
              </a:rPr>
              <a:t>C</a:t>
            </a:r>
            <a:r>
              <a:rPr lang="en-US" sz="2200" smtClean="0">
                <a:ea typeface="+mn-ea"/>
                <a:cs typeface="+mn-cs"/>
              </a:rPr>
              <a:t>ommunity </a:t>
            </a:r>
            <a:r>
              <a:rPr lang="en-US" sz="2200" dirty="0" smtClean="0">
                <a:ea typeface="+mn-ea"/>
                <a:cs typeface="+mn-cs"/>
              </a:rPr>
              <a:t>centers</a:t>
            </a:r>
          </a:p>
          <a:p>
            <a:pPr lvl="1">
              <a:defRPr/>
            </a:pPr>
            <a:r>
              <a:rPr lang="en-US" sz="2200" dirty="0" smtClean="0">
                <a:ea typeface="+mn-ea"/>
                <a:cs typeface="+mn-cs"/>
              </a:rPr>
              <a:t>Libraries </a:t>
            </a:r>
          </a:p>
          <a:p>
            <a:pPr lvl="1">
              <a:defRPr/>
            </a:pPr>
            <a:r>
              <a:rPr lang="en-US" sz="2200" dirty="0" smtClean="0">
                <a:ea typeface="+mn-ea"/>
                <a:cs typeface="+mn-cs"/>
              </a:rPr>
              <a:t>Downtown Revitalizations</a:t>
            </a:r>
          </a:p>
          <a:p>
            <a:pPr lvl="1">
              <a:defRPr/>
            </a:pPr>
            <a:r>
              <a:rPr lang="en-US" sz="2200" dirty="0" smtClean="0">
                <a:ea typeface="+mn-ea"/>
                <a:cs typeface="+mn-cs"/>
              </a:rPr>
              <a:t>Planning </a:t>
            </a:r>
          </a:p>
          <a:p>
            <a:pPr eaLnBrk="1" hangingPunct="1">
              <a:defRPr/>
            </a:pPr>
            <a:endParaRPr lang="en-US" sz="2600" dirty="0" smtClean="0"/>
          </a:p>
          <a:p>
            <a:pPr eaLnBrk="1" hangingPunct="1">
              <a:buFont typeface="Wingdings" pitchFamily="2" charset="2"/>
              <a:buNone/>
              <a:defRPr/>
            </a:pPr>
            <a:endParaRPr lang="en-US" sz="3100" dirty="0" smtClean="0"/>
          </a:p>
          <a:p>
            <a:pPr eaLnBrk="1" hangingPunct="1">
              <a:buFont typeface="Wingdings" pitchFamily="2" charset="2"/>
              <a:buNone/>
              <a:defRPr/>
            </a:pPr>
            <a:endParaRPr lang="en-US" sz="24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OCRA Side Logo Where Rural Matters copy"/>
          <p:cNvPicPr>
            <a:picLocks noChangeAspect="1" noChangeArrowheads="1"/>
          </p:cNvPicPr>
          <p:nvPr/>
        </p:nvPicPr>
        <p:blipFill>
          <a:blip r:embed="rId3" cstate="print"/>
          <a:srcRect/>
          <a:stretch>
            <a:fillRect/>
          </a:stretch>
        </p:blipFill>
        <p:spPr bwMode="auto">
          <a:xfrm>
            <a:off x="5181600" y="5537200"/>
            <a:ext cx="3962400" cy="1320800"/>
          </a:xfrm>
          <a:prstGeom prst="rect">
            <a:avLst/>
          </a:prstGeom>
          <a:noFill/>
          <a:ln w="9525">
            <a:noFill/>
            <a:miter lim="800000"/>
            <a:headEnd/>
            <a:tailEnd/>
          </a:ln>
        </p:spPr>
      </p:pic>
      <p:sp>
        <p:nvSpPr>
          <p:cNvPr id="6147" name="Rectangle 2"/>
          <p:cNvSpPr>
            <a:spLocks noGrp="1" noChangeArrowheads="1"/>
          </p:cNvSpPr>
          <p:nvPr>
            <p:ph type="title"/>
          </p:nvPr>
        </p:nvSpPr>
        <p:spPr/>
        <p:txBody>
          <a:bodyPr/>
          <a:lstStyle/>
          <a:p>
            <a:pPr algn="ctr" eaLnBrk="1" hangingPunct="1"/>
            <a:r>
              <a:rPr lang="en-US" smtClean="0"/>
              <a:t>Community Focus Funds (CFF) </a:t>
            </a:r>
          </a:p>
        </p:txBody>
      </p:sp>
      <p:sp>
        <p:nvSpPr>
          <p:cNvPr id="6148" name="Rectangle 4"/>
          <p:cNvSpPr>
            <a:spLocks noGrp="1" noChangeArrowheads="1"/>
          </p:cNvSpPr>
          <p:nvPr>
            <p:ph type="body" idx="1"/>
          </p:nvPr>
        </p:nvSpPr>
        <p:spPr>
          <a:xfrm>
            <a:off x="914400" y="1600200"/>
            <a:ext cx="7924800" cy="4530725"/>
          </a:xfrm>
        </p:spPr>
        <p:txBody>
          <a:bodyPr/>
          <a:lstStyle/>
          <a:p>
            <a:pPr eaLnBrk="1" hangingPunct="1"/>
            <a:endParaRPr lang="en-US" sz="1000" smtClean="0"/>
          </a:p>
          <a:p>
            <a:pPr eaLnBrk="1" hangingPunct="1"/>
            <a:r>
              <a:rPr lang="en-US" sz="2600" smtClean="0"/>
              <a:t>Two or three competitive funding rounds per year.</a:t>
            </a:r>
          </a:p>
          <a:p>
            <a:pPr eaLnBrk="1" hangingPunct="1"/>
            <a:endParaRPr lang="en-US" sz="1000" smtClean="0"/>
          </a:p>
          <a:p>
            <a:pPr eaLnBrk="1" hangingPunct="1"/>
            <a:r>
              <a:rPr lang="en-US" sz="2600" smtClean="0"/>
              <a:t>Maximum grant amount cannot exceed $600,000. </a:t>
            </a:r>
          </a:p>
          <a:p>
            <a:pPr eaLnBrk="1" hangingPunct="1"/>
            <a:endParaRPr lang="en-US" sz="1000" smtClean="0"/>
          </a:p>
          <a:p>
            <a:pPr eaLnBrk="1" hangingPunct="1"/>
            <a:r>
              <a:rPr lang="en-US" sz="2600" smtClean="0"/>
              <a:t>Required local match of at least 10% of the total project cost, cash or debt.</a:t>
            </a:r>
          </a:p>
          <a:p>
            <a:pPr eaLnBrk="1" hangingPunct="1">
              <a:buFont typeface="Wingdings" pitchFamily="2" charset="2"/>
              <a:buNone/>
            </a:pPr>
            <a:endParaRPr lang="en-US" sz="1000" smtClean="0"/>
          </a:p>
          <a:p>
            <a:pPr eaLnBrk="1" hangingPunct="1"/>
            <a:r>
              <a:rPr lang="en-US" sz="2600" smtClean="0"/>
              <a:t>Projects must benefit low to moderate income persons or eliminate slum/blight.</a:t>
            </a:r>
          </a:p>
          <a:p>
            <a:pPr eaLnBrk="1" hangingPunct="1"/>
            <a:endParaRPr lang="en-US" sz="2600" smtClean="0"/>
          </a:p>
          <a:p>
            <a:pPr eaLnBrk="1" hangingPunct="1">
              <a:buFont typeface="Wingdings" pitchFamily="2" charset="2"/>
              <a:buNone/>
            </a:pPr>
            <a:endParaRPr lang="en-US" sz="3100" smtClean="0"/>
          </a:p>
          <a:p>
            <a:pPr eaLnBrk="1" hangingPunct="1">
              <a:buFont typeface="Wingdings" pitchFamily="2" charset="2"/>
              <a:buNone/>
            </a:pPr>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OCRA Side Logo Where Rural Matters copy"/>
          <p:cNvPicPr>
            <a:picLocks noChangeAspect="1" noChangeArrowheads="1"/>
          </p:cNvPicPr>
          <p:nvPr/>
        </p:nvPicPr>
        <p:blipFill>
          <a:blip r:embed="rId3" cstate="print"/>
          <a:srcRect/>
          <a:stretch>
            <a:fillRect/>
          </a:stretch>
        </p:blipFill>
        <p:spPr bwMode="auto">
          <a:xfrm>
            <a:off x="5181600" y="5537200"/>
            <a:ext cx="3962400" cy="1320800"/>
          </a:xfrm>
          <a:prstGeom prst="rect">
            <a:avLst/>
          </a:prstGeom>
          <a:noFill/>
          <a:ln w="9525">
            <a:noFill/>
            <a:miter lim="800000"/>
            <a:headEnd/>
            <a:tailEnd/>
          </a:ln>
        </p:spPr>
      </p:pic>
      <p:sp>
        <p:nvSpPr>
          <p:cNvPr id="7171" name="Rectangle 2"/>
          <p:cNvSpPr>
            <a:spLocks noGrp="1" noChangeArrowheads="1"/>
          </p:cNvSpPr>
          <p:nvPr>
            <p:ph type="title"/>
          </p:nvPr>
        </p:nvSpPr>
        <p:spPr/>
        <p:txBody>
          <a:bodyPr/>
          <a:lstStyle/>
          <a:p>
            <a:pPr algn="ctr" eaLnBrk="1" hangingPunct="1"/>
            <a:r>
              <a:rPr lang="en-US" smtClean="0"/>
              <a:t>Community Focus Funds (CFF) </a:t>
            </a:r>
          </a:p>
        </p:txBody>
      </p:sp>
      <p:sp>
        <p:nvSpPr>
          <p:cNvPr id="9220" name="Rectangle 4"/>
          <p:cNvSpPr>
            <a:spLocks noGrp="1" noChangeArrowheads="1"/>
          </p:cNvSpPr>
          <p:nvPr>
            <p:ph type="body" idx="1"/>
          </p:nvPr>
        </p:nvSpPr>
        <p:spPr>
          <a:xfrm>
            <a:off x="914400" y="1447800"/>
            <a:ext cx="7924800" cy="4530725"/>
          </a:xfrm>
        </p:spPr>
        <p:txBody>
          <a:bodyPr/>
          <a:lstStyle/>
          <a:p>
            <a:pPr lvl="1">
              <a:defRPr/>
            </a:pPr>
            <a:endParaRPr lang="en-US" sz="2200" dirty="0" smtClean="0">
              <a:ea typeface="+mn-ea"/>
              <a:cs typeface="+mn-cs"/>
            </a:endParaRPr>
          </a:p>
          <a:p>
            <a:pPr>
              <a:defRPr/>
            </a:pPr>
            <a:r>
              <a:rPr lang="en-US" sz="2600" dirty="0" smtClean="0"/>
              <a:t>Not-for-profit organizations are eligible as sub-recipients if necessary.</a:t>
            </a:r>
          </a:p>
          <a:p>
            <a:pPr>
              <a:defRPr/>
            </a:pPr>
            <a:r>
              <a:rPr lang="en-US" sz="2600" dirty="0" smtClean="0"/>
              <a:t>Funds awarded will have a significant impact on the total project.</a:t>
            </a:r>
          </a:p>
          <a:p>
            <a:pPr>
              <a:defRPr/>
            </a:pPr>
            <a:r>
              <a:rPr lang="en-US" sz="2600" dirty="0" smtClean="0"/>
              <a:t>Must be ready to proceed and be completed in 18 months.</a:t>
            </a:r>
          </a:p>
          <a:p>
            <a:pPr>
              <a:defRPr/>
            </a:pPr>
            <a:r>
              <a:rPr lang="en-US" sz="2600" dirty="0" smtClean="0"/>
              <a:t>Must use a certified Grant Administrator. </a:t>
            </a:r>
          </a:p>
          <a:p>
            <a:pPr eaLnBrk="1" hangingPunct="1">
              <a:defRPr/>
            </a:pPr>
            <a:endParaRPr lang="en-US" sz="2600" dirty="0" smtClean="0"/>
          </a:p>
          <a:p>
            <a:pPr eaLnBrk="1" hangingPunct="1">
              <a:buFont typeface="Wingdings" pitchFamily="2" charset="2"/>
              <a:buNone/>
              <a:defRPr/>
            </a:pPr>
            <a:endParaRPr lang="en-US" sz="3100" dirty="0" smtClean="0"/>
          </a:p>
          <a:p>
            <a:pPr eaLnBrk="1" hangingPunct="1">
              <a:buFont typeface="Wingdings" pitchFamily="2" charset="2"/>
              <a:buNone/>
              <a:defRPr/>
            </a:pPr>
            <a:endParaRPr lang="en-US" sz="24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OCRA Side Logo Where Rural Matters copy"/>
          <p:cNvPicPr>
            <a:picLocks noChangeAspect="1" noChangeArrowheads="1"/>
          </p:cNvPicPr>
          <p:nvPr/>
        </p:nvPicPr>
        <p:blipFill>
          <a:blip r:embed="rId2" cstate="print"/>
          <a:srcRect/>
          <a:stretch>
            <a:fillRect/>
          </a:stretch>
        </p:blipFill>
        <p:spPr bwMode="auto">
          <a:xfrm>
            <a:off x="4953000" y="5461000"/>
            <a:ext cx="4191000" cy="1397000"/>
          </a:xfrm>
          <a:prstGeom prst="rect">
            <a:avLst/>
          </a:prstGeom>
          <a:noFill/>
          <a:ln w="9525">
            <a:noFill/>
            <a:miter lim="800000"/>
            <a:headEnd/>
            <a:tailEnd/>
          </a:ln>
        </p:spPr>
      </p:pic>
      <p:sp>
        <p:nvSpPr>
          <p:cNvPr id="8195" name="Rectangle 2"/>
          <p:cNvSpPr>
            <a:spLocks noGrp="1" noChangeArrowheads="1"/>
          </p:cNvSpPr>
          <p:nvPr>
            <p:ph type="title"/>
          </p:nvPr>
        </p:nvSpPr>
        <p:spPr/>
        <p:txBody>
          <a:bodyPr/>
          <a:lstStyle/>
          <a:p>
            <a:pPr algn="ctr" eaLnBrk="1" hangingPunct="1"/>
            <a:r>
              <a:rPr lang="en-US" smtClean="0"/>
              <a:t>Contact OCRA</a:t>
            </a:r>
          </a:p>
        </p:txBody>
      </p:sp>
      <p:sp>
        <p:nvSpPr>
          <p:cNvPr id="8196" name="Rectangle 3"/>
          <p:cNvSpPr>
            <a:spLocks noGrp="1" noChangeArrowheads="1"/>
          </p:cNvSpPr>
          <p:nvPr>
            <p:ph type="body" idx="1"/>
          </p:nvPr>
        </p:nvSpPr>
        <p:spPr>
          <a:xfrm>
            <a:off x="609600" y="1600200"/>
            <a:ext cx="8534400" cy="4530725"/>
          </a:xfrm>
        </p:spPr>
        <p:txBody>
          <a:bodyPr/>
          <a:lstStyle/>
          <a:p>
            <a:pPr algn="ctr" eaLnBrk="1" hangingPunct="1">
              <a:buFont typeface="Wingdings" pitchFamily="2" charset="2"/>
              <a:buNone/>
            </a:pPr>
            <a:endParaRPr lang="en-US" sz="3200" smtClean="0"/>
          </a:p>
          <a:p>
            <a:pPr algn="ctr" eaLnBrk="1" hangingPunct="1">
              <a:buFont typeface="Wingdings" pitchFamily="2" charset="2"/>
              <a:buNone/>
            </a:pPr>
            <a:r>
              <a:rPr lang="en-US" sz="3200" smtClean="0"/>
              <a:t>Indiana Office of Community and Rural Affairs</a:t>
            </a:r>
          </a:p>
          <a:p>
            <a:pPr algn="ctr" eaLnBrk="1" hangingPunct="1">
              <a:buFont typeface="Wingdings" pitchFamily="2" charset="2"/>
              <a:buNone/>
            </a:pPr>
            <a:r>
              <a:rPr lang="en-US" sz="3200" smtClean="0"/>
              <a:t>One North Capitol, Suite 600</a:t>
            </a:r>
          </a:p>
          <a:p>
            <a:pPr algn="ctr" eaLnBrk="1" hangingPunct="1">
              <a:buFont typeface="Wingdings" pitchFamily="2" charset="2"/>
              <a:buNone/>
            </a:pPr>
            <a:r>
              <a:rPr lang="en-US" sz="3200" smtClean="0"/>
              <a:t>Indianapolis, Indiana 46204</a:t>
            </a:r>
          </a:p>
          <a:p>
            <a:pPr algn="ctr" eaLnBrk="1" hangingPunct="1">
              <a:buFont typeface="Wingdings" pitchFamily="2" charset="2"/>
              <a:buNone/>
            </a:pPr>
            <a:r>
              <a:rPr lang="en-US" sz="3200" smtClean="0"/>
              <a:t>800.824.2476</a:t>
            </a:r>
          </a:p>
          <a:p>
            <a:pPr algn="ctr" eaLnBrk="1" hangingPunct="1">
              <a:buFont typeface="Wingdings" pitchFamily="2" charset="2"/>
              <a:buNone/>
            </a:pPr>
            <a:r>
              <a:rPr lang="en-US" sz="3200" smtClean="0"/>
              <a:t>www.ocra.IN.gov</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1">
      <a:dk1>
        <a:srgbClr val="000000"/>
      </a:dk1>
      <a:lt1>
        <a:srgbClr val="FFFFFF"/>
      </a:lt1>
      <a:dk2>
        <a:srgbClr val="000000"/>
      </a:dk2>
      <a:lt2>
        <a:srgbClr val="1160C6"/>
      </a:lt2>
      <a:accent1>
        <a:srgbClr val="1160C6"/>
      </a:accent1>
      <a:accent2>
        <a:srgbClr val="000000"/>
      </a:accent2>
      <a:accent3>
        <a:srgbClr val="FFFFFF"/>
      </a:accent3>
      <a:accent4>
        <a:srgbClr val="000000"/>
      </a:accent4>
      <a:accent5>
        <a:srgbClr val="AAB6DF"/>
      </a:accent5>
      <a:accent6>
        <a:srgbClr val="000000"/>
      </a:accent6>
      <a:hlink>
        <a:srgbClr val="1160C6"/>
      </a:hlink>
      <a:folHlink>
        <a:srgbClr val="000000"/>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0000"/>
        </a:dk2>
        <a:lt2>
          <a:srgbClr val="1160C6"/>
        </a:lt2>
        <a:accent1>
          <a:srgbClr val="1160C6"/>
        </a:accent1>
        <a:accent2>
          <a:srgbClr val="000000"/>
        </a:accent2>
        <a:accent3>
          <a:srgbClr val="FFFFFF"/>
        </a:accent3>
        <a:accent4>
          <a:srgbClr val="000000"/>
        </a:accent4>
        <a:accent5>
          <a:srgbClr val="AAB6DF"/>
        </a:accent5>
        <a:accent6>
          <a:srgbClr val="000000"/>
        </a:accent6>
        <a:hlink>
          <a:srgbClr val="1160C6"/>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3214</TotalTime>
  <Words>410</Words>
  <Application>Microsoft Office PowerPoint</Application>
  <PresentationFormat>On-screen Show (4:3)</PresentationFormat>
  <Paragraphs>70</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Wingdings</vt:lpstr>
      <vt:lpstr>Layers</vt:lpstr>
      <vt:lpstr>Slide 1</vt:lpstr>
      <vt:lpstr>Community Development Block  Grant Program (CDBG)</vt:lpstr>
      <vt:lpstr>Community Focus Funds (CFF) </vt:lpstr>
      <vt:lpstr>Community Focus Funds (CFF) </vt:lpstr>
      <vt:lpstr>Community Focus Funds (CFF) </vt:lpstr>
      <vt:lpstr>Contact OCRA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IDOC</dc:creator>
  <cp:lastModifiedBy>Sabine Martin</cp:lastModifiedBy>
  <cp:revision>163</cp:revision>
  <dcterms:created xsi:type="dcterms:W3CDTF">2006-05-16T14:06:37Z</dcterms:created>
  <dcterms:modified xsi:type="dcterms:W3CDTF">2010-04-30T19:52:57Z</dcterms:modified>
</cp:coreProperties>
</file>