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
  </p:notesMasterIdLst>
  <p:handoutMasterIdLst>
    <p:handoutMasterId r:id="rId38"/>
  </p:handoutMasterIdLst>
  <p:sldIdLst>
    <p:sldId id="292" r:id="rId2"/>
    <p:sldId id="264" r:id="rId3"/>
    <p:sldId id="290" r:id="rId4"/>
    <p:sldId id="257" r:id="rId5"/>
    <p:sldId id="259" r:id="rId6"/>
    <p:sldId id="261" r:id="rId7"/>
    <p:sldId id="260" r:id="rId8"/>
    <p:sldId id="262" r:id="rId9"/>
    <p:sldId id="263" r:id="rId10"/>
    <p:sldId id="274" r:id="rId11"/>
    <p:sldId id="265" r:id="rId12"/>
    <p:sldId id="266" r:id="rId13"/>
    <p:sldId id="267" r:id="rId14"/>
    <p:sldId id="268" r:id="rId15"/>
    <p:sldId id="269" r:id="rId16"/>
    <p:sldId id="270" r:id="rId17"/>
    <p:sldId id="271" r:id="rId18"/>
    <p:sldId id="272" r:id="rId19"/>
    <p:sldId id="273" r:id="rId20"/>
    <p:sldId id="286" r:id="rId21"/>
    <p:sldId id="291" r:id="rId22"/>
    <p:sldId id="275" r:id="rId23"/>
    <p:sldId id="276" r:id="rId24"/>
    <p:sldId id="277" r:id="rId25"/>
    <p:sldId id="278" r:id="rId26"/>
    <p:sldId id="287" r:id="rId27"/>
    <p:sldId id="293" r:id="rId28"/>
    <p:sldId id="294" r:id="rId29"/>
    <p:sldId id="295" r:id="rId30"/>
    <p:sldId id="296" r:id="rId31"/>
    <p:sldId id="297" r:id="rId32"/>
    <p:sldId id="298" r:id="rId33"/>
    <p:sldId id="299" r:id="rId34"/>
    <p:sldId id="300" r:id="rId35"/>
    <p:sldId id="280" r:id="rId3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a:ea typeface="+mn-ea"/>
        <a:cs typeface="+mn-cs"/>
      </a:defRPr>
    </a:lvl1pPr>
    <a:lvl2pPr marL="457200" algn="l" rtl="0" eaLnBrk="0" fontAlgn="base" hangingPunct="0">
      <a:spcBef>
        <a:spcPct val="0"/>
      </a:spcBef>
      <a:spcAft>
        <a:spcPct val="0"/>
      </a:spcAft>
      <a:defRPr sz="2400" kern="1200">
        <a:solidFill>
          <a:schemeClr val="tx1"/>
        </a:solidFill>
        <a:latin typeface="Times"/>
        <a:ea typeface="+mn-ea"/>
        <a:cs typeface="+mn-cs"/>
      </a:defRPr>
    </a:lvl2pPr>
    <a:lvl3pPr marL="914400" algn="l" rtl="0" eaLnBrk="0" fontAlgn="base" hangingPunct="0">
      <a:spcBef>
        <a:spcPct val="0"/>
      </a:spcBef>
      <a:spcAft>
        <a:spcPct val="0"/>
      </a:spcAft>
      <a:defRPr sz="2400" kern="1200">
        <a:solidFill>
          <a:schemeClr val="tx1"/>
        </a:solidFill>
        <a:latin typeface="Times"/>
        <a:ea typeface="+mn-ea"/>
        <a:cs typeface="+mn-cs"/>
      </a:defRPr>
    </a:lvl3pPr>
    <a:lvl4pPr marL="1371600" algn="l" rtl="0" eaLnBrk="0" fontAlgn="base" hangingPunct="0">
      <a:spcBef>
        <a:spcPct val="0"/>
      </a:spcBef>
      <a:spcAft>
        <a:spcPct val="0"/>
      </a:spcAft>
      <a:defRPr sz="2400" kern="1200">
        <a:solidFill>
          <a:schemeClr val="tx1"/>
        </a:solidFill>
        <a:latin typeface="Times"/>
        <a:ea typeface="+mn-ea"/>
        <a:cs typeface="+mn-cs"/>
      </a:defRPr>
    </a:lvl4pPr>
    <a:lvl5pPr marL="1828800" algn="l" rtl="0" eaLnBrk="0" fontAlgn="base" hangingPunct="0">
      <a:spcBef>
        <a:spcPct val="0"/>
      </a:spcBef>
      <a:spcAft>
        <a:spcPct val="0"/>
      </a:spcAft>
      <a:defRPr sz="2400" kern="1200">
        <a:solidFill>
          <a:schemeClr val="tx1"/>
        </a:solidFill>
        <a:latin typeface="Times"/>
        <a:ea typeface="+mn-ea"/>
        <a:cs typeface="+mn-cs"/>
      </a:defRPr>
    </a:lvl5pPr>
    <a:lvl6pPr marL="2286000" algn="l" defTabSz="914400" rtl="0" eaLnBrk="1" latinLnBrk="0" hangingPunct="1">
      <a:defRPr sz="2400" kern="1200">
        <a:solidFill>
          <a:schemeClr val="tx1"/>
        </a:solidFill>
        <a:latin typeface="Times"/>
        <a:ea typeface="+mn-ea"/>
        <a:cs typeface="+mn-cs"/>
      </a:defRPr>
    </a:lvl6pPr>
    <a:lvl7pPr marL="2743200" algn="l" defTabSz="914400" rtl="0" eaLnBrk="1" latinLnBrk="0" hangingPunct="1">
      <a:defRPr sz="2400" kern="1200">
        <a:solidFill>
          <a:schemeClr val="tx1"/>
        </a:solidFill>
        <a:latin typeface="Times"/>
        <a:ea typeface="+mn-ea"/>
        <a:cs typeface="+mn-cs"/>
      </a:defRPr>
    </a:lvl7pPr>
    <a:lvl8pPr marL="3200400" algn="l" defTabSz="914400" rtl="0" eaLnBrk="1" latinLnBrk="0" hangingPunct="1">
      <a:defRPr sz="2400" kern="1200">
        <a:solidFill>
          <a:schemeClr val="tx1"/>
        </a:solidFill>
        <a:latin typeface="Times"/>
        <a:ea typeface="+mn-ea"/>
        <a:cs typeface="+mn-cs"/>
      </a:defRPr>
    </a:lvl8pPr>
    <a:lvl9pPr marL="3657600" algn="l" defTabSz="914400" rtl="0" eaLnBrk="1" latinLnBrk="0" hangingPunct="1">
      <a:defRPr sz="2400" kern="1200">
        <a:solidFill>
          <a:schemeClr val="tx1"/>
        </a:solidFill>
        <a:latin typeface="Times"/>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35" autoAdjust="0"/>
    <p:restoredTop sz="94670" autoAdjust="0"/>
  </p:normalViewPr>
  <p:slideViewPr>
    <p:cSldViewPr>
      <p:cViewPr varScale="1">
        <p:scale>
          <a:sx n="100" d="100"/>
          <a:sy n="100" d="100"/>
        </p:scale>
        <p:origin x="-63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10"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8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8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8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15A60D4-4AC4-4A0C-9638-671270F2AE79}"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245A2E2-AD78-492F-8F63-0D0258B4D5B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E324E37B-5645-4C5B-9313-B94DDD840D97}" type="slidenum">
              <a:rPr lang="en-US" smtClean="0"/>
              <a:pPr/>
              <a:t>2</a:t>
            </a:fld>
            <a:endParaRPr lang="en-US" smtClean="0"/>
          </a:p>
        </p:txBody>
      </p:sp>
      <p:sp>
        <p:nvSpPr>
          <p:cNvPr id="39939" name="Rectangle 2"/>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en-US" smtClean="0"/>
          </a:p>
        </p:txBody>
      </p:sp>
      <p:sp>
        <p:nvSpPr>
          <p:cNvPr id="39940" name="Rectangle 3"/>
          <p:cNvSpPr>
            <a:spLocks noRot="1" noChangeArrowheads="1" noTextEdit="1"/>
          </p:cNvSpPr>
          <p:nvPr>
            <p:ph type="sldImg"/>
          </p:nvPr>
        </p:nvSpPr>
        <p:spPr>
          <a:xfrm>
            <a:off x="1152525" y="692150"/>
            <a:ext cx="4554538" cy="3416300"/>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22066D8-7213-45F4-A1FD-9FCC75506718}" type="slidenum">
              <a:rPr lang="en-US" smtClean="0"/>
              <a:pPr/>
              <a:t>25</a:t>
            </a:fld>
            <a:endParaRPr lang="en-US" smtClean="0"/>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C8A3D322-8DBD-4615-B1E5-33AE5F02B214}" type="slidenum">
              <a:rPr lang="en-US" smtClean="0"/>
              <a:pPr/>
              <a:t>4</a:t>
            </a:fld>
            <a:endParaRPr lang="en-US" smtClean="0"/>
          </a:p>
        </p:txBody>
      </p:sp>
      <p:sp>
        <p:nvSpPr>
          <p:cNvPr id="40963" name="Rectangle 2"/>
          <p:cNvSpPr>
            <a:spLocks noRo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22BAA1AC-742C-43A7-9F48-E1192E8E498E}" type="slidenum">
              <a:rPr lang="en-US" smtClean="0"/>
              <a:pPr/>
              <a:t>5</a:t>
            </a:fld>
            <a:endParaRPr lang="en-US" smtClean="0"/>
          </a:p>
        </p:txBody>
      </p:sp>
      <p:sp>
        <p:nvSpPr>
          <p:cNvPr id="41987" name="Rectangle 2"/>
          <p:cNvSpPr>
            <a:spLocks noRo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09E8B9C2-61EE-40FC-8E47-0947E69A8328}" type="slidenum">
              <a:rPr lang="en-US" smtClean="0"/>
              <a:pPr/>
              <a:t>6</a:t>
            </a:fld>
            <a:endParaRPr lang="en-US" smtClean="0"/>
          </a:p>
        </p:txBody>
      </p:sp>
      <p:sp>
        <p:nvSpPr>
          <p:cNvPr id="43011" name="Rectangle 2"/>
          <p:cNvSpPr>
            <a:spLocks noRo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D217DEC4-4512-4A8C-BA36-4B6C3AAF2061}" type="slidenum">
              <a:rPr lang="en-US" smtClean="0"/>
              <a:pPr/>
              <a:t>7</a:t>
            </a:fld>
            <a:endParaRPr lang="en-US" smtClean="0"/>
          </a:p>
        </p:txBody>
      </p:sp>
      <p:sp>
        <p:nvSpPr>
          <p:cNvPr id="44035" name="Rectangle 2"/>
          <p:cNvSpPr>
            <a:spLocks noRo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2475445-945F-430B-A332-926786C7E6D2}" type="slidenum">
              <a:rPr lang="en-US" smtClean="0"/>
              <a:pPr/>
              <a:t>8</a:t>
            </a:fld>
            <a:endParaRPr lang="en-US" smtClean="0"/>
          </a:p>
        </p:txBody>
      </p:sp>
      <p:sp>
        <p:nvSpPr>
          <p:cNvPr id="45059" name="Rectangle 2"/>
          <p:cNvSpPr>
            <a:spLocks noRo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A4195FC6-122A-4610-A015-531207587A33}" type="slidenum">
              <a:rPr lang="en-US" smtClean="0"/>
              <a:pPr/>
              <a:t>9</a:t>
            </a:fld>
            <a:endParaRPr lang="en-US" smtClean="0"/>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smtClean="0"/>
              <a:t>RD staff will help you with developing an application</a:t>
            </a:r>
          </a:p>
          <a:p>
            <a:pPr eaLnBrk="1" hangingPunct="1"/>
            <a:r>
              <a:rPr lang="en-US" smtClean="0"/>
              <a:t>RD will originate, underwrite, close and service the loan</a:t>
            </a:r>
          </a:p>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25E7EB4-23E7-4651-8C1E-762D0398E815}" type="slidenum">
              <a:rPr lang="en-US" smtClean="0"/>
              <a:pPr/>
              <a:t>10</a:t>
            </a:fld>
            <a:endParaRPr 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3C0FCAA-E90F-4446-876D-8CDD51786F8B}" type="slidenum">
              <a:rPr lang="en-US" smtClean="0"/>
              <a:pPr/>
              <a:t>22</a:t>
            </a:fld>
            <a:endParaRPr lang="en-US" smtClean="0"/>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4800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4800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71900"/>
            <a:ext cx="38100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771900"/>
            <a:ext cx="38100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771900"/>
            <a:ext cx="3810000" cy="1638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4.jpe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hyperlink" Target="http://www.rurdev.usda.gov/rd/fbci/" TargetMode="External"/><Relationship Id="rId2" Type="http://schemas.openxmlformats.org/officeDocument/2006/relationships/hyperlink" Target="http://www.rurdev.usda.gov/" TargetMode="External"/><Relationship Id="rId1" Type="http://schemas.openxmlformats.org/officeDocument/2006/relationships/slideLayout" Target="../slideLayouts/slideLayout2.xml"/><Relationship Id="rId4" Type="http://schemas.openxmlformats.org/officeDocument/2006/relationships/hyperlink" Target="http://www.whitehouse.gov/government/fbc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p:txBody>
          <a:bodyPr/>
          <a:lstStyle/>
          <a:p>
            <a:pPr eaLnBrk="1" hangingPunct="1"/>
            <a:r>
              <a:rPr lang="en-US" smtClean="0"/>
              <a:t>Community Programs</a:t>
            </a:r>
          </a:p>
        </p:txBody>
      </p:sp>
      <p:sp>
        <p:nvSpPr>
          <p:cNvPr id="5123" name="Rectangle 5"/>
          <p:cNvSpPr>
            <a:spLocks noGrp="1" noChangeArrowheads="1"/>
          </p:cNvSpPr>
          <p:nvPr>
            <p:ph type="subTitle" idx="1"/>
          </p:nvPr>
        </p:nvSpPr>
        <p:spPr/>
        <p:txBody>
          <a:bodyPr/>
          <a:lstStyle/>
          <a:p>
            <a:pPr eaLnBrk="1" hangingPunct="1"/>
            <a:r>
              <a:rPr lang="en-US" smtClean="0"/>
              <a:t>Welcome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228600"/>
            <a:ext cx="7772400" cy="1143000"/>
          </a:xfrm>
        </p:spPr>
        <p:txBody>
          <a:bodyPr/>
          <a:lstStyle/>
          <a:p>
            <a:pPr eaLnBrk="1" hangingPunct="1"/>
            <a:r>
              <a:rPr lang="en-US" smtClean="0"/>
              <a:t>Community Facilities</a:t>
            </a:r>
          </a:p>
        </p:txBody>
      </p:sp>
      <p:sp>
        <p:nvSpPr>
          <p:cNvPr id="14339" name="Rectangle 3"/>
          <p:cNvSpPr>
            <a:spLocks noGrp="1" noChangeArrowheads="1"/>
          </p:cNvSpPr>
          <p:nvPr>
            <p:ph type="body" idx="1"/>
          </p:nvPr>
        </p:nvSpPr>
        <p:spPr>
          <a:xfrm>
            <a:off x="685800" y="1600200"/>
            <a:ext cx="7772400" cy="3810000"/>
          </a:xfrm>
        </p:spPr>
        <p:txBody>
          <a:bodyPr/>
          <a:lstStyle/>
          <a:p>
            <a:pPr eaLnBrk="1" hangingPunct="1">
              <a:lnSpc>
                <a:spcPct val="80000"/>
              </a:lnSpc>
              <a:buFontTx/>
              <a:buNone/>
            </a:pPr>
            <a:r>
              <a:rPr lang="en-US" smtClean="0"/>
              <a:t>CF Grants</a:t>
            </a:r>
          </a:p>
          <a:p>
            <a:pPr lvl="1" eaLnBrk="1" hangingPunct="1">
              <a:lnSpc>
                <a:spcPct val="80000"/>
              </a:lnSpc>
            </a:pPr>
            <a:r>
              <a:rPr lang="en-US" sz="2400" smtClean="0"/>
              <a:t>Only to projects without financial capacity</a:t>
            </a:r>
          </a:p>
          <a:p>
            <a:pPr lvl="1" eaLnBrk="1" hangingPunct="1">
              <a:lnSpc>
                <a:spcPct val="80000"/>
              </a:lnSpc>
            </a:pPr>
            <a:r>
              <a:rPr lang="en-US" sz="2400" smtClean="0"/>
              <a:t>Average grant is less than $30,000 </a:t>
            </a:r>
            <a:r>
              <a:rPr lang="en-US" sz="1800" smtClean="0"/>
              <a:t>(nationally)</a:t>
            </a:r>
          </a:p>
          <a:p>
            <a:pPr lvl="1" eaLnBrk="1" hangingPunct="1">
              <a:lnSpc>
                <a:spcPct val="80000"/>
              </a:lnSpc>
            </a:pPr>
            <a:r>
              <a:rPr lang="en-US" sz="2400" smtClean="0"/>
              <a:t>Larger grants to smaller communities with lower median household income</a:t>
            </a:r>
          </a:p>
          <a:p>
            <a:pPr eaLnBrk="1" hangingPunct="1">
              <a:lnSpc>
                <a:spcPct val="80000"/>
              </a:lnSpc>
              <a:buFontTx/>
              <a:buNone/>
            </a:pPr>
            <a:endParaRPr lang="en-US" sz="1800" smtClean="0"/>
          </a:p>
          <a:p>
            <a:pPr eaLnBrk="1" hangingPunct="1">
              <a:lnSpc>
                <a:spcPct val="80000"/>
              </a:lnSpc>
              <a:buFontTx/>
              <a:buNone/>
            </a:pPr>
            <a:r>
              <a:rPr lang="en-US" sz="1800" smtClean="0"/>
              <a:t>% of Total</a:t>
            </a:r>
          </a:p>
          <a:p>
            <a:pPr eaLnBrk="1" hangingPunct="1">
              <a:lnSpc>
                <a:spcPct val="80000"/>
              </a:lnSpc>
              <a:buFontTx/>
              <a:buNone/>
            </a:pPr>
            <a:r>
              <a:rPr lang="en-US" sz="1800" u="sng" smtClean="0"/>
              <a:t>Project Cost</a:t>
            </a:r>
            <a:r>
              <a:rPr lang="en-US" sz="1800" smtClean="0"/>
              <a:t>	    </a:t>
            </a:r>
            <a:r>
              <a:rPr lang="en-US" sz="1800" u="sng" smtClean="0"/>
              <a:t>Population</a:t>
            </a:r>
            <a:r>
              <a:rPr lang="en-US" sz="1800" smtClean="0"/>
              <a:t>               </a:t>
            </a:r>
            <a:r>
              <a:rPr lang="en-US" sz="1800" u="sng" smtClean="0"/>
              <a:t>Median Household Income (MHI)</a:t>
            </a:r>
          </a:p>
          <a:p>
            <a:pPr eaLnBrk="1" hangingPunct="1">
              <a:lnSpc>
                <a:spcPct val="80000"/>
              </a:lnSpc>
              <a:buFontTx/>
              <a:buNone/>
            </a:pPr>
            <a:r>
              <a:rPr lang="en-US" sz="1800" smtClean="0"/>
              <a:t>     75%	   	 Less than 5,000	    60% or below the statewide MHI</a:t>
            </a:r>
          </a:p>
          <a:p>
            <a:pPr eaLnBrk="1" hangingPunct="1">
              <a:lnSpc>
                <a:spcPct val="80000"/>
              </a:lnSpc>
              <a:buFontTx/>
              <a:buNone/>
            </a:pPr>
            <a:r>
              <a:rPr lang="en-US" sz="1800" smtClean="0"/>
              <a:t>     55%	   	 Less than 12,000        70% or below the statewide MHI</a:t>
            </a:r>
          </a:p>
          <a:p>
            <a:pPr eaLnBrk="1" hangingPunct="1">
              <a:lnSpc>
                <a:spcPct val="80000"/>
              </a:lnSpc>
              <a:buFontTx/>
              <a:buNone/>
            </a:pPr>
            <a:r>
              <a:rPr lang="en-US" sz="1800" smtClean="0"/>
              <a:t>     35%	   	 Less than 20,000        80% or below the statewide MHI</a:t>
            </a:r>
          </a:p>
          <a:p>
            <a:pPr eaLnBrk="1" hangingPunct="1">
              <a:lnSpc>
                <a:spcPct val="80000"/>
              </a:lnSpc>
              <a:buFontTx/>
              <a:buNone/>
            </a:pPr>
            <a:r>
              <a:rPr lang="en-US" sz="1800" smtClean="0"/>
              <a:t>     15% 		 Less than 20,000        90% or below the statewide MHI</a:t>
            </a:r>
          </a:p>
        </p:txBody>
      </p:sp>
      <p:sp>
        <p:nvSpPr>
          <p:cNvPr id="14340" name="Text Box 4"/>
          <p:cNvSpPr txBox="1">
            <a:spLocks noChangeArrowheads="1"/>
          </p:cNvSpPr>
          <p:nvPr/>
        </p:nvSpPr>
        <p:spPr bwMode="auto">
          <a:xfrm>
            <a:off x="5562600" y="5867400"/>
            <a:ext cx="2209800" cy="336550"/>
          </a:xfrm>
          <a:prstGeom prst="rect">
            <a:avLst/>
          </a:prstGeom>
          <a:noFill/>
          <a:ln w="9525">
            <a:noFill/>
            <a:miter lim="800000"/>
            <a:headEnd/>
            <a:tailEnd/>
          </a:ln>
        </p:spPr>
        <p:txBody>
          <a:bodyPr>
            <a:spAutoFit/>
          </a:bodyPr>
          <a:lstStyle/>
          <a:p>
            <a:pPr>
              <a:spcBef>
                <a:spcPct val="50000"/>
              </a:spcBef>
            </a:pPr>
            <a:r>
              <a:rPr lang="en-US" sz="1600"/>
              <a:t>SNMHI  $44,459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53350" cy="2190750"/>
          </a:xfrm>
          <a:noFill/>
        </p:spPr>
        <p:txBody>
          <a:bodyPr lIns="90488" tIns="44450" rIns="90488" bIns="44450" anchor="b"/>
          <a:lstStyle/>
          <a:p>
            <a:pPr eaLnBrk="1" hangingPunct="1"/>
            <a:r>
              <a:rPr lang="en-US" sz="3600" smtClean="0"/>
              <a:t>Examples of Community Facilities </a:t>
            </a:r>
            <a:br>
              <a:rPr lang="en-US" sz="3600" smtClean="0"/>
            </a:br>
            <a:r>
              <a:rPr lang="en-US" sz="3600" smtClean="0"/>
              <a:t/>
            </a:r>
            <a:br>
              <a:rPr lang="en-US" sz="3600" smtClean="0"/>
            </a:br>
            <a:r>
              <a:rPr lang="en-US" sz="3200" b="1" smtClean="0">
                <a:solidFill>
                  <a:schemeClr val="tx1"/>
                </a:solidFill>
              </a:rPr>
              <a:t>Community Health Care</a:t>
            </a:r>
          </a:p>
        </p:txBody>
      </p:sp>
      <p:sp>
        <p:nvSpPr>
          <p:cNvPr id="15363" name="Rectangle 3"/>
          <p:cNvSpPr>
            <a:spLocks noGrp="1" noChangeArrowheads="1"/>
          </p:cNvSpPr>
          <p:nvPr>
            <p:ph type="body" sz="half" idx="1"/>
          </p:nvPr>
        </p:nvSpPr>
        <p:spPr>
          <a:xfrm>
            <a:off x="685800" y="2819400"/>
            <a:ext cx="3810000" cy="2984500"/>
          </a:xfrm>
          <a:noFill/>
        </p:spPr>
        <p:txBody>
          <a:bodyPr lIns="90488" tIns="44450" rIns="90488" bIns="44450"/>
          <a:lstStyle/>
          <a:p>
            <a:pPr eaLnBrk="1" hangingPunct="1"/>
            <a:r>
              <a:rPr lang="en-US" sz="2400" smtClean="0"/>
              <a:t>Hospital </a:t>
            </a:r>
          </a:p>
          <a:p>
            <a:pPr eaLnBrk="1" hangingPunct="1"/>
            <a:r>
              <a:rPr lang="en-US" sz="2400" smtClean="0"/>
              <a:t>Critical Access Hospital</a:t>
            </a:r>
          </a:p>
          <a:p>
            <a:pPr eaLnBrk="1" hangingPunct="1"/>
            <a:r>
              <a:rPr lang="en-US" sz="2400" smtClean="0"/>
              <a:t>Dental Clinic </a:t>
            </a:r>
          </a:p>
          <a:p>
            <a:pPr eaLnBrk="1" hangingPunct="1"/>
            <a:r>
              <a:rPr lang="en-US" sz="2400" smtClean="0"/>
              <a:t>Nursing Home </a:t>
            </a:r>
          </a:p>
          <a:p>
            <a:pPr eaLnBrk="1" hangingPunct="1"/>
            <a:r>
              <a:rPr lang="en-US" sz="2400" smtClean="0"/>
              <a:t>Assisted Living Facility </a:t>
            </a:r>
          </a:p>
          <a:p>
            <a:pPr eaLnBrk="1" hangingPunct="1"/>
            <a:r>
              <a:rPr lang="en-US" sz="2400" smtClean="0"/>
              <a:t>Physicians Clinic </a:t>
            </a:r>
          </a:p>
          <a:p>
            <a:pPr eaLnBrk="1" hangingPunct="1"/>
            <a:endParaRPr lang="en-US" sz="2400" smtClean="0"/>
          </a:p>
          <a:p>
            <a:pPr eaLnBrk="1" hangingPunct="1">
              <a:buFontTx/>
              <a:buNone/>
            </a:pPr>
            <a:r>
              <a:rPr lang="en-US" smtClean="0"/>
              <a:t/>
            </a:r>
            <a:br>
              <a:rPr lang="en-US" smtClean="0"/>
            </a:br>
            <a:endParaRPr lang="en-US" smtClean="0"/>
          </a:p>
        </p:txBody>
      </p:sp>
      <p:sp>
        <p:nvSpPr>
          <p:cNvPr id="15364" name="Rectangle 4"/>
          <p:cNvSpPr>
            <a:spLocks noGrp="1" noChangeArrowheads="1"/>
          </p:cNvSpPr>
          <p:nvPr>
            <p:ph type="body" sz="half" idx="2"/>
          </p:nvPr>
        </p:nvSpPr>
        <p:spPr>
          <a:xfrm>
            <a:off x="4648200" y="2743200"/>
            <a:ext cx="3810000" cy="2984500"/>
          </a:xfrm>
          <a:noFill/>
        </p:spPr>
        <p:txBody>
          <a:bodyPr lIns="90488" tIns="44450" rIns="90488" bIns="44450"/>
          <a:lstStyle/>
          <a:p>
            <a:pPr eaLnBrk="1" hangingPunct="1"/>
            <a:r>
              <a:rPr lang="en-US" sz="2400" smtClean="0"/>
              <a:t>Rehabilitation Center </a:t>
            </a:r>
          </a:p>
          <a:p>
            <a:pPr eaLnBrk="1" hangingPunct="1"/>
            <a:r>
              <a:rPr lang="en-US" sz="2400" smtClean="0"/>
              <a:t>Psychiatric Hospital </a:t>
            </a:r>
          </a:p>
          <a:p>
            <a:pPr eaLnBrk="1" hangingPunct="1"/>
            <a:r>
              <a:rPr lang="en-US" sz="2400" smtClean="0"/>
              <a:t>Outpatient Clinic </a:t>
            </a:r>
            <a:br>
              <a:rPr lang="en-US" sz="2400" smtClean="0"/>
            </a:br>
            <a:endParaRPr lang="en-US" sz="2400" smtClean="0"/>
          </a:p>
        </p:txBody>
      </p:sp>
      <p:pic>
        <p:nvPicPr>
          <p:cNvPr id="15365" name="Picture 5" descr="MVC-004F"/>
          <p:cNvPicPr>
            <a:picLocks noChangeAspect="1" noChangeArrowheads="1"/>
          </p:cNvPicPr>
          <p:nvPr/>
        </p:nvPicPr>
        <p:blipFill>
          <a:blip r:embed="rId2" cstate="print">
            <a:lum bright="10000" contrast="42000"/>
          </a:blip>
          <a:srcRect/>
          <a:stretch>
            <a:fillRect/>
          </a:stretch>
        </p:blipFill>
        <p:spPr bwMode="auto">
          <a:xfrm>
            <a:off x="5495925" y="4114800"/>
            <a:ext cx="3648075" cy="2743200"/>
          </a:xfrm>
          <a:prstGeom prst="rect">
            <a:avLst/>
          </a:prstGeom>
          <a:noFill/>
          <a:ln w="9525">
            <a:noFill/>
            <a:miter lim="800000"/>
            <a:headEnd/>
            <a:tailEnd/>
          </a:ln>
        </p:spPr>
      </p:pic>
    </p:spTree>
  </p:cSld>
  <p:clrMapOvr>
    <a:masterClrMapping/>
  </p:clrMapOvr>
  <p:transition advTm="15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04800"/>
            <a:ext cx="7772400" cy="1143000"/>
          </a:xfrm>
        </p:spPr>
        <p:txBody>
          <a:bodyPr/>
          <a:lstStyle/>
          <a:p>
            <a:pPr eaLnBrk="1" hangingPunct="1"/>
            <a:r>
              <a:rPr lang="en-US" sz="3200" b="1" smtClean="0">
                <a:solidFill>
                  <a:schemeClr val="tx1"/>
                </a:solidFill>
              </a:rPr>
              <a:t>Cultural &amp; Educational</a:t>
            </a:r>
          </a:p>
        </p:txBody>
      </p:sp>
      <p:sp>
        <p:nvSpPr>
          <p:cNvPr id="16387" name="Rectangle 3"/>
          <p:cNvSpPr>
            <a:spLocks noGrp="1" noChangeArrowheads="1"/>
          </p:cNvSpPr>
          <p:nvPr>
            <p:ph type="body" sz="half" idx="1"/>
          </p:nvPr>
        </p:nvSpPr>
        <p:spPr>
          <a:xfrm>
            <a:off x="685800" y="1524000"/>
            <a:ext cx="3810000" cy="3429000"/>
          </a:xfrm>
        </p:spPr>
        <p:txBody>
          <a:bodyPr/>
          <a:lstStyle/>
          <a:p>
            <a:pPr eaLnBrk="1" hangingPunct="1"/>
            <a:r>
              <a:rPr lang="en-US" sz="2400" smtClean="0"/>
              <a:t>All Purpose Buildings </a:t>
            </a:r>
          </a:p>
          <a:p>
            <a:pPr eaLnBrk="1" hangingPunct="1"/>
            <a:r>
              <a:rPr lang="en-US" sz="2400" smtClean="0"/>
              <a:t>Colleges </a:t>
            </a:r>
          </a:p>
          <a:p>
            <a:pPr eaLnBrk="1" hangingPunct="1"/>
            <a:r>
              <a:rPr lang="en-US" sz="2400" smtClean="0"/>
              <a:t>Educational Camp     for Physically &amp; Mentally Impaired</a:t>
            </a:r>
          </a:p>
          <a:p>
            <a:pPr eaLnBrk="1" hangingPunct="1"/>
            <a:r>
              <a:rPr lang="en-US" sz="2400" smtClean="0"/>
              <a:t>Library </a:t>
            </a:r>
          </a:p>
          <a:p>
            <a:pPr eaLnBrk="1" hangingPunct="1"/>
            <a:r>
              <a:rPr lang="en-US" sz="2400" smtClean="0"/>
              <a:t>Museum </a:t>
            </a:r>
          </a:p>
          <a:p>
            <a:pPr eaLnBrk="1" hangingPunct="1"/>
            <a:r>
              <a:rPr lang="en-US" sz="2400" smtClean="0"/>
              <a:t>Outdoor Theatre </a:t>
            </a:r>
          </a:p>
          <a:p>
            <a:pPr eaLnBrk="1" hangingPunct="1">
              <a:buFontTx/>
              <a:buNone/>
            </a:pPr>
            <a:r>
              <a:rPr lang="en-US" smtClean="0"/>
              <a:t/>
            </a:r>
            <a:br>
              <a:rPr lang="en-US" smtClean="0"/>
            </a:br>
            <a:endParaRPr lang="en-US" smtClean="0"/>
          </a:p>
        </p:txBody>
      </p:sp>
      <p:sp>
        <p:nvSpPr>
          <p:cNvPr id="16388" name="Rectangle 4"/>
          <p:cNvSpPr>
            <a:spLocks noGrp="1" noChangeArrowheads="1"/>
          </p:cNvSpPr>
          <p:nvPr>
            <p:ph type="body" sz="half" idx="2"/>
          </p:nvPr>
        </p:nvSpPr>
        <p:spPr>
          <a:xfrm>
            <a:off x="4648200" y="1447800"/>
            <a:ext cx="3810000" cy="3429000"/>
          </a:xfrm>
        </p:spPr>
        <p:txBody>
          <a:bodyPr/>
          <a:lstStyle/>
          <a:p>
            <a:pPr eaLnBrk="1" hangingPunct="1"/>
            <a:r>
              <a:rPr lang="en-US" sz="2400" smtClean="0"/>
              <a:t>Public School </a:t>
            </a:r>
          </a:p>
          <a:p>
            <a:pPr eaLnBrk="1" hangingPunct="1"/>
            <a:r>
              <a:rPr lang="en-US" sz="2400" smtClean="0"/>
              <a:t>School Maintenance &amp; Equipment Service Center </a:t>
            </a:r>
          </a:p>
          <a:p>
            <a:pPr eaLnBrk="1" hangingPunct="1"/>
            <a:r>
              <a:rPr lang="en-US" sz="2400" smtClean="0"/>
              <a:t>Vocational School</a:t>
            </a:r>
            <a:r>
              <a:rPr lang="en-US" smtClean="0"/>
              <a:t> </a:t>
            </a:r>
            <a:br>
              <a:rPr lang="en-US" smtClean="0"/>
            </a:br>
            <a:endParaRPr lang="en-US" smtClean="0"/>
          </a:p>
        </p:txBody>
      </p:sp>
      <p:pic>
        <p:nvPicPr>
          <p:cNvPr id="16389" name="Picture 5" descr="MVC-003X"/>
          <p:cNvPicPr>
            <a:picLocks noChangeAspect="1" noChangeArrowheads="1"/>
          </p:cNvPicPr>
          <p:nvPr/>
        </p:nvPicPr>
        <p:blipFill>
          <a:blip r:embed="rId2" cstate="print">
            <a:lum bright="8000" contrast="24000"/>
          </a:blip>
          <a:srcRect/>
          <a:stretch>
            <a:fillRect/>
          </a:stretch>
        </p:blipFill>
        <p:spPr bwMode="auto">
          <a:xfrm>
            <a:off x="4343400" y="3251200"/>
            <a:ext cx="4800600" cy="360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09600" y="228600"/>
            <a:ext cx="7772400" cy="1143000"/>
          </a:xfrm>
        </p:spPr>
        <p:txBody>
          <a:bodyPr/>
          <a:lstStyle/>
          <a:p>
            <a:pPr eaLnBrk="1" hangingPunct="1"/>
            <a:r>
              <a:rPr lang="en-US" sz="3200" b="1" smtClean="0">
                <a:solidFill>
                  <a:schemeClr val="tx1"/>
                </a:solidFill>
              </a:rPr>
              <a:t>Energy Transmission &amp; Distribution</a:t>
            </a:r>
          </a:p>
        </p:txBody>
      </p:sp>
      <p:sp>
        <p:nvSpPr>
          <p:cNvPr id="17411" name="Rectangle 3"/>
          <p:cNvSpPr>
            <a:spLocks noGrp="1" noChangeArrowheads="1"/>
          </p:cNvSpPr>
          <p:nvPr>
            <p:ph type="body" sz="half" idx="1"/>
          </p:nvPr>
        </p:nvSpPr>
        <p:spPr/>
        <p:txBody>
          <a:bodyPr/>
          <a:lstStyle/>
          <a:p>
            <a:pPr eaLnBrk="1" hangingPunct="1"/>
            <a:r>
              <a:rPr lang="en-US" sz="2400" smtClean="0"/>
              <a:t>Electric Equipment</a:t>
            </a:r>
          </a:p>
          <a:p>
            <a:pPr eaLnBrk="1" hangingPunct="1"/>
            <a:r>
              <a:rPr lang="en-US" sz="2400" smtClean="0"/>
              <a:t>Maintenance Bldg. </a:t>
            </a:r>
          </a:p>
          <a:p>
            <a:pPr eaLnBrk="1" hangingPunct="1"/>
            <a:r>
              <a:rPr lang="en-US" sz="2400" smtClean="0"/>
              <a:t>Low Head Hydro</a:t>
            </a:r>
          </a:p>
          <a:p>
            <a:pPr eaLnBrk="1" hangingPunct="1"/>
            <a:r>
              <a:rPr lang="en-US" sz="2400" smtClean="0"/>
              <a:t>Electric Facility </a:t>
            </a:r>
          </a:p>
          <a:p>
            <a:pPr eaLnBrk="1" hangingPunct="1"/>
            <a:r>
              <a:rPr lang="en-US" sz="2400" smtClean="0"/>
              <a:t>Natural Gas Distribution</a:t>
            </a:r>
            <a:r>
              <a:rPr lang="en-US" sz="2800" smtClean="0"/>
              <a:t> </a:t>
            </a:r>
            <a:br>
              <a:rPr lang="en-US" sz="2800" smtClean="0"/>
            </a:br>
            <a:r>
              <a:rPr lang="en-US" sz="2800" smtClean="0"/>
              <a:t/>
            </a:r>
            <a:br>
              <a:rPr lang="en-US" sz="2800" smtClean="0"/>
            </a:br>
            <a:endParaRPr lang="en-US" sz="2800" smtClean="0"/>
          </a:p>
        </p:txBody>
      </p:sp>
      <p:pic>
        <p:nvPicPr>
          <p:cNvPr id="17412" name="Picture 4" descr="we01"/>
          <p:cNvPicPr>
            <a:picLocks noChangeAspect="1" noChangeArrowheads="1"/>
          </p:cNvPicPr>
          <p:nvPr>
            <p:ph sz="half" idx="2"/>
          </p:nvPr>
        </p:nvPicPr>
        <p:blipFill>
          <a:blip r:embed="rId2" cstate="print"/>
          <a:srcRect/>
          <a:stretch>
            <a:fillRect/>
          </a:stretch>
        </p:blipFill>
        <p:spPr>
          <a:xfrm>
            <a:off x="5562600" y="2286000"/>
            <a:ext cx="2743200" cy="41148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200" b="1" smtClean="0">
                <a:solidFill>
                  <a:schemeClr val="tx1"/>
                </a:solidFill>
              </a:rPr>
              <a:t>First Responders </a:t>
            </a:r>
            <a:br>
              <a:rPr lang="en-US" sz="3200" b="1" smtClean="0">
                <a:solidFill>
                  <a:schemeClr val="tx1"/>
                </a:solidFill>
              </a:rPr>
            </a:br>
            <a:r>
              <a:rPr lang="en-US" sz="1400" b="1" smtClean="0">
                <a:solidFill>
                  <a:schemeClr val="tx1"/>
                </a:solidFill>
              </a:rPr>
              <a:t/>
            </a:r>
            <a:br>
              <a:rPr lang="en-US" sz="1400" b="1" smtClean="0">
                <a:solidFill>
                  <a:schemeClr val="tx1"/>
                </a:solidFill>
              </a:rPr>
            </a:br>
            <a:r>
              <a:rPr lang="en-US" sz="3200" b="1" smtClean="0">
                <a:solidFill>
                  <a:schemeClr val="tx1"/>
                </a:solidFill>
              </a:rPr>
              <a:t>Fire, Rescue, &amp; Public Safety</a:t>
            </a:r>
            <a:br>
              <a:rPr lang="en-US" sz="3200" b="1" smtClean="0">
                <a:solidFill>
                  <a:schemeClr val="tx1"/>
                </a:solidFill>
              </a:rPr>
            </a:br>
            <a:endParaRPr lang="en-US" sz="3200" b="1" smtClean="0">
              <a:solidFill>
                <a:schemeClr val="tx1"/>
              </a:solidFill>
            </a:endParaRPr>
          </a:p>
        </p:txBody>
      </p:sp>
      <p:sp>
        <p:nvSpPr>
          <p:cNvPr id="18435" name="Rectangle 3"/>
          <p:cNvSpPr>
            <a:spLocks noGrp="1" noChangeArrowheads="1"/>
          </p:cNvSpPr>
          <p:nvPr>
            <p:ph type="body" sz="half" idx="1"/>
          </p:nvPr>
        </p:nvSpPr>
        <p:spPr/>
        <p:txBody>
          <a:bodyPr/>
          <a:lstStyle/>
          <a:p>
            <a:pPr eaLnBrk="1" hangingPunct="1"/>
            <a:r>
              <a:rPr lang="en-US" sz="2400" smtClean="0"/>
              <a:t>Civil Defense Building</a:t>
            </a:r>
          </a:p>
          <a:p>
            <a:pPr eaLnBrk="1" hangingPunct="1"/>
            <a:r>
              <a:rPr lang="en-US" sz="2400" smtClean="0"/>
              <a:t>Communications Center </a:t>
            </a:r>
          </a:p>
          <a:p>
            <a:pPr eaLnBrk="1" hangingPunct="1"/>
            <a:r>
              <a:rPr lang="en-US" sz="2400" smtClean="0"/>
              <a:t>Fire Department Building </a:t>
            </a:r>
          </a:p>
          <a:p>
            <a:pPr eaLnBrk="1" hangingPunct="1"/>
            <a:r>
              <a:rPr lang="en-US" sz="2400" smtClean="0"/>
              <a:t>Fire Trucks </a:t>
            </a:r>
          </a:p>
          <a:p>
            <a:pPr eaLnBrk="1" hangingPunct="1"/>
            <a:r>
              <a:rPr lang="en-US" sz="2400" smtClean="0"/>
              <a:t>Jail</a:t>
            </a:r>
            <a:r>
              <a:rPr lang="en-US" smtClean="0"/>
              <a:t> </a:t>
            </a:r>
          </a:p>
          <a:p>
            <a:pPr eaLnBrk="1" hangingPunct="1"/>
            <a:r>
              <a:rPr lang="en-US" sz="2400" smtClean="0"/>
              <a:t>Turn Out Gear </a:t>
            </a:r>
          </a:p>
          <a:p>
            <a:pPr eaLnBrk="1" hangingPunct="1"/>
            <a:r>
              <a:rPr lang="en-US" sz="2400" smtClean="0"/>
              <a:t>Mobile Communications Center </a:t>
            </a:r>
          </a:p>
        </p:txBody>
      </p:sp>
      <p:sp>
        <p:nvSpPr>
          <p:cNvPr id="18436" name="Rectangle 4"/>
          <p:cNvSpPr>
            <a:spLocks noGrp="1" noChangeArrowheads="1"/>
          </p:cNvSpPr>
          <p:nvPr>
            <p:ph type="body" sz="half" idx="2"/>
          </p:nvPr>
        </p:nvSpPr>
        <p:spPr/>
        <p:txBody>
          <a:bodyPr/>
          <a:lstStyle/>
          <a:p>
            <a:pPr eaLnBrk="1" hangingPunct="1"/>
            <a:r>
              <a:rPr lang="en-US" sz="2400" smtClean="0"/>
              <a:t>Multi-Service Fire/Rescue Building </a:t>
            </a:r>
          </a:p>
          <a:p>
            <a:pPr eaLnBrk="1" hangingPunct="1"/>
            <a:r>
              <a:rPr lang="en-US" sz="2400" smtClean="0"/>
              <a:t>Equipment Building </a:t>
            </a:r>
          </a:p>
          <a:p>
            <a:pPr eaLnBrk="1" hangingPunct="1"/>
            <a:r>
              <a:rPr lang="en-US" sz="2400" smtClean="0"/>
              <a:t>Jaws of Life</a:t>
            </a:r>
            <a:r>
              <a:rPr lang="en-US" smtClean="0"/>
              <a:t> </a:t>
            </a:r>
            <a:br>
              <a:rPr lang="en-US" smtClean="0"/>
            </a:br>
            <a:r>
              <a:rPr lang="en-US" smtClean="0"/>
              <a:t/>
            </a:r>
            <a:br>
              <a:rPr lang="en-US" smtClean="0"/>
            </a:br>
            <a:endParaRPr lang="en-US" smtClean="0"/>
          </a:p>
          <a:p>
            <a:pPr eaLnBrk="1" hangingPunct="1"/>
            <a:endParaRPr lang="en-US" smtClean="0"/>
          </a:p>
        </p:txBody>
      </p:sp>
      <p:pic>
        <p:nvPicPr>
          <p:cNvPr id="18437" name="Picture 5" descr="Bernhard1"/>
          <p:cNvPicPr>
            <a:picLocks noChangeAspect="1" noChangeArrowheads="1"/>
          </p:cNvPicPr>
          <p:nvPr/>
        </p:nvPicPr>
        <p:blipFill>
          <a:blip r:embed="rId2" cstate="print">
            <a:lum contrast="20000"/>
          </a:blip>
          <a:srcRect/>
          <a:stretch>
            <a:fillRect/>
          </a:stretch>
        </p:blipFill>
        <p:spPr bwMode="auto">
          <a:xfrm>
            <a:off x="4876800" y="3657600"/>
            <a:ext cx="42672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152400"/>
            <a:ext cx="7772400" cy="1143000"/>
          </a:xfrm>
        </p:spPr>
        <p:txBody>
          <a:bodyPr/>
          <a:lstStyle/>
          <a:p>
            <a:pPr eaLnBrk="1" hangingPunct="1"/>
            <a:r>
              <a:rPr lang="en-US" sz="3200" b="1" smtClean="0">
                <a:solidFill>
                  <a:schemeClr val="tx1"/>
                </a:solidFill>
              </a:rPr>
              <a:t>Community Support Buildings &amp; Improvements</a:t>
            </a:r>
          </a:p>
        </p:txBody>
      </p:sp>
      <p:sp>
        <p:nvSpPr>
          <p:cNvPr id="19459" name="Rectangle 3"/>
          <p:cNvSpPr>
            <a:spLocks noGrp="1" noChangeArrowheads="1"/>
          </p:cNvSpPr>
          <p:nvPr>
            <p:ph type="body" sz="half" idx="1"/>
          </p:nvPr>
        </p:nvSpPr>
        <p:spPr>
          <a:xfrm>
            <a:off x="609600" y="1371600"/>
            <a:ext cx="3810000" cy="3429000"/>
          </a:xfrm>
        </p:spPr>
        <p:txBody>
          <a:bodyPr/>
          <a:lstStyle/>
          <a:p>
            <a:pPr eaLnBrk="1" hangingPunct="1">
              <a:lnSpc>
                <a:spcPct val="80000"/>
              </a:lnSpc>
            </a:pPr>
            <a:r>
              <a:rPr lang="en-US" sz="2400" smtClean="0"/>
              <a:t>Adult Dare Care Center </a:t>
            </a:r>
          </a:p>
          <a:p>
            <a:pPr eaLnBrk="1" hangingPunct="1">
              <a:lnSpc>
                <a:spcPct val="80000"/>
              </a:lnSpc>
            </a:pPr>
            <a:r>
              <a:rPr lang="en-US" sz="2400" smtClean="0"/>
              <a:t>Child Day Care Center </a:t>
            </a:r>
          </a:p>
          <a:p>
            <a:pPr eaLnBrk="1" hangingPunct="1">
              <a:lnSpc>
                <a:spcPct val="80000"/>
              </a:lnSpc>
            </a:pPr>
            <a:r>
              <a:rPr lang="en-US" sz="2400" smtClean="0"/>
              <a:t>City Hall </a:t>
            </a:r>
          </a:p>
          <a:p>
            <a:pPr eaLnBrk="1" hangingPunct="1">
              <a:lnSpc>
                <a:spcPct val="80000"/>
              </a:lnSpc>
            </a:pPr>
            <a:r>
              <a:rPr lang="en-US" sz="2400" smtClean="0"/>
              <a:t>Community Health Department </a:t>
            </a:r>
          </a:p>
          <a:p>
            <a:pPr eaLnBrk="1" hangingPunct="1">
              <a:lnSpc>
                <a:spcPct val="80000"/>
              </a:lnSpc>
            </a:pPr>
            <a:r>
              <a:rPr lang="en-US" sz="2400" smtClean="0"/>
              <a:t>County Office Building </a:t>
            </a:r>
          </a:p>
          <a:p>
            <a:pPr eaLnBrk="1" hangingPunct="1">
              <a:lnSpc>
                <a:spcPct val="80000"/>
              </a:lnSpc>
            </a:pPr>
            <a:r>
              <a:rPr lang="en-US" sz="2400" smtClean="0"/>
              <a:t>Community Center </a:t>
            </a:r>
          </a:p>
          <a:p>
            <a:pPr eaLnBrk="1" hangingPunct="1">
              <a:lnSpc>
                <a:spcPct val="80000"/>
              </a:lnSpc>
            </a:pPr>
            <a:r>
              <a:rPr lang="en-US" sz="2400" smtClean="0"/>
              <a:t>County Courthouse/Annex</a:t>
            </a:r>
          </a:p>
          <a:p>
            <a:pPr eaLnBrk="1" hangingPunct="1">
              <a:lnSpc>
                <a:spcPct val="80000"/>
              </a:lnSpc>
            </a:pPr>
            <a:r>
              <a:rPr lang="en-US" sz="2400" smtClean="0"/>
              <a:t> Data Processing Center</a:t>
            </a:r>
          </a:p>
        </p:txBody>
      </p:sp>
      <p:sp>
        <p:nvSpPr>
          <p:cNvPr id="19460" name="Rectangle 4"/>
          <p:cNvSpPr>
            <a:spLocks noGrp="1" noChangeArrowheads="1"/>
          </p:cNvSpPr>
          <p:nvPr>
            <p:ph type="body" sz="half" idx="2"/>
          </p:nvPr>
        </p:nvSpPr>
        <p:spPr>
          <a:xfrm>
            <a:off x="4648200" y="1371600"/>
            <a:ext cx="3810000" cy="3429000"/>
          </a:xfrm>
        </p:spPr>
        <p:txBody>
          <a:bodyPr/>
          <a:lstStyle/>
          <a:p>
            <a:pPr eaLnBrk="1" hangingPunct="1"/>
            <a:r>
              <a:rPr lang="en-US" sz="2400" smtClean="0"/>
              <a:t>Food Preparation Center </a:t>
            </a:r>
          </a:p>
          <a:p>
            <a:pPr eaLnBrk="1" hangingPunct="1"/>
            <a:r>
              <a:rPr lang="en-US" sz="2400" smtClean="0"/>
              <a:t>Food Storage and Distribution Center </a:t>
            </a:r>
          </a:p>
          <a:p>
            <a:pPr eaLnBrk="1" hangingPunct="1"/>
            <a:r>
              <a:rPr lang="en-US" sz="2400" smtClean="0"/>
              <a:t>Home for Troubled Youth </a:t>
            </a:r>
          </a:p>
          <a:p>
            <a:pPr eaLnBrk="1" hangingPunct="1"/>
            <a:r>
              <a:rPr lang="en-US" sz="2400" smtClean="0"/>
              <a:t>Public Maintenance Building </a:t>
            </a:r>
          </a:p>
          <a:p>
            <a:pPr eaLnBrk="1" hangingPunct="1">
              <a:buFontTx/>
              <a:buNone/>
            </a:pPr>
            <a:r>
              <a:rPr lang="en-US" sz="2400" smtClean="0"/>
              <a:t/>
            </a:r>
            <a:br>
              <a:rPr lang="en-US" sz="2400" smtClean="0"/>
            </a:br>
            <a:r>
              <a:rPr lang="en-US" sz="2400" smtClean="0"/>
              <a:t/>
            </a:r>
            <a:br>
              <a:rPr lang="en-US" sz="2400" smtClean="0"/>
            </a:br>
            <a:endParaRPr lang="en-US" sz="2400" smtClean="0"/>
          </a:p>
          <a:p>
            <a:pPr eaLnBrk="1" hangingPunct="1"/>
            <a:endParaRPr lang="en-US" smtClean="0"/>
          </a:p>
        </p:txBody>
      </p:sp>
      <p:pic>
        <p:nvPicPr>
          <p:cNvPr id="19461" name="Picture 5" descr="DSC00002"/>
          <p:cNvPicPr>
            <a:picLocks noChangeAspect="1" noChangeArrowheads="1"/>
          </p:cNvPicPr>
          <p:nvPr/>
        </p:nvPicPr>
        <p:blipFill>
          <a:blip r:embed="rId2" cstate="print">
            <a:lum bright="24000" contrast="36000"/>
          </a:blip>
          <a:srcRect/>
          <a:stretch>
            <a:fillRect/>
          </a:stretch>
        </p:blipFill>
        <p:spPr bwMode="auto">
          <a:xfrm>
            <a:off x="4800600" y="3944938"/>
            <a:ext cx="4343400" cy="2913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0"/>
            <a:ext cx="7772400" cy="1143000"/>
          </a:xfrm>
        </p:spPr>
        <p:txBody>
          <a:bodyPr/>
          <a:lstStyle/>
          <a:p>
            <a:pPr eaLnBrk="1" hangingPunct="1"/>
            <a:r>
              <a:rPr lang="en-US" sz="3200" b="1" smtClean="0">
                <a:solidFill>
                  <a:schemeClr val="tx1"/>
                </a:solidFill>
              </a:rPr>
              <a:t>Transportation</a:t>
            </a:r>
          </a:p>
        </p:txBody>
      </p:sp>
      <p:sp>
        <p:nvSpPr>
          <p:cNvPr id="20483" name="Rectangle 3"/>
          <p:cNvSpPr>
            <a:spLocks noGrp="1" noChangeArrowheads="1"/>
          </p:cNvSpPr>
          <p:nvPr>
            <p:ph type="body" sz="half" idx="1"/>
          </p:nvPr>
        </p:nvSpPr>
        <p:spPr>
          <a:xfrm>
            <a:off x="762000" y="1219200"/>
            <a:ext cx="3810000" cy="3429000"/>
          </a:xfrm>
        </p:spPr>
        <p:txBody>
          <a:bodyPr/>
          <a:lstStyle/>
          <a:p>
            <a:pPr eaLnBrk="1" hangingPunct="1"/>
            <a:r>
              <a:rPr lang="en-US" sz="2400" smtClean="0"/>
              <a:t>Airport Hanger</a:t>
            </a:r>
          </a:p>
          <a:p>
            <a:pPr eaLnBrk="1" hangingPunct="1"/>
            <a:r>
              <a:rPr lang="en-US" sz="2400" smtClean="0"/>
              <a:t>Airport </a:t>
            </a:r>
          </a:p>
          <a:p>
            <a:pPr eaLnBrk="1" hangingPunct="1"/>
            <a:r>
              <a:rPr lang="en-US" sz="2400" smtClean="0"/>
              <a:t>Bridge </a:t>
            </a:r>
          </a:p>
          <a:p>
            <a:pPr eaLnBrk="1" hangingPunct="1"/>
            <a:r>
              <a:rPr lang="en-US" sz="2400" smtClean="0"/>
              <a:t>Municipal &amp; County Garage </a:t>
            </a:r>
          </a:p>
          <a:p>
            <a:pPr eaLnBrk="1" hangingPunct="1"/>
            <a:r>
              <a:rPr lang="en-US" sz="2400" smtClean="0"/>
              <a:t>Offstreet Parking </a:t>
            </a:r>
          </a:p>
          <a:p>
            <a:pPr eaLnBrk="1" hangingPunct="1"/>
            <a:r>
              <a:rPr lang="en-US" sz="2400" smtClean="0"/>
              <a:t>Sidewalks </a:t>
            </a:r>
          </a:p>
          <a:p>
            <a:pPr eaLnBrk="1" hangingPunct="1"/>
            <a:r>
              <a:rPr lang="en-US" sz="2400" smtClean="0"/>
              <a:t>Street Improvements</a:t>
            </a:r>
          </a:p>
          <a:p>
            <a:pPr eaLnBrk="1" hangingPunct="1"/>
            <a:r>
              <a:rPr lang="en-US" sz="2400" smtClean="0"/>
              <a:t>Rural Transportation</a:t>
            </a:r>
          </a:p>
        </p:txBody>
      </p:sp>
      <p:sp>
        <p:nvSpPr>
          <p:cNvPr id="20484" name="Rectangle 4"/>
          <p:cNvSpPr>
            <a:spLocks noGrp="1" noChangeArrowheads="1"/>
          </p:cNvSpPr>
          <p:nvPr>
            <p:ph type="body" sz="half" idx="2"/>
          </p:nvPr>
        </p:nvSpPr>
        <p:spPr>
          <a:xfrm>
            <a:off x="4572000" y="1219200"/>
            <a:ext cx="3810000" cy="3429000"/>
          </a:xfrm>
        </p:spPr>
        <p:txBody>
          <a:bodyPr/>
          <a:lstStyle/>
          <a:p>
            <a:pPr eaLnBrk="1" hangingPunct="1"/>
            <a:r>
              <a:rPr lang="en-US" sz="2400" smtClean="0"/>
              <a:t>Infrastructure for Industrial Park </a:t>
            </a:r>
          </a:p>
          <a:p>
            <a:pPr eaLnBrk="1" hangingPunct="1"/>
            <a:r>
              <a:rPr lang="en-US" sz="2400" smtClean="0"/>
              <a:t>Railroad </a:t>
            </a:r>
          </a:p>
          <a:p>
            <a:pPr eaLnBrk="1" hangingPunct="1"/>
            <a:r>
              <a:rPr lang="en-US" sz="2400" smtClean="0"/>
              <a:t>Town Bus</a:t>
            </a:r>
          </a:p>
          <a:p>
            <a:pPr eaLnBrk="1" hangingPunct="1"/>
            <a:r>
              <a:rPr lang="en-US" sz="2400" smtClean="0"/>
              <a:t>Service/Equipment </a:t>
            </a:r>
          </a:p>
          <a:p>
            <a:pPr eaLnBrk="1" hangingPunct="1"/>
            <a:r>
              <a:rPr lang="en-US" sz="2400" smtClean="0"/>
              <a:t>Marina </a:t>
            </a:r>
          </a:p>
          <a:p>
            <a:pPr eaLnBrk="1" hangingPunct="1"/>
            <a:r>
              <a:rPr lang="en-US" sz="2400" smtClean="0"/>
              <a:t>Municipal Dock </a:t>
            </a:r>
          </a:p>
          <a:p>
            <a:pPr eaLnBrk="1" hangingPunct="1"/>
            <a:r>
              <a:rPr lang="en-US" sz="2400" smtClean="0"/>
              <a:t>Special Transportation Equipment </a:t>
            </a:r>
            <a:br>
              <a:rPr lang="en-US" sz="2400" smtClean="0"/>
            </a:br>
            <a:endParaRPr lang="en-US" sz="24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143000"/>
          </a:xfrm>
        </p:spPr>
        <p:txBody>
          <a:bodyPr/>
          <a:lstStyle/>
          <a:p>
            <a:pPr eaLnBrk="1" hangingPunct="1"/>
            <a:r>
              <a:rPr lang="en-US" sz="3200" b="1" smtClean="0">
                <a:solidFill>
                  <a:schemeClr val="tx1"/>
                </a:solidFill>
              </a:rPr>
              <a:t>Other</a:t>
            </a:r>
          </a:p>
        </p:txBody>
      </p:sp>
      <p:sp>
        <p:nvSpPr>
          <p:cNvPr id="21507" name="Rectangle 3"/>
          <p:cNvSpPr>
            <a:spLocks noGrp="1" noChangeArrowheads="1"/>
          </p:cNvSpPr>
          <p:nvPr>
            <p:ph type="body" sz="half" idx="1"/>
          </p:nvPr>
        </p:nvSpPr>
        <p:spPr>
          <a:xfrm>
            <a:off x="609600" y="1600200"/>
            <a:ext cx="3810000" cy="3429000"/>
          </a:xfrm>
        </p:spPr>
        <p:txBody>
          <a:bodyPr/>
          <a:lstStyle/>
          <a:p>
            <a:pPr eaLnBrk="1" hangingPunct="1"/>
            <a:r>
              <a:rPr lang="en-US" sz="2400" smtClean="0"/>
              <a:t>Fairgrounds </a:t>
            </a:r>
          </a:p>
          <a:p>
            <a:pPr eaLnBrk="1" hangingPunct="1"/>
            <a:r>
              <a:rPr lang="en-US" sz="2400" smtClean="0"/>
              <a:t>Animal Shelter </a:t>
            </a:r>
          </a:p>
          <a:p>
            <a:pPr eaLnBrk="1" hangingPunct="1"/>
            <a:r>
              <a:rPr lang="en-US" sz="2400" smtClean="0"/>
              <a:t>Levee/dike </a:t>
            </a:r>
          </a:p>
          <a:p>
            <a:pPr eaLnBrk="1" hangingPunct="1"/>
            <a:r>
              <a:rPr lang="en-US" sz="2400" smtClean="0"/>
              <a:t>Oceanfront Protection</a:t>
            </a:r>
            <a:r>
              <a:rPr lang="en-US" smtClean="0"/>
              <a:t> </a:t>
            </a:r>
          </a:p>
          <a:p>
            <a:pPr eaLnBrk="1" hangingPunct="1"/>
            <a:endParaRPr lang="en-US" smtClean="0"/>
          </a:p>
        </p:txBody>
      </p:sp>
      <p:sp>
        <p:nvSpPr>
          <p:cNvPr id="21508" name="Rectangle 4"/>
          <p:cNvSpPr>
            <a:spLocks noGrp="1" noChangeArrowheads="1"/>
          </p:cNvSpPr>
          <p:nvPr>
            <p:ph type="body" sz="half" idx="2"/>
          </p:nvPr>
        </p:nvSpPr>
        <p:spPr>
          <a:xfrm>
            <a:off x="4648200" y="1524000"/>
            <a:ext cx="3810000" cy="3429000"/>
          </a:xfrm>
        </p:spPr>
        <p:txBody>
          <a:bodyPr/>
          <a:lstStyle/>
          <a:p>
            <a:pPr eaLnBrk="1" hangingPunct="1"/>
            <a:r>
              <a:rPr lang="en-US" sz="2400" smtClean="0"/>
              <a:t>Special Services Building </a:t>
            </a:r>
          </a:p>
          <a:p>
            <a:pPr eaLnBrk="1" hangingPunct="1"/>
            <a:r>
              <a:rPr lang="en-US" sz="2400" smtClean="0"/>
              <a:t>Sprinkler System </a:t>
            </a:r>
          </a:p>
          <a:p>
            <a:pPr eaLnBrk="1" hangingPunct="1"/>
            <a:r>
              <a:rPr lang="en-US" sz="2400" smtClean="0"/>
              <a:t>Telemedicine / Distance Learning  </a:t>
            </a:r>
            <a:br>
              <a:rPr lang="en-US" sz="2400" smtClean="0"/>
            </a:br>
            <a:endParaRPr lang="en-US" sz="2400" smtClean="0"/>
          </a:p>
        </p:txBody>
      </p:sp>
      <p:pic>
        <p:nvPicPr>
          <p:cNvPr id="21509" name="Picture 5" descr="MVC-003S"/>
          <p:cNvPicPr>
            <a:picLocks noChangeAspect="1" noChangeArrowheads="1"/>
          </p:cNvPicPr>
          <p:nvPr/>
        </p:nvPicPr>
        <p:blipFill>
          <a:blip r:embed="rId2" cstate="print">
            <a:lum bright="6000" contrast="26000"/>
          </a:blip>
          <a:srcRect/>
          <a:stretch>
            <a:fillRect/>
          </a:stretch>
        </p:blipFill>
        <p:spPr bwMode="auto">
          <a:xfrm>
            <a:off x="5105400" y="4095750"/>
            <a:ext cx="4038600" cy="2762250"/>
          </a:xfrm>
          <a:prstGeom prst="rect">
            <a:avLst/>
          </a:prstGeom>
          <a:noFill/>
          <a:ln w="9525">
            <a:noFill/>
            <a:miter lim="800000"/>
            <a:headEnd/>
            <a:tailEnd/>
          </a:ln>
        </p:spPr>
      </p:pic>
      <p:pic>
        <p:nvPicPr>
          <p:cNvPr id="21510" name="Picture 6" descr="MVC-005X"/>
          <p:cNvPicPr>
            <a:picLocks noChangeAspect="1" noChangeArrowheads="1"/>
          </p:cNvPicPr>
          <p:nvPr/>
        </p:nvPicPr>
        <p:blipFill>
          <a:blip r:embed="rId3" cstate="print">
            <a:lum bright="12000" contrast="26000"/>
          </a:blip>
          <a:srcRect/>
          <a:stretch>
            <a:fillRect/>
          </a:stretch>
        </p:blipFill>
        <p:spPr bwMode="auto">
          <a:xfrm>
            <a:off x="0" y="4038600"/>
            <a:ext cx="3743325"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MVC-019F"/>
          <p:cNvPicPr>
            <a:picLocks noChangeAspect="1" noChangeArrowheads="1"/>
          </p:cNvPicPr>
          <p:nvPr/>
        </p:nvPicPr>
        <p:blipFill>
          <a:blip r:embed="rId2" cstate="print">
            <a:lum bright="10000" contrast="20000"/>
          </a:blip>
          <a:srcRect/>
          <a:stretch>
            <a:fillRect/>
          </a:stretch>
        </p:blipFill>
        <p:spPr bwMode="auto">
          <a:xfrm>
            <a:off x="0" y="0"/>
            <a:ext cx="4495800" cy="3371850"/>
          </a:xfrm>
          <a:prstGeom prst="rect">
            <a:avLst/>
          </a:prstGeom>
          <a:noFill/>
          <a:ln w="9525">
            <a:noFill/>
            <a:miter lim="800000"/>
            <a:headEnd/>
            <a:tailEnd/>
          </a:ln>
        </p:spPr>
      </p:pic>
      <p:pic>
        <p:nvPicPr>
          <p:cNvPr id="22531" name="Picture 3" descr="MVC-005X"/>
          <p:cNvPicPr>
            <a:picLocks noChangeAspect="1" noChangeArrowheads="1"/>
          </p:cNvPicPr>
          <p:nvPr/>
        </p:nvPicPr>
        <p:blipFill>
          <a:blip r:embed="rId3" cstate="print">
            <a:lum bright="8000" contrast="20000"/>
          </a:blip>
          <a:srcRect/>
          <a:stretch>
            <a:fillRect/>
          </a:stretch>
        </p:blipFill>
        <p:spPr bwMode="auto">
          <a:xfrm>
            <a:off x="0" y="3486150"/>
            <a:ext cx="4495800" cy="3371850"/>
          </a:xfrm>
          <a:prstGeom prst="rect">
            <a:avLst/>
          </a:prstGeom>
          <a:noFill/>
          <a:ln w="9525">
            <a:noFill/>
            <a:miter lim="800000"/>
            <a:headEnd/>
            <a:tailEnd/>
          </a:ln>
        </p:spPr>
      </p:pic>
      <p:pic>
        <p:nvPicPr>
          <p:cNvPr id="22532" name="Picture 4" descr="Mvc-015af"/>
          <p:cNvPicPr>
            <a:picLocks noChangeAspect="1" noChangeArrowheads="1"/>
          </p:cNvPicPr>
          <p:nvPr/>
        </p:nvPicPr>
        <p:blipFill>
          <a:blip r:embed="rId4" cstate="print">
            <a:lum bright="12000" contrast="22000"/>
          </a:blip>
          <a:srcRect/>
          <a:stretch>
            <a:fillRect/>
          </a:stretch>
        </p:blipFill>
        <p:spPr bwMode="auto">
          <a:xfrm>
            <a:off x="4648200" y="0"/>
            <a:ext cx="4495800" cy="3371850"/>
          </a:xfrm>
          <a:prstGeom prst="rect">
            <a:avLst/>
          </a:prstGeom>
          <a:noFill/>
          <a:ln w="9525">
            <a:noFill/>
            <a:miter lim="800000"/>
            <a:headEnd/>
            <a:tailEnd/>
          </a:ln>
        </p:spPr>
      </p:pic>
      <p:pic>
        <p:nvPicPr>
          <p:cNvPr id="22533" name="Picture 5" descr="MVC-008X"/>
          <p:cNvPicPr>
            <a:picLocks noChangeAspect="1" noChangeArrowheads="1"/>
          </p:cNvPicPr>
          <p:nvPr/>
        </p:nvPicPr>
        <p:blipFill>
          <a:blip r:embed="rId5" cstate="print">
            <a:lum bright="12000" contrast="20000"/>
          </a:blip>
          <a:srcRect/>
          <a:stretch>
            <a:fillRect/>
          </a:stretch>
        </p:blipFill>
        <p:spPr bwMode="auto">
          <a:xfrm>
            <a:off x="4648200" y="3484563"/>
            <a:ext cx="4495800" cy="3373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van picture"/>
          <p:cNvPicPr>
            <a:picLocks noChangeAspect="1" noChangeArrowheads="1"/>
          </p:cNvPicPr>
          <p:nvPr/>
        </p:nvPicPr>
        <p:blipFill>
          <a:blip r:embed="rId3" cstate="print">
            <a:lum bright="10000" contrast="20000"/>
          </a:blip>
          <a:srcRect/>
          <a:stretch>
            <a:fillRect/>
          </a:stretch>
        </p:blipFill>
        <p:spPr bwMode="auto">
          <a:xfrm>
            <a:off x="0" y="0"/>
            <a:ext cx="4495800" cy="3371850"/>
          </a:xfrm>
          <a:prstGeom prst="rect">
            <a:avLst/>
          </a:prstGeom>
          <a:noFill/>
          <a:ln w="9525">
            <a:noFill/>
            <a:miter lim="800000"/>
            <a:headEnd/>
            <a:tailEnd/>
          </a:ln>
        </p:spPr>
      </p:pic>
      <p:pic>
        <p:nvPicPr>
          <p:cNvPr id="1028" name="Picture 3" descr="Kent Canaan"/>
          <p:cNvPicPr>
            <a:picLocks noChangeAspect="1" noChangeArrowheads="1"/>
          </p:cNvPicPr>
          <p:nvPr/>
        </p:nvPicPr>
        <p:blipFill>
          <a:blip r:embed="rId4" cstate="print"/>
          <a:srcRect/>
          <a:stretch>
            <a:fillRect/>
          </a:stretch>
        </p:blipFill>
        <p:spPr bwMode="auto">
          <a:xfrm>
            <a:off x="0" y="3486150"/>
            <a:ext cx="4495800" cy="3371850"/>
          </a:xfrm>
          <a:prstGeom prst="rect">
            <a:avLst/>
          </a:prstGeom>
          <a:noFill/>
          <a:ln w="9525">
            <a:noFill/>
            <a:miter lim="800000"/>
            <a:headEnd/>
            <a:tailEnd/>
          </a:ln>
        </p:spPr>
      </p:pic>
      <p:pic>
        <p:nvPicPr>
          <p:cNvPr id="1029" name="Picture 4" descr="Mvc-009s"/>
          <p:cNvPicPr>
            <a:picLocks noChangeAspect="1" noChangeArrowheads="1"/>
          </p:cNvPicPr>
          <p:nvPr/>
        </p:nvPicPr>
        <p:blipFill>
          <a:blip r:embed="rId5" cstate="print">
            <a:lum bright="4000" contrast="22000"/>
          </a:blip>
          <a:srcRect/>
          <a:stretch>
            <a:fillRect/>
          </a:stretch>
        </p:blipFill>
        <p:spPr bwMode="auto">
          <a:xfrm>
            <a:off x="4648200" y="0"/>
            <a:ext cx="4495800" cy="3352800"/>
          </a:xfrm>
          <a:prstGeom prst="rect">
            <a:avLst/>
          </a:prstGeom>
          <a:noFill/>
          <a:ln w="9525">
            <a:noFill/>
            <a:miter lim="800000"/>
            <a:headEnd/>
            <a:tailEnd/>
          </a:ln>
        </p:spPr>
      </p:pic>
      <p:sp>
        <p:nvSpPr>
          <p:cNvPr id="1030" name="Rectangle 5"/>
          <p:cNvSpPr>
            <a:spLocks noChangeArrowheads="1"/>
          </p:cNvSpPr>
          <p:nvPr/>
        </p:nvSpPr>
        <p:spPr bwMode="auto">
          <a:xfrm>
            <a:off x="0" y="1309688"/>
            <a:ext cx="9144000" cy="0"/>
          </a:xfrm>
          <a:prstGeom prst="rect">
            <a:avLst/>
          </a:prstGeom>
          <a:noFill/>
          <a:ln w="12700">
            <a:noFill/>
            <a:miter lim="800000"/>
            <a:headEnd/>
            <a:tailEnd/>
          </a:ln>
        </p:spPr>
        <p:txBody>
          <a:bodyPr wrap="none" anchor="ctr">
            <a:spAutoFit/>
          </a:bodyPr>
          <a:lstStyle/>
          <a:p>
            <a:endParaRPr lang="en-US"/>
          </a:p>
        </p:txBody>
      </p:sp>
      <p:graphicFrame>
        <p:nvGraphicFramePr>
          <p:cNvPr id="1026" name="Object 6"/>
          <p:cNvGraphicFramePr>
            <a:graphicFrameLocks noChangeAspect="1"/>
          </p:cNvGraphicFramePr>
          <p:nvPr/>
        </p:nvGraphicFramePr>
        <p:xfrm>
          <a:off x="4648200" y="3505200"/>
          <a:ext cx="4495800" cy="3352800"/>
        </p:xfrm>
        <a:graphic>
          <a:graphicData uri="http://schemas.openxmlformats.org/presentationml/2006/ole">
            <p:oleObj spid="_x0000_s1026" name="Picture" r:id="rId6" imgW="5477889" imgH="4105488" progId="Word.Picture.8">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762000" y="1905000"/>
            <a:ext cx="7772400" cy="1143000"/>
          </a:xfrm>
          <a:prstGeom prst="rect">
            <a:avLst/>
          </a:prstGeom>
          <a:noFill/>
          <a:ln w="12700">
            <a:noFill/>
            <a:miter lim="800000"/>
            <a:headEnd/>
            <a:tailEnd/>
          </a:ln>
          <a:effectLst/>
        </p:spPr>
        <p:txBody>
          <a:bodyPr lIns="90488" tIns="44450" rIns="90488" bIns="44450" anchor="ctr"/>
          <a:lstStyle/>
          <a:p>
            <a:pPr algn="ctr">
              <a:defRPr/>
            </a:pPr>
            <a:r>
              <a:rPr lang="en-US" sz="4000" b="1">
                <a:solidFill>
                  <a:schemeClr val="tx2"/>
                </a:solidFill>
                <a:effectLst>
                  <a:outerShdw blurRad="38100" dist="38100" dir="2700000" algn="tl">
                    <a:srgbClr val="C0C0C0"/>
                  </a:outerShdw>
                </a:effectLst>
                <a:latin typeface="Lucida Casual" charset="0"/>
              </a:rPr>
              <a:t>United States </a:t>
            </a:r>
          </a:p>
          <a:p>
            <a:pPr algn="ctr">
              <a:defRPr/>
            </a:pPr>
            <a:r>
              <a:rPr lang="en-US" sz="4000" b="1">
                <a:solidFill>
                  <a:schemeClr val="tx2"/>
                </a:solidFill>
                <a:effectLst>
                  <a:outerShdw blurRad="38100" dist="38100" dir="2700000" algn="tl">
                    <a:srgbClr val="C0C0C0"/>
                  </a:outerShdw>
                </a:effectLst>
                <a:latin typeface="Lucida Casual" charset="0"/>
              </a:rPr>
              <a:t>Department of Agriculture</a:t>
            </a:r>
            <a:r>
              <a:rPr lang="en-US" sz="6000" b="1">
                <a:solidFill>
                  <a:schemeClr val="tx2"/>
                </a:solidFill>
                <a:effectLst>
                  <a:outerShdw blurRad="38100" dist="38100" dir="2700000" algn="tl">
                    <a:srgbClr val="C0C0C0"/>
                  </a:outerShdw>
                </a:effectLst>
                <a:latin typeface="Lucida Casual" charset="0"/>
              </a:rPr>
              <a:t> </a:t>
            </a:r>
            <a:endParaRPr lang="en-US" sz="4800" b="1">
              <a:solidFill>
                <a:schemeClr val="tx2"/>
              </a:solidFill>
              <a:effectLst>
                <a:outerShdw blurRad="38100" dist="38100" dir="2700000" algn="tl">
                  <a:srgbClr val="C0C0C0"/>
                </a:outerShdw>
              </a:effectLst>
              <a:latin typeface="Lucida Casual" charset="0"/>
            </a:endParaRPr>
          </a:p>
        </p:txBody>
      </p:sp>
      <p:sp>
        <p:nvSpPr>
          <p:cNvPr id="14339" name="Rectangle 3"/>
          <p:cNvSpPr>
            <a:spLocks noChangeArrowheads="1"/>
          </p:cNvSpPr>
          <p:nvPr/>
        </p:nvSpPr>
        <p:spPr bwMode="auto">
          <a:xfrm>
            <a:off x="0" y="3276600"/>
            <a:ext cx="8915400" cy="1371600"/>
          </a:xfrm>
          <a:prstGeom prst="rect">
            <a:avLst/>
          </a:prstGeom>
          <a:noFill/>
          <a:ln w="12700">
            <a:noFill/>
            <a:miter lim="800000"/>
            <a:headEnd/>
            <a:tailEnd/>
          </a:ln>
          <a:effectLst/>
        </p:spPr>
        <p:txBody>
          <a:bodyPr lIns="90488" tIns="44450" rIns="90488" bIns="44450"/>
          <a:lstStyle/>
          <a:p>
            <a:pPr marL="342900" indent="-342900" algn="ctr">
              <a:spcBef>
                <a:spcPct val="20000"/>
              </a:spcBef>
              <a:defRPr/>
            </a:pPr>
            <a:r>
              <a:rPr lang="en-US" sz="2000">
                <a:effectLst>
                  <a:outerShdw blurRad="38100" dist="38100" dir="2700000" algn="tl">
                    <a:srgbClr val="C0C0C0"/>
                  </a:outerShdw>
                </a:effectLst>
                <a:latin typeface="Times New Roman" pitchFamily="18" charset="0"/>
              </a:rPr>
              <a:t>Gregg Delp</a:t>
            </a:r>
          </a:p>
          <a:p>
            <a:pPr marL="342900" indent="-342900" algn="ctr">
              <a:spcBef>
                <a:spcPct val="20000"/>
              </a:spcBef>
              <a:defRPr/>
            </a:pPr>
            <a:r>
              <a:rPr lang="en-US" sz="2000">
                <a:effectLst>
                  <a:outerShdw blurRad="38100" dist="38100" dir="2700000" algn="tl">
                    <a:srgbClr val="C0C0C0"/>
                  </a:outerShdw>
                </a:effectLst>
                <a:latin typeface="Times New Roman" pitchFamily="18" charset="0"/>
              </a:rPr>
              <a:t>Director of Community Programs</a:t>
            </a:r>
          </a:p>
        </p:txBody>
      </p:sp>
      <p:sp>
        <p:nvSpPr>
          <p:cNvPr id="14340" name="Text Box 4"/>
          <p:cNvSpPr txBox="1">
            <a:spLocks noChangeArrowheads="1"/>
          </p:cNvSpPr>
          <p:nvPr/>
        </p:nvSpPr>
        <p:spPr bwMode="auto">
          <a:xfrm>
            <a:off x="609600" y="533400"/>
            <a:ext cx="7772400" cy="823913"/>
          </a:xfrm>
          <a:prstGeom prst="rect">
            <a:avLst/>
          </a:prstGeom>
          <a:noFill/>
          <a:ln w="12700">
            <a:noFill/>
            <a:miter lim="800000"/>
            <a:headEnd/>
            <a:tailEnd/>
          </a:ln>
          <a:effectLst/>
        </p:spPr>
        <p:txBody>
          <a:bodyPr>
            <a:spAutoFit/>
          </a:bodyPr>
          <a:lstStyle/>
          <a:p>
            <a:pPr algn="ctr">
              <a:spcBef>
                <a:spcPct val="50000"/>
              </a:spcBef>
              <a:defRPr/>
            </a:pPr>
            <a:r>
              <a:rPr lang="en-US" sz="4800" b="1">
                <a:solidFill>
                  <a:schemeClr val="tx2"/>
                </a:solidFill>
                <a:effectLst>
                  <a:outerShdw blurRad="38100" dist="38100" dir="2700000" algn="tl">
                    <a:srgbClr val="C0C0C0"/>
                  </a:outerShdw>
                </a:effectLst>
                <a:latin typeface="Lucida Casual" charset="0"/>
              </a:rPr>
              <a:t>Rural  Development</a:t>
            </a:r>
          </a:p>
        </p:txBody>
      </p:sp>
      <p:pic>
        <p:nvPicPr>
          <p:cNvPr id="6149" name="Picture 5" descr="MVC-006F"/>
          <p:cNvPicPr>
            <a:picLocks noChangeAspect="1" noChangeArrowheads="1"/>
          </p:cNvPicPr>
          <p:nvPr/>
        </p:nvPicPr>
        <p:blipFill>
          <a:blip r:embed="rId3" cstate="print">
            <a:lum bright="8000" contrast="18000"/>
          </a:blip>
          <a:srcRect/>
          <a:stretch>
            <a:fillRect/>
          </a:stretch>
        </p:blipFill>
        <p:spPr bwMode="auto">
          <a:xfrm>
            <a:off x="0" y="4114800"/>
            <a:ext cx="3648075" cy="2743200"/>
          </a:xfrm>
          <a:prstGeom prst="rect">
            <a:avLst/>
          </a:prstGeom>
          <a:noFill/>
          <a:ln w="9525">
            <a:noFill/>
            <a:miter lim="800000"/>
            <a:headEnd/>
            <a:tailEnd/>
          </a:ln>
        </p:spPr>
      </p:pic>
      <p:pic>
        <p:nvPicPr>
          <p:cNvPr id="6150" name="Picture 6"/>
          <p:cNvPicPr>
            <a:picLocks noChangeAspect="1" noChangeArrowheads="1"/>
          </p:cNvPicPr>
          <p:nvPr/>
        </p:nvPicPr>
        <p:blipFill>
          <a:blip r:embed="rId4" cstate="print">
            <a:lum bright="12000" contrast="30000"/>
          </a:blip>
          <a:srcRect/>
          <a:stretch>
            <a:fillRect/>
          </a:stretch>
        </p:blipFill>
        <p:spPr bwMode="auto">
          <a:xfrm>
            <a:off x="5410200" y="4135438"/>
            <a:ext cx="3733800" cy="2722562"/>
          </a:xfrm>
          <a:prstGeom prst="rect">
            <a:avLst/>
          </a:prstGeom>
          <a:noFill/>
          <a:ln w="9525">
            <a:noFill/>
            <a:miter lim="800000"/>
            <a:headEnd/>
            <a:tailEnd/>
          </a:ln>
        </p:spPr>
      </p:pic>
      <p:sp>
        <p:nvSpPr>
          <p:cNvPr id="6151" name="Text Box 7"/>
          <p:cNvSpPr txBox="1">
            <a:spLocks noChangeArrowheads="1"/>
          </p:cNvSpPr>
          <p:nvPr/>
        </p:nvSpPr>
        <p:spPr bwMode="auto">
          <a:xfrm>
            <a:off x="0" y="0"/>
            <a:ext cx="9144000" cy="579438"/>
          </a:xfrm>
          <a:prstGeom prst="rect">
            <a:avLst/>
          </a:prstGeom>
          <a:noFill/>
          <a:ln w="12700">
            <a:noFill/>
            <a:miter lim="800000"/>
            <a:headEnd/>
            <a:tailEnd/>
          </a:ln>
        </p:spPr>
        <p:txBody>
          <a:bodyPr>
            <a:spAutoFit/>
          </a:bodyPr>
          <a:lstStyle/>
          <a:p>
            <a:pPr algn="ctr">
              <a:spcBef>
                <a:spcPct val="50000"/>
              </a:spcBef>
            </a:pPr>
            <a:r>
              <a:rPr lang="en-US" sz="3200">
                <a:latin typeface="Times New Roman" pitchFamily="18" charset="0"/>
              </a:rPr>
              <a:t>Indiana</a:t>
            </a:r>
          </a:p>
        </p:txBody>
      </p:sp>
    </p:spTree>
  </p:cSld>
  <p:clrMapOvr>
    <a:masterClrMapping/>
  </p:clrMapOvr>
  <p:transition advTm="5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Sketch"/>
          <p:cNvPicPr>
            <a:picLocks noChangeAspect="1" noChangeArrowheads="1"/>
          </p:cNvPicPr>
          <p:nvPr/>
        </p:nvPicPr>
        <p:blipFill>
          <a:blip r:embed="rId2" cstate="print"/>
          <a:srcRect/>
          <a:stretch>
            <a:fillRect/>
          </a:stretch>
        </p:blipFill>
        <p:spPr bwMode="auto">
          <a:xfrm>
            <a:off x="457200" y="3048000"/>
            <a:ext cx="8153400" cy="3506788"/>
          </a:xfrm>
          <a:prstGeom prst="rect">
            <a:avLst/>
          </a:prstGeom>
          <a:noFill/>
          <a:ln w="9525">
            <a:noFill/>
            <a:miter lim="800000"/>
            <a:headEnd/>
            <a:tailEnd/>
          </a:ln>
        </p:spPr>
      </p:pic>
      <p:pic>
        <p:nvPicPr>
          <p:cNvPr id="23555" name="Picture 5" descr="CHB-Original%20Hosp"/>
          <p:cNvPicPr>
            <a:picLocks noChangeAspect="1" noChangeArrowheads="1"/>
          </p:cNvPicPr>
          <p:nvPr/>
        </p:nvPicPr>
        <p:blipFill>
          <a:blip r:embed="rId3" cstate="print">
            <a:lum bright="6000" contrast="20000"/>
          </a:blip>
          <a:srcRect/>
          <a:stretch>
            <a:fillRect/>
          </a:stretch>
        </p:blipFill>
        <p:spPr bwMode="auto">
          <a:xfrm>
            <a:off x="0" y="287338"/>
            <a:ext cx="4419600" cy="2511425"/>
          </a:xfrm>
          <a:prstGeom prst="rect">
            <a:avLst/>
          </a:prstGeom>
          <a:noFill/>
          <a:ln w="9525">
            <a:noFill/>
            <a:miter lim="800000"/>
            <a:headEnd/>
            <a:tailEnd/>
          </a:ln>
        </p:spPr>
      </p:pic>
      <p:pic>
        <p:nvPicPr>
          <p:cNvPr id="23556" name="Picture 6" descr="1999hosp"/>
          <p:cNvPicPr>
            <a:picLocks noChangeAspect="1" noChangeArrowheads="1"/>
          </p:cNvPicPr>
          <p:nvPr/>
        </p:nvPicPr>
        <p:blipFill>
          <a:blip r:embed="rId4" cstate="print">
            <a:lum bright="10000" contrast="20000"/>
          </a:blip>
          <a:srcRect/>
          <a:stretch>
            <a:fillRect/>
          </a:stretch>
        </p:blipFill>
        <p:spPr bwMode="auto">
          <a:xfrm>
            <a:off x="4648200" y="228600"/>
            <a:ext cx="4495800" cy="2549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MVC-009F"/>
          <p:cNvPicPr>
            <a:picLocks noChangeAspect="1" noChangeArrowheads="1"/>
          </p:cNvPicPr>
          <p:nvPr/>
        </p:nvPicPr>
        <p:blipFill>
          <a:blip r:embed="rId2" cstate="print">
            <a:lum contrast="12000"/>
          </a:blip>
          <a:srcRect/>
          <a:stretch>
            <a:fillRect/>
          </a:stretch>
        </p:blipFill>
        <p:spPr bwMode="auto">
          <a:xfrm>
            <a:off x="0" y="0"/>
            <a:ext cx="4572000" cy="3352800"/>
          </a:xfrm>
          <a:prstGeom prst="rect">
            <a:avLst/>
          </a:prstGeom>
          <a:noFill/>
          <a:ln w="9525">
            <a:noFill/>
            <a:miter lim="800000"/>
            <a:headEnd/>
            <a:tailEnd/>
          </a:ln>
        </p:spPr>
      </p:pic>
      <p:pic>
        <p:nvPicPr>
          <p:cNvPr id="24579" name="Picture 7" descr="Bldg-Drive 66"/>
          <p:cNvPicPr>
            <a:picLocks noChangeAspect="1" noChangeArrowheads="1"/>
          </p:cNvPicPr>
          <p:nvPr/>
        </p:nvPicPr>
        <p:blipFill>
          <a:blip r:embed="rId3" cstate="print"/>
          <a:srcRect/>
          <a:stretch>
            <a:fillRect/>
          </a:stretch>
        </p:blipFill>
        <p:spPr bwMode="auto">
          <a:xfrm>
            <a:off x="4648200" y="0"/>
            <a:ext cx="4495800" cy="3363913"/>
          </a:xfrm>
          <a:prstGeom prst="rect">
            <a:avLst/>
          </a:prstGeom>
          <a:noFill/>
          <a:ln w="9525">
            <a:noFill/>
            <a:miter lim="800000"/>
            <a:headEnd/>
            <a:tailEnd/>
          </a:ln>
        </p:spPr>
      </p:pic>
      <p:pic>
        <p:nvPicPr>
          <p:cNvPr id="24580" name="Picture 8" descr="MVC-004F"/>
          <p:cNvPicPr>
            <a:picLocks noChangeAspect="1" noChangeArrowheads="1"/>
          </p:cNvPicPr>
          <p:nvPr/>
        </p:nvPicPr>
        <p:blipFill>
          <a:blip r:embed="rId4" cstate="print">
            <a:lum bright="12000" contrast="18000"/>
          </a:blip>
          <a:srcRect/>
          <a:stretch>
            <a:fillRect/>
          </a:stretch>
        </p:blipFill>
        <p:spPr bwMode="auto">
          <a:xfrm>
            <a:off x="4648200" y="3505200"/>
            <a:ext cx="4495800" cy="3352800"/>
          </a:xfrm>
          <a:prstGeom prst="rect">
            <a:avLst/>
          </a:prstGeom>
          <a:noFill/>
          <a:ln w="9525">
            <a:noFill/>
            <a:miter lim="800000"/>
            <a:headEnd/>
            <a:tailEnd/>
          </a:ln>
        </p:spPr>
      </p:pic>
      <p:pic>
        <p:nvPicPr>
          <p:cNvPr id="24581" name="Picture 9" descr="MVC-007F"/>
          <p:cNvPicPr>
            <a:picLocks noChangeAspect="1" noChangeArrowheads="1"/>
          </p:cNvPicPr>
          <p:nvPr/>
        </p:nvPicPr>
        <p:blipFill>
          <a:blip r:embed="rId5" cstate="print">
            <a:lum bright="12000" contrast="18000"/>
          </a:blip>
          <a:srcRect/>
          <a:stretch>
            <a:fillRect/>
          </a:stretch>
        </p:blipFill>
        <p:spPr bwMode="auto">
          <a:xfrm>
            <a:off x="0" y="3505200"/>
            <a:ext cx="4572000" cy="3371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smtClean="0"/>
              <a:t>Water and Environmental Programs</a:t>
            </a:r>
          </a:p>
        </p:txBody>
      </p:sp>
      <p:sp>
        <p:nvSpPr>
          <p:cNvPr id="25603" name="Rectangle 3"/>
          <p:cNvSpPr>
            <a:spLocks noGrp="1" noChangeArrowheads="1"/>
          </p:cNvSpPr>
          <p:nvPr>
            <p:ph type="body" sz="half" idx="1"/>
          </p:nvPr>
        </p:nvSpPr>
        <p:spPr>
          <a:xfrm>
            <a:off x="685800" y="1981200"/>
            <a:ext cx="8153400" cy="3429000"/>
          </a:xfrm>
        </p:spPr>
        <p:txBody>
          <a:bodyPr/>
          <a:lstStyle/>
          <a:p>
            <a:pPr eaLnBrk="1" hangingPunct="1">
              <a:buFontTx/>
              <a:buNone/>
            </a:pPr>
            <a:r>
              <a:rPr lang="en-US" sz="2800" smtClean="0"/>
              <a:t>Program Objective</a:t>
            </a:r>
          </a:p>
          <a:p>
            <a:pPr lvl="1" eaLnBrk="1" hangingPunct="1"/>
            <a:r>
              <a:rPr lang="en-US" sz="2400" smtClean="0"/>
              <a:t>Provide funding to public bodies, federally recognized Indiana tribes and non-profit organizations</a:t>
            </a:r>
          </a:p>
          <a:p>
            <a:pPr lvl="2" eaLnBrk="1" hangingPunct="1"/>
            <a:r>
              <a:rPr lang="en-US" sz="2000" smtClean="0"/>
              <a:t>Guaranteed Loans</a:t>
            </a:r>
          </a:p>
          <a:p>
            <a:pPr lvl="2" eaLnBrk="1" hangingPunct="1"/>
            <a:r>
              <a:rPr lang="en-US" sz="2000" smtClean="0"/>
              <a:t>Direct Loans</a:t>
            </a:r>
          </a:p>
          <a:p>
            <a:pPr lvl="2" eaLnBrk="1" hangingPunct="1"/>
            <a:r>
              <a:rPr lang="en-US" sz="2000" smtClean="0"/>
              <a:t>Grants – </a:t>
            </a:r>
            <a:r>
              <a:rPr lang="en-US" sz="1600" smtClean="0"/>
              <a:t>only in combination with </a:t>
            </a:r>
          </a:p>
          <a:p>
            <a:pPr lvl="2" eaLnBrk="1" hangingPunct="1">
              <a:buFontTx/>
              <a:buNone/>
            </a:pPr>
            <a:r>
              <a:rPr lang="en-US" sz="1600" smtClean="0"/>
              <a:t>loans to lower user rates comparable </a:t>
            </a:r>
          </a:p>
          <a:p>
            <a:pPr lvl="2" eaLnBrk="1" hangingPunct="1">
              <a:buFontTx/>
              <a:buNone/>
            </a:pPr>
            <a:r>
              <a:rPr lang="en-US" sz="1600" smtClean="0"/>
              <a:t>with similar systems</a:t>
            </a:r>
          </a:p>
        </p:txBody>
      </p:sp>
      <p:pic>
        <p:nvPicPr>
          <p:cNvPr id="25604" name="Picture 4" descr="MVC-001F"/>
          <p:cNvPicPr>
            <a:picLocks noChangeAspect="1" noChangeArrowheads="1"/>
          </p:cNvPicPr>
          <p:nvPr>
            <p:ph sz="half" idx="2"/>
          </p:nvPr>
        </p:nvPicPr>
        <p:blipFill>
          <a:blip r:embed="rId3" cstate="print">
            <a:lum bright="8000" contrast="26000"/>
          </a:blip>
          <a:srcRect/>
          <a:stretch>
            <a:fillRect/>
          </a:stretch>
        </p:blipFill>
        <p:spPr>
          <a:xfrm>
            <a:off x="5334000" y="4000500"/>
            <a:ext cx="3810000" cy="28575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z="4000" smtClean="0"/>
              <a:t>Water and Environmental Programs</a:t>
            </a:r>
          </a:p>
        </p:txBody>
      </p:sp>
      <p:sp>
        <p:nvSpPr>
          <p:cNvPr id="26627" name="Rectangle 3"/>
          <p:cNvSpPr>
            <a:spLocks noGrp="1" noChangeArrowheads="1"/>
          </p:cNvSpPr>
          <p:nvPr>
            <p:ph type="body" sz="half" idx="1"/>
          </p:nvPr>
        </p:nvSpPr>
        <p:spPr>
          <a:xfrm>
            <a:off x="685800" y="1981200"/>
            <a:ext cx="8077200" cy="3429000"/>
          </a:xfrm>
        </p:spPr>
        <p:txBody>
          <a:bodyPr/>
          <a:lstStyle/>
          <a:p>
            <a:pPr eaLnBrk="1" hangingPunct="1">
              <a:buFontTx/>
              <a:buNone/>
            </a:pPr>
            <a:r>
              <a:rPr lang="en-US" sz="2800" smtClean="0"/>
              <a:t>Purpose</a:t>
            </a:r>
          </a:p>
          <a:p>
            <a:pPr lvl="1" eaLnBrk="1" hangingPunct="1"/>
            <a:r>
              <a:rPr lang="en-US" sz="2400" smtClean="0"/>
              <a:t>Construct, enlarge, extend or otherwise improve utility service in rural areas</a:t>
            </a:r>
          </a:p>
          <a:p>
            <a:pPr lvl="2" eaLnBrk="1" hangingPunct="1"/>
            <a:r>
              <a:rPr lang="en-US" sz="2000" smtClean="0"/>
              <a:t>Water</a:t>
            </a:r>
          </a:p>
          <a:p>
            <a:pPr lvl="2" eaLnBrk="1" hangingPunct="1"/>
            <a:r>
              <a:rPr lang="en-US" sz="2000" smtClean="0"/>
              <a:t>Wastewater</a:t>
            </a:r>
          </a:p>
          <a:p>
            <a:pPr lvl="2" eaLnBrk="1" hangingPunct="1"/>
            <a:r>
              <a:rPr lang="en-US" sz="2000" smtClean="0"/>
              <a:t>Solid waste</a:t>
            </a:r>
          </a:p>
          <a:p>
            <a:pPr lvl="2" eaLnBrk="1" hangingPunct="1"/>
            <a:r>
              <a:rPr lang="en-US" sz="2000" smtClean="0"/>
              <a:t>Storm water</a:t>
            </a:r>
          </a:p>
          <a:p>
            <a:pPr lvl="2" eaLnBrk="1" hangingPunct="1"/>
            <a:r>
              <a:rPr lang="en-US" sz="2000" smtClean="0"/>
              <a:t>Solid Waste Management Grants</a:t>
            </a:r>
          </a:p>
        </p:txBody>
      </p:sp>
      <p:pic>
        <p:nvPicPr>
          <p:cNvPr id="26628" name="Picture 4" descr="MVC-010F"/>
          <p:cNvPicPr>
            <a:picLocks noChangeAspect="1" noChangeArrowheads="1"/>
          </p:cNvPicPr>
          <p:nvPr>
            <p:ph sz="half" idx="2"/>
          </p:nvPr>
        </p:nvPicPr>
        <p:blipFill>
          <a:blip r:embed="rId2" cstate="print">
            <a:lum contrast="34000"/>
          </a:blip>
          <a:srcRect/>
          <a:stretch>
            <a:fillRect/>
          </a:stretch>
        </p:blipFill>
        <p:spPr>
          <a:xfrm>
            <a:off x="5334000" y="4000500"/>
            <a:ext cx="3810000" cy="2857500"/>
          </a:xfr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4000" smtClean="0"/>
              <a:t>Water and Environmental Programs</a:t>
            </a:r>
          </a:p>
        </p:txBody>
      </p:sp>
      <p:sp>
        <p:nvSpPr>
          <p:cNvPr id="27651" name="Rectangle 3"/>
          <p:cNvSpPr>
            <a:spLocks noGrp="1" noChangeArrowheads="1"/>
          </p:cNvSpPr>
          <p:nvPr>
            <p:ph type="body" sz="half" idx="1"/>
          </p:nvPr>
        </p:nvSpPr>
        <p:spPr>
          <a:xfrm>
            <a:off x="304800" y="1981200"/>
            <a:ext cx="8229600" cy="3429000"/>
          </a:xfrm>
        </p:spPr>
        <p:txBody>
          <a:bodyPr/>
          <a:lstStyle/>
          <a:p>
            <a:pPr eaLnBrk="1" hangingPunct="1">
              <a:buFontTx/>
              <a:buNone/>
            </a:pPr>
            <a:r>
              <a:rPr lang="en-US" sz="2800" smtClean="0"/>
              <a:t>Eligible Areas</a:t>
            </a:r>
          </a:p>
          <a:p>
            <a:pPr lvl="1" eaLnBrk="1" hangingPunct="1"/>
            <a:r>
              <a:rPr lang="en-US" sz="2400" smtClean="0"/>
              <a:t>Areas with a population of 10,000 or less which include:</a:t>
            </a:r>
          </a:p>
          <a:p>
            <a:pPr lvl="2" eaLnBrk="1" hangingPunct="1"/>
            <a:r>
              <a:rPr lang="en-US" sz="2000" smtClean="0"/>
              <a:t>Cities</a:t>
            </a:r>
          </a:p>
          <a:p>
            <a:pPr lvl="2" eaLnBrk="1" hangingPunct="1"/>
            <a:r>
              <a:rPr lang="en-US" sz="2000" smtClean="0"/>
              <a:t>Towns</a:t>
            </a:r>
          </a:p>
          <a:p>
            <a:pPr lvl="2" eaLnBrk="1" hangingPunct="1"/>
            <a:r>
              <a:rPr lang="en-US" sz="2000" smtClean="0"/>
              <a:t>Unincorporated Areas </a:t>
            </a:r>
          </a:p>
          <a:p>
            <a:pPr lvl="3" eaLnBrk="1" hangingPunct="1"/>
            <a:r>
              <a:rPr lang="en-US" sz="1800" smtClean="0"/>
              <a:t>Counties</a:t>
            </a:r>
          </a:p>
          <a:p>
            <a:pPr lvl="3" eaLnBrk="1" hangingPunct="1"/>
            <a:r>
              <a:rPr lang="en-US" sz="1800" smtClean="0"/>
              <a:t>Regional sewer/water districts</a:t>
            </a:r>
          </a:p>
          <a:p>
            <a:pPr lvl="3" eaLnBrk="1" hangingPunct="1"/>
            <a:r>
              <a:rPr lang="en-US" sz="1800" smtClean="0"/>
              <a:t>Conservancy districts </a:t>
            </a:r>
          </a:p>
          <a:p>
            <a:pPr lvl="3" eaLnBrk="1" hangingPunct="1">
              <a:buFontTx/>
              <a:buNone/>
            </a:pPr>
            <a:r>
              <a:rPr lang="en-US" sz="1800" smtClean="0"/>
              <a:t>    and water authorities </a:t>
            </a:r>
          </a:p>
        </p:txBody>
      </p:sp>
      <p:pic>
        <p:nvPicPr>
          <p:cNvPr id="27652" name="Picture 4" descr="MVC-003S"/>
          <p:cNvPicPr>
            <a:picLocks noChangeAspect="1" noChangeArrowheads="1"/>
          </p:cNvPicPr>
          <p:nvPr>
            <p:ph sz="half" idx="2"/>
          </p:nvPr>
        </p:nvPicPr>
        <p:blipFill>
          <a:blip r:embed="rId2" cstate="print">
            <a:lum contrast="22000"/>
          </a:blip>
          <a:srcRect/>
          <a:stretch>
            <a:fillRect/>
          </a:stretch>
        </p:blipFill>
        <p:spPr>
          <a:xfrm>
            <a:off x="5334000" y="4000500"/>
            <a:ext cx="3810000" cy="2857500"/>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sz="4000" smtClean="0"/>
              <a:t>Water and Environmental Programs</a:t>
            </a:r>
          </a:p>
        </p:txBody>
      </p:sp>
      <p:sp>
        <p:nvSpPr>
          <p:cNvPr id="2052" name="Rectangle 3"/>
          <p:cNvSpPr>
            <a:spLocks noGrp="1" noChangeArrowheads="1"/>
          </p:cNvSpPr>
          <p:nvPr>
            <p:ph type="body" sz="half" idx="1"/>
          </p:nvPr>
        </p:nvSpPr>
        <p:spPr/>
        <p:txBody>
          <a:bodyPr/>
          <a:lstStyle/>
          <a:p>
            <a:pPr eaLnBrk="1" hangingPunct="1">
              <a:buFontTx/>
              <a:buNone/>
            </a:pPr>
            <a:r>
              <a:rPr lang="en-US" sz="2800" smtClean="0"/>
              <a:t>WEP Direct Loan</a:t>
            </a:r>
          </a:p>
          <a:p>
            <a:pPr lvl="1" eaLnBrk="1" hangingPunct="1">
              <a:buFontTx/>
              <a:buNone/>
            </a:pPr>
            <a:r>
              <a:rPr lang="en-US" sz="2400" smtClean="0"/>
              <a:t>Rates</a:t>
            </a:r>
          </a:p>
          <a:p>
            <a:pPr lvl="2" eaLnBrk="1" hangingPunct="1"/>
            <a:r>
              <a:rPr lang="en-US" sz="2000" smtClean="0"/>
              <a:t>2.375 to 4.00 %</a:t>
            </a:r>
          </a:p>
          <a:p>
            <a:pPr lvl="1" eaLnBrk="1" hangingPunct="1">
              <a:buFontTx/>
              <a:buNone/>
            </a:pPr>
            <a:r>
              <a:rPr lang="en-US" sz="2400" smtClean="0"/>
              <a:t>Terms</a:t>
            </a:r>
          </a:p>
          <a:p>
            <a:pPr lvl="2" eaLnBrk="1" hangingPunct="1"/>
            <a:r>
              <a:rPr lang="en-US" sz="2000" smtClean="0"/>
              <a:t>40 years maximum</a:t>
            </a:r>
          </a:p>
        </p:txBody>
      </p:sp>
      <p:graphicFrame>
        <p:nvGraphicFramePr>
          <p:cNvPr id="2050" name="Object 4"/>
          <p:cNvGraphicFramePr>
            <a:graphicFrameLocks noChangeAspect="1"/>
          </p:cNvGraphicFramePr>
          <p:nvPr>
            <p:ph sz="half" idx="2"/>
          </p:nvPr>
        </p:nvGraphicFramePr>
        <p:xfrm>
          <a:off x="4876800" y="3657600"/>
          <a:ext cx="4267200" cy="3200400"/>
        </p:xfrm>
        <a:graphic>
          <a:graphicData uri="http://schemas.openxmlformats.org/presentationml/2006/ole">
            <p:oleObj spid="_x0000_s2050" name="Photo Editor Photo" r:id="rId4" imgW="6095238" imgH="4571429" progId="MSPhotoEd.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smtClean="0"/>
              <a:t>Electric and Telecommunication Programs</a:t>
            </a:r>
          </a:p>
        </p:txBody>
      </p:sp>
      <p:sp>
        <p:nvSpPr>
          <p:cNvPr id="28675" name="Rectangle 3"/>
          <p:cNvSpPr>
            <a:spLocks noGrp="1" noChangeArrowheads="1"/>
          </p:cNvSpPr>
          <p:nvPr>
            <p:ph type="body" idx="1"/>
          </p:nvPr>
        </p:nvSpPr>
        <p:spPr>
          <a:xfrm>
            <a:off x="685800" y="2133600"/>
            <a:ext cx="7772400" cy="3429000"/>
          </a:xfrm>
        </p:spPr>
        <p:txBody>
          <a:bodyPr/>
          <a:lstStyle/>
          <a:p>
            <a:pPr eaLnBrk="1" hangingPunct="1"/>
            <a:r>
              <a:rPr lang="en-US" sz="2800" smtClean="0"/>
              <a:t>Distance Learning and Telemedicine</a:t>
            </a:r>
          </a:p>
          <a:p>
            <a:pPr eaLnBrk="1" hangingPunct="1"/>
            <a:r>
              <a:rPr lang="en-US" sz="2800" smtClean="0"/>
              <a:t>Rural Broadband Access</a:t>
            </a:r>
          </a:p>
          <a:p>
            <a:pPr eaLnBrk="1" hangingPunct="1"/>
            <a:r>
              <a:rPr lang="en-US" sz="2800" smtClean="0"/>
              <a:t>Electric</a:t>
            </a:r>
          </a:p>
          <a:p>
            <a:pPr eaLnBrk="1" hangingPunct="1"/>
            <a:r>
              <a:rPr lang="en-US" sz="2800" smtClean="0"/>
              <a:t>Telecommunication</a:t>
            </a:r>
          </a:p>
        </p:txBody>
      </p:sp>
      <p:sp>
        <p:nvSpPr>
          <p:cNvPr id="28676" name="Text Box 4"/>
          <p:cNvSpPr txBox="1">
            <a:spLocks noChangeArrowheads="1"/>
          </p:cNvSpPr>
          <p:nvPr/>
        </p:nvSpPr>
        <p:spPr bwMode="auto">
          <a:xfrm>
            <a:off x="3124200" y="6019800"/>
            <a:ext cx="6629400" cy="579438"/>
          </a:xfrm>
          <a:prstGeom prst="rect">
            <a:avLst/>
          </a:prstGeom>
          <a:noFill/>
          <a:ln w="9525">
            <a:noFill/>
            <a:miter lim="800000"/>
            <a:headEnd/>
            <a:tailEnd/>
          </a:ln>
        </p:spPr>
        <p:txBody>
          <a:bodyPr>
            <a:spAutoFit/>
          </a:bodyPr>
          <a:lstStyle/>
          <a:p>
            <a:pPr algn="ctr">
              <a:spcBef>
                <a:spcPct val="50000"/>
              </a:spcBef>
            </a:pPr>
            <a:r>
              <a:rPr lang="en-US" sz="3200">
                <a:solidFill>
                  <a:schemeClr val="accent2"/>
                </a:solidFill>
              </a:rPr>
              <a:t>www.usda.gov/rus/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168966" name="Text Box 6"/>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pic>
        <p:nvPicPr>
          <p:cNvPr id="169000" name="Picture 40" descr="j0390097"/>
          <p:cNvPicPr>
            <a:picLocks noGrp="1" noChangeAspect="1" noChangeArrowheads="1"/>
          </p:cNvPicPr>
          <p:nvPr>
            <p:ph sz="quarter" idx="2"/>
          </p:nvPr>
        </p:nvPicPr>
        <p:blipFill>
          <a:blip r:embed="rId3" cstate="print"/>
          <a:srcRect/>
          <a:stretch>
            <a:fillRect/>
          </a:stretch>
        </p:blipFill>
        <p:spPr>
          <a:xfrm>
            <a:off x="381000" y="1752600"/>
            <a:ext cx="3962400" cy="2827338"/>
          </a:xfrm>
        </p:spPr>
      </p:pic>
      <p:pic>
        <p:nvPicPr>
          <p:cNvPr id="169056" name="Picture 96" descr="MPj02275690000[1]"/>
          <p:cNvPicPr>
            <a:picLocks noGrp="1" noChangeAspect="1" noChangeArrowheads="1"/>
          </p:cNvPicPr>
          <p:nvPr>
            <p:ph sz="quarter" idx="4"/>
          </p:nvPr>
        </p:nvPicPr>
        <p:blipFill>
          <a:blip r:embed="rId4" cstate="print"/>
          <a:srcRect/>
          <a:stretch>
            <a:fillRect/>
          </a:stretch>
        </p:blipFill>
        <p:spPr>
          <a:xfrm>
            <a:off x="1447800" y="2514600"/>
            <a:ext cx="2398713" cy="3048000"/>
          </a:xfrm>
        </p:spPr>
      </p:pic>
      <p:pic>
        <p:nvPicPr>
          <p:cNvPr id="169069" name="Picture 109" descr="MPj01458640000[1]"/>
          <p:cNvPicPr>
            <a:picLocks noChangeAspect="1" noChangeArrowheads="1"/>
          </p:cNvPicPr>
          <p:nvPr/>
        </p:nvPicPr>
        <p:blipFill>
          <a:blip r:embed="rId5" cstate="print"/>
          <a:srcRect/>
          <a:stretch>
            <a:fillRect/>
          </a:stretch>
        </p:blipFill>
        <p:spPr bwMode="auto">
          <a:xfrm>
            <a:off x="5715000" y="3429000"/>
            <a:ext cx="3124200" cy="2062163"/>
          </a:xfrm>
          <a:prstGeom prst="rect">
            <a:avLst/>
          </a:prstGeom>
          <a:noFill/>
          <a:ln w="9525">
            <a:noFill/>
            <a:miter lim="800000"/>
            <a:headEnd/>
            <a:tailEnd/>
          </a:ln>
        </p:spPr>
      </p:pic>
      <p:pic>
        <p:nvPicPr>
          <p:cNvPr id="169003" name="Picture 43" descr="j0387716"/>
          <p:cNvPicPr>
            <a:picLocks noGrp="1" noChangeAspect="1" noChangeArrowheads="1"/>
          </p:cNvPicPr>
          <p:nvPr>
            <p:ph sz="quarter" idx="3"/>
          </p:nvPr>
        </p:nvPicPr>
        <p:blipFill>
          <a:blip r:embed="rId6" cstate="print"/>
          <a:srcRect/>
          <a:stretch>
            <a:fillRect/>
          </a:stretch>
        </p:blipFill>
        <p:spPr>
          <a:xfrm>
            <a:off x="4800600" y="1905000"/>
            <a:ext cx="3276600" cy="2338388"/>
          </a:xfrm>
        </p:spPr>
      </p:pic>
      <p:sp>
        <p:nvSpPr>
          <p:cNvPr id="168968" name="Text Box 8"/>
          <p:cNvSpPr txBox="1">
            <a:spLocks noChangeArrowheads="1"/>
          </p:cNvSpPr>
          <p:nvPr/>
        </p:nvSpPr>
        <p:spPr bwMode="auto">
          <a:xfrm>
            <a:off x="1905000" y="2057400"/>
            <a:ext cx="4191000" cy="2044700"/>
          </a:xfrm>
          <a:prstGeom prst="rect">
            <a:avLst/>
          </a:prstGeom>
          <a:noFill/>
          <a:ln w="9525">
            <a:noFill/>
            <a:miter lim="800000"/>
            <a:headEnd/>
            <a:tailEnd/>
          </a:ln>
        </p:spPr>
        <p:txBody>
          <a:bodyPr>
            <a:spAutoFit/>
          </a:bodyPr>
          <a:lstStyle/>
          <a:p>
            <a:r>
              <a:rPr lang="en-US">
                <a:latin typeface="Impact" pitchFamily="34" charset="0"/>
              </a:rPr>
              <a:t>F. Dean Edwards</a:t>
            </a:r>
          </a:p>
          <a:p>
            <a:r>
              <a:rPr lang="en-US">
                <a:latin typeface="Impact" pitchFamily="34" charset="0"/>
              </a:rPr>
              <a:t>Program Director</a:t>
            </a:r>
          </a:p>
          <a:p>
            <a:r>
              <a:rPr lang="en-US" sz="2800">
                <a:latin typeface="Impact" pitchFamily="34" charset="0"/>
              </a:rPr>
              <a:t>317-290-3100 Extension 427 dean.edwards@in.usda.gov</a:t>
            </a:r>
          </a:p>
        </p:txBody>
      </p:sp>
    </p:spTree>
    <p:custDataLst>
      <p:tags r:id="rId1"/>
    </p:custData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68966"/>
                                        </p:tgtEl>
                                        <p:attrNameLst>
                                          <p:attrName>style.visibility</p:attrName>
                                        </p:attrNameLst>
                                      </p:cBhvr>
                                      <p:to>
                                        <p:strVal val="visible"/>
                                      </p:to>
                                    </p:set>
                                    <p:anim calcmode="lin" valueType="num">
                                      <p:cBhvr>
                                        <p:cTn id="7" dur="500" fill="hold"/>
                                        <p:tgtEl>
                                          <p:spTgt spid="168966"/>
                                        </p:tgtEl>
                                        <p:attrNameLst>
                                          <p:attrName>ppt_w</p:attrName>
                                        </p:attrNameLst>
                                      </p:cBhvr>
                                      <p:tavLst>
                                        <p:tav tm="0">
                                          <p:val>
                                            <p:fltVal val="0"/>
                                          </p:val>
                                        </p:tav>
                                        <p:tav tm="100000">
                                          <p:val>
                                            <p:strVal val="#ppt_w"/>
                                          </p:val>
                                        </p:tav>
                                      </p:tavLst>
                                    </p:anim>
                                    <p:anim calcmode="lin" valueType="num">
                                      <p:cBhvr>
                                        <p:cTn id="8" dur="500" fill="hold"/>
                                        <p:tgtEl>
                                          <p:spTgt spid="168966"/>
                                        </p:tgtEl>
                                        <p:attrNameLst>
                                          <p:attrName>ppt_h</p:attrName>
                                        </p:attrNameLst>
                                      </p:cBhvr>
                                      <p:tavLst>
                                        <p:tav tm="0">
                                          <p:val>
                                            <p:fltVal val="0"/>
                                          </p:val>
                                        </p:tav>
                                        <p:tav tm="100000">
                                          <p:val>
                                            <p:strVal val="#ppt_h"/>
                                          </p:val>
                                        </p:tav>
                                      </p:tavLst>
                                    </p:anim>
                                    <p:animEffect transition="in" filter="fade">
                                      <p:cBhvr>
                                        <p:cTn id="9" dur="500"/>
                                        <p:tgtEl>
                                          <p:spTgt spid="168966"/>
                                        </p:tgtEl>
                                      </p:cBhvr>
                                    </p:animEffect>
                                  </p:childTnLst>
                                </p:cTn>
                              </p:par>
                            </p:childTnLst>
                          </p:cTn>
                        </p:par>
                        <p:par>
                          <p:cTn id="10" fill="hold">
                            <p:stCondLst>
                              <p:cond delay="500"/>
                            </p:stCondLst>
                            <p:childTnLst>
                              <p:par>
                                <p:cTn id="11" presetID="31" presetClass="entr" presetSubtype="0" fill="hold" nodeType="afterEffect">
                                  <p:stCondLst>
                                    <p:cond delay="0"/>
                                  </p:stCondLst>
                                  <p:iterate type="lt">
                                    <p:tmPct val="5000"/>
                                  </p:iterate>
                                  <p:childTnLst>
                                    <p:set>
                                      <p:cBhvr>
                                        <p:cTn id="12" dur="1" fill="hold">
                                          <p:stCondLst>
                                            <p:cond delay="0"/>
                                          </p:stCondLst>
                                        </p:cTn>
                                        <p:tgtEl>
                                          <p:spTgt spid="169000"/>
                                        </p:tgtEl>
                                        <p:attrNameLst>
                                          <p:attrName>style.visibility</p:attrName>
                                        </p:attrNameLst>
                                      </p:cBhvr>
                                      <p:to>
                                        <p:strVal val="visible"/>
                                      </p:to>
                                    </p:set>
                                    <p:anim calcmode="lin" valueType="num">
                                      <p:cBhvr>
                                        <p:cTn id="13" dur="1000" fill="hold"/>
                                        <p:tgtEl>
                                          <p:spTgt spid="169000"/>
                                        </p:tgtEl>
                                        <p:attrNameLst>
                                          <p:attrName>ppt_w</p:attrName>
                                        </p:attrNameLst>
                                      </p:cBhvr>
                                      <p:tavLst>
                                        <p:tav tm="0">
                                          <p:val>
                                            <p:fltVal val="0"/>
                                          </p:val>
                                        </p:tav>
                                        <p:tav tm="100000">
                                          <p:val>
                                            <p:strVal val="#ppt_w"/>
                                          </p:val>
                                        </p:tav>
                                      </p:tavLst>
                                    </p:anim>
                                    <p:anim calcmode="lin" valueType="num">
                                      <p:cBhvr>
                                        <p:cTn id="14" dur="1000" fill="hold"/>
                                        <p:tgtEl>
                                          <p:spTgt spid="169000"/>
                                        </p:tgtEl>
                                        <p:attrNameLst>
                                          <p:attrName>ppt_h</p:attrName>
                                        </p:attrNameLst>
                                      </p:cBhvr>
                                      <p:tavLst>
                                        <p:tav tm="0">
                                          <p:val>
                                            <p:fltVal val="0"/>
                                          </p:val>
                                        </p:tav>
                                        <p:tav tm="100000">
                                          <p:val>
                                            <p:strVal val="#ppt_h"/>
                                          </p:val>
                                        </p:tav>
                                      </p:tavLst>
                                    </p:anim>
                                    <p:anim calcmode="lin" valueType="num">
                                      <p:cBhvr>
                                        <p:cTn id="15" dur="1000" fill="hold"/>
                                        <p:tgtEl>
                                          <p:spTgt spid="169000"/>
                                        </p:tgtEl>
                                        <p:attrNameLst>
                                          <p:attrName>style.rotation</p:attrName>
                                        </p:attrNameLst>
                                      </p:cBhvr>
                                      <p:tavLst>
                                        <p:tav tm="0">
                                          <p:val>
                                            <p:fltVal val="90"/>
                                          </p:val>
                                        </p:tav>
                                        <p:tav tm="100000">
                                          <p:val>
                                            <p:fltVal val="0"/>
                                          </p:val>
                                        </p:tav>
                                      </p:tavLst>
                                    </p:anim>
                                    <p:animEffect transition="in" filter="fade">
                                      <p:cBhvr>
                                        <p:cTn id="16" dur="1000"/>
                                        <p:tgtEl>
                                          <p:spTgt spid="169000"/>
                                        </p:tgtEl>
                                      </p:cBhvr>
                                    </p:animEffect>
                                  </p:childTnLst>
                                </p:cTn>
                              </p:par>
                            </p:childTnLst>
                          </p:cTn>
                        </p:par>
                        <p:par>
                          <p:cTn id="17" fill="hold">
                            <p:stCondLst>
                              <p:cond delay="1500"/>
                            </p:stCondLst>
                            <p:childTnLst>
                              <p:par>
                                <p:cTn id="18" presetID="31" presetClass="entr" presetSubtype="0" fill="hold" nodeType="afterEffect">
                                  <p:stCondLst>
                                    <p:cond delay="0"/>
                                  </p:stCondLst>
                                  <p:iterate type="lt">
                                    <p:tmPct val="5000"/>
                                  </p:iterate>
                                  <p:childTnLst>
                                    <p:set>
                                      <p:cBhvr>
                                        <p:cTn id="19" dur="1" fill="hold">
                                          <p:stCondLst>
                                            <p:cond delay="0"/>
                                          </p:stCondLst>
                                        </p:cTn>
                                        <p:tgtEl>
                                          <p:spTgt spid="169069"/>
                                        </p:tgtEl>
                                        <p:attrNameLst>
                                          <p:attrName>style.visibility</p:attrName>
                                        </p:attrNameLst>
                                      </p:cBhvr>
                                      <p:to>
                                        <p:strVal val="visible"/>
                                      </p:to>
                                    </p:set>
                                    <p:anim calcmode="lin" valueType="num">
                                      <p:cBhvr>
                                        <p:cTn id="20" dur="1000" fill="hold"/>
                                        <p:tgtEl>
                                          <p:spTgt spid="169069"/>
                                        </p:tgtEl>
                                        <p:attrNameLst>
                                          <p:attrName>ppt_w</p:attrName>
                                        </p:attrNameLst>
                                      </p:cBhvr>
                                      <p:tavLst>
                                        <p:tav tm="0">
                                          <p:val>
                                            <p:fltVal val="0"/>
                                          </p:val>
                                        </p:tav>
                                        <p:tav tm="100000">
                                          <p:val>
                                            <p:strVal val="#ppt_w"/>
                                          </p:val>
                                        </p:tav>
                                      </p:tavLst>
                                    </p:anim>
                                    <p:anim calcmode="lin" valueType="num">
                                      <p:cBhvr>
                                        <p:cTn id="21" dur="1000" fill="hold"/>
                                        <p:tgtEl>
                                          <p:spTgt spid="169069"/>
                                        </p:tgtEl>
                                        <p:attrNameLst>
                                          <p:attrName>ppt_h</p:attrName>
                                        </p:attrNameLst>
                                      </p:cBhvr>
                                      <p:tavLst>
                                        <p:tav tm="0">
                                          <p:val>
                                            <p:fltVal val="0"/>
                                          </p:val>
                                        </p:tav>
                                        <p:tav tm="100000">
                                          <p:val>
                                            <p:strVal val="#ppt_h"/>
                                          </p:val>
                                        </p:tav>
                                      </p:tavLst>
                                    </p:anim>
                                    <p:anim calcmode="lin" valueType="num">
                                      <p:cBhvr>
                                        <p:cTn id="22" dur="1000" fill="hold"/>
                                        <p:tgtEl>
                                          <p:spTgt spid="169069"/>
                                        </p:tgtEl>
                                        <p:attrNameLst>
                                          <p:attrName>style.rotation</p:attrName>
                                        </p:attrNameLst>
                                      </p:cBhvr>
                                      <p:tavLst>
                                        <p:tav tm="0">
                                          <p:val>
                                            <p:fltVal val="90"/>
                                          </p:val>
                                        </p:tav>
                                        <p:tav tm="100000">
                                          <p:val>
                                            <p:fltVal val="0"/>
                                          </p:val>
                                        </p:tav>
                                      </p:tavLst>
                                    </p:anim>
                                    <p:animEffect transition="in" filter="fade">
                                      <p:cBhvr>
                                        <p:cTn id="23" dur="1000"/>
                                        <p:tgtEl>
                                          <p:spTgt spid="169069"/>
                                        </p:tgtEl>
                                      </p:cBhvr>
                                    </p:animEffect>
                                  </p:childTnLst>
                                </p:cTn>
                              </p:par>
                            </p:childTnLst>
                          </p:cTn>
                        </p:par>
                        <p:par>
                          <p:cTn id="24" fill="hold">
                            <p:stCondLst>
                              <p:cond delay="2500"/>
                            </p:stCondLst>
                            <p:childTnLst>
                              <p:par>
                                <p:cTn id="25" presetID="31" presetClass="entr" presetSubtype="0" fill="hold" nodeType="afterEffect">
                                  <p:stCondLst>
                                    <p:cond delay="0"/>
                                  </p:stCondLst>
                                  <p:iterate type="lt">
                                    <p:tmPct val="5000"/>
                                  </p:iterate>
                                  <p:childTnLst>
                                    <p:set>
                                      <p:cBhvr>
                                        <p:cTn id="26" dur="1" fill="hold">
                                          <p:stCondLst>
                                            <p:cond delay="0"/>
                                          </p:stCondLst>
                                        </p:cTn>
                                        <p:tgtEl>
                                          <p:spTgt spid="169056"/>
                                        </p:tgtEl>
                                        <p:attrNameLst>
                                          <p:attrName>style.visibility</p:attrName>
                                        </p:attrNameLst>
                                      </p:cBhvr>
                                      <p:to>
                                        <p:strVal val="visible"/>
                                      </p:to>
                                    </p:set>
                                    <p:anim calcmode="lin" valueType="num">
                                      <p:cBhvr>
                                        <p:cTn id="27" dur="1000" fill="hold"/>
                                        <p:tgtEl>
                                          <p:spTgt spid="169056"/>
                                        </p:tgtEl>
                                        <p:attrNameLst>
                                          <p:attrName>ppt_w</p:attrName>
                                        </p:attrNameLst>
                                      </p:cBhvr>
                                      <p:tavLst>
                                        <p:tav tm="0">
                                          <p:val>
                                            <p:fltVal val="0"/>
                                          </p:val>
                                        </p:tav>
                                        <p:tav tm="100000">
                                          <p:val>
                                            <p:strVal val="#ppt_w"/>
                                          </p:val>
                                        </p:tav>
                                      </p:tavLst>
                                    </p:anim>
                                    <p:anim calcmode="lin" valueType="num">
                                      <p:cBhvr>
                                        <p:cTn id="28" dur="1000" fill="hold"/>
                                        <p:tgtEl>
                                          <p:spTgt spid="169056"/>
                                        </p:tgtEl>
                                        <p:attrNameLst>
                                          <p:attrName>ppt_h</p:attrName>
                                        </p:attrNameLst>
                                      </p:cBhvr>
                                      <p:tavLst>
                                        <p:tav tm="0">
                                          <p:val>
                                            <p:fltVal val="0"/>
                                          </p:val>
                                        </p:tav>
                                        <p:tav tm="100000">
                                          <p:val>
                                            <p:strVal val="#ppt_h"/>
                                          </p:val>
                                        </p:tav>
                                      </p:tavLst>
                                    </p:anim>
                                    <p:anim calcmode="lin" valueType="num">
                                      <p:cBhvr>
                                        <p:cTn id="29" dur="1000" fill="hold"/>
                                        <p:tgtEl>
                                          <p:spTgt spid="169056"/>
                                        </p:tgtEl>
                                        <p:attrNameLst>
                                          <p:attrName>style.rotation</p:attrName>
                                        </p:attrNameLst>
                                      </p:cBhvr>
                                      <p:tavLst>
                                        <p:tav tm="0">
                                          <p:val>
                                            <p:fltVal val="90"/>
                                          </p:val>
                                        </p:tav>
                                        <p:tav tm="100000">
                                          <p:val>
                                            <p:fltVal val="0"/>
                                          </p:val>
                                        </p:tav>
                                      </p:tavLst>
                                    </p:anim>
                                    <p:animEffect transition="in" filter="fade">
                                      <p:cBhvr>
                                        <p:cTn id="30" dur="1000"/>
                                        <p:tgtEl>
                                          <p:spTgt spid="169056"/>
                                        </p:tgtEl>
                                      </p:cBhvr>
                                    </p:animEffect>
                                  </p:childTnLst>
                                </p:cTn>
                              </p:par>
                            </p:childTnLst>
                          </p:cTn>
                        </p:par>
                        <p:par>
                          <p:cTn id="31" fill="hold">
                            <p:stCondLst>
                              <p:cond delay="3500"/>
                            </p:stCondLst>
                            <p:childTnLst>
                              <p:par>
                                <p:cTn id="32" presetID="31" presetClass="entr" presetSubtype="0" fill="hold" nodeType="afterEffect">
                                  <p:stCondLst>
                                    <p:cond delay="0"/>
                                  </p:stCondLst>
                                  <p:iterate type="lt">
                                    <p:tmPct val="5000"/>
                                  </p:iterate>
                                  <p:childTnLst>
                                    <p:set>
                                      <p:cBhvr>
                                        <p:cTn id="33" dur="1" fill="hold">
                                          <p:stCondLst>
                                            <p:cond delay="0"/>
                                          </p:stCondLst>
                                        </p:cTn>
                                        <p:tgtEl>
                                          <p:spTgt spid="169003"/>
                                        </p:tgtEl>
                                        <p:attrNameLst>
                                          <p:attrName>style.visibility</p:attrName>
                                        </p:attrNameLst>
                                      </p:cBhvr>
                                      <p:to>
                                        <p:strVal val="visible"/>
                                      </p:to>
                                    </p:set>
                                    <p:anim calcmode="lin" valueType="num">
                                      <p:cBhvr>
                                        <p:cTn id="34" dur="1000" fill="hold"/>
                                        <p:tgtEl>
                                          <p:spTgt spid="169003"/>
                                        </p:tgtEl>
                                        <p:attrNameLst>
                                          <p:attrName>ppt_w</p:attrName>
                                        </p:attrNameLst>
                                      </p:cBhvr>
                                      <p:tavLst>
                                        <p:tav tm="0">
                                          <p:val>
                                            <p:fltVal val="0"/>
                                          </p:val>
                                        </p:tav>
                                        <p:tav tm="100000">
                                          <p:val>
                                            <p:strVal val="#ppt_w"/>
                                          </p:val>
                                        </p:tav>
                                      </p:tavLst>
                                    </p:anim>
                                    <p:anim calcmode="lin" valueType="num">
                                      <p:cBhvr>
                                        <p:cTn id="35" dur="1000" fill="hold"/>
                                        <p:tgtEl>
                                          <p:spTgt spid="169003"/>
                                        </p:tgtEl>
                                        <p:attrNameLst>
                                          <p:attrName>ppt_h</p:attrName>
                                        </p:attrNameLst>
                                      </p:cBhvr>
                                      <p:tavLst>
                                        <p:tav tm="0">
                                          <p:val>
                                            <p:fltVal val="0"/>
                                          </p:val>
                                        </p:tav>
                                        <p:tav tm="100000">
                                          <p:val>
                                            <p:strVal val="#ppt_h"/>
                                          </p:val>
                                        </p:tav>
                                      </p:tavLst>
                                    </p:anim>
                                    <p:anim calcmode="lin" valueType="num">
                                      <p:cBhvr>
                                        <p:cTn id="36" dur="1000" fill="hold"/>
                                        <p:tgtEl>
                                          <p:spTgt spid="169003"/>
                                        </p:tgtEl>
                                        <p:attrNameLst>
                                          <p:attrName>style.rotation</p:attrName>
                                        </p:attrNameLst>
                                      </p:cBhvr>
                                      <p:tavLst>
                                        <p:tav tm="0">
                                          <p:val>
                                            <p:fltVal val="90"/>
                                          </p:val>
                                        </p:tav>
                                        <p:tav tm="100000">
                                          <p:val>
                                            <p:fltVal val="0"/>
                                          </p:val>
                                        </p:tav>
                                      </p:tavLst>
                                    </p:anim>
                                    <p:animEffect transition="in" filter="fade">
                                      <p:cBhvr>
                                        <p:cTn id="37" dur="1000"/>
                                        <p:tgtEl>
                                          <p:spTgt spid="169003"/>
                                        </p:tgtEl>
                                      </p:cBhvr>
                                    </p:animEffect>
                                  </p:childTnLst>
                                </p:cTn>
                              </p:par>
                            </p:childTnLst>
                          </p:cTn>
                        </p:par>
                        <p:par>
                          <p:cTn id="38" fill="hold">
                            <p:stCondLst>
                              <p:cond delay="4500"/>
                            </p:stCondLst>
                            <p:childTnLst>
                              <p:par>
                                <p:cTn id="39" presetID="10" presetClass="exit" presetSubtype="0" fill="hold" nodeType="afterEffect">
                                  <p:stCondLst>
                                    <p:cond delay="0"/>
                                  </p:stCondLst>
                                  <p:iterate type="lt">
                                    <p:tmPct val="0"/>
                                  </p:iterate>
                                  <p:childTnLst>
                                    <p:animEffect transition="out" filter="fade">
                                      <p:cBhvr>
                                        <p:cTn id="40" dur="2000"/>
                                        <p:tgtEl>
                                          <p:spTgt spid="169000"/>
                                        </p:tgtEl>
                                      </p:cBhvr>
                                    </p:animEffect>
                                    <p:set>
                                      <p:cBhvr>
                                        <p:cTn id="41" dur="1" fill="hold">
                                          <p:stCondLst>
                                            <p:cond delay="1999"/>
                                          </p:stCondLst>
                                        </p:cTn>
                                        <p:tgtEl>
                                          <p:spTgt spid="169000"/>
                                        </p:tgtEl>
                                        <p:attrNameLst>
                                          <p:attrName>style.visibility</p:attrName>
                                        </p:attrNameLst>
                                      </p:cBhvr>
                                      <p:to>
                                        <p:strVal val="hidden"/>
                                      </p:to>
                                    </p:set>
                                  </p:childTnLst>
                                </p:cTn>
                              </p:par>
                            </p:childTnLst>
                          </p:cTn>
                        </p:par>
                        <p:par>
                          <p:cTn id="42" fill="hold">
                            <p:stCondLst>
                              <p:cond delay="6500"/>
                            </p:stCondLst>
                            <p:childTnLst>
                              <p:par>
                                <p:cTn id="43" presetID="10" presetClass="exit" presetSubtype="0" fill="hold" nodeType="afterEffect">
                                  <p:stCondLst>
                                    <p:cond delay="0"/>
                                  </p:stCondLst>
                                  <p:iterate type="lt">
                                    <p:tmPct val="0"/>
                                  </p:iterate>
                                  <p:childTnLst>
                                    <p:animEffect transition="out" filter="fade">
                                      <p:cBhvr>
                                        <p:cTn id="44" dur="2000"/>
                                        <p:tgtEl>
                                          <p:spTgt spid="169069"/>
                                        </p:tgtEl>
                                      </p:cBhvr>
                                    </p:animEffect>
                                    <p:set>
                                      <p:cBhvr>
                                        <p:cTn id="45" dur="1" fill="hold">
                                          <p:stCondLst>
                                            <p:cond delay="1999"/>
                                          </p:stCondLst>
                                        </p:cTn>
                                        <p:tgtEl>
                                          <p:spTgt spid="169069"/>
                                        </p:tgtEl>
                                        <p:attrNameLst>
                                          <p:attrName>style.visibility</p:attrName>
                                        </p:attrNameLst>
                                      </p:cBhvr>
                                      <p:to>
                                        <p:strVal val="hidden"/>
                                      </p:to>
                                    </p:set>
                                  </p:childTnLst>
                                </p:cTn>
                              </p:par>
                            </p:childTnLst>
                          </p:cTn>
                        </p:par>
                        <p:par>
                          <p:cTn id="46" fill="hold">
                            <p:stCondLst>
                              <p:cond delay="8500"/>
                            </p:stCondLst>
                            <p:childTnLst>
                              <p:par>
                                <p:cTn id="47" presetID="10" presetClass="exit" presetSubtype="0" fill="hold" nodeType="afterEffect">
                                  <p:stCondLst>
                                    <p:cond delay="0"/>
                                  </p:stCondLst>
                                  <p:iterate type="lt">
                                    <p:tmPct val="0"/>
                                  </p:iterate>
                                  <p:childTnLst>
                                    <p:animEffect transition="out" filter="fade">
                                      <p:cBhvr>
                                        <p:cTn id="48" dur="2000"/>
                                        <p:tgtEl>
                                          <p:spTgt spid="169056"/>
                                        </p:tgtEl>
                                      </p:cBhvr>
                                    </p:animEffect>
                                    <p:set>
                                      <p:cBhvr>
                                        <p:cTn id="49" dur="1" fill="hold">
                                          <p:stCondLst>
                                            <p:cond delay="1999"/>
                                          </p:stCondLst>
                                        </p:cTn>
                                        <p:tgtEl>
                                          <p:spTgt spid="169056"/>
                                        </p:tgtEl>
                                        <p:attrNameLst>
                                          <p:attrName>style.visibility</p:attrName>
                                        </p:attrNameLst>
                                      </p:cBhvr>
                                      <p:to>
                                        <p:strVal val="hidden"/>
                                      </p:to>
                                    </p:set>
                                  </p:childTnLst>
                                </p:cTn>
                              </p:par>
                            </p:childTnLst>
                          </p:cTn>
                        </p:par>
                        <p:par>
                          <p:cTn id="50" fill="hold">
                            <p:stCondLst>
                              <p:cond delay="10500"/>
                            </p:stCondLst>
                            <p:childTnLst>
                              <p:par>
                                <p:cTn id="51" presetID="10" presetClass="exit" presetSubtype="0" fill="hold" nodeType="afterEffect">
                                  <p:stCondLst>
                                    <p:cond delay="0"/>
                                  </p:stCondLst>
                                  <p:iterate type="lt">
                                    <p:tmPct val="0"/>
                                  </p:iterate>
                                  <p:childTnLst>
                                    <p:animEffect transition="out" filter="fade">
                                      <p:cBhvr>
                                        <p:cTn id="52" dur="2000"/>
                                        <p:tgtEl>
                                          <p:spTgt spid="169003"/>
                                        </p:tgtEl>
                                      </p:cBhvr>
                                    </p:animEffect>
                                    <p:set>
                                      <p:cBhvr>
                                        <p:cTn id="53" dur="1" fill="hold">
                                          <p:stCondLst>
                                            <p:cond delay="1999"/>
                                          </p:stCondLst>
                                        </p:cTn>
                                        <p:tgtEl>
                                          <p:spTgt spid="169003"/>
                                        </p:tgtEl>
                                        <p:attrNameLst>
                                          <p:attrName>style.visibility</p:attrName>
                                        </p:attrNameLst>
                                      </p:cBhvr>
                                      <p:to>
                                        <p:strVal val="hidden"/>
                                      </p:to>
                                    </p:set>
                                  </p:childTnLst>
                                </p:cTn>
                              </p:par>
                            </p:childTnLst>
                          </p:cTn>
                        </p:par>
                        <p:par>
                          <p:cTn id="54" fill="hold">
                            <p:stCondLst>
                              <p:cond delay="12500"/>
                            </p:stCondLst>
                            <p:childTnLst>
                              <p:par>
                                <p:cTn id="55" presetID="2" presetClass="entr" presetSubtype="8" fill="hold" grpId="0" nodeType="afterEffect">
                                  <p:stCondLst>
                                    <p:cond delay="0"/>
                                  </p:stCondLst>
                                  <p:childTnLst>
                                    <p:set>
                                      <p:cBhvr>
                                        <p:cTn id="56" dur="1" fill="hold">
                                          <p:stCondLst>
                                            <p:cond delay="0"/>
                                          </p:stCondLst>
                                        </p:cTn>
                                        <p:tgtEl>
                                          <p:spTgt spid="168968"/>
                                        </p:tgtEl>
                                        <p:attrNameLst>
                                          <p:attrName>style.visibility</p:attrName>
                                        </p:attrNameLst>
                                      </p:cBhvr>
                                      <p:to>
                                        <p:strVal val="visible"/>
                                      </p:to>
                                    </p:set>
                                    <p:anim calcmode="lin" valueType="num">
                                      <p:cBhvr additive="base">
                                        <p:cTn id="57" dur="1000" fill="hold"/>
                                        <p:tgtEl>
                                          <p:spTgt spid="168968"/>
                                        </p:tgtEl>
                                        <p:attrNameLst>
                                          <p:attrName>ppt_x</p:attrName>
                                        </p:attrNameLst>
                                      </p:cBhvr>
                                      <p:tavLst>
                                        <p:tav tm="0">
                                          <p:val>
                                            <p:strVal val="0-#ppt_w/2"/>
                                          </p:val>
                                        </p:tav>
                                        <p:tav tm="100000">
                                          <p:val>
                                            <p:strVal val="#ppt_x"/>
                                          </p:val>
                                        </p:tav>
                                      </p:tavLst>
                                    </p:anim>
                                    <p:anim calcmode="lin" valueType="num">
                                      <p:cBhvr additive="base">
                                        <p:cTn id="58" dur="1000" fill="hold"/>
                                        <p:tgtEl>
                                          <p:spTgt spid="16896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6" grpId="0"/>
      <p:bldP spid="16896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0723"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79207" name="Text Box 7"/>
          <p:cNvSpPr txBox="1">
            <a:spLocks noChangeArrowheads="1"/>
          </p:cNvSpPr>
          <p:nvPr/>
        </p:nvSpPr>
        <p:spPr bwMode="auto">
          <a:xfrm>
            <a:off x="838200" y="1828800"/>
            <a:ext cx="7696200" cy="1373188"/>
          </a:xfrm>
          <a:prstGeom prst="rect">
            <a:avLst/>
          </a:prstGeom>
          <a:noFill/>
          <a:ln w="9525">
            <a:noFill/>
            <a:miter lim="800000"/>
            <a:headEnd/>
            <a:tailEnd/>
          </a:ln>
        </p:spPr>
        <p:txBody>
          <a:bodyPr>
            <a:spAutoFit/>
          </a:bodyPr>
          <a:lstStyle/>
          <a:p>
            <a:pPr>
              <a:spcBef>
                <a:spcPct val="50000"/>
              </a:spcBef>
            </a:pPr>
            <a:r>
              <a:rPr lang="en-US" sz="2800">
                <a:latin typeface="Impact" pitchFamily="34" charset="0"/>
              </a:rPr>
              <a:t>The creation and improvement of viable businesses and cooperatives in rural America is a top priority for USDA Rural Development.</a:t>
            </a:r>
          </a:p>
        </p:txBody>
      </p:sp>
      <p:sp>
        <p:nvSpPr>
          <p:cNvPr id="179209" name="Text Box 9"/>
          <p:cNvSpPr txBox="1">
            <a:spLocks noChangeArrowheads="1"/>
          </p:cNvSpPr>
          <p:nvPr/>
        </p:nvSpPr>
        <p:spPr bwMode="auto">
          <a:xfrm>
            <a:off x="838200" y="3429000"/>
            <a:ext cx="7696200" cy="2227263"/>
          </a:xfrm>
          <a:prstGeom prst="rect">
            <a:avLst/>
          </a:prstGeom>
          <a:noFill/>
          <a:ln w="9525">
            <a:noFill/>
            <a:miter lim="800000"/>
            <a:headEnd/>
            <a:tailEnd/>
          </a:ln>
        </p:spPr>
        <p:txBody>
          <a:bodyPr>
            <a:spAutoFit/>
          </a:bodyPr>
          <a:lstStyle/>
          <a:p>
            <a:pPr>
              <a:spcBef>
                <a:spcPct val="50000"/>
              </a:spcBef>
            </a:pPr>
            <a:r>
              <a:rPr lang="en-US" sz="2800">
                <a:latin typeface="Impact" pitchFamily="34" charset="0"/>
              </a:rPr>
              <a:t>The program works through partnerships with public and private community-based organizations and financial organizations to provide financial assistance, business planning, and technical assistance to rural businesses.  </a:t>
            </a:r>
          </a:p>
        </p:txBody>
      </p:sp>
      <p:sp>
        <p:nvSpPr>
          <p:cNvPr id="179210" name="Text Box 10"/>
          <p:cNvSpPr txBox="1">
            <a:spLocks noChangeArrowheads="1"/>
          </p:cNvSpPr>
          <p:nvPr/>
        </p:nvSpPr>
        <p:spPr bwMode="auto">
          <a:xfrm>
            <a:off x="838200" y="1811338"/>
            <a:ext cx="7696200" cy="2227262"/>
          </a:xfrm>
          <a:prstGeom prst="rect">
            <a:avLst/>
          </a:prstGeom>
          <a:noFill/>
          <a:ln w="9525">
            <a:noFill/>
            <a:miter lim="800000"/>
            <a:headEnd/>
            <a:tailEnd/>
          </a:ln>
        </p:spPr>
        <p:txBody>
          <a:bodyPr>
            <a:spAutoFit/>
          </a:bodyPr>
          <a:lstStyle/>
          <a:p>
            <a:pPr>
              <a:spcBef>
                <a:spcPct val="50000"/>
              </a:spcBef>
            </a:pPr>
            <a:r>
              <a:rPr lang="en-US" sz="2800">
                <a:latin typeface="Impact" pitchFamily="34" charset="0"/>
              </a:rPr>
              <a:t>Additionally, the program provides assistance to agricultural producers.  This assistance aids in the development of alternative uses of agricultural products, including energy development, as well as research and support for agricultural cooperatives.</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79207"/>
                                        </p:tgtEl>
                                        <p:attrNameLst>
                                          <p:attrName>style.visibility</p:attrName>
                                        </p:attrNameLst>
                                      </p:cBhvr>
                                      <p:to>
                                        <p:strVal val="visible"/>
                                      </p:to>
                                    </p:set>
                                    <p:anim calcmode="lin" valueType="num">
                                      <p:cBhvr additive="base">
                                        <p:cTn id="7" dur="1000" fill="hold"/>
                                        <p:tgtEl>
                                          <p:spTgt spid="179207"/>
                                        </p:tgtEl>
                                        <p:attrNameLst>
                                          <p:attrName>ppt_x</p:attrName>
                                        </p:attrNameLst>
                                      </p:cBhvr>
                                      <p:tavLst>
                                        <p:tav tm="0">
                                          <p:val>
                                            <p:strVal val="0-#ppt_w/2"/>
                                          </p:val>
                                        </p:tav>
                                        <p:tav tm="100000">
                                          <p:val>
                                            <p:strVal val="#ppt_x"/>
                                          </p:val>
                                        </p:tav>
                                      </p:tavLst>
                                    </p:anim>
                                    <p:anim calcmode="lin" valueType="num">
                                      <p:cBhvr additive="base">
                                        <p:cTn id="8" dur="1000" fill="hold"/>
                                        <p:tgtEl>
                                          <p:spTgt spid="17920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79209"/>
                                        </p:tgtEl>
                                        <p:attrNameLst>
                                          <p:attrName>style.visibility</p:attrName>
                                        </p:attrNameLst>
                                      </p:cBhvr>
                                      <p:to>
                                        <p:strVal val="visible"/>
                                      </p:to>
                                    </p:set>
                                    <p:anim calcmode="lin" valueType="num">
                                      <p:cBhvr additive="base">
                                        <p:cTn id="12" dur="1000" fill="hold"/>
                                        <p:tgtEl>
                                          <p:spTgt spid="179209"/>
                                        </p:tgtEl>
                                        <p:attrNameLst>
                                          <p:attrName>ppt_x</p:attrName>
                                        </p:attrNameLst>
                                      </p:cBhvr>
                                      <p:tavLst>
                                        <p:tav tm="0">
                                          <p:val>
                                            <p:strVal val="0-#ppt_w/2"/>
                                          </p:val>
                                        </p:tav>
                                        <p:tav tm="100000">
                                          <p:val>
                                            <p:strVal val="#ppt_x"/>
                                          </p:val>
                                        </p:tav>
                                      </p:tavLst>
                                    </p:anim>
                                    <p:anim calcmode="lin" valueType="num">
                                      <p:cBhvr additive="base">
                                        <p:cTn id="13" dur="1000" fill="hold"/>
                                        <p:tgtEl>
                                          <p:spTgt spid="17920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2000"/>
                                        <p:tgtEl>
                                          <p:spTgt spid="179207"/>
                                        </p:tgtEl>
                                      </p:cBhvr>
                                    </p:animEffect>
                                    <p:set>
                                      <p:cBhvr>
                                        <p:cTn id="18" dur="1" fill="hold">
                                          <p:stCondLst>
                                            <p:cond delay="1999"/>
                                          </p:stCondLst>
                                        </p:cTn>
                                        <p:tgtEl>
                                          <p:spTgt spid="179207"/>
                                        </p:tgtEl>
                                        <p:attrNameLst>
                                          <p:attrName>style.visibility</p:attrName>
                                        </p:attrNameLst>
                                      </p:cBhvr>
                                      <p:to>
                                        <p:strVal val="hidden"/>
                                      </p:to>
                                    </p:set>
                                  </p:childTnLst>
                                </p:cTn>
                              </p:par>
                            </p:childTnLst>
                          </p:cTn>
                        </p:par>
                        <p:par>
                          <p:cTn id="19" fill="hold">
                            <p:stCondLst>
                              <p:cond delay="2000"/>
                            </p:stCondLst>
                            <p:childTnLst>
                              <p:par>
                                <p:cTn id="20" presetID="10" presetClass="exit" presetSubtype="0" fill="hold" grpId="1" nodeType="afterEffect">
                                  <p:stCondLst>
                                    <p:cond delay="0"/>
                                  </p:stCondLst>
                                  <p:childTnLst>
                                    <p:animEffect transition="out" filter="fade">
                                      <p:cBhvr>
                                        <p:cTn id="21" dur="2000"/>
                                        <p:tgtEl>
                                          <p:spTgt spid="179209"/>
                                        </p:tgtEl>
                                      </p:cBhvr>
                                    </p:animEffect>
                                    <p:set>
                                      <p:cBhvr>
                                        <p:cTn id="22" dur="1" fill="hold">
                                          <p:stCondLst>
                                            <p:cond delay="1999"/>
                                          </p:stCondLst>
                                        </p:cTn>
                                        <p:tgtEl>
                                          <p:spTgt spid="179209"/>
                                        </p:tgtEl>
                                        <p:attrNameLst>
                                          <p:attrName>style.visibility</p:attrName>
                                        </p:attrNameLst>
                                      </p:cBhvr>
                                      <p:to>
                                        <p:strVal val="hidden"/>
                                      </p:to>
                                    </p:set>
                                  </p:childTnLst>
                                </p:cTn>
                              </p:par>
                            </p:childTnLst>
                          </p:cTn>
                        </p:par>
                        <p:par>
                          <p:cTn id="23" fill="hold">
                            <p:stCondLst>
                              <p:cond delay="4000"/>
                            </p:stCondLst>
                            <p:childTnLst>
                              <p:par>
                                <p:cTn id="24" presetID="2" presetClass="entr" presetSubtype="8" fill="hold" grpId="0" nodeType="afterEffect">
                                  <p:stCondLst>
                                    <p:cond delay="0"/>
                                  </p:stCondLst>
                                  <p:childTnLst>
                                    <p:set>
                                      <p:cBhvr>
                                        <p:cTn id="25" dur="1" fill="hold">
                                          <p:stCondLst>
                                            <p:cond delay="0"/>
                                          </p:stCondLst>
                                        </p:cTn>
                                        <p:tgtEl>
                                          <p:spTgt spid="179210"/>
                                        </p:tgtEl>
                                        <p:attrNameLst>
                                          <p:attrName>style.visibility</p:attrName>
                                        </p:attrNameLst>
                                      </p:cBhvr>
                                      <p:to>
                                        <p:strVal val="visible"/>
                                      </p:to>
                                    </p:set>
                                    <p:anim calcmode="lin" valueType="num">
                                      <p:cBhvr additive="base">
                                        <p:cTn id="26" dur="1000" fill="hold"/>
                                        <p:tgtEl>
                                          <p:spTgt spid="179210"/>
                                        </p:tgtEl>
                                        <p:attrNameLst>
                                          <p:attrName>ppt_x</p:attrName>
                                        </p:attrNameLst>
                                      </p:cBhvr>
                                      <p:tavLst>
                                        <p:tav tm="0">
                                          <p:val>
                                            <p:strVal val="0-#ppt_w/2"/>
                                          </p:val>
                                        </p:tav>
                                        <p:tav tm="100000">
                                          <p:val>
                                            <p:strVal val="#ppt_x"/>
                                          </p:val>
                                        </p:tav>
                                      </p:tavLst>
                                    </p:anim>
                                    <p:anim calcmode="lin" valueType="num">
                                      <p:cBhvr additive="base">
                                        <p:cTn id="27" dur="1000" fill="hold"/>
                                        <p:tgtEl>
                                          <p:spTgt spid="179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7" grpId="0"/>
      <p:bldP spid="179207" grpId="1"/>
      <p:bldP spid="179209" grpId="0"/>
      <p:bldP spid="179209" grpId="1"/>
      <p:bldP spid="179210"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1747"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81253" name="Text Box 5"/>
          <p:cNvSpPr txBox="1">
            <a:spLocks noChangeArrowheads="1"/>
          </p:cNvSpPr>
          <p:nvPr/>
        </p:nvSpPr>
        <p:spPr bwMode="auto">
          <a:xfrm>
            <a:off x="990600" y="1905000"/>
            <a:ext cx="7239000" cy="519113"/>
          </a:xfrm>
          <a:prstGeom prst="rect">
            <a:avLst/>
          </a:prstGeom>
          <a:noFill/>
          <a:ln w="9525">
            <a:noFill/>
            <a:miter lim="800000"/>
            <a:headEnd/>
            <a:tailEnd/>
          </a:ln>
        </p:spPr>
        <p:txBody>
          <a:bodyPr>
            <a:spAutoFit/>
          </a:bodyPr>
          <a:lstStyle/>
          <a:p>
            <a:pPr algn="ctr">
              <a:spcBef>
                <a:spcPct val="50000"/>
              </a:spcBef>
            </a:pPr>
            <a:r>
              <a:rPr lang="en-US" sz="2800">
                <a:latin typeface="Impact" pitchFamily="34" charset="0"/>
              </a:rPr>
              <a:t>Business &amp; Industry (B&amp;I) Guaranteed Loans</a:t>
            </a:r>
          </a:p>
        </p:txBody>
      </p:sp>
      <p:sp>
        <p:nvSpPr>
          <p:cNvPr id="181256" name="Text Box 8"/>
          <p:cNvSpPr txBox="1">
            <a:spLocks noChangeArrowheads="1"/>
          </p:cNvSpPr>
          <p:nvPr/>
        </p:nvSpPr>
        <p:spPr bwMode="auto">
          <a:xfrm>
            <a:off x="990600" y="2590800"/>
            <a:ext cx="7162800" cy="519113"/>
          </a:xfrm>
          <a:prstGeom prst="rect">
            <a:avLst/>
          </a:prstGeom>
          <a:noFill/>
          <a:ln w="9525">
            <a:noFill/>
            <a:miter lim="800000"/>
            <a:headEnd/>
            <a:tailEnd/>
          </a:ln>
        </p:spPr>
        <p:txBody>
          <a:bodyPr>
            <a:spAutoFit/>
          </a:bodyPr>
          <a:lstStyle/>
          <a:p>
            <a:pPr algn="ctr"/>
            <a:r>
              <a:rPr lang="en-US" sz="2800">
                <a:latin typeface="Impact" pitchFamily="34" charset="0"/>
              </a:rPr>
              <a:t> Rural Business Enterprise Grants (RBEG)</a:t>
            </a:r>
            <a:r>
              <a:rPr lang="en-US" b="1">
                <a:latin typeface="Impact" pitchFamily="34" charset="0"/>
              </a:rPr>
              <a:t> </a:t>
            </a:r>
            <a:endParaRPr lang="en-US" sz="3200">
              <a:latin typeface="Impact" pitchFamily="34" charset="0"/>
            </a:endParaRPr>
          </a:p>
        </p:txBody>
      </p:sp>
      <p:sp>
        <p:nvSpPr>
          <p:cNvPr id="181257" name="Text Box 9"/>
          <p:cNvSpPr txBox="1">
            <a:spLocks noChangeArrowheads="1"/>
          </p:cNvSpPr>
          <p:nvPr/>
        </p:nvSpPr>
        <p:spPr bwMode="auto">
          <a:xfrm>
            <a:off x="914400" y="3352800"/>
            <a:ext cx="7239000" cy="519113"/>
          </a:xfrm>
          <a:prstGeom prst="rect">
            <a:avLst/>
          </a:prstGeom>
          <a:noFill/>
          <a:ln w="9525">
            <a:noFill/>
            <a:miter lim="800000"/>
            <a:headEnd/>
            <a:tailEnd/>
          </a:ln>
        </p:spPr>
        <p:txBody>
          <a:bodyPr>
            <a:spAutoFit/>
          </a:bodyPr>
          <a:lstStyle/>
          <a:p>
            <a:pPr algn="ctr"/>
            <a:r>
              <a:rPr lang="en-US" sz="2800">
                <a:latin typeface="Impact" pitchFamily="34" charset="0"/>
              </a:rPr>
              <a:t> Rural Business Opportunity Grants (RBOG)</a:t>
            </a:r>
          </a:p>
        </p:txBody>
      </p:sp>
      <p:sp>
        <p:nvSpPr>
          <p:cNvPr id="181258" name="Text Box 10"/>
          <p:cNvSpPr txBox="1">
            <a:spLocks noChangeArrowheads="1"/>
          </p:cNvSpPr>
          <p:nvPr/>
        </p:nvSpPr>
        <p:spPr bwMode="auto">
          <a:xfrm>
            <a:off x="533400" y="4114800"/>
            <a:ext cx="8077200" cy="519113"/>
          </a:xfrm>
          <a:prstGeom prst="rect">
            <a:avLst/>
          </a:prstGeom>
          <a:noFill/>
          <a:ln w="9525">
            <a:noFill/>
            <a:miter lim="800000"/>
            <a:headEnd/>
            <a:tailEnd/>
          </a:ln>
        </p:spPr>
        <p:txBody>
          <a:bodyPr>
            <a:spAutoFit/>
          </a:bodyPr>
          <a:lstStyle/>
          <a:p>
            <a:pPr algn="ctr"/>
            <a:r>
              <a:rPr lang="en-US" sz="2800">
                <a:latin typeface="Impact" pitchFamily="34" charset="0"/>
              </a:rPr>
              <a:t> Rural Economic Development Loans/Grants (REDLG)</a:t>
            </a:r>
          </a:p>
        </p:txBody>
      </p:sp>
      <p:sp>
        <p:nvSpPr>
          <p:cNvPr id="181259" name="Text Box 11"/>
          <p:cNvSpPr txBox="1">
            <a:spLocks noChangeArrowheads="1"/>
          </p:cNvSpPr>
          <p:nvPr/>
        </p:nvSpPr>
        <p:spPr bwMode="auto">
          <a:xfrm>
            <a:off x="914400" y="4800600"/>
            <a:ext cx="7620000" cy="519113"/>
          </a:xfrm>
          <a:prstGeom prst="rect">
            <a:avLst/>
          </a:prstGeom>
          <a:noFill/>
          <a:ln w="9525">
            <a:noFill/>
            <a:miter lim="800000"/>
            <a:headEnd/>
            <a:tailEnd/>
          </a:ln>
        </p:spPr>
        <p:txBody>
          <a:bodyPr>
            <a:spAutoFit/>
          </a:bodyPr>
          <a:lstStyle/>
          <a:p>
            <a:pPr algn="ctr"/>
            <a:r>
              <a:rPr lang="en-US" sz="2800">
                <a:latin typeface="Impact" pitchFamily="34" charset="0"/>
              </a:rPr>
              <a:t>Rural Intermediary Relending Program (IRP)</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additive="base">
                                        <p:cTn id="7" dur="1000" fill="hold"/>
                                        <p:tgtEl>
                                          <p:spTgt spid="181253"/>
                                        </p:tgtEl>
                                        <p:attrNameLst>
                                          <p:attrName>ppt_x</p:attrName>
                                        </p:attrNameLst>
                                      </p:cBhvr>
                                      <p:tavLst>
                                        <p:tav tm="0">
                                          <p:val>
                                            <p:strVal val="0-#ppt_w/2"/>
                                          </p:val>
                                        </p:tav>
                                        <p:tav tm="100000">
                                          <p:val>
                                            <p:strVal val="#ppt_x"/>
                                          </p:val>
                                        </p:tav>
                                      </p:tavLst>
                                    </p:anim>
                                    <p:anim calcmode="lin" valueType="num">
                                      <p:cBhvr additive="base">
                                        <p:cTn id="8" dur="1000" fill="hold"/>
                                        <p:tgtEl>
                                          <p:spTgt spid="18125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81256"/>
                                        </p:tgtEl>
                                        <p:attrNameLst>
                                          <p:attrName>style.visibility</p:attrName>
                                        </p:attrNameLst>
                                      </p:cBhvr>
                                      <p:to>
                                        <p:strVal val="visible"/>
                                      </p:to>
                                    </p:set>
                                    <p:anim calcmode="lin" valueType="num">
                                      <p:cBhvr additive="base">
                                        <p:cTn id="12" dur="1000" fill="hold"/>
                                        <p:tgtEl>
                                          <p:spTgt spid="181256"/>
                                        </p:tgtEl>
                                        <p:attrNameLst>
                                          <p:attrName>ppt_x</p:attrName>
                                        </p:attrNameLst>
                                      </p:cBhvr>
                                      <p:tavLst>
                                        <p:tav tm="0">
                                          <p:val>
                                            <p:strVal val="0-#ppt_w/2"/>
                                          </p:val>
                                        </p:tav>
                                        <p:tav tm="100000">
                                          <p:val>
                                            <p:strVal val="#ppt_x"/>
                                          </p:val>
                                        </p:tav>
                                      </p:tavLst>
                                    </p:anim>
                                    <p:anim calcmode="lin" valueType="num">
                                      <p:cBhvr additive="base">
                                        <p:cTn id="13" dur="1000" fill="hold"/>
                                        <p:tgtEl>
                                          <p:spTgt spid="181256"/>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grpId="0" nodeType="afterEffect">
                                  <p:stCondLst>
                                    <p:cond delay="0"/>
                                  </p:stCondLst>
                                  <p:childTnLst>
                                    <p:set>
                                      <p:cBhvr>
                                        <p:cTn id="16" dur="1" fill="hold">
                                          <p:stCondLst>
                                            <p:cond delay="0"/>
                                          </p:stCondLst>
                                        </p:cTn>
                                        <p:tgtEl>
                                          <p:spTgt spid="181257"/>
                                        </p:tgtEl>
                                        <p:attrNameLst>
                                          <p:attrName>style.visibility</p:attrName>
                                        </p:attrNameLst>
                                      </p:cBhvr>
                                      <p:to>
                                        <p:strVal val="visible"/>
                                      </p:to>
                                    </p:set>
                                    <p:anim calcmode="lin" valueType="num">
                                      <p:cBhvr additive="base">
                                        <p:cTn id="17" dur="1000" fill="hold"/>
                                        <p:tgtEl>
                                          <p:spTgt spid="181257"/>
                                        </p:tgtEl>
                                        <p:attrNameLst>
                                          <p:attrName>ppt_x</p:attrName>
                                        </p:attrNameLst>
                                      </p:cBhvr>
                                      <p:tavLst>
                                        <p:tav tm="0">
                                          <p:val>
                                            <p:strVal val="0-#ppt_w/2"/>
                                          </p:val>
                                        </p:tav>
                                        <p:tav tm="100000">
                                          <p:val>
                                            <p:strVal val="#ppt_x"/>
                                          </p:val>
                                        </p:tav>
                                      </p:tavLst>
                                    </p:anim>
                                    <p:anim calcmode="lin" valueType="num">
                                      <p:cBhvr additive="base">
                                        <p:cTn id="18" dur="1000" fill="hold"/>
                                        <p:tgtEl>
                                          <p:spTgt spid="181257"/>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grpId="0" nodeType="afterEffect">
                                  <p:stCondLst>
                                    <p:cond delay="0"/>
                                  </p:stCondLst>
                                  <p:childTnLst>
                                    <p:set>
                                      <p:cBhvr>
                                        <p:cTn id="21" dur="1" fill="hold">
                                          <p:stCondLst>
                                            <p:cond delay="0"/>
                                          </p:stCondLst>
                                        </p:cTn>
                                        <p:tgtEl>
                                          <p:spTgt spid="181258"/>
                                        </p:tgtEl>
                                        <p:attrNameLst>
                                          <p:attrName>style.visibility</p:attrName>
                                        </p:attrNameLst>
                                      </p:cBhvr>
                                      <p:to>
                                        <p:strVal val="visible"/>
                                      </p:to>
                                    </p:set>
                                    <p:anim calcmode="lin" valueType="num">
                                      <p:cBhvr additive="base">
                                        <p:cTn id="22" dur="1000" fill="hold"/>
                                        <p:tgtEl>
                                          <p:spTgt spid="181258"/>
                                        </p:tgtEl>
                                        <p:attrNameLst>
                                          <p:attrName>ppt_x</p:attrName>
                                        </p:attrNameLst>
                                      </p:cBhvr>
                                      <p:tavLst>
                                        <p:tav tm="0">
                                          <p:val>
                                            <p:strVal val="0-#ppt_w/2"/>
                                          </p:val>
                                        </p:tav>
                                        <p:tav tm="100000">
                                          <p:val>
                                            <p:strVal val="#ppt_x"/>
                                          </p:val>
                                        </p:tav>
                                      </p:tavLst>
                                    </p:anim>
                                    <p:anim calcmode="lin" valueType="num">
                                      <p:cBhvr additive="base">
                                        <p:cTn id="23" dur="1000" fill="hold"/>
                                        <p:tgtEl>
                                          <p:spTgt spid="181258"/>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2" presetClass="entr" presetSubtype="8" fill="hold" grpId="0" nodeType="afterEffect">
                                  <p:stCondLst>
                                    <p:cond delay="0"/>
                                  </p:stCondLst>
                                  <p:childTnLst>
                                    <p:set>
                                      <p:cBhvr>
                                        <p:cTn id="26" dur="1" fill="hold">
                                          <p:stCondLst>
                                            <p:cond delay="0"/>
                                          </p:stCondLst>
                                        </p:cTn>
                                        <p:tgtEl>
                                          <p:spTgt spid="181259"/>
                                        </p:tgtEl>
                                        <p:attrNameLst>
                                          <p:attrName>style.visibility</p:attrName>
                                        </p:attrNameLst>
                                      </p:cBhvr>
                                      <p:to>
                                        <p:strVal val="visible"/>
                                      </p:to>
                                    </p:set>
                                    <p:anim calcmode="lin" valueType="num">
                                      <p:cBhvr additive="base">
                                        <p:cTn id="27" dur="1000" fill="hold"/>
                                        <p:tgtEl>
                                          <p:spTgt spid="181259"/>
                                        </p:tgtEl>
                                        <p:attrNameLst>
                                          <p:attrName>ppt_x</p:attrName>
                                        </p:attrNameLst>
                                      </p:cBhvr>
                                      <p:tavLst>
                                        <p:tav tm="0">
                                          <p:val>
                                            <p:strVal val="0-#ppt_w/2"/>
                                          </p:val>
                                        </p:tav>
                                        <p:tav tm="100000">
                                          <p:val>
                                            <p:strVal val="#ppt_x"/>
                                          </p:val>
                                        </p:tav>
                                      </p:tavLst>
                                    </p:anim>
                                    <p:anim calcmode="lin" valueType="num">
                                      <p:cBhvr additive="base">
                                        <p:cTn id="28" dur="1000" fill="hold"/>
                                        <p:tgtEl>
                                          <p:spTgt spid="1812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3" grpId="0"/>
      <p:bldP spid="181256" grpId="0"/>
      <p:bldP spid="181257" grpId="0"/>
      <p:bldP spid="181258" grpId="0"/>
      <p:bldP spid="1812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Rural Development</a:t>
            </a:r>
          </a:p>
        </p:txBody>
      </p:sp>
      <p:sp>
        <p:nvSpPr>
          <p:cNvPr id="7171" name="Rectangle 3"/>
          <p:cNvSpPr>
            <a:spLocks noGrp="1" noChangeArrowheads="1"/>
          </p:cNvSpPr>
          <p:nvPr>
            <p:ph type="body" idx="1"/>
          </p:nvPr>
        </p:nvSpPr>
        <p:spPr>
          <a:xfrm>
            <a:off x="685800" y="2286000"/>
            <a:ext cx="7772400" cy="3429000"/>
          </a:xfrm>
        </p:spPr>
        <p:txBody>
          <a:bodyPr/>
          <a:lstStyle/>
          <a:p>
            <a:pPr lvl="1" eaLnBrk="1" hangingPunct="1">
              <a:buFontTx/>
              <a:buNone/>
            </a:pPr>
            <a:r>
              <a:rPr lang="en-US" smtClean="0">
                <a:latin typeface="Times New Roman" pitchFamily="18" charset="0"/>
              </a:rPr>
              <a:t>-- Improving the quality of life of all rural Americans</a:t>
            </a:r>
          </a:p>
          <a:p>
            <a:pPr lvl="1" eaLnBrk="1" hangingPunct="1">
              <a:buFontTx/>
              <a:buNone/>
            </a:pPr>
            <a:r>
              <a:rPr lang="en-US" smtClean="0">
                <a:latin typeface="Times New Roman" pitchFamily="18" charset="0"/>
              </a:rPr>
              <a:t>-- Increasing economic opportunity in rural America</a:t>
            </a:r>
          </a:p>
          <a:p>
            <a:pPr eaLnBrk="1" hangingPunct="1">
              <a:buFontTx/>
              <a:buNone/>
            </a:pPr>
            <a:endParaRPr lang="en-US" sz="2800" smtClean="0">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2771"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82276" name="Text Box 4"/>
          <p:cNvSpPr txBox="1">
            <a:spLocks noChangeArrowheads="1"/>
          </p:cNvSpPr>
          <p:nvPr/>
        </p:nvSpPr>
        <p:spPr bwMode="auto">
          <a:xfrm>
            <a:off x="990600" y="1905000"/>
            <a:ext cx="7239000" cy="519113"/>
          </a:xfrm>
          <a:prstGeom prst="rect">
            <a:avLst/>
          </a:prstGeom>
          <a:solidFill>
            <a:srgbClr val="0000CC"/>
          </a:solidFill>
          <a:ln w="9525">
            <a:noFill/>
            <a:miter lim="800000"/>
            <a:headEnd/>
            <a:tailEnd/>
          </a:ln>
        </p:spPr>
        <p:txBody>
          <a:bodyPr>
            <a:spAutoFit/>
          </a:bodyPr>
          <a:lstStyle/>
          <a:p>
            <a:pPr algn="ctr">
              <a:spcBef>
                <a:spcPct val="50000"/>
              </a:spcBef>
            </a:pPr>
            <a:r>
              <a:rPr lang="en-US" sz="2800">
                <a:solidFill>
                  <a:schemeClr val="bg1"/>
                </a:solidFill>
                <a:latin typeface="Impact" pitchFamily="34" charset="0"/>
              </a:rPr>
              <a:t>Business &amp; Industry (B&amp;I) Guaranteed Loans</a:t>
            </a:r>
          </a:p>
        </p:txBody>
      </p:sp>
      <p:sp>
        <p:nvSpPr>
          <p:cNvPr id="32773" name="Text Box 5"/>
          <p:cNvSpPr txBox="1">
            <a:spLocks noChangeArrowheads="1"/>
          </p:cNvSpPr>
          <p:nvPr/>
        </p:nvSpPr>
        <p:spPr bwMode="auto">
          <a:xfrm>
            <a:off x="990600" y="2590800"/>
            <a:ext cx="7162800" cy="519113"/>
          </a:xfrm>
          <a:prstGeom prst="rect">
            <a:avLst/>
          </a:prstGeom>
          <a:noFill/>
          <a:ln w="9525">
            <a:noFill/>
            <a:miter lim="800000"/>
            <a:headEnd/>
            <a:tailEnd/>
          </a:ln>
        </p:spPr>
        <p:txBody>
          <a:bodyPr>
            <a:spAutoFit/>
          </a:bodyPr>
          <a:lstStyle/>
          <a:p>
            <a:pPr algn="ctr"/>
            <a:r>
              <a:rPr lang="en-US" sz="2800">
                <a:latin typeface="Impact" pitchFamily="34" charset="0"/>
              </a:rPr>
              <a:t> </a:t>
            </a:r>
            <a:endParaRPr lang="en-US" sz="3200">
              <a:latin typeface="Impact" pitchFamily="34" charset="0"/>
            </a:endParaRPr>
          </a:p>
        </p:txBody>
      </p:sp>
      <p:sp>
        <p:nvSpPr>
          <p:cNvPr id="182281" name="Rectangle 9"/>
          <p:cNvSpPr>
            <a:spLocks noChangeArrowheads="1"/>
          </p:cNvSpPr>
          <p:nvPr/>
        </p:nvSpPr>
        <p:spPr bwMode="auto">
          <a:xfrm>
            <a:off x="762000" y="2667000"/>
            <a:ext cx="8153400" cy="1800225"/>
          </a:xfrm>
          <a:prstGeom prst="rect">
            <a:avLst/>
          </a:prstGeom>
          <a:noFill/>
          <a:ln w="9525">
            <a:noFill/>
            <a:miter lim="800000"/>
            <a:headEnd/>
            <a:tailEnd/>
          </a:ln>
        </p:spPr>
        <p:txBody>
          <a:bodyPr>
            <a:spAutoFit/>
          </a:bodyPr>
          <a:lstStyle/>
          <a:p>
            <a:pPr>
              <a:buFontTx/>
              <a:buChar char="•"/>
            </a:pPr>
            <a:r>
              <a:rPr lang="en-US" sz="2800">
                <a:latin typeface="Impact" pitchFamily="34" charset="0"/>
              </a:rPr>
              <a:t>Lender Makes Loan</a:t>
            </a:r>
          </a:p>
          <a:p>
            <a:pPr>
              <a:buFontTx/>
              <a:buChar char="•"/>
            </a:pPr>
            <a:r>
              <a:rPr lang="en-US" sz="2800">
                <a:latin typeface="Impact" pitchFamily="34" charset="0"/>
              </a:rPr>
              <a:t>Comes To Rural Development For Guarantee</a:t>
            </a:r>
          </a:p>
          <a:p>
            <a:pPr>
              <a:buFontTx/>
              <a:buChar char="•"/>
            </a:pPr>
            <a:r>
              <a:rPr lang="en-US" sz="2800">
                <a:latin typeface="Impact" pitchFamily="34" charset="0"/>
              </a:rPr>
              <a:t>Most Banks Are Eligible - State or Federal Chartered</a:t>
            </a:r>
          </a:p>
          <a:p>
            <a:pPr>
              <a:buFontTx/>
              <a:buChar char="•"/>
            </a:pPr>
            <a:r>
              <a:rPr lang="en-US" sz="2800">
                <a:latin typeface="Impact" pitchFamily="34" charset="0"/>
              </a:rPr>
              <a:t>Most Types Of Businesses Are Eligible</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2276"/>
                                        </p:tgtEl>
                                        <p:attrNameLst>
                                          <p:attrName>style.visibility</p:attrName>
                                        </p:attrNameLst>
                                      </p:cBhvr>
                                      <p:to>
                                        <p:strVal val="visible"/>
                                      </p:to>
                                    </p:set>
                                    <p:anim calcmode="lin" valueType="num">
                                      <p:cBhvr additive="base">
                                        <p:cTn id="7" dur="1000" fill="hold"/>
                                        <p:tgtEl>
                                          <p:spTgt spid="182276"/>
                                        </p:tgtEl>
                                        <p:attrNameLst>
                                          <p:attrName>ppt_x</p:attrName>
                                        </p:attrNameLst>
                                      </p:cBhvr>
                                      <p:tavLst>
                                        <p:tav tm="0">
                                          <p:val>
                                            <p:strVal val="0-#ppt_w/2"/>
                                          </p:val>
                                        </p:tav>
                                        <p:tav tm="100000">
                                          <p:val>
                                            <p:strVal val="#ppt_x"/>
                                          </p:val>
                                        </p:tav>
                                      </p:tavLst>
                                    </p:anim>
                                    <p:anim calcmode="lin" valueType="num">
                                      <p:cBhvr additive="base">
                                        <p:cTn id="8" dur="1000" fill="hold"/>
                                        <p:tgtEl>
                                          <p:spTgt spid="18227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82281"/>
                                        </p:tgtEl>
                                        <p:attrNameLst>
                                          <p:attrName>style.visibility</p:attrName>
                                        </p:attrNameLst>
                                      </p:cBhvr>
                                      <p:to>
                                        <p:strVal val="visible"/>
                                      </p:to>
                                    </p:set>
                                    <p:anim calcmode="lin" valueType="num">
                                      <p:cBhvr additive="base">
                                        <p:cTn id="12" dur="1000" fill="hold"/>
                                        <p:tgtEl>
                                          <p:spTgt spid="182281"/>
                                        </p:tgtEl>
                                        <p:attrNameLst>
                                          <p:attrName>ppt_x</p:attrName>
                                        </p:attrNameLst>
                                      </p:cBhvr>
                                      <p:tavLst>
                                        <p:tav tm="0">
                                          <p:val>
                                            <p:strVal val="0-#ppt_w/2"/>
                                          </p:val>
                                        </p:tav>
                                        <p:tav tm="100000">
                                          <p:val>
                                            <p:strVal val="#ppt_x"/>
                                          </p:val>
                                        </p:tav>
                                      </p:tavLst>
                                    </p:anim>
                                    <p:anim calcmode="lin" valueType="num">
                                      <p:cBhvr additive="base">
                                        <p:cTn id="13" dur="1000" fill="hold"/>
                                        <p:tgtEl>
                                          <p:spTgt spid="1822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81"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3795"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83300" name="Text Box 4"/>
          <p:cNvSpPr txBox="1">
            <a:spLocks noChangeArrowheads="1"/>
          </p:cNvSpPr>
          <p:nvPr/>
        </p:nvSpPr>
        <p:spPr bwMode="auto">
          <a:xfrm>
            <a:off x="990600" y="1905000"/>
            <a:ext cx="7239000" cy="519113"/>
          </a:xfrm>
          <a:prstGeom prst="rect">
            <a:avLst/>
          </a:prstGeom>
          <a:solidFill>
            <a:srgbClr val="0000CC"/>
          </a:solidFill>
          <a:ln w="9525">
            <a:noFill/>
            <a:miter lim="800000"/>
            <a:headEnd/>
            <a:tailEnd/>
          </a:ln>
        </p:spPr>
        <p:txBody>
          <a:bodyPr>
            <a:spAutoFit/>
          </a:bodyPr>
          <a:lstStyle/>
          <a:p>
            <a:pPr algn="ctr">
              <a:spcBef>
                <a:spcPct val="50000"/>
              </a:spcBef>
            </a:pPr>
            <a:r>
              <a:rPr lang="en-US" sz="2800">
                <a:solidFill>
                  <a:schemeClr val="bg1"/>
                </a:solidFill>
                <a:latin typeface="Impact" pitchFamily="34" charset="0"/>
              </a:rPr>
              <a:t>Rural Business Enterprise Grants (RBEG)</a:t>
            </a:r>
          </a:p>
        </p:txBody>
      </p:sp>
      <p:sp>
        <p:nvSpPr>
          <p:cNvPr id="33797" name="Text Box 5"/>
          <p:cNvSpPr txBox="1">
            <a:spLocks noChangeArrowheads="1"/>
          </p:cNvSpPr>
          <p:nvPr/>
        </p:nvSpPr>
        <p:spPr bwMode="auto">
          <a:xfrm>
            <a:off x="990600" y="2590800"/>
            <a:ext cx="7162800" cy="519113"/>
          </a:xfrm>
          <a:prstGeom prst="rect">
            <a:avLst/>
          </a:prstGeom>
          <a:noFill/>
          <a:ln w="9525">
            <a:noFill/>
            <a:miter lim="800000"/>
            <a:headEnd/>
            <a:tailEnd/>
          </a:ln>
        </p:spPr>
        <p:txBody>
          <a:bodyPr>
            <a:spAutoFit/>
          </a:bodyPr>
          <a:lstStyle/>
          <a:p>
            <a:pPr algn="ctr"/>
            <a:r>
              <a:rPr lang="en-US" sz="2800">
                <a:latin typeface="Impact" pitchFamily="34" charset="0"/>
              </a:rPr>
              <a:t> </a:t>
            </a:r>
            <a:endParaRPr lang="en-US" sz="3200">
              <a:latin typeface="Impact" pitchFamily="34" charset="0"/>
            </a:endParaRPr>
          </a:p>
        </p:txBody>
      </p:sp>
      <p:sp>
        <p:nvSpPr>
          <p:cNvPr id="183302" name="Rectangle 6"/>
          <p:cNvSpPr>
            <a:spLocks noChangeArrowheads="1"/>
          </p:cNvSpPr>
          <p:nvPr/>
        </p:nvSpPr>
        <p:spPr bwMode="auto">
          <a:xfrm>
            <a:off x="228600" y="2667000"/>
            <a:ext cx="8839200" cy="2654300"/>
          </a:xfrm>
          <a:prstGeom prst="rect">
            <a:avLst/>
          </a:prstGeom>
          <a:noFill/>
          <a:ln w="9525">
            <a:noFill/>
            <a:miter lim="800000"/>
            <a:headEnd/>
            <a:tailEnd/>
          </a:ln>
        </p:spPr>
        <p:txBody>
          <a:bodyPr>
            <a:spAutoFit/>
          </a:bodyPr>
          <a:lstStyle/>
          <a:p>
            <a:pPr>
              <a:buFontTx/>
              <a:buChar char="•"/>
            </a:pPr>
            <a:r>
              <a:rPr lang="en-US" sz="2800">
                <a:latin typeface="Impact" pitchFamily="34" charset="0"/>
              </a:rPr>
              <a:t>Designed for non-profit organizations and public bodies</a:t>
            </a:r>
          </a:p>
          <a:p>
            <a:pPr>
              <a:buFontTx/>
              <a:buChar char="•"/>
            </a:pPr>
            <a:r>
              <a:rPr lang="en-US" sz="2800">
                <a:latin typeface="Impact" pitchFamily="34" charset="0"/>
              </a:rPr>
              <a:t>Grant funds used to set up Revolving Loan Funds (RLFs)</a:t>
            </a:r>
          </a:p>
          <a:p>
            <a:pPr>
              <a:buFontTx/>
              <a:buChar char="•"/>
            </a:pPr>
            <a:r>
              <a:rPr lang="en-US" sz="2800">
                <a:latin typeface="Impact" pitchFamily="34" charset="0"/>
              </a:rPr>
              <a:t>To purchase machinery and equipment</a:t>
            </a:r>
          </a:p>
          <a:p>
            <a:pPr>
              <a:buFontTx/>
              <a:buChar char="•"/>
            </a:pPr>
            <a:r>
              <a:rPr lang="en-US" sz="2800">
                <a:latin typeface="Impact" pitchFamily="34" charset="0"/>
              </a:rPr>
              <a:t>For technical assistance (i.e. feasibility studies and/or </a:t>
            </a:r>
          </a:p>
          <a:p>
            <a:r>
              <a:rPr lang="en-US" sz="2800">
                <a:latin typeface="Impact" pitchFamily="34" charset="0"/>
              </a:rPr>
              <a:t>  market research)</a:t>
            </a:r>
          </a:p>
          <a:p>
            <a:r>
              <a:rPr lang="en-US" sz="2800">
                <a:latin typeface="Impact" pitchFamily="34"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3300"/>
                                        </p:tgtEl>
                                        <p:attrNameLst>
                                          <p:attrName>style.visibility</p:attrName>
                                        </p:attrNameLst>
                                      </p:cBhvr>
                                      <p:to>
                                        <p:strVal val="visible"/>
                                      </p:to>
                                    </p:set>
                                    <p:anim calcmode="lin" valueType="num">
                                      <p:cBhvr additive="base">
                                        <p:cTn id="7" dur="1000" fill="hold"/>
                                        <p:tgtEl>
                                          <p:spTgt spid="183300"/>
                                        </p:tgtEl>
                                        <p:attrNameLst>
                                          <p:attrName>ppt_x</p:attrName>
                                        </p:attrNameLst>
                                      </p:cBhvr>
                                      <p:tavLst>
                                        <p:tav tm="0">
                                          <p:val>
                                            <p:strVal val="0-#ppt_w/2"/>
                                          </p:val>
                                        </p:tav>
                                        <p:tav tm="100000">
                                          <p:val>
                                            <p:strVal val="#ppt_x"/>
                                          </p:val>
                                        </p:tav>
                                      </p:tavLst>
                                    </p:anim>
                                    <p:anim calcmode="lin" valueType="num">
                                      <p:cBhvr additive="base">
                                        <p:cTn id="8" dur="1000" fill="hold"/>
                                        <p:tgtEl>
                                          <p:spTgt spid="18330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83302"/>
                                        </p:tgtEl>
                                        <p:attrNameLst>
                                          <p:attrName>style.visibility</p:attrName>
                                        </p:attrNameLst>
                                      </p:cBhvr>
                                      <p:to>
                                        <p:strVal val="visible"/>
                                      </p:to>
                                    </p:set>
                                    <p:anim calcmode="lin" valueType="num">
                                      <p:cBhvr additive="base">
                                        <p:cTn id="12" dur="1000" fill="hold"/>
                                        <p:tgtEl>
                                          <p:spTgt spid="183302"/>
                                        </p:tgtEl>
                                        <p:attrNameLst>
                                          <p:attrName>ppt_x</p:attrName>
                                        </p:attrNameLst>
                                      </p:cBhvr>
                                      <p:tavLst>
                                        <p:tav tm="0">
                                          <p:val>
                                            <p:strVal val="0-#ppt_w/2"/>
                                          </p:val>
                                        </p:tav>
                                        <p:tav tm="100000">
                                          <p:val>
                                            <p:strVal val="#ppt_x"/>
                                          </p:val>
                                        </p:tav>
                                      </p:tavLst>
                                    </p:anim>
                                    <p:anim calcmode="lin" valueType="num">
                                      <p:cBhvr additive="base">
                                        <p:cTn id="13" dur="1000" fill="hold"/>
                                        <p:tgtEl>
                                          <p:spTgt spid="1833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00" grpId="0" animBg="1"/>
      <p:bldP spid="183302" grpId="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4819"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84324" name="Text Box 4"/>
          <p:cNvSpPr txBox="1">
            <a:spLocks noChangeArrowheads="1"/>
          </p:cNvSpPr>
          <p:nvPr/>
        </p:nvSpPr>
        <p:spPr bwMode="auto">
          <a:xfrm>
            <a:off x="990600" y="1905000"/>
            <a:ext cx="7239000" cy="519113"/>
          </a:xfrm>
          <a:prstGeom prst="rect">
            <a:avLst/>
          </a:prstGeom>
          <a:solidFill>
            <a:srgbClr val="0000CC"/>
          </a:solidFill>
          <a:ln w="9525">
            <a:noFill/>
            <a:miter lim="800000"/>
            <a:headEnd/>
            <a:tailEnd/>
          </a:ln>
        </p:spPr>
        <p:txBody>
          <a:bodyPr>
            <a:spAutoFit/>
          </a:bodyPr>
          <a:lstStyle/>
          <a:p>
            <a:pPr algn="ctr">
              <a:spcBef>
                <a:spcPct val="50000"/>
              </a:spcBef>
            </a:pPr>
            <a:r>
              <a:rPr lang="en-US" sz="2800">
                <a:solidFill>
                  <a:schemeClr val="bg1"/>
                </a:solidFill>
                <a:latin typeface="Impact" pitchFamily="34" charset="0"/>
              </a:rPr>
              <a:t>Rural Business Opportunity Grants (RBOG)</a:t>
            </a:r>
          </a:p>
        </p:txBody>
      </p:sp>
      <p:sp>
        <p:nvSpPr>
          <p:cNvPr id="34821" name="Text Box 5"/>
          <p:cNvSpPr txBox="1">
            <a:spLocks noChangeArrowheads="1"/>
          </p:cNvSpPr>
          <p:nvPr/>
        </p:nvSpPr>
        <p:spPr bwMode="auto">
          <a:xfrm>
            <a:off x="990600" y="2590800"/>
            <a:ext cx="7162800" cy="519113"/>
          </a:xfrm>
          <a:prstGeom prst="rect">
            <a:avLst/>
          </a:prstGeom>
          <a:noFill/>
          <a:ln w="9525">
            <a:noFill/>
            <a:miter lim="800000"/>
            <a:headEnd/>
            <a:tailEnd/>
          </a:ln>
        </p:spPr>
        <p:txBody>
          <a:bodyPr>
            <a:spAutoFit/>
          </a:bodyPr>
          <a:lstStyle/>
          <a:p>
            <a:pPr algn="ctr"/>
            <a:r>
              <a:rPr lang="en-US" sz="2800">
                <a:latin typeface="Impact" pitchFamily="34" charset="0"/>
              </a:rPr>
              <a:t> </a:t>
            </a:r>
            <a:endParaRPr lang="en-US" sz="3200">
              <a:latin typeface="Impact" pitchFamily="34" charset="0"/>
            </a:endParaRPr>
          </a:p>
        </p:txBody>
      </p:sp>
      <p:sp>
        <p:nvSpPr>
          <p:cNvPr id="184327" name="Text Box 7"/>
          <p:cNvSpPr txBox="1">
            <a:spLocks noChangeArrowheads="1"/>
          </p:cNvSpPr>
          <p:nvPr/>
        </p:nvSpPr>
        <p:spPr bwMode="auto">
          <a:xfrm>
            <a:off x="723900" y="2895600"/>
            <a:ext cx="7696200" cy="2868613"/>
          </a:xfrm>
          <a:prstGeom prst="rect">
            <a:avLst/>
          </a:prstGeom>
          <a:noFill/>
          <a:ln w="12700">
            <a:noFill/>
            <a:miter lim="800000"/>
            <a:headEnd type="none" w="sm" len="sm"/>
            <a:tailEnd type="none" w="sm" len="sm"/>
          </a:ln>
        </p:spPr>
        <p:txBody>
          <a:bodyPr>
            <a:spAutoFit/>
          </a:bodyPr>
          <a:lstStyle/>
          <a:p>
            <a:pPr>
              <a:buFontTx/>
              <a:buChar char="•"/>
            </a:pPr>
            <a:r>
              <a:rPr lang="en-US" sz="2800">
                <a:latin typeface="Impact" pitchFamily="34" charset="0"/>
              </a:rPr>
              <a:t>Designed for non-profits, public bodies or co-ops </a:t>
            </a:r>
          </a:p>
          <a:p>
            <a:pPr>
              <a:buFontTx/>
              <a:buChar char="•"/>
            </a:pPr>
            <a:r>
              <a:rPr lang="en-US" sz="2800">
                <a:latin typeface="Impact" pitchFamily="34" charset="0"/>
              </a:rPr>
              <a:t>To pay costs of providing rural economic planning</a:t>
            </a:r>
          </a:p>
          <a:p>
            <a:pPr>
              <a:buFontTx/>
              <a:buChar char="•"/>
            </a:pPr>
            <a:r>
              <a:rPr lang="en-US" sz="2800">
                <a:latin typeface="Impact" pitchFamily="34" charset="0"/>
              </a:rPr>
              <a:t>Technical assistance for rural businesses</a:t>
            </a:r>
          </a:p>
          <a:p>
            <a:pPr>
              <a:buFontTx/>
              <a:buChar char="•"/>
            </a:pPr>
            <a:r>
              <a:rPr lang="en-US" sz="2800">
                <a:latin typeface="Impact" pitchFamily="34" charset="0"/>
              </a:rPr>
              <a:t>Training for rural entrepreneurs or economic </a:t>
            </a:r>
          </a:p>
          <a:p>
            <a:r>
              <a:rPr lang="en-US" sz="2800">
                <a:latin typeface="Impact" pitchFamily="34" charset="0"/>
              </a:rPr>
              <a:t>  development officials</a:t>
            </a:r>
          </a:p>
          <a:p>
            <a:pPr>
              <a:spcBef>
                <a:spcPct val="50000"/>
              </a:spcBef>
            </a:pPr>
            <a:r>
              <a:rPr kumimoji="1" lang="en-US" sz="2800">
                <a:latin typeface="Impact" pitchFamily="34" charset="0"/>
              </a:rPr>
              <a:t>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4324"/>
                                        </p:tgtEl>
                                        <p:attrNameLst>
                                          <p:attrName>style.visibility</p:attrName>
                                        </p:attrNameLst>
                                      </p:cBhvr>
                                      <p:to>
                                        <p:strVal val="visible"/>
                                      </p:to>
                                    </p:set>
                                    <p:anim calcmode="lin" valueType="num">
                                      <p:cBhvr additive="base">
                                        <p:cTn id="7" dur="1000" fill="hold"/>
                                        <p:tgtEl>
                                          <p:spTgt spid="184324"/>
                                        </p:tgtEl>
                                        <p:attrNameLst>
                                          <p:attrName>ppt_x</p:attrName>
                                        </p:attrNameLst>
                                      </p:cBhvr>
                                      <p:tavLst>
                                        <p:tav tm="0">
                                          <p:val>
                                            <p:strVal val="0-#ppt_w/2"/>
                                          </p:val>
                                        </p:tav>
                                        <p:tav tm="100000">
                                          <p:val>
                                            <p:strVal val="#ppt_x"/>
                                          </p:val>
                                        </p:tav>
                                      </p:tavLst>
                                    </p:anim>
                                    <p:anim calcmode="lin" valueType="num">
                                      <p:cBhvr additive="base">
                                        <p:cTn id="8" dur="1000" fill="hold"/>
                                        <p:tgtEl>
                                          <p:spTgt spid="18432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84327"/>
                                        </p:tgtEl>
                                        <p:attrNameLst>
                                          <p:attrName>style.visibility</p:attrName>
                                        </p:attrNameLst>
                                      </p:cBhvr>
                                      <p:to>
                                        <p:strVal val="visible"/>
                                      </p:to>
                                    </p:set>
                                    <p:anim calcmode="lin" valueType="num">
                                      <p:cBhvr additive="base">
                                        <p:cTn id="12" dur="1000" fill="hold"/>
                                        <p:tgtEl>
                                          <p:spTgt spid="184327"/>
                                        </p:tgtEl>
                                        <p:attrNameLst>
                                          <p:attrName>ppt_x</p:attrName>
                                        </p:attrNameLst>
                                      </p:cBhvr>
                                      <p:tavLst>
                                        <p:tav tm="0">
                                          <p:val>
                                            <p:strVal val="0-#ppt_w/2"/>
                                          </p:val>
                                        </p:tav>
                                        <p:tav tm="100000">
                                          <p:val>
                                            <p:strVal val="#ppt_x"/>
                                          </p:val>
                                        </p:tav>
                                      </p:tavLst>
                                    </p:anim>
                                    <p:anim calcmode="lin" valueType="num">
                                      <p:cBhvr additive="base">
                                        <p:cTn id="13" dur="1000" fill="hold"/>
                                        <p:tgtEl>
                                          <p:spTgt spid="1843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4" grpId="0" animBg="1"/>
      <p:bldP spid="18432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5843"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85348" name="Text Box 4"/>
          <p:cNvSpPr txBox="1">
            <a:spLocks noChangeArrowheads="1"/>
          </p:cNvSpPr>
          <p:nvPr/>
        </p:nvSpPr>
        <p:spPr bwMode="auto">
          <a:xfrm>
            <a:off x="762000" y="1905000"/>
            <a:ext cx="7620000" cy="519113"/>
          </a:xfrm>
          <a:prstGeom prst="rect">
            <a:avLst/>
          </a:prstGeom>
          <a:solidFill>
            <a:srgbClr val="0000CC"/>
          </a:solidFill>
          <a:ln w="9525">
            <a:noFill/>
            <a:miter lim="800000"/>
            <a:headEnd/>
            <a:tailEnd/>
          </a:ln>
        </p:spPr>
        <p:txBody>
          <a:bodyPr>
            <a:spAutoFit/>
          </a:bodyPr>
          <a:lstStyle/>
          <a:p>
            <a:pPr algn="ctr">
              <a:spcBef>
                <a:spcPct val="50000"/>
              </a:spcBef>
            </a:pPr>
            <a:r>
              <a:rPr lang="en-US" sz="2800">
                <a:solidFill>
                  <a:schemeClr val="bg1"/>
                </a:solidFill>
                <a:latin typeface="Impact" pitchFamily="34" charset="0"/>
              </a:rPr>
              <a:t>Rural Economic Development Loans/Grants (REDLG)</a:t>
            </a:r>
          </a:p>
        </p:txBody>
      </p:sp>
      <p:sp>
        <p:nvSpPr>
          <p:cNvPr id="35845" name="Text Box 5"/>
          <p:cNvSpPr txBox="1">
            <a:spLocks noChangeArrowheads="1"/>
          </p:cNvSpPr>
          <p:nvPr/>
        </p:nvSpPr>
        <p:spPr bwMode="auto">
          <a:xfrm>
            <a:off x="990600" y="2590800"/>
            <a:ext cx="7162800" cy="519113"/>
          </a:xfrm>
          <a:prstGeom prst="rect">
            <a:avLst/>
          </a:prstGeom>
          <a:noFill/>
          <a:ln w="9525">
            <a:noFill/>
            <a:miter lim="800000"/>
            <a:headEnd/>
            <a:tailEnd/>
          </a:ln>
        </p:spPr>
        <p:txBody>
          <a:bodyPr>
            <a:spAutoFit/>
          </a:bodyPr>
          <a:lstStyle/>
          <a:p>
            <a:pPr algn="ctr"/>
            <a:r>
              <a:rPr lang="en-US" sz="2800">
                <a:latin typeface="Impact" pitchFamily="34" charset="0"/>
              </a:rPr>
              <a:t> </a:t>
            </a:r>
            <a:endParaRPr lang="en-US" sz="3200">
              <a:latin typeface="Impact" pitchFamily="34" charset="0"/>
            </a:endParaRPr>
          </a:p>
        </p:txBody>
      </p:sp>
      <p:sp>
        <p:nvSpPr>
          <p:cNvPr id="185351" name="Text Box 7"/>
          <p:cNvSpPr txBox="1">
            <a:spLocks noChangeArrowheads="1"/>
          </p:cNvSpPr>
          <p:nvPr/>
        </p:nvSpPr>
        <p:spPr bwMode="auto">
          <a:xfrm>
            <a:off x="1066800" y="2819400"/>
            <a:ext cx="7315200" cy="1384300"/>
          </a:xfrm>
          <a:prstGeom prst="rect">
            <a:avLst/>
          </a:prstGeom>
          <a:noFill/>
          <a:ln w="9525">
            <a:noFill/>
            <a:miter lim="800000"/>
            <a:headEnd/>
            <a:tailEnd/>
          </a:ln>
        </p:spPr>
        <p:txBody>
          <a:bodyPr>
            <a:spAutoFit/>
          </a:bodyPr>
          <a:lstStyle/>
          <a:p>
            <a:pPr>
              <a:buFontTx/>
              <a:buChar char="•"/>
            </a:pPr>
            <a:r>
              <a:rPr lang="en-US" sz="2800" dirty="0">
                <a:latin typeface="Impact" pitchFamily="34" charset="0"/>
              </a:rPr>
              <a:t> Grants to Current RUS Electric Borrower</a:t>
            </a:r>
          </a:p>
          <a:p>
            <a:pPr>
              <a:buFontTx/>
              <a:buChar char="•"/>
            </a:pPr>
            <a:r>
              <a:rPr lang="en-US" sz="2800" dirty="0">
                <a:latin typeface="Impact" pitchFamily="34" charset="0"/>
              </a:rPr>
              <a:t> Creates Revolving Loan Funds</a:t>
            </a:r>
          </a:p>
          <a:p>
            <a:pPr>
              <a:buFont typeface="Arial" pitchFamily="34" charset="0"/>
              <a:buChar char="•"/>
            </a:pPr>
            <a:r>
              <a:rPr lang="en-US" sz="2800" dirty="0">
                <a:latin typeface="Impact" pitchFamily="34" charset="0"/>
              </a:rPr>
              <a:t>  Applicants compete Nationwide</a:t>
            </a:r>
            <a:endParaRPr lang="en-US" dirty="0"/>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5348"/>
                                        </p:tgtEl>
                                        <p:attrNameLst>
                                          <p:attrName>style.visibility</p:attrName>
                                        </p:attrNameLst>
                                      </p:cBhvr>
                                      <p:to>
                                        <p:strVal val="visible"/>
                                      </p:to>
                                    </p:set>
                                    <p:anim calcmode="lin" valueType="num">
                                      <p:cBhvr additive="base">
                                        <p:cTn id="7" dur="1000" fill="hold"/>
                                        <p:tgtEl>
                                          <p:spTgt spid="185348"/>
                                        </p:tgtEl>
                                        <p:attrNameLst>
                                          <p:attrName>ppt_x</p:attrName>
                                        </p:attrNameLst>
                                      </p:cBhvr>
                                      <p:tavLst>
                                        <p:tav tm="0">
                                          <p:val>
                                            <p:strVal val="0-#ppt_w/2"/>
                                          </p:val>
                                        </p:tav>
                                        <p:tav tm="100000">
                                          <p:val>
                                            <p:strVal val="#ppt_x"/>
                                          </p:val>
                                        </p:tav>
                                      </p:tavLst>
                                    </p:anim>
                                    <p:anim calcmode="lin" valueType="num">
                                      <p:cBhvr additive="base">
                                        <p:cTn id="8" dur="1000" fill="hold"/>
                                        <p:tgtEl>
                                          <p:spTgt spid="18534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85351"/>
                                        </p:tgtEl>
                                        <p:attrNameLst>
                                          <p:attrName>style.visibility</p:attrName>
                                        </p:attrNameLst>
                                      </p:cBhvr>
                                      <p:to>
                                        <p:strVal val="visible"/>
                                      </p:to>
                                    </p:set>
                                    <p:anim calcmode="lin" valueType="num">
                                      <p:cBhvr additive="base">
                                        <p:cTn id="12" dur="1000" fill="hold"/>
                                        <p:tgtEl>
                                          <p:spTgt spid="185351"/>
                                        </p:tgtEl>
                                        <p:attrNameLst>
                                          <p:attrName>ppt_x</p:attrName>
                                        </p:attrNameLst>
                                      </p:cBhvr>
                                      <p:tavLst>
                                        <p:tav tm="0">
                                          <p:val>
                                            <p:strVal val="0-#ppt_w/2"/>
                                          </p:val>
                                        </p:tav>
                                        <p:tav tm="100000">
                                          <p:val>
                                            <p:strVal val="#ppt_x"/>
                                          </p:val>
                                        </p:tav>
                                      </p:tavLst>
                                    </p:anim>
                                    <p:anim calcmode="lin" valueType="num">
                                      <p:cBhvr additive="base">
                                        <p:cTn id="13" dur="1000" fill="hold"/>
                                        <p:tgtEl>
                                          <p:spTgt spid="1853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8" grpId="0" animBg="1"/>
      <p:bldP spid="185351"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0" y="0"/>
            <a:ext cx="9144000" cy="914400"/>
          </a:xfrm>
          <a:prstGeom prst="rect">
            <a:avLst/>
          </a:prstGeom>
          <a:noFill/>
          <a:ln w="12700">
            <a:noFill/>
            <a:miter lim="800000"/>
            <a:headEnd type="none" w="sm" len="sm"/>
            <a:tailEnd type="none" w="sm" len="sm"/>
          </a:ln>
        </p:spPr>
        <p:txBody>
          <a:bodyPr>
            <a:spAutoFit/>
          </a:bodyPr>
          <a:lstStyle/>
          <a:p>
            <a:pPr algn="ctr">
              <a:spcBef>
                <a:spcPct val="50000"/>
              </a:spcBef>
            </a:pPr>
            <a:r>
              <a:rPr lang="en-US" sz="5400">
                <a:solidFill>
                  <a:srgbClr val="000099"/>
                </a:solidFill>
                <a:latin typeface="Impact" pitchFamily="34" charset="0"/>
              </a:rPr>
              <a:t>USDA Rural Development</a:t>
            </a:r>
          </a:p>
        </p:txBody>
      </p:sp>
      <p:sp>
        <p:nvSpPr>
          <p:cNvPr id="36867" name="Text Box 3"/>
          <p:cNvSpPr txBox="1">
            <a:spLocks noChangeArrowheads="1"/>
          </p:cNvSpPr>
          <p:nvPr/>
        </p:nvSpPr>
        <p:spPr bwMode="auto">
          <a:xfrm>
            <a:off x="800100" y="762000"/>
            <a:ext cx="7543800" cy="914400"/>
          </a:xfrm>
          <a:prstGeom prst="rect">
            <a:avLst/>
          </a:prstGeom>
          <a:noFill/>
          <a:ln w="9525">
            <a:noFill/>
            <a:miter lim="800000"/>
            <a:headEnd/>
            <a:tailEnd/>
          </a:ln>
        </p:spPr>
        <p:txBody>
          <a:bodyPr>
            <a:spAutoFit/>
          </a:bodyPr>
          <a:lstStyle/>
          <a:p>
            <a:pPr algn="ctr">
              <a:spcBef>
                <a:spcPct val="50000"/>
              </a:spcBef>
            </a:pPr>
            <a:r>
              <a:rPr lang="en-US" sz="5400">
                <a:solidFill>
                  <a:srgbClr val="006600"/>
                </a:solidFill>
                <a:latin typeface="Impact" pitchFamily="34" charset="0"/>
              </a:rPr>
              <a:t>Business Programs</a:t>
            </a:r>
          </a:p>
        </p:txBody>
      </p:sp>
      <p:sp>
        <p:nvSpPr>
          <p:cNvPr id="186372" name="Text Box 4"/>
          <p:cNvSpPr txBox="1">
            <a:spLocks noChangeArrowheads="1"/>
          </p:cNvSpPr>
          <p:nvPr/>
        </p:nvSpPr>
        <p:spPr bwMode="auto">
          <a:xfrm>
            <a:off x="762000" y="1905000"/>
            <a:ext cx="7620000" cy="519113"/>
          </a:xfrm>
          <a:prstGeom prst="rect">
            <a:avLst/>
          </a:prstGeom>
          <a:solidFill>
            <a:srgbClr val="0000CC"/>
          </a:solidFill>
          <a:ln w="9525">
            <a:noFill/>
            <a:miter lim="800000"/>
            <a:headEnd/>
            <a:tailEnd/>
          </a:ln>
        </p:spPr>
        <p:txBody>
          <a:bodyPr>
            <a:spAutoFit/>
          </a:bodyPr>
          <a:lstStyle/>
          <a:p>
            <a:pPr algn="ctr">
              <a:spcBef>
                <a:spcPct val="50000"/>
              </a:spcBef>
            </a:pPr>
            <a:r>
              <a:rPr lang="en-US" sz="2800">
                <a:solidFill>
                  <a:schemeClr val="bg1"/>
                </a:solidFill>
                <a:latin typeface="Impact" pitchFamily="34" charset="0"/>
              </a:rPr>
              <a:t>Rural Intermediary Relending Program (IRP)</a:t>
            </a:r>
          </a:p>
        </p:txBody>
      </p:sp>
      <p:sp>
        <p:nvSpPr>
          <p:cNvPr id="36869" name="Text Box 5"/>
          <p:cNvSpPr txBox="1">
            <a:spLocks noChangeArrowheads="1"/>
          </p:cNvSpPr>
          <p:nvPr/>
        </p:nvSpPr>
        <p:spPr bwMode="auto">
          <a:xfrm>
            <a:off x="990600" y="2590800"/>
            <a:ext cx="7162800" cy="519113"/>
          </a:xfrm>
          <a:prstGeom prst="rect">
            <a:avLst/>
          </a:prstGeom>
          <a:noFill/>
          <a:ln w="9525">
            <a:noFill/>
            <a:miter lim="800000"/>
            <a:headEnd/>
            <a:tailEnd/>
          </a:ln>
        </p:spPr>
        <p:txBody>
          <a:bodyPr>
            <a:spAutoFit/>
          </a:bodyPr>
          <a:lstStyle/>
          <a:p>
            <a:pPr algn="ctr"/>
            <a:r>
              <a:rPr lang="en-US" sz="2800">
                <a:latin typeface="Impact" pitchFamily="34" charset="0"/>
              </a:rPr>
              <a:t> </a:t>
            </a:r>
            <a:endParaRPr lang="en-US" sz="3200">
              <a:latin typeface="Impact" pitchFamily="34" charset="0"/>
            </a:endParaRPr>
          </a:p>
        </p:txBody>
      </p:sp>
      <p:sp>
        <p:nvSpPr>
          <p:cNvPr id="186375" name="Text Box 7"/>
          <p:cNvSpPr txBox="1">
            <a:spLocks noChangeArrowheads="1"/>
          </p:cNvSpPr>
          <p:nvPr/>
        </p:nvSpPr>
        <p:spPr bwMode="auto">
          <a:xfrm>
            <a:off x="381000" y="2819400"/>
            <a:ext cx="8458200" cy="2227263"/>
          </a:xfrm>
          <a:prstGeom prst="rect">
            <a:avLst/>
          </a:prstGeom>
          <a:noFill/>
          <a:ln w="9525">
            <a:noFill/>
            <a:miter lim="800000"/>
            <a:headEnd/>
            <a:tailEnd/>
          </a:ln>
        </p:spPr>
        <p:txBody>
          <a:bodyPr>
            <a:spAutoFit/>
          </a:bodyPr>
          <a:lstStyle/>
          <a:p>
            <a:pPr>
              <a:buFontTx/>
              <a:buChar char="•"/>
            </a:pPr>
            <a:r>
              <a:rPr lang="en-US" sz="2800">
                <a:latin typeface="Impact" pitchFamily="34" charset="0"/>
              </a:rPr>
              <a:t>Designed for non-profit organizations and public bodies</a:t>
            </a:r>
          </a:p>
          <a:p>
            <a:pPr>
              <a:buFontTx/>
              <a:buChar char="•"/>
            </a:pPr>
            <a:r>
              <a:rPr lang="en-US" sz="2800">
                <a:latin typeface="Impact" pitchFamily="34" charset="0"/>
              </a:rPr>
              <a:t>Maximum loan amount: $750,000</a:t>
            </a:r>
          </a:p>
          <a:p>
            <a:pPr>
              <a:buFontTx/>
              <a:buChar char="•"/>
            </a:pPr>
            <a:r>
              <a:rPr lang="en-US" sz="2800">
                <a:latin typeface="Impact" pitchFamily="34" charset="0"/>
              </a:rPr>
              <a:t>Terms: 1%, 30 years</a:t>
            </a:r>
          </a:p>
          <a:p>
            <a:pPr>
              <a:buFontTx/>
              <a:buChar char="•"/>
            </a:pPr>
            <a:r>
              <a:rPr lang="en-US" sz="2800">
                <a:latin typeface="Impact" pitchFamily="34" charset="0"/>
              </a:rPr>
              <a:t>Reloan to ultimate recipients (UR)</a:t>
            </a:r>
          </a:p>
          <a:p>
            <a:pPr>
              <a:buFontTx/>
              <a:buChar char="•"/>
            </a:pPr>
            <a:r>
              <a:rPr lang="en-US" sz="2800">
                <a:latin typeface="Impact" pitchFamily="34" charset="0"/>
              </a:rPr>
              <a:t>Intermediary establishes rates/terms to UR</a:t>
            </a: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6375"/>
                                        </p:tgtEl>
                                        <p:attrNameLst>
                                          <p:attrName>style.visibility</p:attrName>
                                        </p:attrNameLst>
                                      </p:cBhvr>
                                      <p:to>
                                        <p:strVal val="visible"/>
                                      </p:to>
                                    </p:set>
                                    <p:anim calcmode="lin" valueType="num">
                                      <p:cBhvr additive="base">
                                        <p:cTn id="7" dur="1000" fill="hold"/>
                                        <p:tgtEl>
                                          <p:spTgt spid="186375"/>
                                        </p:tgtEl>
                                        <p:attrNameLst>
                                          <p:attrName>ppt_x</p:attrName>
                                        </p:attrNameLst>
                                      </p:cBhvr>
                                      <p:tavLst>
                                        <p:tav tm="0">
                                          <p:val>
                                            <p:strVal val="0-#ppt_w/2"/>
                                          </p:val>
                                        </p:tav>
                                        <p:tav tm="100000">
                                          <p:val>
                                            <p:strVal val="#ppt_x"/>
                                          </p:val>
                                        </p:tav>
                                      </p:tavLst>
                                    </p:anim>
                                    <p:anim calcmode="lin" valueType="num">
                                      <p:cBhvr additive="base">
                                        <p:cTn id="8" dur="1000" fill="hold"/>
                                        <p:tgtEl>
                                          <p:spTgt spid="18637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86372"/>
                                        </p:tgtEl>
                                        <p:attrNameLst>
                                          <p:attrName>style.visibility</p:attrName>
                                        </p:attrNameLst>
                                      </p:cBhvr>
                                      <p:to>
                                        <p:strVal val="visible"/>
                                      </p:to>
                                    </p:set>
                                    <p:anim calcmode="lin" valueType="num">
                                      <p:cBhvr additive="base">
                                        <p:cTn id="12" dur="1000" fill="hold"/>
                                        <p:tgtEl>
                                          <p:spTgt spid="186372"/>
                                        </p:tgtEl>
                                        <p:attrNameLst>
                                          <p:attrName>ppt_x</p:attrName>
                                        </p:attrNameLst>
                                      </p:cBhvr>
                                      <p:tavLst>
                                        <p:tav tm="0">
                                          <p:val>
                                            <p:strVal val="0-#ppt_w/2"/>
                                          </p:val>
                                        </p:tav>
                                        <p:tav tm="100000">
                                          <p:val>
                                            <p:strVal val="#ppt_x"/>
                                          </p:val>
                                        </p:tav>
                                      </p:tavLst>
                                    </p:anim>
                                    <p:anim calcmode="lin" valueType="num">
                                      <p:cBhvr additive="base">
                                        <p:cTn id="13" dur="1000" fill="hold"/>
                                        <p:tgtEl>
                                          <p:spTgt spid="1863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animBg="1"/>
      <p:bldP spid="18637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228600"/>
            <a:ext cx="7772400" cy="1143000"/>
          </a:xfrm>
        </p:spPr>
        <p:txBody>
          <a:bodyPr/>
          <a:lstStyle/>
          <a:p>
            <a:pPr eaLnBrk="1" hangingPunct="1"/>
            <a:r>
              <a:rPr lang="en-US" smtClean="0"/>
              <a:t>Resources</a:t>
            </a:r>
          </a:p>
        </p:txBody>
      </p:sp>
      <p:sp>
        <p:nvSpPr>
          <p:cNvPr id="37891" name="Rectangle 3"/>
          <p:cNvSpPr>
            <a:spLocks noGrp="1" noChangeArrowheads="1"/>
          </p:cNvSpPr>
          <p:nvPr>
            <p:ph type="body" idx="1"/>
          </p:nvPr>
        </p:nvSpPr>
        <p:spPr>
          <a:xfrm>
            <a:off x="685800" y="1371600"/>
            <a:ext cx="7772400" cy="3886200"/>
          </a:xfrm>
        </p:spPr>
        <p:txBody>
          <a:bodyPr/>
          <a:lstStyle/>
          <a:p>
            <a:pPr eaLnBrk="1" hangingPunct="1">
              <a:lnSpc>
                <a:spcPct val="80000"/>
              </a:lnSpc>
            </a:pPr>
            <a:r>
              <a:rPr lang="en-US" sz="1800" dirty="0" smtClean="0"/>
              <a:t>Rural Development</a:t>
            </a:r>
          </a:p>
          <a:p>
            <a:pPr lvl="1" eaLnBrk="1" hangingPunct="1">
              <a:lnSpc>
                <a:spcPct val="80000"/>
              </a:lnSpc>
            </a:pPr>
            <a:r>
              <a:rPr lang="en-US" sz="1800" dirty="0" smtClean="0"/>
              <a:t>Lafayette 765-474-9992  ext  </a:t>
            </a:r>
            <a:r>
              <a:rPr lang="en-US" sz="1800" dirty="0" smtClean="0"/>
              <a:t>4</a:t>
            </a:r>
          </a:p>
          <a:p>
            <a:pPr lvl="1" eaLnBrk="1" hangingPunct="1">
              <a:lnSpc>
                <a:spcPct val="80000"/>
              </a:lnSpc>
              <a:buNone/>
              <a:tabLst>
                <a:tab pos="1097280" algn="l"/>
              </a:tabLst>
            </a:pPr>
            <a:r>
              <a:rPr lang="en-US" sz="1800" dirty="0" smtClean="0"/>
              <a:t>		</a:t>
            </a:r>
            <a:r>
              <a:rPr lang="en-US" sz="1600" dirty="0" smtClean="0"/>
              <a:t>Business </a:t>
            </a:r>
            <a:r>
              <a:rPr lang="en-US" sz="1600" dirty="0" smtClean="0"/>
              <a:t>and Industry </a:t>
            </a:r>
            <a:r>
              <a:rPr lang="en-US" sz="1600" dirty="0" smtClean="0"/>
              <a:t> -  </a:t>
            </a:r>
            <a:r>
              <a:rPr lang="en-US" sz="1600" dirty="0" smtClean="0"/>
              <a:t>John Anthrop  </a:t>
            </a:r>
            <a:r>
              <a:rPr lang="en-US" sz="1600" dirty="0" smtClean="0"/>
              <a:t>extension 116</a:t>
            </a:r>
          </a:p>
          <a:p>
            <a:pPr lvl="1" eaLnBrk="1" hangingPunct="1">
              <a:lnSpc>
                <a:spcPct val="80000"/>
              </a:lnSpc>
              <a:buNone/>
              <a:tabLst>
                <a:tab pos="1097280" algn="l"/>
              </a:tabLst>
            </a:pPr>
            <a:r>
              <a:rPr lang="en-US" sz="1600" dirty="0" smtClean="0"/>
              <a:t>		Community </a:t>
            </a:r>
            <a:r>
              <a:rPr lang="en-US" sz="1600" dirty="0" smtClean="0"/>
              <a:t>Programs </a:t>
            </a:r>
            <a:r>
              <a:rPr lang="en-US" sz="1600" dirty="0" smtClean="0"/>
              <a:t> -  </a:t>
            </a:r>
            <a:r>
              <a:rPr lang="en-US" sz="1600" dirty="0" smtClean="0"/>
              <a:t>John Magee   </a:t>
            </a:r>
            <a:r>
              <a:rPr lang="en-US" sz="1600" dirty="0" smtClean="0"/>
              <a:t>extension  117</a:t>
            </a:r>
          </a:p>
          <a:p>
            <a:pPr lvl="1" eaLnBrk="1" hangingPunct="1">
              <a:lnSpc>
                <a:spcPct val="80000"/>
              </a:lnSpc>
              <a:tabLst>
                <a:tab pos="1097280" algn="l"/>
              </a:tabLst>
            </a:pPr>
            <a:r>
              <a:rPr lang="en-US" sz="1800" dirty="0" smtClean="0"/>
              <a:t>LaPorte </a:t>
            </a:r>
            <a:r>
              <a:rPr lang="en-US" sz="1800" dirty="0" smtClean="0"/>
              <a:t>219-324-6303  </a:t>
            </a:r>
            <a:r>
              <a:rPr lang="en-US" sz="1800" dirty="0" smtClean="0"/>
              <a:t>extension 4</a:t>
            </a:r>
          </a:p>
          <a:p>
            <a:pPr lvl="1" eaLnBrk="1" hangingPunct="1">
              <a:lnSpc>
                <a:spcPct val="80000"/>
              </a:lnSpc>
              <a:buNone/>
              <a:tabLst>
                <a:tab pos="1097280" algn="l"/>
              </a:tabLst>
            </a:pPr>
            <a:r>
              <a:rPr lang="en-US" sz="1800" dirty="0" smtClean="0"/>
              <a:t>		</a:t>
            </a:r>
            <a:r>
              <a:rPr lang="en-US" sz="1600" dirty="0" smtClean="0"/>
              <a:t>Community </a:t>
            </a:r>
            <a:r>
              <a:rPr lang="en-US" sz="1600" dirty="0" smtClean="0"/>
              <a:t>Programs  -  Steve  Ballard   </a:t>
            </a:r>
            <a:r>
              <a:rPr lang="en-US" sz="1600" dirty="0" smtClean="0"/>
              <a:t>extension 113</a:t>
            </a:r>
          </a:p>
          <a:p>
            <a:pPr lvl="1" eaLnBrk="1" hangingPunct="1">
              <a:lnSpc>
                <a:spcPct val="80000"/>
              </a:lnSpc>
              <a:tabLst>
                <a:tab pos="1097280" algn="l"/>
              </a:tabLst>
            </a:pPr>
            <a:r>
              <a:rPr lang="en-US" sz="1800" dirty="0" smtClean="0"/>
              <a:t>P</a:t>
            </a:r>
            <a:r>
              <a:rPr lang="en-US" sz="1800" dirty="0" smtClean="0"/>
              <a:t>lymouth 574-936-2024</a:t>
            </a:r>
          </a:p>
          <a:p>
            <a:pPr lvl="1" eaLnBrk="1" hangingPunct="1">
              <a:lnSpc>
                <a:spcPct val="80000"/>
              </a:lnSpc>
              <a:buNone/>
              <a:tabLst>
                <a:tab pos="1097280" algn="l"/>
              </a:tabLst>
            </a:pPr>
            <a:r>
              <a:rPr lang="en-US" sz="1800" dirty="0" smtClean="0"/>
              <a:t>		</a:t>
            </a:r>
            <a:r>
              <a:rPr lang="en-US" sz="1600" dirty="0" smtClean="0"/>
              <a:t>Business and Industry - Melissa </a:t>
            </a:r>
            <a:r>
              <a:rPr lang="en-US" sz="1600" dirty="0" smtClean="0"/>
              <a:t>Christiansen    </a:t>
            </a:r>
            <a:r>
              <a:rPr lang="en-US" sz="1600" dirty="0" smtClean="0"/>
              <a:t>Extension </a:t>
            </a:r>
            <a:r>
              <a:rPr lang="en-US" sz="1600" dirty="0" smtClean="0"/>
              <a:t>111 </a:t>
            </a:r>
          </a:p>
          <a:p>
            <a:pPr eaLnBrk="1" hangingPunct="1">
              <a:lnSpc>
                <a:spcPct val="80000"/>
              </a:lnSpc>
            </a:pPr>
            <a:endParaRPr lang="en-US" sz="1800" dirty="0" smtClean="0"/>
          </a:p>
          <a:p>
            <a:pPr eaLnBrk="1" hangingPunct="1">
              <a:lnSpc>
                <a:spcPct val="80000"/>
              </a:lnSpc>
            </a:pPr>
            <a:r>
              <a:rPr lang="en-US" sz="1800" dirty="0" smtClean="0"/>
              <a:t>USDA Rural Development </a:t>
            </a:r>
            <a:r>
              <a:rPr lang="en-US" sz="1800" dirty="0" smtClean="0">
                <a:hlinkClick r:id="rId2"/>
              </a:rPr>
              <a:t>http://www.rurdev.usda.gov/</a:t>
            </a:r>
            <a:endParaRPr lang="en-US" sz="1800" dirty="0" smtClean="0"/>
          </a:p>
          <a:p>
            <a:pPr eaLnBrk="1" hangingPunct="1">
              <a:lnSpc>
                <a:spcPct val="80000"/>
              </a:lnSpc>
              <a:buFontTx/>
              <a:buNone/>
            </a:pPr>
            <a:endParaRPr lang="en-US" sz="1800" dirty="0" smtClean="0"/>
          </a:p>
          <a:p>
            <a:pPr eaLnBrk="1" hangingPunct="1">
              <a:lnSpc>
                <a:spcPct val="80000"/>
              </a:lnSpc>
            </a:pPr>
            <a:r>
              <a:rPr lang="en-US" sz="1800" dirty="0" smtClean="0"/>
              <a:t>USDA Faith-Based and Community Initiatives </a:t>
            </a:r>
            <a:r>
              <a:rPr lang="en-US" sz="1800" dirty="0" smtClean="0">
                <a:hlinkClick r:id="rId3"/>
              </a:rPr>
              <a:t>http://www.rurdev.usda.gov/rd/fbci/</a:t>
            </a:r>
            <a:r>
              <a:rPr lang="en-US" sz="1800" dirty="0" smtClean="0"/>
              <a:t> </a:t>
            </a:r>
          </a:p>
          <a:p>
            <a:pPr eaLnBrk="1" hangingPunct="1">
              <a:lnSpc>
                <a:spcPct val="80000"/>
              </a:lnSpc>
            </a:pPr>
            <a:endParaRPr lang="en-US" sz="1800" dirty="0" smtClean="0"/>
          </a:p>
          <a:p>
            <a:pPr eaLnBrk="1" hangingPunct="1">
              <a:lnSpc>
                <a:spcPct val="80000"/>
              </a:lnSpc>
            </a:pPr>
            <a:r>
              <a:rPr lang="en-US" sz="1800" dirty="0" smtClean="0"/>
              <a:t>White House Office of Faith-Based and Community Initiatives </a:t>
            </a:r>
            <a:r>
              <a:rPr lang="en-US" sz="1800" dirty="0" smtClean="0">
                <a:hlinkClick r:id="rId4"/>
              </a:rPr>
              <a:t>http://www.whitehouse.gov/government/fbci/</a:t>
            </a:r>
            <a:endParaRPr lang="en-US" sz="1800" dirty="0" smtClean="0"/>
          </a:p>
          <a:p>
            <a:pPr eaLnBrk="1" hangingPunct="1">
              <a:lnSpc>
                <a:spcPct val="80000"/>
              </a:lnSpc>
            </a:pPr>
            <a:endParaRPr lang="en-US" sz="1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0"/>
            <a:ext cx="7772400" cy="1143000"/>
          </a:xfrm>
        </p:spPr>
        <p:txBody>
          <a:bodyPr/>
          <a:lstStyle/>
          <a:p>
            <a:pPr eaLnBrk="1" hangingPunct="1"/>
            <a:r>
              <a:rPr lang="en-US" smtClean="0"/>
              <a:t>Community Programs</a:t>
            </a:r>
          </a:p>
        </p:txBody>
      </p:sp>
      <p:sp>
        <p:nvSpPr>
          <p:cNvPr id="8195" name="Rectangle 4"/>
          <p:cNvSpPr>
            <a:spLocks noGrp="1" noChangeArrowheads="1"/>
          </p:cNvSpPr>
          <p:nvPr>
            <p:ph type="body" sz="half" idx="1"/>
          </p:nvPr>
        </p:nvSpPr>
        <p:spPr>
          <a:xfrm>
            <a:off x="533400" y="1066800"/>
            <a:ext cx="7924800" cy="3657600"/>
          </a:xfrm>
        </p:spPr>
        <p:txBody>
          <a:bodyPr/>
          <a:lstStyle/>
          <a:p>
            <a:pPr eaLnBrk="1" hangingPunct="1"/>
            <a:r>
              <a:rPr lang="en-US" sz="2800" smtClean="0"/>
              <a:t>Community Facilities</a:t>
            </a:r>
          </a:p>
          <a:p>
            <a:pPr eaLnBrk="1" hangingPunct="1"/>
            <a:r>
              <a:rPr lang="en-US" sz="2800" smtClean="0"/>
              <a:t>Water and Environmental Programs</a:t>
            </a:r>
          </a:p>
          <a:p>
            <a:pPr eaLnBrk="1" hangingPunct="1"/>
            <a:r>
              <a:rPr lang="en-US" sz="2800" smtClean="0"/>
              <a:t>Electric and Telecommunication Programs</a:t>
            </a:r>
          </a:p>
          <a:p>
            <a:pPr eaLnBrk="1" hangingPunct="1"/>
            <a:r>
              <a:rPr lang="en-US" sz="2800" smtClean="0"/>
              <a:t>Faith-Based </a:t>
            </a:r>
          </a:p>
        </p:txBody>
      </p:sp>
      <p:pic>
        <p:nvPicPr>
          <p:cNvPr id="8196" name="Picture 5" descr="MVC-005F"/>
          <p:cNvPicPr>
            <a:picLocks noChangeAspect="1" noChangeArrowheads="1"/>
          </p:cNvPicPr>
          <p:nvPr>
            <p:ph sz="quarter" idx="2"/>
          </p:nvPr>
        </p:nvPicPr>
        <p:blipFill>
          <a:blip r:embed="rId4" cstate="print"/>
          <a:srcRect/>
          <a:stretch>
            <a:fillRect/>
          </a:stretch>
        </p:blipFill>
        <p:spPr>
          <a:xfrm>
            <a:off x="0" y="3600450"/>
            <a:ext cx="4343400" cy="3257550"/>
          </a:xfrm>
          <a:noFill/>
        </p:spPr>
      </p:pic>
      <p:pic>
        <p:nvPicPr>
          <p:cNvPr id="8197" name="Picture 7" descr="MVC-022F"/>
          <p:cNvPicPr>
            <a:picLocks noChangeAspect="1" noChangeArrowheads="1"/>
          </p:cNvPicPr>
          <p:nvPr>
            <p:ph sz="quarter" idx="3"/>
          </p:nvPr>
        </p:nvPicPr>
        <p:blipFill>
          <a:blip r:embed="rId5" cstate="print"/>
          <a:srcRect/>
          <a:stretch>
            <a:fillRect/>
          </a:stretch>
        </p:blipFill>
        <p:spPr>
          <a:xfrm>
            <a:off x="4800600" y="3600450"/>
            <a:ext cx="4343400" cy="325755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Community Facilities</a:t>
            </a:r>
          </a:p>
        </p:txBody>
      </p:sp>
      <p:sp>
        <p:nvSpPr>
          <p:cNvPr id="9219" name="Rectangle 3"/>
          <p:cNvSpPr>
            <a:spLocks noGrp="1" noChangeArrowheads="1"/>
          </p:cNvSpPr>
          <p:nvPr>
            <p:ph type="body" idx="1"/>
          </p:nvPr>
        </p:nvSpPr>
        <p:spPr/>
        <p:txBody>
          <a:bodyPr/>
          <a:lstStyle/>
          <a:p>
            <a:pPr eaLnBrk="1" hangingPunct="1">
              <a:buFontTx/>
              <a:buNone/>
            </a:pPr>
            <a:r>
              <a:rPr lang="en-US" smtClean="0"/>
              <a:t>Program Objective</a:t>
            </a:r>
          </a:p>
          <a:p>
            <a:pPr lvl="1" eaLnBrk="1" hangingPunct="1"/>
            <a:r>
              <a:rPr lang="en-US" smtClean="0"/>
              <a:t>Provide funding to public bodies, federally recognized Indian tribes and non-profit organizations using three funding sources</a:t>
            </a:r>
          </a:p>
          <a:p>
            <a:pPr lvl="2" eaLnBrk="1" hangingPunct="1"/>
            <a:r>
              <a:rPr lang="en-US" smtClean="0"/>
              <a:t>Guaranteed Loans</a:t>
            </a:r>
          </a:p>
          <a:p>
            <a:pPr lvl="2" eaLnBrk="1" hangingPunct="1"/>
            <a:r>
              <a:rPr lang="en-US" smtClean="0"/>
              <a:t>Direct Loans</a:t>
            </a:r>
          </a:p>
          <a:p>
            <a:pPr lvl="2" eaLnBrk="1" hangingPunct="1"/>
            <a:r>
              <a:rPr lang="en-US" smtClean="0"/>
              <a:t>Grants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Community Facilities</a:t>
            </a:r>
          </a:p>
        </p:txBody>
      </p:sp>
      <p:sp>
        <p:nvSpPr>
          <p:cNvPr id="10243" name="Rectangle 3"/>
          <p:cNvSpPr>
            <a:spLocks noGrp="1" noChangeArrowheads="1"/>
          </p:cNvSpPr>
          <p:nvPr>
            <p:ph type="body" sz="half" idx="1"/>
          </p:nvPr>
        </p:nvSpPr>
        <p:spPr>
          <a:xfrm>
            <a:off x="685800" y="1981200"/>
            <a:ext cx="8229600" cy="3429000"/>
          </a:xfrm>
        </p:spPr>
        <p:txBody>
          <a:bodyPr/>
          <a:lstStyle/>
          <a:p>
            <a:pPr eaLnBrk="1" hangingPunct="1">
              <a:buFontTx/>
              <a:buNone/>
            </a:pPr>
            <a:r>
              <a:rPr lang="en-US" sz="2800" smtClean="0"/>
              <a:t>Purpose</a:t>
            </a:r>
          </a:p>
          <a:p>
            <a:pPr lvl="1" eaLnBrk="1" hangingPunct="1"/>
            <a:r>
              <a:rPr lang="en-US" sz="2400" smtClean="0"/>
              <a:t>Construct, enlarge, extend or otherwise improve essential community facilities providing essential services in rural areas</a:t>
            </a:r>
          </a:p>
          <a:p>
            <a:pPr eaLnBrk="1" hangingPunct="1"/>
            <a:endParaRPr lang="en-US" sz="2800" smtClean="0"/>
          </a:p>
        </p:txBody>
      </p:sp>
      <p:pic>
        <p:nvPicPr>
          <p:cNvPr id="10244" name="Picture 4"/>
          <p:cNvPicPr>
            <a:picLocks noChangeAspect="1" noChangeArrowheads="1"/>
          </p:cNvPicPr>
          <p:nvPr>
            <p:ph sz="quarter" idx="2"/>
          </p:nvPr>
        </p:nvPicPr>
        <p:blipFill>
          <a:blip r:embed="rId3" cstate="print">
            <a:lum contrast="20000"/>
          </a:blip>
          <a:srcRect/>
          <a:stretch>
            <a:fillRect/>
          </a:stretch>
        </p:blipFill>
        <p:spPr>
          <a:xfrm>
            <a:off x="0" y="4419600"/>
            <a:ext cx="4038600" cy="2438400"/>
          </a:xfrm>
          <a:noFill/>
        </p:spPr>
      </p:pic>
      <p:pic>
        <p:nvPicPr>
          <p:cNvPr id="10245" name="Picture 8" descr="DSC00031"/>
          <p:cNvPicPr>
            <a:picLocks noChangeAspect="1" noChangeArrowheads="1"/>
          </p:cNvPicPr>
          <p:nvPr/>
        </p:nvPicPr>
        <p:blipFill>
          <a:blip r:embed="rId4" cstate="print"/>
          <a:srcRect/>
          <a:stretch>
            <a:fillRect/>
          </a:stretch>
        </p:blipFill>
        <p:spPr bwMode="auto">
          <a:xfrm>
            <a:off x="5334000" y="4305300"/>
            <a:ext cx="38100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Community Facilities</a:t>
            </a:r>
          </a:p>
        </p:txBody>
      </p:sp>
      <p:sp>
        <p:nvSpPr>
          <p:cNvPr id="11267" name="Rectangle 3"/>
          <p:cNvSpPr>
            <a:spLocks noGrp="1" noChangeArrowheads="1"/>
          </p:cNvSpPr>
          <p:nvPr>
            <p:ph type="body" sz="half" idx="1"/>
          </p:nvPr>
        </p:nvSpPr>
        <p:spPr>
          <a:xfrm>
            <a:off x="685800" y="1981200"/>
            <a:ext cx="8077200" cy="3429000"/>
          </a:xfrm>
        </p:spPr>
        <p:txBody>
          <a:bodyPr/>
          <a:lstStyle/>
          <a:p>
            <a:pPr eaLnBrk="1" hangingPunct="1">
              <a:buFontTx/>
              <a:buNone/>
            </a:pPr>
            <a:r>
              <a:rPr lang="en-US" sz="2800" smtClean="0"/>
              <a:t>Eligible Areas</a:t>
            </a:r>
          </a:p>
          <a:p>
            <a:pPr lvl="1" eaLnBrk="1" hangingPunct="1"/>
            <a:r>
              <a:rPr lang="en-US" sz="2400" smtClean="0"/>
              <a:t>Areas with a population of 20,000 or less which includes:</a:t>
            </a:r>
          </a:p>
          <a:p>
            <a:pPr lvl="2" eaLnBrk="1" hangingPunct="1"/>
            <a:r>
              <a:rPr lang="en-US" sz="2000" smtClean="0"/>
              <a:t>Cities</a:t>
            </a:r>
          </a:p>
          <a:p>
            <a:pPr lvl="2" eaLnBrk="1" hangingPunct="1"/>
            <a:r>
              <a:rPr lang="en-US" sz="2000" smtClean="0"/>
              <a:t>Towns</a:t>
            </a:r>
          </a:p>
          <a:p>
            <a:pPr lvl="2" eaLnBrk="1" hangingPunct="1"/>
            <a:r>
              <a:rPr lang="en-US" sz="2000" smtClean="0"/>
              <a:t>Unincorporated Areas</a:t>
            </a:r>
          </a:p>
        </p:txBody>
      </p:sp>
      <p:pic>
        <p:nvPicPr>
          <p:cNvPr id="11268" name="Picture 7" descr="MVC-010X"/>
          <p:cNvPicPr>
            <a:picLocks noChangeAspect="1" noChangeArrowheads="1"/>
          </p:cNvPicPr>
          <p:nvPr>
            <p:ph sz="half" idx="2"/>
          </p:nvPr>
        </p:nvPicPr>
        <p:blipFill>
          <a:blip r:embed="rId3" cstate="print">
            <a:lum bright="10000" contrast="20000"/>
          </a:blip>
          <a:srcRect/>
          <a:stretch>
            <a:fillRect/>
          </a:stretch>
        </p:blipFill>
        <p:spPr>
          <a:xfrm>
            <a:off x="4648200" y="3486150"/>
            <a:ext cx="4495800" cy="3371850"/>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Community Facilities</a:t>
            </a:r>
          </a:p>
        </p:txBody>
      </p:sp>
      <p:sp>
        <p:nvSpPr>
          <p:cNvPr id="12291" name="Rectangle 3"/>
          <p:cNvSpPr>
            <a:spLocks noGrp="1" noChangeArrowheads="1"/>
          </p:cNvSpPr>
          <p:nvPr>
            <p:ph type="body" idx="1"/>
          </p:nvPr>
        </p:nvSpPr>
        <p:spPr/>
        <p:txBody>
          <a:bodyPr/>
          <a:lstStyle/>
          <a:p>
            <a:pPr eaLnBrk="1" hangingPunct="1">
              <a:buFontTx/>
              <a:buNone/>
            </a:pPr>
            <a:r>
              <a:rPr lang="en-US" smtClean="0"/>
              <a:t>CF Guaranteed Loans</a:t>
            </a:r>
          </a:p>
          <a:p>
            <a:pPr lvl="1" eaLnBrk="1" hangingPunct="1">
              <a:buFontTx/>
              <a:buNone/>
            </a:pPr>
            <a:r>
              <a:rPr lang="en-US" smtClean="0"/>
              <a:t>Rates</a:t>
            </a:r>
          </a:p>
          <a:p>
            <a:pPr lvl="2" eaLnBrk="1" hangingPunct="1"/>
            <a:r>
              <a:rPr lang="en-US" smtClean="0"/>
              <a:t>Negotiated between lender and borrower</a:t>
            </a:r>
          </a:p>
          <a:p>
            <a:pPr lvl="2" eaLnBrk="1" hangingPunct="1"/>
            <a:r>
              <a:rPr lang="en-US" smtClean="0"/>
              <a:t>Fixed or variable</a:t>
            </a:r>
          </a:p>
          <a:p>
            <a:pPr lvl="1" eaLnBrk="1" hangingPunct="1">
              <a:buFontTx/>
              <a:buNone/>
            </a:pPr>
            <a:r>
              <a:rPr lang="en-US" smtClean="0"/>
              <a:t>Terms</a:t>
            </a:r>
          </a:p>
          <a:p>
            <a:pPr lvl="2" eaLnBrk="1" hangingPunct="1"/>
            <a:r>
              <a:rPr lang="en-US" smtClean="0"/>
              <a:t>40 years maximum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Community Facilities</a:t>
            </a:r>
          </a:p>
        </p:txBody>
      </p:sp>
      <p:sp>
        <p:nvSpPr>
          <p:cNvPr id="13315" name="Rectangle 3"/>
          <p:cNvSpPr>
            <a:spLocks noGrp="1" noChangeArrowheads="1"/>
          </p:cNvSpPr>
          <p:nvPr>
            <p:ph type="body" idx="1"/>
          </p:nvPr>
        </p:nvSpPr>
        <p:spPr/>
        <p:txBody>
          <a:bodyPr/>
          <a:lstStyle/>
          <a:p>
            <a:pPr eaLnBrk="1" hangingPunct="1">
              <a:buFontTx/>
              <a:buNone/>
            </a:pPr>
            <a:r>
              <a:rPr lang="en-US" smtClean="0"/>
              <a:t>CF Direct Loan</a:t>
            </a:r>
          </a:p>
          <a:p>
            <a:pPr lvl="1" eaLnBrk="1" hangingPunct="1">
              <a:buFontTx/>
              <a:buNone/>
            </a:pPr>
            <a:r>
              <a:rPr lang="en-US" smtClean="0"/>
              <a:t>Rates</a:t>
            </a:r>
          </a:p>
          <a:p>
            <a:pPr lvl="2" eaLnBrk="1" hangingPunct="1"/>
            <a:r>
              <a:rPr lang="en-US" smtClean="0"/>
              <a:t>4.00 % </a:t>
            </a:r>
          </a:p>
          <a:p>
            <a:pPr lvl="1" eaLnBrk="1" hangingPunct="1">
              <a:buFontTx/>
              <a:buNone/>
            </a:pPr>
            <a:r>
              <a:rPr lang="en-US" smtClean="0"/>
              <a:t>Terms</a:t>
            </a:r>
          </a:p>
          <a:p>
            <a:pPr lvl="2" eaLnBrk="1" hangingPunct="1"/>
            <a:r>
              <a:rPr lang="en-US" smtClean="0"/>
              <a:t>40 year maximum or life of the facility</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2.9|1.9|2.1|2.2|2.2|1.9|2.1|2.2|2.2"/>
</p:tagLst>
</file>

<file path=ppt/tags/tag2.xml><?xml version="1.0" encoding="utf-8"?>
<p:tagLst xmlns:a="http://schemas.openxmlformats.org/drawingml/2006/main" xmlns:r="http://schemas.openxmlformats.org/officeDocument/2006/relationships" xmlns:p="http://schemas.openxmlformats.org/presentationml/2006/main">
  <p:tag name="TIMING" val="|1.6|4.7|7.9|3.1"/>
</p:tagLst>
</file>

<file path=ppt/tags/tag3.xml><?xml version="1.0" encoding="utf-8"?>
<p:tagLst xmlns:a="http://schemas.openxmlformats.org/drawingml/2006/main" xmlns:r="http://schemas.openxmlformats.org/officeDocument/2006/relationships" xmlns:p="http://schemas.openxmlformats.org/presentationml/2006/main">
  <p:tag name="TIMING" val="|2.2|3.1|2.9|3.|2.8"/>
</p:tagLst>
</file>

<file path=ppt/tags/tag4.xml><?xml version="1.0" encoding="utf-8"?>
<p:tagLst xmlns:a="http://schemas.openxmlformats.org/drawingml/2006/main" xmlns:r="http://schemas.openxmlformats.org/officeDocument/2006/relationships" xmlns:p="http://schemas.openxmlformats.org/presentationml/2006/main">
  <p:tag name="TIMING" val="|2.5|3."/>
</p:tagLst>
</file>

<file path=ppt/tags/tag5.xml><?xml version="1.0" encoding="utf-8"?>
<p:tagLst xmlns:a="http://schemas.openxmlformats.org/drawingml/2006/main" xmlns:r="http://schemas.openxmlformats.org/officeDocument/2006/relationships" xmlns:p="http://schemas.openxmlformats.org/presentationml/2006/main">
  <p:tag name="TIMING" val="|1.8|3.6"/>
</p:tagLst>
</file>

<file path=ppt/tags/tag6.xml><?xml version="1.0" encoding="utf-8"?>
<p:tagLst xmlns:a="http://schemas.openxmlformats.org/drawingml/2006/main" xmlns:r="http://schemas.openxmlformats.org/officeDocument/2006/relationships" xmlns:p="http://schemas.openxmlformats.org/presentationml/2006/main">
  <p:tag name="TIMING" val="|1.9|2.1"/>
</p:tagLst>
</file>

<file path=ppt/tags/tag7.xml><?xml version="1.0" encoding="utf-8"?>
<p:tagLst xmlns:a="http://schemas.openxmlformats.org/drawingml/2006/main" xmlns:r="http://schemas.openxmlformats.org/officeDocument/2006/relationships" xmlns:p="http://schemas.openxmlformats.org/presentationml/2006/main">
  <p:tag name="TIMING" val="|2.2|3.4"/>
</p:tagLst>
</file>

<file path=ppt/tags/tag8.xml><?xml version="1.0" encoding="utf-8"?>
<p:tagLst xmlns:a="http://schemas.openxmlformats.org/drawingml/2006/main" xmlns:r="http://schemas.openxmlformats.org/officeDocument/2006/relationships" xmlns:p="http://schemas.openxmlformats.org/presentationml/2006/main">
  <p:tag name="TIMING" val="|2.|4.2"/>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1189</TotalTime>
  <Words>894</Words>
  <Application>Microsoft Office PowerPoint</Application>
  <PresentationFormat>On-screen Show (4:3)</PresentationFormat>
  <Paragraphs>261</Paragraphs>
  <Slides>35</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35</vt:i4>
      </vt:variant>
    </vt:vector>
  </HeadingPairs>
  <TitlesOfParts>
    <vt:vector size="43" baseType="lpstr">
      <vt:lpstr>Times</vt:lpstr>
      <vt:lpstr>Arial</vt:lpstr>
      <vt:lpstr>Lucida Casual</vt:lpstr>
      <vt:lpstr>Times New Roman</vt:lpstr>
      <vt:lpstr>Impact</vt:lpstr>
      <vt:lpstr>Blank Presentation</vt:lpstr>
      <vt:lpstr>Microsoft Word Picture</vt:lpstr>
      <vt:lpstr>Microsoft Photo Editor 3.0 Photo</vt:lpstr>
      <vt:lpstr>Community Programs</vt:lpstr>
      <vt:lpstr>Slide 2</vt:lpstr>
      <vt:lpstr>Rural Development</vt:lpstr>
      <vt:lpstr>Community Programs</vt:lpstr>
      <vt:lpstr>Community Facilities</vt:lpstr>
      <vt:lpstr>Community Facilities</vt:lpstr>
      <vt:lpstr>Community Facilities</vt:lpstr>
      <vt:lpstr>Community Facilities</vt:lpstr>
      <vt:lpstr>Community Facilities</vt:lpstr>
      <vt:lpstr>Community Facilities</vt:lpstr>
      <vt:lpstr>Examples of Community Facilities   Community Health Care</vt:lpstr>
      <vt:lpstr>Cultural &amp; Educational</vt:lpstr>
      <vt:lpstr>Energy Transmission &amp; Distribution</vt:lpstr>
      <vt:lpstr>First Responders   Fire, Rescue, &amp; Public Safety </vt:lpstr>
      <vt:lpstr>Community Support Buildings &amp; Improvements</vt:lpstr>
      <vt:lpstr>Transportation</vt:lpstr>
      <vt:lpstr>Other</vt:lpstr>
      <vt:lpstr>Slide 18</vt:lpstr>
      <vt:lpstr>Slide 19</vt:lpstr>
      <vt:lpstr>Slide 20</vt:lpstr>
      <vt:lpstr>Slide 21</vt:lpstr>
      <vt:lpstr>Water and Environmental Programs</vt:lpstr>
      <vt:lpstr>Water and Environmental Programs</vt:lpstr>
      <vt:lpstr>Water and Environmental Programs</vt:lpstr>
      <vt:lpstr>Water and Environmental Programs</vt:lpstr>
      <vt:lpstr>Electric and Telecommunication Programs</vt:lpstr>
      <vt:lpstr>Slide 27</vt:lpstr>
      <vt:lpstr>Slide 28</vt:lpstr>
      <vt:lpstr>Slide 29</vt:lpstr>
      <vt:lpstr>Slide 30</vt:lpstr>
      <vt:lpstr>Slide 31</vt:lpstr>
      <vt:lpstr>Slide 32</vt:lpstr>
      <vt:lpstr>Slide 33</vt:lpstr>
      <vt:lpstr>Slide 34</vt:lpstr>
      <vt:lpstr>Resources</vt:lpstr>
    </vt:vector>
  </TitlesOfParts>
  <Company>USDA Rural Development - Wisconsin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Burris</dc:creator>
  <cp:lastModifiedBy>John Magee</cp:lastModifiedBy>
  <cp:revision>28</cp:revision>
  <dcterms:created xsi:type="dcterms:W3CDTF">2004-03-04T19:51:03Z</dcterms:created>
  <dcterms:modified xsi:type="dcterms:W3CDTF">2010-08-13T11:11:17Z</dcterms:modified>
</cp:coreProperties>
</file>