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3"/>
  </p:notesMasterIdLst>
  <p:sldIdLst>
    <p:sldId id="256" r:id="rId2"/>
    <p:sldId id="276" r:id="rId3"/>
    <p:sldId id="285" r:id="rId4"/>
    <p:sldId id="286" r:id="rId5"/>
    <p:sldId id="258" r:id="rId6"/>
    <p:sldId id="293" r:id="rId7"/>
    <p:sldId id="304" r:id="rId8"/>
    <p:sldId id="294" r:id="rId9"/>
    <p:sldId id="295" r:id="rId10"/>
    <p:sldId id="296" r:id="rId11"/>
    <p:sldId id="298" r:id="rId12"/>
    <p:sldId id="301" r:id="rId13"/>
    <p:sldId id="299" r:id="rId14"/>
    <p:sldId id="300" r:id="rId15"/>
    <p:sldId id="302" r:id="rId16"/>
    <p:sldId id="303" r:id="rId17"/>
    <p:sldId id="259" r:id="rId18"/>
    <p:sldId id="283" r:id="rId19"/>
    <p:sldId id="279" r:id="rId20"/>
    <p:sldId id="261" r:id="rId21"/>
    <p:sldId id="287" r:id="rId22"/>
    <p:sldId id="260" r:id="rId23"/>
    <p:sldId id="288" r:id="rId24"/>
    <p:sldId id="289" r:id="rId25"/>
    <p:sldId id="267" r:id="rId26"/>
    <p:sldId id="263" r:id="rId27"/>
    <p:sldId id="290" r:id="rId28"/>
    <p:sldId id="280" r:id="rId29"/>
    <p:sldId id="281" r:id="rId30"/>
    <p:sldId id="292" r:id="rId31"/>
    <p:sldId id="305"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00"/>
    <a:srgbClr val="FF0000"/>
    <a:srgbClr val="0000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24FC7A1-4211-4CA9-A842-76121FA7E16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E3BB7-3329-493C-A310-6509B62ACE0E}" type="slidenum">
              <a:rPr lang="en-US"/>
              <a:pPr/>
              <a:t>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FC0C0-7445-4911-BA70-AC8970CD713F}" type="slidenum">
              <a:rPr lang="en-US"/>
              <a:pPr/>
              <a:t>10</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DE3718-49AD-4450-8A7F-81BB258F1CEB}" type="slidenum">
              <a:rPr lang="en-US"/>
              <a:pPr/>
              <a:t>11</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9906AC-5E6F-4C23-90AA-E27FFE7352EC}" type="slidenum">
              <a:rPr lang="en-US"/>
              <a:pPr/>
              <a:t>12</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3C727E-3A18-437B-9167-371D11E6018A}" type="slidenum">
              <a:rPr lang="en-US"/>
              <a:pPr/>
              <a:t>13</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EA793-C742-48B7-B926-E5AE3849F539}" type="slidenum">
              <a:rPr lang="en-US"/>
              <a:pPr/>
              <a:t>14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8595E-D450-431B-A334-CB85A1008BFE}" type="slidenum">
              <a:rPr lang="en-US"/>
              <a:pPr/>
              <a:t>15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5A24DD-B549-4B3C-81C2-DF17EF8F6C8C}" type="slidenum">
              <a:rPr lang="en-US"/>
              <a:pPr/>
              <a:t>16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17E4A-1451-4FA5-8574-5B62E0AE50F4}" type="slidenum">
              <a:rPr lang="en-US"/>
              <a:pPr/>
              <a:t>17</a:t>
            </a:fld>
            <a:endParaRPr lang="en-US"/>
          </a:p>
        </p:txBody>
      </p:sp>
      <p:sp>
        <p:nvSpPr>
          <p:cNvPr id="9218" name="Rectangle 2"/>
          <p:cNvSpPr>
            <a:spLocks noGrp="1" noRot="1" noChangeAspect="1" noChangeArrowheads="1" noTextEdit="1"/>
          </p:cNvSpPr>
          <p:nvPr>
            <p:ph type="sldImg"/>
          </p:nvPr>
        </p:nvSpPr>
        <p:spPr>
          <a:xfrm>
            <a:off x="1152525" y="692150"/>
            <a:ext cx="4554538" cy="3416300"/>
          </a:xfrm>
          <a:ln/>
        </p:spPr>
      </p:sp>
      <p:sp>
        <p:nvSpPr>
          <p:cNvPr id="9219" name="Rectangle 3"/>
          <p:cNvSpPr>
            <a:spLocks noGrp="1" noChangeArrowheads="1"/>
          </p:cNvSpPr>
          <p:nvPr>
            <p:ph type="body" idx="1"/>
          </p:nvPr>
        </p:nvSpPr>
        <p:spPr>
          <a:xfrm>
            <a:off x="914400" y="4341813"/>
            <a:ext cx="5029200" cy="4116387"/>
          </a:xfrm>
        </p:spPr>
        <p:txBody>
          <a:bodyPr/>
          <a:lstStyle/>
          <a:p>
            <a:r>
              <a:rPr lang="en-US"/>
              <a:t>Develop and understand what contaminants are on site, where they are located, and at what levels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61B28D-7596-43CD-9648-AC9FCC0A3D51}" type="slidenum">
              <a:rPr lang="en-US"/>
              <a:pPr/>
              <a:t>18</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6DD84-B395-4384-A0E1-70F9EA02E3E7}" type="slidenum">
              <a:rPr lang="en-US"/>
              <a:pPr/>
              <a:t>19</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A04AFD-6988-4A60-9DA4-2D9719672622}" type="slidenum">
              <a:rPr lang="en-US"/>
              <a:pPr/>
              <a:t>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marL="228600" indent="-228600"/>
            <a:r>
              <a:rPr lang="en-US" dirty="0"/>
              <a:t>A key step in redevelopment of </a:t>
            </a:r>
            <a:r>
              <a:rPr lang="en-US" dirty="0" err="1"/>
              <a:t>brownfields</a:t>
            </a:r>
            <a:r>
              <a:rPr lang="en-US" dirty="0"/>
              <a:t> properties is the site assessment. The American Society for Testing and Materials standards are widely used for commercial and industrial real estate transactions.  Environmental assessments are part of the due diligence process, to either :</a:t>
            </a:r>
          </a:p>
          <a:p>
            <a:pPr marL="228600" indent="-228600">
              <a:buFontTx/>
              <a:buAutoNum type="arabicParenR"/>
            </a:pPr>
            <a:r>
              <a:rPr lang="en-US" dirty="0"/>
              <a:t>avoid taking ownership of contaminated property,</a:t>
            </a:r>
          </a:p>
          <a:p>
            <a:pPr marL="228600" indent="-228600">
              <a:buFontTx/>
              <a:buAutoNum type="arabicParenR"/>
            </a:pPr>
            <a:r>
              <a:rPr lang="en-US" dirty="0"/>
              <a:t>avoid responsibility for cleanup under CERCLA as an “innocent landowner” (i.e., the buyer made a reasonable attempt to identify contamination before taking ownership, did not find any, and therefore should not be held responsible for future environmental cleanup, assuming that no contamination occurs during ownership, or </a:t>
            </a:r>
          </a:p>
          <a:p>
            <a:pPr marL="228600" indent="-228600">
              <a:buFontTx/>
              <a:buAutoNum type="arabicParenR"/>
            </a:pPr>
            <a:r>
              <a:rPr lang="en-US" dirty="0"/>
              <a:t>evaluate whether environmental risks are worth accepting in a case where contamination is discovered.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4A646C-66EB-49EB-BF54-73B6AEB483AF}" type="slidenum">
              <a:rPr lang="en-US"/>
              <a:pPr/>
              <a:t>20</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00307-3512-4AA3-A186-400067147135}" type="slidenum">
              <a:rPr lang="en-US"/>
              <a:pPr/>
              <a:t>21</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D1F96-E5F5-471C-970C-E77D14B75E14}" type="slidenum">
              <a:rPr lang="en-US"/>
              <a:pPr/>
              <a:t>22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6B2C3-2A8E-4820-A268-E9BDC04E2CC5}" type="slidenum">
              <a:rPr lang="en-US"/>
              <a:pPr/>
              <a:t>23</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8A64E-47C8-4EA2-BF44-AD5C2FBF7078}" type="slidenum">
              <a:rPr lang="en-US"/>
              <a:pPr/>
              <a:t>24</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7E84E-EF12-41EF-B8F7-63846DD240DE}" type="slidenum">
              <a:rPr lang="en-US"/>
              <a:pPr/>
              <a:t>25</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6D4F3-056A-43B1-8B4E-2C86DEA0349F}" type="slidenum">
              <a:rPr lang="en-US"/>
              <a:pPr/>
              <a:t>26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C97E7-561A-47BE-81DF-DB62081A1223}" type="slidenum">
              <a:rPr lang="en-US"/>
              <a:pPr/>
              <a:t>27</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A199B-27DC-4249-8752-6EB2C38D016E}" type="slidenum">
              <a:rPr lang="en-US"/>
              <a:pPr/>
              <a:t>28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6EB9C-8909-4F7E-AFD8-80D4BBA99FE7}" type="slidenum">
              <a:rPr lang="en-US"/>
              <a:pPr/>
              <a:t>29</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D8AAC-83E6-4185-B805-EEDA97A981DC}" type="slidenum">
              <a:rPr lang="en-US"/>
              <a:pPr/>
              <a:t>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33E931-5512-4239-9769-826005E0D89C}" type="slidenum">
              <a:rPr lang="en-US"/>
              <a:pPr/>
              <a:t>30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4D4CC9-1CB0-47CA-9999-7634BA62862A}" type="slidenum">
              <a:rPr lang="en-US"/>
              <a:pPr/>
              <a:t>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6159F-D5D1-41D2-92FA-BEC222E8232B}" type="slidenum">
              <a:rPr lang="en-US"/>
              <a:pPr/>
              <a:t>5</a:t>
            </a:fld>
            <a:endParaRPr lang="en-US"/>
          </a:p>
        </p:txBody>
      </p:sp>
      <p:sp>
        <p:nvSpPr>
          <p:cNvPr id="7170" name="Rectangle 2"/>
          <p:cNvSpPr>
            <a:spLocks noGrp="1" noRot="1" noChangeAspect="1" noChangeArrowheads="1" noTextEdit="1"/>
          </p:cNvSpPr>
          <p:nvPr>
            <p:ph type="sldImg"/>
          </p:nvPr>
        </p:nvSpPr>
        <p:spPr>
          <a:xfrm>
            <a:off x="1152525" y="692150"/>
            <a:ext cx="4554538" cy="3416300"/>
          </a:xfrm>
          <a:ln/>
        </p:spPr>
      </p:sp>
      <p:sp>
        <p:nvSpPr>
          <p:cNvPr id="7171" name="Rectangle 3"/>
          <p:cNvSpPr>
            <a:spLocks noGrp="1" noChangeArrowheads="1"/>
          </p:cNvSpPr>
          <p:nvPr>
            <p:ph type="body" idx="1"/>
          </p:nvPr>
        </p:nvSpPr>
        <p:spPr>
          <a:xfrm>
            <a:off x="914400" y="4341813"/>
            <a:ext cx="5029200" cy="4116387"/>
          </a:xfrm>
        </p:spPr>
        <p:txBody>
          <a:bodyPr/>
          <a:lstStyle/>
          <a:p>
            <a:r>
              <a:rPr lang="en-US"/>
              <a:t>For a records review, standard historical sources include: aerial photos, fire insurance maps, property tax files, recorded land title records, USGS 7.5 minute topographic maps, local street directories, and building department records.</a:t>
            </a:r>
          </a:p>
          <a:p>
            <a:endParaRPr lang="en-US"/>
          </a:p>
          <a:p>
            <a:r>
              <a:rPr lang="en-US"/>
              <a:t>The site reconnaissance is a site visit where property uses and conditions that are visually and physically observed are noted.  Uses and conditions may not be easily determined visually, but may be identified through interviews with current and past property owners or occupants.  Local government officials, like the fire department or local health agency, may provide useful information through an interview.</a:t>
            </a:r>
          </a:p>
          <a:p>
            <a:endParaRPr lang="en-US"/>
          </a:p>
          <a:p>
            <a:r>
              <a:rPr lang="en-US"/>
              <a:t>A written report is prepared that summarizes findings and includes key historical exhibits.  The report is to provide the credentials and signature of the environmental professional involved in conducting the Phase I ESA.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8E1A3F-03DD-47B6-A49E-B4CD233C484A}" type="slidenum">
              <a:rPr lang="en-US"/>
              <a:pPr/>
              <a:t>6</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E0673-9BF7-469A-92DA-46DDAA2B9C19}" type="slidenum">
              <a:rPr lang="en-US"/>
              <a:pPr/>
              <a:t>7</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BEC5D5-3919-4A8C-B9DC-585701A7F0DB}" type="slidenum">
              <a:rPr lang="en-US"/>
              <a:pPr/>
              <a:t>8</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01C56D-E2FC-47D9-B614-E887A2A1FE7C}" type="slidenum">
              <a:rPr lang="en-US"/>
              <a:pPr/>
              <a:t>9</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9154" name="Group 2"/>
          <p:cNvGrpSpPr>
            <a:grpSpLocks/>
          </p:cNvGrpSpPr>
          <p:nvPr/>
        </p:nvGrpSpPr>
        <p:grpSpPr bwMode="auto">
          <a:xfrm>
            <a:off x="3175" y="4267200"/>
            <a:ext cx="9140825" cy="2590800"/>
            <a:chOff x="2" y="2688"/>
            <a:chExt cx="5758" cy="1632"/>
          </a:xfrm>
        </p:grpSpPr>
        <p:sp>
          <p:nvSpPr>
            <p:cNvPr id="4915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49156" name="Group 4"/>
            <p:cNvGrpSpPr>
              <a:grpSpLocks/>
            </p:cNvGrpSpPr>
            <p:nvPr userDrawn="1"/>
          </p:nvGrpSpPr>
          <p:grpSpPr bwMode="auto">
            <a:xfrm>
              <a:off x="3528" y="3715"/>
              <a:ext cx="792" cy="521"/>
              <a:chOff x="3527" y="3715"/>
              <a:chExt cx="792" cy="521"/>
            </a:xfrm>
          </p:grpSpPr>
          <p:sp>
            <p:nvSpPr>
              <p:cNvPr id="491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491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491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1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491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1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491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491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491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491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49168" name="Group 16"/>
            <p:cNvGrpSpPr>
              <a:grpSpLocks/>
            </p:cNvGrpSpPr>
            <p:nvPr userDrawn="1"/>
          </p:nvGrpSpPr>
          <p:grpSpPr bwMode="auto">
            <a:xfrm>
              <a:off x="1776" y="3631"/>
              <a:ext cx="1626" cy="683"/>
              <a:chOff x="1776" y="3631"/>
              <a:chExt cx="1626" cy="683"/>
            </a:xfrm>
          </p:grpSpPr>
          <p:sp>
            <p:nvSpPr>
              <p:cNvPr id="4916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4917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4917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4917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917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917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917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4917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4917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4917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4917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4918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4918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4918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4918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8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8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918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49187" name="Group 35"/>
            <p:cNvGrpSpPr>
              <a:grpSpLocks/>
            </p:cNvGrpSpPr>
            <p:nvPr userDrawn="1"/>
          </p:nvGrpSpPr>
          <p:grpSpPr bwMode="auto">
            <a:xfrm>
              <a:off x="4128" y="3360"/>
              <a:ext cx="1351" cy="821"/>
              <a:chOff x="4128" y="3360"/>
              <a:chExt cx="1351" cy="821"/>
            </a:xfrm>
          </p:grpSpPr>
          <p:sp>
            <p:nvSpPr>
              <p:cNvPr id="49188"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89"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90"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49191"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2"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3"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4"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9195"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49196"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49197"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98"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919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4920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4920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20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920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920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49205" name="Group 53"/>
            <p:cNvGrpSpPr>
              <a:grpSpLocks/>
            </p:cNvGrpSpPr>
            <p:nvPr userDrawn="1"/>
          </p:nvGrpSpPr>
          <p:grpSpPr bwMode="auto">
            <a:xfrm>
              <a:off x="5280" y="3024"/>
              <a:ext cx="425" cy="258"/>
              <a:chOff x="5280" y="3024"/>
              <a:chExt cx="425" cy="258"/>
            </a:xfrm>
          </p:grpSpPr>
          <p:sp>
            <p:nvSpPr>
              <p:cNvPr id="49206"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07"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08"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09"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9210"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9211"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9212"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49213" name="Group 61"/>
              <p:cNvGrpSpPr>
                <a:grpSpLocks/>
              </p:cNvGrpSpPr>
              <p:nvPr/>
            </p:nvGrpSpPr>
            <p:grpSpPr bwMode="auto">
              <a:xfrm>
                <a:off x="5381" y="3085"/>
                <a:ext cx="227" cy="132"/>
                <a:chOff x="5381" y="3085"/>
                <a:chExt cx="227" cy="132"/>
              </a:xfrm>
            </p:grpSpPr>
            <p:sp>
              <p:nvSpPr>
                <p:cNvPr id="4921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921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4921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921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4921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921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9220"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49221"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49222" name="Rectangle 70"/>
          <p:cNvSpPr>
            <a:spLocks noGrp="1" noChangeArrowheads="1"/>
          </p:cNvSpPr>
          <p:nvPr>
            <p:ph type="sldNum" sz="quarter" idx="4"/>
          </p:nvPr>
        </p:nvSpPr>
        <p:spPr>
          <a:xfrm>
            <a:off x="6553200" y="6248400"/>
            <a:ext cx="2133600" cy="457200"/>
          </a:xfrm>
        </p:spPr>
        <p:txBody>
          <a:bodyPr/>
          <a:lstStyle>
            <a:lvl1pPr>
              <a:defRPr/>
            </a:lvl1pPr>
          </a:lstStyle>
          <a:p>
            <a:fld id="{F8991A62-A25A-42C8-887D-AA249ED6925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E67329-3C63-468D-AC02-357089FBD5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C117AD-2525-460D-B62F-7B345764FEC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B01D87F-775D-4732-941B-42EA32C332B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720A5FE9-C99F-4692-B9C0-D8C1BC30FA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35CA68-1D98-4386-8D2D-DC8D89DD155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D46743-A742-494A-B754-21468FF5AB5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31C55D-2662-4E3A-B625-F698A017356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DE08DF2-231B-49E5-8581-27AEA32AC86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4541AE-9D66-490D-A789-01F3D51E037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5DB61D-85AF-41D4-9ADB-3692A91101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B2C97B-A65E-4228-875B-B4CE9DCC00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8DCB83-E929-498A-8B10-DCC8EBF629C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48131" name="Group 3"/>
          <p:cNvGrpSpPr>
            <a:grpSpLocks/>
          </p:cNvGrpSpPr>
          <p:nvPr/>
        </p:nvGrpSpPr>
        <p:grpSpPr bwMode="auto">
          <a:xfrm>
            <a:off x="3175" y="4267200"/>
            <a:ext cx="9140825" cy="2590800"/>
            <a:chOff x="2" y="2688"/>
            <a:chExt cx="5758" cy="1632"/>
          </a:xfrm>
        </p:grpSpPr>
        <p:sp>
          <p:nvSpPr>
            <p:cNvPr id="4813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48133" name="Group 5"/>
            <p:cNvGrpSpPr>
              <a:grpSpLocks/>
            </p:cNvGrpSpPr>
            <p:nvPr userDrawn="1"/>
          </p:nvGrpSpPr>
          <p:grpSpPr bwMode="auto">
            <a:xfrm>
              <a:off x="3528" y="3715"/>
              <a:ext cx="792" cy="521"/>
              <a:chOff x="3527" y="3715"/>
              <a:chExt cx="792" cy="521"/>
            </a:xfrm>
          </p:grpSpPr>
          <p:sp>
            <p:nvSpPr>
              <p:cNvPr id="4813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4813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4813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3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4813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3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4814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4814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4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4814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4814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48145" name="Group 17"/>
            <p:cNvGrpSpPr>
              <a:grpSpLocks/>
            </p:cNvGrpSpPr>
            <p:nvPr userDrawn="1"/>
          </p:nvGrpSpPr>
          <p:grpSpPr bwMode="auto">
            <a:xfrm>
              <a:off x="1776" y="3631"/>
              <a:ext cx="1626" cy="683"/>
              <a:chOff x="1776" y="3631"/>
              <a:chExt cx="1626" cy="683"/>
            </a:xfrm>
          </p:grpSpPr>
          <p:sp>
            <p:nvSpPr>
              <p:cNvPr id="4814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4814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4814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4814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815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815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815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4815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4815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4815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4815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4815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4815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4815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4816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6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6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816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48164" name="Group 36"/>
            <p:cNvGrpSpPr>
              <a:grpSpLocks/>
            </p:cNvGrpSpPr>
            <p:nvPr userDrawn="1"/>
          </p:nvGrpSpPr>
          <p:grpSpPr bwMode="auto">
            <a:xfrm>
              <a:off x="4128" y="3360"/>
              <a:ext cx="1351" cy="821"/>
              <a:chOff x="4128" y="3360"/>
              <a:chExt cx="1351" cy="821"/>
            </a:xfrm>
          </p:grpSpPr>
          <p:sp>
            <p:nvSpPr>
              <p:cNvPr id="4816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6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6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4816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6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7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7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817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4817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4817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7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817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4817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4817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7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818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818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48182" name="Group 54"/>
            <p:cNvGrpSpPr>
              <a:grpSpLocks/>
            </p:cNvGrpSpPr>
            <p:nvPr userDrawn="1"/>
          </p:nvGrpSpPr>
          <p:grpSpPr bwMode="auto">
            <a:xfrm>
              <a:off x="5280" y="3024"/>
              <a:ext cx="425" cy="258"/>
              <a:chOff x="5280" y="3024"/>
              <a:chExt cx="425" cy="258"/>
            </a:xfrm>
          </p:grpSpPr>
          <p:sp>
            <p:nvSpPr>
              <p:cNvPr id="4818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818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818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818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48190" name="Group 62"/>
              <p:cNvGrpSpPr>
                <a:grpSpLocks/>
              </p:cNvGrpSpPr>
              <p:nvPr/>
            </p:nvGrpSpPr>
            <p:grpSpPr bwMode="auto">
              <a:xfrm>
                <a:off x="5381" y="3085"/>
                <a:ext cx="227" cy="132"/>
                <a:chOff x="5381" y="3085"/>
                <a:chExt cx="227" cy="132"/>
              </a:xfrm>
            </p:grpSpPr>
            <p:sp>
              <p:nvSpPr>
                <p:cNvPr id="4819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819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4819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819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4819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819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9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4819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4819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7239029F-27CF-4F45-A0C6-4E907119352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id="1" dur="indefinite" restart="never" nodeType="tmRoot"/>
      </p:par>
    </p:tnLst>
  </p:timing>
  <p:txStyles>
    <p:titleStyle>
      <a:lvl1pPr algn="ctr" rtl="0" fontAlgn="base">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rgbClr val="FFFF00"/>
        </a:buClr>
        <a:buFont typeface="Wingdings" pitchFamily="2" charset="2"/>
        <a:buChar char="Ø"/>
        <a:defRPr sz="3200">
          <a:solidFill>
            <a:srgbClr val="FFFF00"/>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rgbClr val="FFFF00"/>
        </a:buClr>
        <a:buFont typeface="Wingdings" pitchFamily="2" charset="2"/>
        <a:buChar char="l"/>
        <a:defRPr sz="2800">
          <a:solidFill>
            <a:srgbClr val="FFFF00"/>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rgbClr val="FFFF00"/>
        </a:buClr>
        <a:buChar char="•"/>
        <a:defRPr sz="2400">
          <a:solidFill>
            <a:srgbClr val="FFFF00"/>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rgbClr val="FFFF00"/>
        </a:buClr>
        <a:buFont typeface="Wingdings" pitchFamily="2" charset="2"/>
        <a:buChar char="l"/>
        <a:defRPr sz="2000">
          <a:solidFill>
            <a:srgbClr val="FFFF00"/>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rgbClr val="FFFF00"/>
        </a:buClr>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martin1@k-state.edu"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fdbeck@ilstu.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8200"/>
            <a:ext cx="7772400" cy="2133600"/>
          </a:xfrm>
        </p:spPr>
        <p:txBody>
          <a:bodyPr/>
          <a:lstStyle/>
          <a:p>
            <a:r>
              <a:rPr lang="en-US" sz="4800" dirty="0"/>
              <a:t>Environmental Considerations prior to purchasing Properties</a:t>
            </a:r>
          </a:p>
        </p:txBody>
      </p:sp>
      <p:sp>
        <p:nvSpPr>
          <p:cNvPr id="2051" name="Rectangle 3"/>
          <p:cNvSpPr>
            <a:spLocks noGrp="1" noChangeArrowheads="1"/>
          </p:cNvSpPr>
          <p:nvPr>
            <p:ph type="subTitle" idx="1"/>
          </p:nvPr>
        </p:nvSpPr>
        <p:spPr/>
        <p:txBody>
          <a:bodyPr/>
          <a:lstStyle/>
          <a:p>
            <a:r>
              <a:rPr lang="en-US" dirty="0"/>
              <a:t>Sabine E. Martin, Ph.D., P.G.</a:t>
            </a:r>
          </a:p>
          <a:p>
            <a:endParaRPr lang="en-US" dirty="0"/>
          </a:p>
          <a:p>
            <a:r>
              <a:rPr lang="en-US" sz="2400" dirty="0"/>
              <a:t>Center for Hazardous Substance Research</a:t>
            </a:r>
          </a:p>
          <a:p>
            <a:r>
              <a:rPr lang="en-US" sz="2400" dirty="0"/>
              <a:t>Kansas State </a:t>
            </a:r>
            <a:r>
              <a:rPr lang="en-US" sz="2400" dirty="0" smtClean="0"/>
              <a:t>University</a:t>
            </a:r>
          </a:p>
          <a:p>
            <a:r>
              <a:rPr lang="en-US" sz="2400" dirty="0" smtClean="0"/>
              <a:t>April 2010</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All Appropriate Inquiry, </a:t>
            </a:r>
            <a:r>
              <a:rPr lang="en-US" sz="2800"/>
              <a:t>cont.</a:t>
            </a:r>
          </a:p>
        </p:txBody>
      </p:sp>
      <p:sp>
        <p:nvSpPr>
          <p:cNvPr id="68611" name="Rectangle 3"/>
          <p:cNvSpPr>
            <a:spLocks noGrp="1" noChangeArrowheads="1"/>
          </p:cNvSpPr>
          <p:nvPr>
            <p:ph type="body" idx="1"/>
          </p:nvPr>
        </p:nvSpPr>
        <p:spPr>
          <a:xfrm>
            <a:off x="457200" y="2332038"/>
            <a:ext cx="8229600" cy="4525962"/>
          </a:xfrm>
        </p:spPr>
        <p:txBody>
          <a:bodyPr/>
          <a:lstStyle/>
          <a:p>
            <a:r>
              <a:rPr lang="en-US" dirty="0">
                <a:solidFill>
                  <a:schemeClr val="tx2"/>
                </a:solidFill>
              </a:rPr>
              <a:t>Rule was published in the Federal Registry November 1, 2005</a:t>
            </a:r>
          </a:p>
          <a:p>
            <a:endParaRPr lang="en-US" dirty="0">
              <a:solidFill>
                <a:schemeClr val="tx2"/>
              </a:solidFill>
            </a:endParaRPr>
          </a:p>
          <a:p>
            <a:r>
              <a:rPr lang="en-US" dirty="0">
                <a:solidFill>
                  <a:schemeClr val="tx2"/>
                </a:solidFill>
              </a:rPr>
              <a:t>The final rule was effective as of November 1, 2006</a:t>
            </a:r>
          </a:p>
          <a:p>
            <a:endParaRPr lang="en-US" dirty="0"/>
          </a:p>
          <a:p>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smtClean="0"/>
              <a:t>AAI Compliance</a:t>
            </a:r>
            <a:endParaRPr lang="en-US" sz="2800" dirty="0"/>
          </a:p>
        </p:txBody>
      </p:sp>
      <p:sp>
        <p:nvSpPr>
          <p:cNvPr id="70659" name="Rectangle 3"/>
          <p:cNvSpPr>
            <a:spLocks noGrp="1" noChangeArrowheads="1"/>
          </p:cNvSpPr>
          <p:nvPr>
            <p:ph type="body" idx="1"/>
          </p:nvPr>
        </p:nvSpPr>
        <p:spPr>
          <a:xfrm>
            <a:off x="457200" y="1905000"/>
            <a:ext cx="8229600" cy="4495800"/>
          </a:xfrm>
        </p:spPr>
        <p:txBody>
          <a:bodyPr/>
          <a:lstStyle/>
          <a:p>
            <a:r>
              <a:rPr lang="en-US" dirty="0" smtClean="0">
                <a:solidFill>
                  <a:schemeClr val="tx2"/>
                </a:solidFill>
              </a:rPr>
              <a:t>AAI final rule standards  </a:t>
            </a:r>
            <a:r>
              <a:rPr lang="en-US" sz="2800" dirty="0" smtClean="0">
                <a:solidFill>
                  <a:schemeClr val="tx2"/>
                </a:solidFill>
              </a:rPr>
              <a:t>(effective as of 11-01-06</a:t>
            </a:r>
          </a:p>
          <a:p>
            <a:pPr>
              <a:buNone/>
            </a:pPr>
            <a:endParaRPr lang="en-US" sz="2800" dirty="0" smtClean="0">
              <a:solidFill>
                <a:schemeClr val="tx2"/>
              </a:solidFill>
            </a:endParaRPr>
          </a:p>
          <a:p>
            <a:pPr algn="ctr">
              <a:buFont typeface="Wingdings" pitchFamily="2" charset="2"/>
              <a:buNone/>
            </a:pPr>
            <a:r>
              <a:rPr lang="en-US" b="1" dirty="0" smtClean="0">
                <a:solidFill>
                  <a:schemeClr val="accent1">
                    <a:lumMod val="40000"/>
                    <a:lumOff val="60000"/>
                  </a:schemeClr>
                </a:solidFill>
              </a:rPr>
              <a:t>OR</a:t>
            </a:r>
          </a:p>
          <a:p>
            <a:pPr algn="ctr">
              <a:buFont typeface="Wingdings" pitchFamily="2" charset="2"/>
              <a:buNone/>
            </a:pPr>
            <a:endParaRPr lang="en-US" dirty="0">
              <a:solidFill>
                <a:schemeClr val="tx2"/>
              </a:solidFill>
            </a:endParaRPr>
          </a:p>
          <a:p>
            <a:r>
              <a:rPr lang="en-US" dirty="0" smtClean="0">
                <a:solidFill>
                  <a:schemeClr val="tx2"/>
                </a:solidFill>
              </a:rPr>
              <a:t>follow </a:t>
            </a:r>
            <a:r>
              <a:rPr lang="en-US" dirty="0">
                <a:solidFill>
                  <a:schemeClr val="tx2"/>
                </a:solidFill>
              </a:rPr>
              <a:t>the standards set forth in ASTM E1527-05 Phase I </a:t>
            </a:r>
            <a:r>
              <a:rPr lang="en-US" dirty="0" err="1">
                <a:solidFill>
                  <a:schemeClr val="tx2"/>
                </a:solidFill>
              </a:rPr>
              <a:t>Env</a:t>
            </a:r>
            <a:r>
              <a:rPr lang="en-US" dirty="0">
                <a:solidFill>
                  <a:schemeClr val="tx2"/>
                </a:solidFill>
              </a:rPr>
              <a:t>. Site Assessment Process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AAI Requirements, </a:t>
            </a:r>
            <a:r>
              <a:rPr lang="en-US" sz="2800" dirty="0"/>
              <a:t>cont.</a:t>
            </a:r>
          </a:p>
        </p:txBody>
      </p:sp>
      <p:sp>
        <p:nvSpPr>
          <p:cNvPr id="73731" name="Rectangle 3"/>
          <p:cNvSpPr>
            <a:spLocks noGrp="1" noChangeArrowheads="1"/>
          </p:cNvSpPr>
          <p:nvPr>
            <p:ph type="body" idx="1"/>
          </p:nvPr>
        </p:nvSpPr>
        <p:spPr/>
        <p:txBody>
          <a:bodyPr/>
          <a:lstStyle/>
          <a:p>
            <a:pPr>
              <a:lnSpc>
                <a:spcPct val="80000"/>
              </a:lnSpc>
            </a:pPr>
            <a:r>
              <a:rPr lang="en-US" sz="2400" dirty="0">
                <a:solidFill>
                  <a:schemeClr val="tx2"/>
                </a:solidFill>
              </a:rPr>
              <a:t>AAI applicable to commercial real estate, residential used for commercial purposes, residential under </a:t>
            </a:r>
            <a:r>
              <a:rPr lang="en-US" sz="2400" dirty="0" err="1">
                <a:solidFill>
                  <a:schemeClr val="tx2"/>
                </a:solidFill>
              </a:rPr>
              <a:t>gov</a:t>
            </a:r>
            <a:r>
              <a:rPr lang="en-US" sz="2400" dirty="0">
                <a:solidFill>
                  <a:schemeClr val="tx2"/>
                </a:solidFill>
              </a:rPr>
              <a:t>. ownership</a:t>
            </a:r>
          </a:p>
          <a:p>
            <a:pPr>
              <a:lnSpc>
                <a:spcPct val="80000"/>
              </a:lnSpc>
            </a:pPr>
            <a:endParaRPr lang="en-US" sz="2400" dirty="0">
              <a:solidFill>
                <a:schemeClr val="tx2"/>
              </a:solidFill>
            </a:endParaRPr>
          </a:p>
          <a:p>
            <a:pPr>
              <a:lnSpc>
                <a:spcPct val="80000"/>
              </a:lnSpc>
            </a:pPr>
            <a:r>
              <a:rPr lang="en-US" sz="2400" dirty="0">
                <a:solidFill>
                  <a:schemeClr val="tx2"/>
                </a:solidFill>
              </a:rPr>
              <a:t>Identify releases or threatened releases of hazardous substances on subject property</a:t>
            </a:r>
          </a:p>
          <a:p>
            <a:pPr>
              <a:lnSpc>
                <a:spcPct val="80000"/>
              </a:lnSpc>
            </a:pPr>
            <a:endParaRPr lang="en-US" sz="2400" dirty="0">
              <a:solidFill>
                <a:schemeClr val="tx2"/>
              </a:solidFill>
            </a:endParaRPr>
          </a:p>
          <a:p>
            <a:pPr>
              <a:lnSpc>
                <a:spcPct val="80000"/>
              </a:lnSpc>
            </a:pPr>
            <a:r>
              <a:rPr lang="en-US" sz="2400" dirty="0">
                <a:solidFill>
                  <a:schemeClr val="tx2"/>
                </a:solidFill>
              </a:rPr>
              <a:t>AAI report valid for 1 year, after that it becomes invalid</a:t>
            </a:r>
          </a:p>
          <a:p>
            <a:pPr>
              <a:lnSpc>
                <a:spcPct val="80000"/>
              </a:lnSpc>
              <a:buFont typeface="Wingdings" pitchFamily="2" charset="2"/>
              <a:buNone/>
            </a:pPr>
            <a:endParaRPr lang="en-US" sz="2400" dirty="0">
              <a:solidFill>
                <a:schemeClr val="tx2"/>
              </a:solidFill>
            </a:endParaRPr>
          </a:p>
          <a:p>
            <a:pPr>
              <a:lnSpc>
                <a:spcPct val="80000"/>
              </a:lnSpc>
            </a:pPr>
            <a:r>
              <a:rPr lang="en-US" sz="2400" dirty="0">
                <a:solidFill>
                  <a:schemeClr val="tx2"/>
                </a:solidFill>
              </a:rPr>
              <a:t>AAI must be conducted </a:t>
            </a:r>
            <a:r>
              <a:rPr lang="en-US" sz="2400" dirty="0">
                <a:solidFill>
                  <a:srgbClr val="FFC000"/>
                </a:solidFill>
              </a:rPr>
              <a:t>within </a:t>
            </a:r>
            <a:r>
              <a:rPr lang="en-US" sz="2400" b="1" dirty="0">
                <a:solidFill>
                  <a:srgbClr val="FFC000"/>
                </a:solidFill>
              </a:rPr>
              <a:t>1 year </a:t>
            </a:r>
            <a:r>
              <a:rPr lang="en-US" sz="2400" dirty="0">
                <a:solidFill>
                  <a:srgbClr val="FFC000"/>
                </a:solidFill>
              </a:rPr>
              <a:t>prior to purchase </a:t>
            </a:r>
            <a:r>
              <a:rPr lang="en-US" sz="2400" dirty="0">
                <a:solidFill>
                  <a:schemeClr val="tx2"/>
                </a:solidFill>
              </a:rPr>
              <a:t>of the property with certain aspects conducted or updated  </a:t>
            </a:r>
            <a:r>
              <a:rPr lang="en-US" sz="2400" dirty="0">
                <a:solidFill>
                  <a:srgbClr val="FFC000"/>
                </a:solidFill>
              </a:rPr>
              <a:t>within </a:t>
            </a:r>
            <a:r>
              <a:rPr lang="en-US" sz="2400" b="1" dirty="0">
                <a:solidFill>
                  <a:srgbClr val="FFC000"/>
                </a:solidFill>
              </a:rPr>
              <a:t>180 days </a:t>
            </a:r>
            <a:r>
              <a:rPr lang="en-US" sz="2400" dirty="0">
                <a:solidFill>
                  <a:srgbClr val="FFC000"/>
                </a:solidFill>
              </a:rPr>
              <a:t>of purchase </a:t>
            </a:r>
            <a:r>
              <a:rPr lang="en-US" sz="2400" dirty="0">
                <a:solidFill>
                  <a:schemeClr val="tx2"/>
                </a:solidFill>
              </a:rPr>
              <a:t>date (i.e. site inspection, interviews, local records search, EPs declaration).</a:t>
            </a:r>
          </a:p>
          <a:p>
            <a:pPr>
              <a:lnSpc>
                <a:spcPct val="80000"/>
              </a:lnSpc>
            </a:pPr>
            <a:endParaRPr lang="en-US" sz="2400" dirty="0"/>
          </a:p>
          <a:p>
            <a:pPr>
              <a:lnSpc>
                <a:spcPct val="80000"/>
              </a:lnSpc>
            </a:pP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t>AAI Requirements</a:t>
            </a:r>
          </a:p>
        </p:txBody>
      </p:sp>
      <p:sp>
        <p:nvSpPr>
          <p:cNvPr id="71683" name="Rectangle 3"/>
          <p:cNvSpPr>
            <a:spLocks noGrp="1" noChangeArrowheads="1"/>
          </p:cNvSpPr>
          <p:nvPr>
            <p:ph type="body" idx="1"/>
          </p:nvPr>
        </p:nvSpPr>
        <p:spPr/>
        <p:txBody>
          <a:bodyPr/>
          <a:lstStyle/>
          <a:p>
            <a:pPr>
              <a:lnSpc>
                <a:spcPct val="90000"/>
              </a:lnSpc>
            </a:pPr>
            <a:r>
              <a:rPr lang="en-US" sz="2400" dirty="0">
                <a:solidFill>
                  <a:schemeClr val="tx2"/>
                </a:solidFill>
              </a:rPr>
              <a:t>Inquiry to be conducted by an </a:t>
            </a:r>
            <a:r>
              <a:rPr lang="en-US" sz="2400" dirty="0">
                <a:solidFill>
                  <a:schemeClr val="accent1">
                    <a:lumMod val="40000"/>
                    <a:lumOff val="60000"/>
                  </a:schemeClr>
                </a:solidFill>
              </a:rPr>
              <a:t>“Environmental Professional”</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Interviews</a:t>
            </a:r>
            <a:r>
              <a:rPr lang="en-US" sz="2400" dirty="0">
                <a:solidFill>
                  <a:schemeClr val="tx2"/>
                </a:solidFill>
              </a:rPr>
              <a:t> with past and present owners, operators, occupants of the facility/site</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Review of historical records </a:t>
            </a:r>
            <a:r>
              <a:rPr lang="en-US" sz="2400" dirty="0">
                <a:solidFill>
                  <a:schemeClr val="tx2"/>
                </a:solidFill>
              </a:rPr>
              <a:t>since the property was first developed</a:t>
            </a:r>
          </a:p>
          <a:p>
            <a:pPr>
              <a:lnSpc>
                <a:spcPct val="90000"/>
              </a:lnSpc>
            </a:pPr>
            <a:endParaRPr lang="en-US" sz="2400" dirty="0">
              <a:solidFill>
                <a:schemeClr val="tx2"/>
              </a:solidFill>
            </a:endParaRPr>
          </a:p>
          <a:p>
            <a:pPr>
              <a:lnSpc>
                <a:spcPct val="90000"/>
              </a:lnSpc>
            </a:pPr>
            <a:r>
              <a:rPr lang="en-US" sz="2400" dirty="0">
                <a:solidFill>
                  <a:schemeClr val="tx2"/>
                </a:solidFill>
              </a:rPr>
              <a:t>Searches for recorded </a:t>
            </a:r>
            <a:r>
              <a:rPr lang="en-US" sz="2400" dirty="0" err="1">
                <a:solidFill>
                  <a:schemeClr val="accent1">
                    <a:lumMod val="40000"/>
                    <a:lumOff val="60000"/>
                  </a:schemeClr>
                </a:solidFill>
              </a:rPr>
              <a:t>env</a:t>
            </a:r>
            <a:r>
              <a:rPr lang="en-US" sz="2400" dirty="0">
                <a:solidFill>
                  <a:schemeClr val="accent1">
                    <a:lumMod val="40000"/>
                    <a:lumOff val="60000"/>
                  </a:schemeClr>
                </a:solidFill>
              </a:rPr>
              <a:t>. clean-up liens </a:t>
            </a:r>
            <a:r>
              <a:rPr lang="en-US" sz="2400" dirty="0">
                <a:solidFill>
                  <a:schemeClr val="tx2"/>
                </a:solidFill>
              </a:rPr>
              <a:t>against the facility/site filed under federal, tribal, state, or local law</a:t>
            </a:r>
          </a:p>
          <a:p>
            <a:pPr>
              <a:lnSpc>
                <a:spcPct val="90000"/>
              </a:lnSpc>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AAI Requirements, </a:t>
            </a:r>
            <a:r>
              <a:rPr lang="en-US" sz="2800" dirty="0"/>
              <a:t>cont.</a:t>
            </a:r>
          </a:p>
        </p:txBody>
      </p:sp>
      <p:sp>
        <p:nvSpPr>
          <p:cNvPr id="72707" name="Rectangle 3"/>
          <p:cNvSpPr>
            <a:spLocks noGrp="1" noChangeArrowheads="1"/>
          </p:cNvSpPr>
          <p:nvPr>
            <p:ph type="body" idx="1"/>
          </p:nvPr>
        </p:nvSpPr>
        <p:spPr>
          <a:xfrm>
            <a:off x="457200" y="1981200"/>
            <a:ext cx="8229600" cy="4144963"/>
          </a:xfrm>
        </p:spPr>
        <p:txBody>
          <a:bodyPr/>
          <a:lstStyle/>
          <a:p>
            <a:pPr>
              <a:lnSpc>
                <a:spcPct val="90000"/>
              </a:lnSpc>
            </a:pPr>
            <a:r>
              <a:rPr lang="en-US" sz="2400" dirty="0">
                <a:solidFill>
                  <a:schemeClr val="accent1">
                    <a:lumMod val="40000"/>
                    <a:lumOff val="60000"/>
                  </a:schemeClr>
                </a:solidFill>
              </a:rPr>
              <a:t>Reviews</a:t>
            </a:r>
            <a:r>
              <a:rPr lang="en-US" sz="2400" dirty="0">
                <a:solidFill>
                  <a:schemeClr val="tx2"/>
                </a:solidFill>
              </a:rPr>
              <a:t> of federal, tribal, state, or local government records</a:t>
            </a:r>
            <a:r>
              <a:rPr lang="en-US" sz="2400" dirty="0">
                <a:solidFill>
                  <a:schemeClr val="tx1"/>
                </a:solidFill>
              </a:rPr>
              <a:t> </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Review</a:t>
            </a:r>
            <a:r>
              <a:rPr lang="en-US" sz="2400" dirty="0">
                <a:solidFill>
                  <a:schemeClr val="tx2"/>
                </a:solidFill>
              </a:rPr>
              <a:t> of waste disposal records; UST records; </a:t>
            </a:r>
            <a:r>
              <a:rPr lang="en-US" sz="2400" dirty="0" err="1">
                <a:solidFill>
                  <a:schemeClr val="tx2"/>
                </a:solidFill>
              </a:rPr>
              <a:t>haz</a:t>
            </a:r>
            <a:r>
              <a:rPr lang="en-US" sz="2400" dirty="0">
                <a:solidFill>
                  <a:schemeClr val="tx2"/>
                </a:solidFill>
              </a:rPr>
              <a:t>. waste handling, generation, treatment, disposal records; spill records</a:t>
            </a:r>
          </a:p>
          <a:p>
            <a:pPr>
              <a:lnSpc>
                <a:spcPct val="90000"/>
              </a:lnSpc>
            </a:pPr>
            <a:endParaRPr lang="en-US" sz="2400" dirty="0">
              <a:solidFill>
                <a:schemeClr val="tx2"/>
              </a:solidFill>
            </a:endParaRPr>
          </a:p>
          <a:p>
            <a:pPr>
              <a:lnSpc>
                <a:spcPct val="90000"/>
              </a:lnSpc>
            </a:pPr>
            <a:r>
              <a:rPr lang="en-US" sz="2400" dirty="0">
                <a:solidFill>
                  <a:schemeClr val="accent1">
                    <a:lumMod val="40000"/>
                    <a:lumOff val="60000"/>
                  </a:schemeClr>
                </a:solidFill>
              </a:rPr>
              <a:t>Visual inspection </a:t>
            </a:r>
            <a:r>
              <a:rPr lang="en-US" sz="2400" dirty="0">
                <a:solidFill>
                  <a:schemeClr val="tx2"/>
                </a:solidFill>
              </a:rPr>
              <a:t>of site plus adjoining properties</a:t>
            </a:r>
          </a:p>
          <a:p>
            <a:pPr>
              <a:lnSpc>
                <a:spcPct val="90000"/>
              </a:lnSpc>
              <a:buFont typeface="Wingdings" pitchFamily="2" charset="2"/>
              <a:buNone/>
            </a:pPr>
            <a:endParaRPr lang="en-US" sz="2400" dirty="0">
              <a:solidFill>
                <a:schemeClr val="tx2"/>
              </a:solidFill>
            </a:endParaRPr>
          </a:p>
          <a:p>
            <a:pPr>
              <a:lnSpc>
                <a:spcPct val="90000"/>
              </a:lnSpc>
            </a:pPr>
            <a:r>
              <a:rPr lang="en-US" sz="2400" dirty="0">
                <a:solidFill>
                  <a:schemeClr val="accent1">
                    <a:lumMod val="40000"/>
                    <a:lumOff val="60000"/>
                  </a:schemeClr>
                </a:solidFill>
              </a:rPr>
              <a:t>Interview</a:t>
            </a:r>
            <a:r>
              <a:rPr lang="en-US" sz="2400" dirty="0">
                <a:solidFill>
                  <a:schemeClr val="tx2"/>
                </a:solidFill>
              </a:rPr>
              <a:t> adjoining property owners </a:t>
            </a:r>
            <a:r>
              <a:rPr lang="en-US" sz="2400" b="1" dirty="0">
                <a:solidFill>
                  <a:schemeClr val="accent1">
                    <a:lumMod val="40000"/>
                    <a:lumOff val="60000"/>
                  </a:schemeClr>
                </a:solidFill>
              </a:rPr>
              <a:t>mandatory</a:t>
            </a:r>
            <a:r>
              <a:rPr lang="en-US" sz="2400" dirty="0">
                <a:solidFill>
                  <a:schemeClr val="tx2"/>
                </a:solidFill>
              </a:rPr>
              <a:t> if subject property is abandoned</a:t>
            </a:r>
          </a:p>
          <a:p>
            <a:pPr>
              <a:lnSpc>
                <a:spcPct val="90000"/>
              </a:lnSpc>
              <a:buFont typeface="Wingdings" pitchFamily="2" charset="2"/>
              <a:buNone/>
            </a:pPr>
            <a:endParaRPr lang="en-US" sz="2400" dirty="0"/>
          </a:p>
          <a:p>
            <a:pPr>
              <a:lnSpc>
                <a:spcPct val="90000"/>
              </a:lnSpc>
            </a:pPr>
            <a:endParaRPr lang="en-US" sz="2400" dirty="0"/>
          </a:p>
          <a:p>
            <a:pPr>
              <a:lnSpc>
                <a:spcPct val="90000"/>
              </a:lnSpc>
            </a:pPr>
            <a:endParaRPr lang="en-US" sz="2400" dirty="0"/>
          </a:p>
          <a:p>
            <a:pPr>
              <a:lnSpc>
                <a:spcPct val="90000"/>
              </a:lnSpc>
            </a:pP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AAI Requirements, </a:t>
            </a:r>
            <a:r>
              <a:rPr lang="en-US" sz="2800"/>
              <a:t>cont.</a:t>
            </a:r>
          </a:p>
        </p:txBody>
      </p:sp>
      <p:sp>
        <p:nvSpPr>
          <p:cNvPr id="74755" name="Rectangle 3"/>
          <p:cNvSpPr>
            <a:spLocks noGrp="1" noChangeArrowheads="1"/>
          </p:cNvSpPr>
          <p:nvPr>
            <p:ph type="body" idx="1"/>
          </p:nvPr>
        </p:nvSpPr>
        <p:spPr/>
        <p:txBody>
          <a:bodyPr/>
          <a:lstStyle/>
          <a:p>
            <a:pPr>
              <a:lnSpc>
                <a:spcPct val="90000"/>
              </a:lnSpc>
            </a:pPr>
            <a:r>
              <a:rPr lang="en-US" sz="2800" dirty="0">
                <a:solidFill>
                  <a:schemeClr val="tx2"/>
                </a:solidFill>
              </a:rPr>
              <a:t>Responsibility for searching records of engineering and institutional controls falls to the EP (if sources are reasonably ascertainable) – requirement</a:t>
            </a:r>
          </a:p>
          <a:p>
            <a:pPr>
              <a:lnSpc>
                <a:spcPct val="90000"/>
              </a:lnSpc>
            </a:pPr>
            <a:endParaRPr lang="en-US" sz="2800" dirty="0">
              <a:solidFill>
                <a:schemeClr val="tx2"/>
              </a:solidFill>
            </a:endParaRPr>
          </a:p>
          <a:p>
            <a:pPr>
              <a:lnSpc>
                <a:spcPct val="90000"/>
              </a:lnSpc>
            </a:pPr>
            <a:r>
              <a:rPr lang="en-US" sz="2800" dirty="0">
                <a:solidFill>
                  <a:schemeClr val="tx2"/>
                </a:solidFill>
              </a:rPr>
              <a:t>Requires written opinion by EP addressing the thoroughness and reliability of the gathered data </a:t>
            </a:r>
          </a:p>
          <a:p>
            <a:pPr>
              <a:lnSpc>
                <a:spcPct val="90000"/>
              </a:lnSpc>
            </a:pPr>
            <a:endParaRPr lang="en-US" sz="2800" dirty="0">
              <a:solidFill>
                <a:schemeClr val="tx2"/>
              </a:solidFill>
            </a:endParaRPr>
          </a:p>
          <a:p>
            <a:pPr>
              <a:lnSpc>
                <a:spcPct val="90000"/>
              </a:lnSpc>
            </a:pPr>
            <a:r>
              <a:rPr lang="en-US" sz="2800" dirty="0">
                <a:solidFill>
                  <a:schemeClr val="tx2"/>
                </a:solidFill>
              </a:rPr>
              <a:t>Requires statement re. the EPs credentials and qualifications</a:t>
            </a:r>
          </a:p>
          <a:p>
            <a:pPr>
              <a:lnSpc>
                <a:spcPct val="90000"/>
              </a:lnSpc>
            </a:pP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t>AAI Requirements, </a:t>
            </a:r>
            <a:r>
              <a:rPr lang="en-US" sz="2800" dirty="0"/>
              <a:t>cont.</a:t>
            </a:r>
          </a:p>
        </p:txBody>
      </p:sp>
      <p:sp>
        <p:nvSpPr>
          <p:cNvPr id="75779" name="Rectangle 3"/>
          <p:cNvSpPr>
            <a:spLocks noGrp="1" noChangeArrowheads="1"/>
          </p:cNvSpPr>
          <p:nvPr>
            <p:ph type="body" idx="1"/>
          </p:nvPr>
        </p:nvSpPr>
        <p:spPr>
          <a:xfrm>
            <a:off x="457200" y="1828800"/>
            <a:ext cx="8229600" cy="4297363"/>
          </a:xfrm>
        </p:spPr>
        <p:txBody>
          <a:bodyPr/>
          <a:lstStyle/>
          <a:p>
            <a:r>
              <a:rPr lang="en-US" sz="2800" dirty="0">
                <a:solidFill>
                  <a:schemeClr val="tx2"/>
                </a:solidFill>
              </a:rPr>
              <a:t>Extensive documentation of </a:t>
            </a:r>
            <a:r>
              <a:rPr lang="en-US" sz="2800" b="1" dirty="0">
                <a:solidFill>
                  <a:srgbClr val="FFC000"/>
                </a:solidFill>
              </a:rPr>
              <a:t>data gaps</a:t>
            </a:r>
            <a:r>
              <a:rPr lang="en-US" sz="2800" dirty="0">
                <a:solidFill>
                  <a:schemeClr val="tx2"/>
                </a:solidFill>
              </a:rPr>
              <a:t>;  describe efforts to resolve </a:t>
            </a:r>
            <a:r>
              <a:rPr lang="en-US" sz="2800" dirty="0" smtClean="0">
                <a:solidFill>
                  <a:schemeClr val="tx2"/>
                </a:solidFill>
              </a:rPr>
              <a:t>them; </a:t>
            </a:r>
            <a:r>
              <a:rPr lang="en-US" sz="2800" dirty="0">
                <a:solidFill>
                  <a:schemeClr val="tx2"/>
                </a:solidFill>
              </a:rPr>
              <a:t>EP is required to issue an opinion about the impact of the data gaps on his/her ability to identify conditions indicative of releases or threatened releases of hazardous substances at the subject site </a:t>
            </a:r>
          </a:p>
          <a:p>
            <a:endParaRPr lang="en-US" sz="2800" dirty="0">
              <a:solidFill>
                <a:schemeClr val="tx2"/>
              </a:solidFill>
            </a:endParaRPr>
          </a:p>
          <a:p>
            <a:r>
              <a:rPr lang="en-US" sz="2800" dirty="0">
                <a:solidFill>
                  <a:schemeClr val="tx2"/>
                </a:solidFill>
              </a:rPr>
              <a:t>Places extensive reliance on the EPs professional judgment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Phase II ESA</a:t>
            </a:r>
          </a:p>
        </p:txBody>
      </p:sp>
      <p:sp>
        <p:nvSpPr>
          <p:cNvPr id="8195" name="Rectangle 3"/>
          <p:cNvSpPr>
            <a:spLocks noGrp="1" noChangeArrowheads="1"/>
          </p:cNvSpPr>
          <p:nvPr>
            <p:ph type="body" sz="half" idx="1"/>
          </p:nvPr>
        </p:nvSpPr>
        <p:spPr>
          <a:xfrm>
            <a:off x="533400" y="1828800"/>
            <a:ext cx="7907338" cy="4525963"/>
          </a:xfrm>
        </p:spPr>
        <p:txBody>
          <a:bodyPr/>
          <a:lstStyle/>
          <a:p>
            <a:pPr>
              <a:buFont typeface="Wingdings" pitchFamily="2" charset="2"/>
              <a:buNone/>
            </a:pPr>
            <a:r>
              <a:rPr lang="en-US" dirty="0">
                <a:solidFill>
                  <a:schemeClr val="tx2"/>
                </a:solidFill>
              </a:rPr>
              <a:t>evaluates the recognized environmental conditions identified in the Phase I</a:t>
            </a:r>
            <a:r>
              <a:rPr lang="en-US" i="1" dirty="0">
                <a:solidFill>
                  <a:schemeClr val="tx2"/>
                </a:solidFill>
              </a:rPr>
              <a:t> ESA</a:t>
            </a:r>
          </a:p>
        </p:txBody>
      </p:sp>
      <p:pic>
        <p:nvPicPr>
          <p:cNvPr id="8196" name="Picture 4" descr="PE01457_[1]"/>
          <p:cNvPicPr>
            <a:picLocks noGrp="1" noChangeAspect="1" noChangeArrowheads="1"/>
          </p:cNvPicPr>
          <p:nvPr>
            <p:ph sz="half" idx="2"/>
          </p:nvPr>
        </p:nvPicPr>
        <p:blipFill>
          <a:blip r:embed="rId3" cstate="print"/>
          <a:srcRect/>
          <a:stretch>
            <a:fillRect/>
          </a:stretch>
        </p:blipFill>
        <p:spPr>
          <a:xfrm>
            <a:off x="5715000" y="3429000"/>
            <a:ext cx="2814638" cy="3087688"/>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b="1" dirty="0"/>
              <a:t>Phase II ESA</a:t>
            </a:r>
            <a:r>
              <a:rPr lang="en-US" sz="4000" dirty="0"/>
              <a:t> </a:t>
            </a:r>
            <a:r>
              <a:rPr lang="en-US" sz="3200" dirty="0"/>
              <a:t>cont.</a:t>
            </a:r>
            <a:r>
              <a:rPr lang="en-US" sz="4000" dirty="0"/>
              <a:t/>
            </a:r>
            <a:br>
              <a:rPr lang="en-US" sz="4000" dirty="0"/>
            </a:br>
            <a:r>
              <a:rPr lang="en-US" sz="2800" dirty="0"/>
              <a:t>(intrusive)</a:t>
            </a:r>
          </a:p>
        </p:txBody>
      </p:sp>
      <p:sp>
        <p:nvSpPr>
          <p:cNvPr id="54275" name="Rectangle 3"/>
          <p:cNvSpPr>
            <a:spLocks noGrp="1" noChangeArrowheads="1"/>
          </p:cNvSpPr>
          <p:nvPr>
            <p:ph type="body" idx="1"/>
          </p:nvPr>
        </p:nvSpPr>
        <p:spPr>
          <a:xfrm>
            <a:off x="533400" y="2133600"/>
            <a:ext cx="8229600" cy="4525963"/>
          </a:xfrm>
        </p:spPr>
        <p:txBody>
          <a:bodyPr/>
          <a:lstStyle/>
          <a:p>
            <a:pPr>
              <a:buFont typeface="Wingdings" pitchFamily="2" charset="2"/>
              <a:buNone/>
            </a:pPr>
            <a:r>
              <a:rPr lang="en-US" b="1" dirty="0"/>
              <a:t>	</a:t>
            </a:r>
            <a:r>
              <a:rPr lang="en-US" b="1" dirty="0">
                <a:solidFill>
                  <a:schemeClr val="accent1">
                    <a:lumMod val="40000"/>
                    <a:lumOff val="60000"/>
                  </a:schemeClr>
                </a:solidFill>
              </a:rPr>
              <a:t>Components</a:t>
            </a:r>
            <a:r>
              <a:rPr lang="en-US" dirty="0">
                <a:solidFill>
                  <a:schemeClr val="accent1">
                    <a:lumMod val="40000"/>
                    <a:lumOff val="60000"/>
                  </a:schemeClr>
                </a:solidFill>
              </a:rPr>
              <a:t>:</a:t>
            </a:r>
          </a:p>
          <a:p>
            <a:pPr>
              <a:buFont typeface="Wingdings" pitchFamily="2" charset="2"/>
              <a:buNone/>
            </a:pPr>
            <a:endParaRPr lang="en-US" dirty="0"/>
          </a:p>
          <a:p>
            <a:pPr>
              <a:buFont typeface="Wingdings" pitchFamily="2" charset="2"/>
              <a:buNone/>
            </a:pPr>
            <a:r>
              <a:rPr lang="en-US" dirty="0"/>
              <a:t>	</a:t>
            </a:r>
            <a:r>
              <a:rPr lang="en-US" dirty="0">
                <a:solidFill>
                  <a:schemeClr val="tx2"/>
                </a:solidFill>
              </a:rPr>
              <a:t>Sampling and chemical analyses of impacted media (i.e. soil, groundwater, surface water, air, etc.)</a:t>
            </a:r>
          </a:p>
          <a:p>
            <a:pPr>
              <a:buFont typeface="Wingdings" pitchFamily="2" charset="2"/>
              <a:buNone/>
            </a:pPr>
            <a:endParaRPr lang="en-US" dirty="0">
              <a:solidFill>
                <a:schemeClr val="tx2"/>
              </a:solidFill>
            </a:endParaRPr>
          </a:p>
          <a:p>
            <a:pPr>
              <a:buFont typeface="Wingdings" pitchFamily="2" charset="2"/>
              <a:buNone/>
            </a:pPr>
            <a:r>
              <a:rPr lang="en-US" dirty="0">
                <a:solidFill>
                  <a:schemeClr val="tx2"/>
                </a:solidFill>
              </a:rPr>
              <a:t>	Identification of horizontal and vertical extent of contamination – if present</a:t>
            </a:r>
          </a:p>
          <a:p>
            <a:pPr>
              <a:buFont typeface="Wingdings" pitchFamily="2" charset="2"/>
              <a:buNone/>
            </a:pPr>
            <a:endParaRPr lang="en-US" dirty="0"/>
          </a:p>
          <a:p>
            <a:pPr>
              <a:buFont typeface="Wingdings" pitchFamily="2" charset="2"/>
              <a:buNone/>
            </a:pP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965325" y="1700213"/>
            <a:ext cx="5678488" cy="5386387"/>
          </a:xfrm>
          <a:prstGeom prst="rect">
            <a:avLst/>
          </a:prstGeom>
          <a:solidFill>
            <a:srgbClr val="FFFF00"/>
          </a:solidFill>
          <a:ln w="28575">
            <a:miter lim="800000"/>
            <a:headEnd/>
            <a:tailEnd/>
          </a:ln>
          <a:effectLst/>
          <a:scene3d>
            <a:camera prst="legacyObliqueTopRight">
              <a:rot lat="16199998" lon="0" rev="0"/>
            </a:camera>
            <a:lightRig rig="legacyFlat3" dir="b"/>
          </a:scene3d>
          <a:sp3d extrusionH="887400" prstMaterial="legacyPlastic">
            <a:bevelT w="13500" h="13500" prst="angle"/>
            <a:bevelB w="13500" h="13500" prst="angle"/>
            <a:extrusionClr>
              <a:schemeClr val="accent1"/>
            </a:extrusionClr>
          </a:sp3d>
        </p:spPr>
        <p:txBody>
          <a:bodyPr wrap="none" anchor="ctr">
            <a:flatTx/>
          </a:bodyPr>
          <a:lstStyle/>
          <a:p>
            <a:endParaRPr lang="en-US"/>
          </a:p>
        </p:txBody>
      </p:sp>
      <p:sp>
        <p:nvSpPr>
          <p:cNvPr id="41987" name="Rectangle 3"/>
          <p:cNvSpPr>
            <a:spLocks noGrp="1" noChangeArrowheads="1"/>
          </p:cNvSpPr>
          <p:nvPr>
            <p:ph type="title"/>
          </p:nvPr>
        </p:nvSpPr>
        <p:spPr>
          <a:xfrm>
            <a:off x="544513" y="277813"/>
            <a:ext cx="8142287" cy="1139825"/>
          </a:xfrm>
          <a:noFill/>
          <a:ln/>
        </p:spPr>
        <p:txBody>
          <a:bodyPr anchorCtr="0"/>
          <a:lstStyle/>
          <a:p>
            <a:r>
              <a:rPr lang="en-US" dirty="0"/>
              <a:t>Contaminants</a:t>
            </a:r>
            <a:br>
              <a:rPr lang="en-US" dirty="0"/>
            </a:br>
            <a:r>
              <a:rPr lang="en-US" dirty="0"/>
              <a:t>are rarely distributed evenly</a:t>
            </a:r>
          </a:p>
        </p:txBody>
      </p:sp>
      <p:sp>
        <p:nvSpPr>
          <p:cNvPr id="41988" name="Rectangle 4"/>
          <p:cNvSpPr>
            <a:spLocks noChangeArrowheads="1"/>
          </p:cNvSpPr>
          <p:nvPr/>
        </p:nvSpPr>
        <p:spPr bwMode="auto">
          <a:xfrm>
            <a:off x="1970088" y="1700213"/>
            <a:ext cx="5678487" cy="5386387"/>
          </a:xfrm>
          <a:prstGeom prst="rect">
            <a:avLst/>
          </a:prstGeom>
          <a:solidFill>
            <a:srgbClr val="FFFF00"/>
          </a:solidFill>
          <a:ln w="28575">
            <a:miter lim="800000"/>
            <a:headEnd/>
            <a:tailEnd/>
          </a:ln>
          <a:effectLst/>
          <a:scene3d>
            <a:camera prst="legacyObliqueTopRight">
              <a:rot lat="16199998" lon="0" rev="0"/>
            </a:camera>
            <a:lightRig rig="legacyFlat3" dir="b"/>
          </a:scene3d>
          <a:sp3d extrusionH="633400" prstMaterial="legacyPlastic">
            <a:bevelT w="13500" h="13500" prst="angle"/>
            <a:bevelB w="13500" h="13500" prst="angle"/>
            <a:extrusionClr>
              <a:srgbClr val="FFFF00"/>
            </a:extrusionClr>
          </a:sp3d>
        </p:spPr>
        <p:txBody>
          <a:bodyPr wrap="none" anchor="ctr">
            <a:flatTx/>
          </a:bodyPr>
          <a:lstStyle/>
          <a:p>
            <a:endParaRPr lang="en-US"/>
          </a:p>
        </p:txBody>
      </p:sp>
      <p:sp>
        <p:nvSpPr>
          <p:cNvPr id="41989" name="AutoShape 5"/>
          <p:cNvSpPr>
            <a:spLocks noChangeArrowheads="1"/>
          </p:cNvSpPr>
          <p:nvPr/>
        </p:nvSpPr>
        <p:spPr bwMode="auto">
          <a:xfrm>
            <a:off x="1684338" y="2792413"/>
            <a:ext cx="2224087" cy="3771900"/>
          </a:xfrm>
          <a:prstGeom prst="rtTriangle">
            <a:avLst/>
          </a:prstGeom>
          <a:solidFill>
            <a:schemeClr val="accent1"/>
          </a:solidFill>
          <a:ln w="9525">
            <a:miter lim="800000"/>
            <a:headEnd/>
            <a:tailEnd/>
          </a:ln>
          <a:effectLst/>
          <a:scene3d>
            <a:camera prst="legacyObliqueTopRight">
              <a:rot lat="16199998" lon="0" rev="0"/>
            </a:camera>
            <a:lightRig rig="legacyFlat3" dir="b"/>
          </a:scene3d>
          <a:sp3d extrusionH="633400" prstMaterial="legacyPlastic">
            <a:bevelT w="13500" h="13500" prst="angle"/>
            <a:bevelB w="13500" h="13500" prst="angle"/>
            <a:extrusionClr>
              <a:schemeClr val="accent1"/>
            </a:extrusionClr>
          </a:sp3d>
        </p:spPr>
        <p:txBody>
          <a:bodyPr wrap="none" anchor="ctr">
            <a:flatTx/>
          </a:bodyPr>
          <a:lstStyle/>
          <a:p>
            <a:endParaRPr lang="en-US"/>
          </a:p>
        </p:txBody>
      </p:sp>
      <p:sp>
        <p:nvSpPr>
          <p:cNvPr id="41990" name="Rectangle 6"/>
          <p:cNvSpPr>
            <a:spLocks noChangeArrowheads="1"/>
          </p:cNvSpPr>
          <p:nvPr/>
        </p:nvSpPr>
        <p:spPr bwMode="auto">
          <a:xfrm>
            <a:off x="5610225" y="2740025"/>
            <a:ext cx="2613025" cy="2155825"/>
          </a:xfrm>
          <a:prstGeom prst="rect">
            <a:avLst/>
          </a:prstGeom>
          <a:solidFill>
            <a:srgbClr val="FF0000"/>
          </a:solidFill>
          <a:ln w="9525">
            <a:miter lim="800000"/>
            <a:headEnd/>
            <a:tailEnd/>
          </a:ln>
          <a:effectLst/>
          <a:scene3d>
            <a:camera prst="legacyObliqueTopRight">
              <a:rot lat="16199998" lon="0" rev="0"/>
            </a:camera>
            <a:lightRig rig="legacyFlat3" dir="b"/>
          </a:scene3d>
          <a:sp3d extrusionH="176200" prstMaterial="legacyPlastic">
            <a:bevelT w="13500" h="13500" prst="angle"/>
            <a:bevelB w="13500" h="13500" prst="angle"/>
            <a:extrusionClr>
              <a:srgbClr val="FF0000"/>
            </a:extrusionClr>
          </a:sp3d>
        </p:spPr>
        <p:txBody>
          <a:bodyPr wrap="none" anchor="ctr">
            <a:flatTx/>
          </a:bodyPr>
          <a:lstStyle/>
          <a:p>
            <a:pPr algn="ctr"/>
            <a:endParaRPr lang="en-US" sz="2400" b="1">
              <a:solidFill>
                <a:srgbClr val="FF0000"/>
              </a:solidFill>
              <a:effectLst>
                <a:outerShdw blurRad="38100" dist="38100" dir="2700000" algn="tl">
                  <a:srgbClr val="000000"/>
                </a:outerShdw>
              </a:effectLst>
              <a:latin typeface="Times New Roman" pitchFamily="18" charset="0"/>
            </a:endParaRPr>
          </a:p>
        </p:txBody>
      </p:sp>
      <p:sp>
        <p:nvSpPr>
          <p:cNvPr id="41991" name="Rectangle 7"/>
          <p:cNvSpPr>
            <a:spLocks noChangeArrowheads="1"/>
          </p:cNvSpPr>
          <p:nvPr/>
        </p:nvSpPr>
        <p:spPr bwMode="auto">
          <a:xfrm>
            <a:off x="4651375" y="3159125"/>
            <a:ext cx="2611438" cy="3232150"/>
          </a:xfrm>
          <a:prstGeom prst="rect">
            <a:avLst/>
          </a:prstGeom>
          <a:solidFill>
            <a:schemeClr val="accent1"/>
          </a:solidFill>
          <a:ln w="9525">
            <a:miter lim="800000"/>
            <a:headEnd/>
            <a:tailEnd/>
          </a:ln>
          <a:effectLst/>
          <a:scene3d>
            <a:camera prst="legacyObliqueTopRight">
              <a:rot lat="16199998" lon="0" rev="0"/>
            </a:camera>
            <a:lightRig rig="legacyFlat3" dir="b"/>
          </a:scene3d>
          <a:sp3d extrusionH="887400" prstMaterial="legacyPlastic">
            <a:bevelT w="13500" h="13500" prst="angle"/>
            <a:bevelB w="13500" h="13500" prst="angle"/>
            <a:extrusionClr>
              <a:schemeClr val="accent1"/>
            </a:extrusionClr>
          </a:sp3d>
        </p:spPr>
        <p:txBody>
          <a:bodyPr wrap="none" anchor="ctr">
            <a:flatTx/>
          </a:bodyPr>
          <a:lstStyle/>
          <a:p>
            <a:endParaRPr lang="en-US"/>
          </a:p>
        </p:txBody>
      </p:sp>
      <p:sp>
        <p:nvSpPr>
          <p:cNvPr id="41992" name="Text Box 8"/>
          <p:cNvSpPr txBox="1">
            <a:spLocks noChangeArrowheads="1"/>
          </p:cNvSpPr>
          <p:nvPr/>
        </p:nvSpPr>
        <p:spPr bwMode="auto">
          <a:xfrm>
            <a:off x="3541713" y="3106738"/>
            <a:ext cx="1562100" cy="366712"/>
          </a:xfrm>
          <a:prstGeom prst="rect">
            <a:avLst/>
          </a:prstGeom>
          <a:noFill/>
          <a:ln w="9525">
            <a:noFill/>
            <a:miter lim="800000"/>
            <a:headEnd/>
            <a:tailEnd/>
          </a:ln>
          <a:effectLst/>
        </p:spPr>
        <p:txBody>
          <a:bodyPr wrap="none">
            <a:spAutoFit/>
          </a:bodyPr>
          <a:lstStyle/>
          <a:p>
            <a:pPr algn="ctr"/>
            <a:r>
              <a:rPr lang="en-US" b="1">
                <a:latin typeface="Times New Roman" pitchFamily="18" charset="0"/>
              </a:rPr>
              <a:t>100 - 500 ppm</a:t>
            </a:r>
          </a:p>
        </p:txBody>
      </p:sp>
      <p:sp>
        <p:nvSpPr>
          <p:cNvPr id="41993" name="Text Box 9"/>
          <p:cNvSpPr txBox="1">
            <a:spLocks noChangeArrowheads="1"/>
          </p:cNvSpPr>
          <p:nvPr/>
        </p:nvSpPr>
        <p:spPr bwMode="auto">
          <a:xfrm>
            <a:off x="7104063" y="5711825"/>
            <a:ext cx="1562100" cy="641350"/>
          </a:xfrm>
          <a:prstGeom prst="rect">
            <a:avLst/>
          </a:prstGeom>
          <a:noFill/>
          <a:ln w="9525">
            <a:noFill/>
            <a:miter lim="800000"/>
            <a:headEnd/>
            <a:tailEnd/>
          </a:ln>
          <a:effectLst/>
        </p:spPr>
        <p:txBody>
          <a:bodyPr wrap="none">
            <a:spAutoFit/>
          </a:bodyPr>
          <a:lstStyle/>
          <a:p>
            <a:pPr algn="ctr"/>
            <a:r>
              <a:rPr lang="en-US" b="1">
                <a:latin typeface="Times New Roman" pitchFamily="18" charset="0"/>
              </a:rPr>
              <a:t>“Cleaned Up”</a:t>
            </a:r>
          </a:p>
          <a:p>
            <a:pPr algn="ctr"/>
            <a:r>
              <a:rPr lang="en-US" b="1">
                <a:latin typeface="Times New Roman" pitchFamily="18" charset="0"/>
              </a:rPr>
              <a:t>to  0 ppm</a:t>
            </a:r>
          </a:p>
        </p:txBody>
      </p:sp>
      <p:sp>
        <p:nvSpPr>
          <p:cNvPr id="41994" name="Text Box 10"/>
          <p:cNvSpPr txBox="1">
            <a:spLocks noChangeArrowheads="1"/>
          </p:cNvSpPr>
          <p:nvPr/>
        </p:nvSpPr>
        <p:spPr bwMode="auto">
          <a:xfrm>
            <a:off x="823913" y="3870325"/>
            <a:ext cx="1158875" cy="641350"/>
          </a:xfrm>
          <a:prstGeom prst="rect">
            <a:avLst/>
          </a:prstGeom>
          <a:noFill/>
          <a:ln w="9525">
            <a:noFill/>
            <a:miter lim="800000"/>
            <a:headEnd/>
            <a:tailEnd/>
          </a:ln>
          <a:effectLst/>
        </p:spPr>
        <p:txBody>
          <a:bodyPr wrap="none">
            <a:spAutoFit/>
          </a:bodyPr>
          <a:lstStyle/>
          <a:p>
            <a:pPr algn="ctr"/>
            <a:r>
              <a:rPr lang="en-US" b="1">
                <a:latin typeface="Times New Roman" pitchFamily="18" charset="0"/>
              </a:rPr>
              <a:t>“Clean”</a:t>
            </a:r>
          </a:p>
          <a:p>
            <a:pPr algn="ctr"/>
            <a:r>
              <a:rPr lang="en-US" b="1">
                <a:latin typeface="Times New Roman" pitchFamily="18" charset="0"/>
              </a:rPr>
              <a:t>&lt;100 ppm</a:t>
            </a:r>
          </a:p>
        </p:txBody>
      </p:sp>
      <p:sp>
        <p:nvSpPr>
          <p:cNvPr id="41995" name="Rectangle 11"/>
          <p:cNvSpPr>
            <a:spLocks noChangeArrowheads="1"/>
          </p:cNvSpPr>
          <p:nvPr/>
        </p:nvSpPr>
        <p:spPr bwMode="auto">
          <a:xfrm>
            <a:off x="6062663" y="2962275"/>
            <a:ext cx="2176462" cy="660400"/>
          </a:xfrm>
          <a:prstGeom prst="rect">
            <a:avLst/>
          </a:prstGeom>
          <a:noFill/>
          <a:ln w="9525">
            <a:noFill/>
            <a:prstDash val="dash"/>
            <a:miter lim="800000"/>
            <a:headEnd/>
            <a:tailEnd/>
          </a:ln>
          <a:effectLst/>
        </p:spPr>
        <p:txBody>
          <a:bodyPr wrap="none" anchor="ctr"/>
          <a:lstStyle/>
          <a:p>
            <a:pPr algn="ctr"/>
            <a:r>
              <a:rPr lang="en-US" b="1">
                <a:latin typeface="Times New Roman" pitchFamily="18" charset="0"/>
              </a:rPr>
              <a:t>&gt;500 ppm</a:t>
            </a:r>
          </a:p>
        </p:txBody>
      </p:sp>
      <p:sp>
        <p:nvSpPr>
          <p:cNvPr id="41996" name="Rectangle 12"/>
          <p:cNvSpPr>
            <a:spLocks noGrp="1" noChangeArrowheads="1"/>
          </p:cNvSpPr>
          <p:nvPr>
            <p:ph type="body" idx="1"/>
          </p:nvPr>
        </p:nvSpPr>
        <p:spPr>
          <a:xfrm>
            <a:off x="457200" y="1778000"/>
            <a:ext cx="8229600" cy="4348163"/>
          </a:xfrm>
        </p:spPr>
        <p:txBody>
          <a:bodyPr/>
          <a:lstStyle/>
          <a:p>
            <a:r>
              <a:rPr lang="en-US" sz="2400" dirty="0">
                <a:solidFill>
                  <a:schemeClr val="tx2"/>
                </a:solidFill>
              </a:rPr>
              <a:t>Neither horizontally, nor vertically</a:t>
            </a:r>
          </a:p>
          <a:p>
            <a:r>
              <a:rPr lang="en-US" sz="2400" dirty="0">
                <a:solidFill>
                  <a:schemeClr val="tx2"/>
                </a:solidFill>
              </a:rPr>
              <a:t>Assessment estimates between available sample points</a:t>
            </a:r>
            <a:endParaRPr lang="en-US" dirty="0">
              <a:solidFill>
                <a:schemeClr val="tx2"/>
              </a:solidFill>
            </a:endParaRPr>
          </a:p>
        </p:txBody>
      </p:sp>
      <p:sp>
        <p:nvSpPr>
          <p:cNvPr id="41997" name="Text Box 13"/>
          <p:cNvSpPr txBox="1">
            <a:spLocks noChangeArrowheads="1"/>
          </p:cNvSpPr>
          <p:nvPr/>
        </p:nvSpPr>
        <p:spPr bwMode="auto">
          <a:xfrm>
            <a:off x="3062288" y="3592513"/>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150</a:t>
            </a:r>
          </a:p>
        </p:txBody>
      </p:sp>
      <p:sp>
        <p:nvSpPr>
          <p:cNvPr id="41998" name="Text Box 14"/>
          <p:cNvSpPr txBox="1">
            <a:spLocks noChangeArrowheads="1"/>
          </p:cNvSpPr>
          <p:nvPr/>
        </p:nvSpPr>
        <p:spPr bwMode="auto">
          <a:xfrm>
            <a:off x="4584700" y="3663950"/>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500</a:t>
            </a:r>
          </a:p>
        </p:txBody>
      </p:sp>
      <p:sp>
        <p:nvSpPr>
          <p:cNvPr id="41999" name="Text Box 15"/>
          <p:cNvSpPr txBox="1">
            <a:spLocks noChangeArrowheads="1"/>
          </p:cNvSpPr>
          <p:nvPr/>
        </p:nvSpPr>
        <p:spPr bwMode="auto">
          <a:xfrm>
            <a:off x="3644900" y="4946650"/>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150</a:t>
            </a:r>
          </a:p>
        </p:txBody>
      </p:sp>
      <p:sp>
        <p:nvSpPr>
          <p:cNvPr id="42000" name="Text Box 16"/>
          <p:cNvSpPr txBox="1">
            <a:spLocks noChangeArrowheads="1"/>
          </p:cNvSpPr>
          <p:nvPr/>
        </p:nvSpPr>
        <p:spPr bwMode="auto">
          <a:xfrm>
            <a:off x="3095625" y="4360863"/>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200</a:t>
            </a:r>
          </a:p>
        </p:txBody>
      </p:sp>
      <p:sp>
        <p:nvSpPr>
          <p:cNvPr id="42001" name="Text Box 17"/>
          <p:cNvSpPr txBox="1">
            <a:spLocks noChangeArrowheads="1"/>
          </p:cNvSpPr>
          <p:nvPr/>
        </p:nvSpPr>
        <p:spPr bwMode="auto">
          <a:xfrm>
            <a:off x="4497388" y="4295775"/>
            <a:ext cx="4603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100</a:t>
            </a:r>
          </a:p>
        </p:txBody>
      </p:sp>
      <p:sp>
        <p:nvSpPr>
          <p:cNvPr id="42002" name="Text Box 18"/>
          <p:cNvSpPr txBox="1">
            <a:spLocks noChangeArrowheads="1"/>
          </p:cNvSpPr>
          <p:nvPr/>
        </p:nvSpPr>
        <p:spPr bwMode="auto">
          <a:xfrm>
            <a:off x="3241675" y="535781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50</a:t>
            </a:r>
          </a:p>
        </p:txBody>
      </p:sp>
      <p:sp>
        <p:nvSpPr>
          <p:cNvPr id="42003" name="Text Box 19"/>
          <p:cNvSpPr txBox="1">
            <a:spLocks noChangeArrowheads="1"/>
          </p:cNvSpPr>
          <p:nvPr/>
        </p:nvSpPr>
        <p:spPr bwMode="auto">
          <a:xfrm>
            <a:off x="3476625" y="59690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04" name="Text Box 20"/>
          <p:cNvSpPr txBox="1">
            <a:spLocks noChangeArrowheads="1"/>
          </p:cNvSpPr>
          <p:nvPr/>
        </p:nvSpPr>
        <p:spPr bwMode="auto">
          <a:xfrm>
            <a:off x="3832225" y="3878263"/>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05" name="Text Box 21"/>
          <p:cNvSpPr txBox="1">
            <a:spLocks noChangeArrowheads="1"/>
          </p:cNvSpPr>
          <p:nvPr/>
        </p:nvSpPr>
        <p:spPr bwMode="auto">
          <a:xfrm>
            <a:off x="4949825" y="33909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06" name="Text Box 22"/>
          <p:cNvSpPr txBox="1">
            <a:spLocks noChangeArrowheads="1"/>
          </p:cNvSpPr>
          <p:nvPr/>
        </p:nvSpPr>
        <p:spPr bwMode="auto">
          <a:xfrm>
            <a:off x="4187825" y="45259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07" name="Text Box 23"/>
          <p:cNvSpPr txBox="1">
            <a:spLocks noChangeArrowheads="1"/>
          </p:cNvSpPr>
          <p:nvPr/>
        </p:nvSpPr>
        <p:spPr bwMode="auto">
          <a:xfrm>
            <a:off x="1214438" y="54371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08" name="Text Box 24"/>
          <p:cNvSpPr txBox="1">
            <a:spLocks noChangeArrowheads="1"/>
          </p:cNvSpPr>
          <p:nvPr/>
        </p:nvSpPr>
        <p:spPr bwMode="auto">
          <a:xfrm>
            <a:off x="2730500" y="53419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09" name="Text Box 25"/>
          <p:cNvSpPr txBox="1">
            <a:spLocks noChangeArrowheads="1"/>
          </p:cNvSpPr>
          <p:nvPr/>
        </p:nvSpPr>
        <p:spPr bwMode="auto">
          <a:xfrm>
            <a:off x="1439863" y="56864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10" name="Text Box 26"/>
          <p:cNvSpPr txBox="1">
            <a:spLocks noChangeArrowheads="1"/>
          </p:cNvSpPr>
          <p:nvPr/>
        </p:nvSpPr>
        <p:spPr bwMode="auto">
          <a:xfrm>
            <a:off x="2251075" y="55832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11" name="Text Box 27"/>
          <p:cNvSpPr txBox="1">
            <a:spLocks noChangeArrowheads="1"/>
          </p:cNvSpPr>
          <p:nvPr/>
        </p:nvSpPr>
        <p:spPr bwMode="auto">
          <a:xfrm>
            <a:off x="1114425" y="5640388"/>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12" name="Text Box 28"/>
          <p:cNvSpPr txBox="1">
            <a:spLocks noChangeArrowheads="1"/>
          </p:cNvSpPr>
          <p:nvPr/>
        </p:nvSpPr>
        <p:spPr bwMode="auto">
          <a:xfrm>
            <a:off x="2846388" y="5710238"/>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13" name="Text Box 29"/>
          <p:cNvSpPr txBox="1">
            <a:spLocks noChangeArrowheads="1"/>
          </p:cNvSpPr>
          <p:nvPr/>
        </p:nvSpPr>
        <p:spPr bwMode="auto">
          <a:xfrm>
            <a:off x="2019300" y="53165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14" name="Text Box 30"/>
          <p:cNvSpPr txBox="1">
            <a:spLocks noChangeArrowheads="1"/>
          </p:cNvSpPr>
          <p:nvPr/>
        </p:nvSpPr>
        <p:spPr bwMode="auto">
          <a:xfrm>
            <a:off x="2162175" y="4329113"/>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15" name="Text Box 31"/>
          <p:cNvSpPr txBox="1">
            <a:spLocks noChangeArrowheads="1"/>
          </p:cNvSpPr>
          <p:nvPr/>
        </p:nvSpPr>
        <p:spPr bwMode="auto">
          <a:xfrm>
            <a:off x="2709863" y="5021263"/>
            <a:ext cx="3714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70</a:t>
            </a:r>
          </a:p>
        </p:txBody>
      </p:sp>
      <p:sp>
        <p:nvSpPr>
          <p:cNvPr id="42016" name="Text Box 32"/>
          <p:cNvSpPr txBox="1">
            <a:spLocks noChangeArrowheads="1"/>
          </p:cNvSpPr>
          <p:nvPr/>
        </p:nvSpPr>
        <p:spPr bwMode="auto">
          <a:xfrm>
            <a:off x="1989138" y="4651375"/>
            <a:ext cx="3714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90</a:t>
            </a:r>
          </a:p>
        </p:txBody>
      </p:sp>
      <p:sp>
        <p:nvSpPr>
          <p:cNvPr id="42017" name="Text Box 33"/>
          <p:cNvSpPr txBox="1">
            <a:spLocks noChangeArrowheads="1"/>
          </p:cNvSpPr>
          <p:nvPr/>
        </p:nvSpPr>
        <p:spPr bwMode="auto">
          <a:xfrm>
            <a:off x="2014538" y="507365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18" name="Text Box 34"/>
          <p:cNvSpPr txBox="1">
            <a:spLocks noChangeArrowheads="1"/>
          </p:cNvSpPr>
          <p:nvPr/>
        </p:nvSpPr>
        <p:spPr bwMode="auto">
          <a:xfrm>
            <a:off x="2390775" y="47672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19" name="Text Box 35"/>
          <p:cNvSpPr txBox="1">
            <a:spLocks noChangeArrowheads="1"/>
          </p:cNvSpPr>
          <p:nvPr/>
        </p:nvSpPr>
        <p:spPr bwMode="auto">
          <a:xfrm>
            <a:off x="1306513" y="500221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20" name="Text Box 36"/>
          <p:cNvSpPr txBox="1">
            <a:spLocks noChangeArrowheads="1"/>
          </p:cNvSpPr>
          <p:nvPr/>
        </p:nvSpPr>
        <p:spPr bwMode="auto">
          <a:xfrm>
            <a:off x="4721225" y="40401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40</a:t>
            </a:r>
          </a:p>
        </p:txBody>
      </p:sp>
      <p:sp>
        <p:nvSpPr>
          <p:cNvPr id="42021" name="Text Box 37"/>
          <p:cNvSpPr txBox="1">
            <a:spLocks noChangeArrowheads="1"/>
          </p:cNvSpPr>
          <p:nvPr/>
        </p:nvSpPr>
        <p:spPr bwMode="auto">
          <a:xfrm>
            <a:off x="2751138" y="394811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90</a:t>
            </a:r>
          </a:p>
        </p:txBody>
      </p:sp>
      <p:sp>
        <p:nvSpPr>
          <p:cNvPr id="42022" name="Text Box 38"/>
          <p:cNvSpPr txBox="1">
            <a:spLocks noChangeArrowheads="1"/>
          </p:cNvSpPr>
          <p:nvPr/>
        </p:nvSpPr>
        <p:spPr bwMode="auto">
          <a:xfrm>
            <a:off x="3830638" y="34321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23" name="Text Box 39"/>
          <p:cNvSpPr txBox="1">
            <a:spLocks noChangeArrowheads="1"/>
          </p:cNvSpPr>
          <p:nvPr/>
        </p:nvSpPr>
        <p:spPr bwMode="auto">
          <a:xfrm>
            <a:off x="3806825" y="446722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24" name="Text Box 40"/>
          <p:cNvSpPr txBox="1">
            <a:spLocks noChangeArrowheads="1"/>
          </p:cNvSpPr>
          <p:nvPr/>
        </p:nvSpPr>
        <p:spPr bwMode="auto">
          <a:xfrm>
            <a:off x="5321300" y="3427413"/>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100</a:t>
            </a:r>
          </a:p>
        </p:txBody>
      </p:sp>
      <p:sp>
        <p:nvSpPr>
          <p:cNvPr id="42025" name="Text Box 41"/>
          <p:cNvSpPr txBox="1">
            <a:spLocks noChangeArrowheads="1"/>
          </p:cNvSpPr>
          <p:nvPr/>
        </p:nvSpPr>
        <p:spPr bwMode="auto">
          <a:xfrm>
            <a:off x="5799138" y="3602038"/>
            <a:ext cx="5492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1500</a:t>
            </a:r>
          </a:p>
        </p:txBody>
      </p:sp>
      <p:sp>
        <p:nvSpPr>
          <p:cNvPr id="42026" name="Text Box 42"/>
          <p:cNvSpPr txBox="1">
            <a:spLocks noChangeArrowheads="1"/>
          </p:cNvSpPr>
          <p:nvPr/>
        </p:nvSpPr>
        <p:spPr bwMode="auto">
          <a:xfrm>
            <a:off x="6964363" y="3630613"/>
            <a:ext cx="5492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effectLst>
                  <a:outerShdw blurRad="38100" dist="38100" dir="2700000" algn="tl">
                    <a:srgbClr val="000000"/>
                  </a:outerShdw>
                </a:effectLst>
                <a:latin typeface="Times New Roman" pitchFamily="18" charset="0"/>
              </a:rPr>
              <a:t>1600</a:t>
            </a:r>
          </a:p>
        </p:txBody>
      </p:sp>
      <p:sp>
        <p:nvSpPr>
          <p:cNvPr id="42027" name="Text Box 43"/>
          <p:cNvSpPr txBox="1">
            <a:spLocks noChangeArrowheads="1"/>
          </p:cNvSpPr>
          <p:nvPr/>
        </p:nvSpPr>
        <p:spPr bwMode="auto">
          <a:xfrm>
            <a:off x="6411913" y="3844925"/>
            <a:ext cx="3619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40</a:t>
            </a:r>
          </a:p>
        </p:txBody>
      </p:sp>
      <p:sp>
        <p:nvSpPr>
          <p:cNvPr id="42028" name="Text Box 44"/>
          <p:cNvSpPr txBox="1">
            <a:spLocks noChangeArrowheads="1"/>
          </p:cNvSpPr>
          <p:nvPr/>
        </p:nvSpPr>
        <p:spPr bwMode="auto">
          <a:xfrm>
            <a:off x="7573963" y="3457575"/>
            <a:ext cx="2730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0</a:t>
            </a:r>
          </a:p>
        </p:txBody>
      </p:sp>
      <p:sp>
        <p:nvSpPr>
          <p:cNvPr id="42029" name="Text Box 45"/>
          <p:cNvSpPr txBox="1">
            <a:spLocks noChangeArrowheads="1"/>
          </p:cNvSpPr>
          <p:nvPr/>
        </p:nvSpPr>
        <p:spPr bwMode="auto">
          <a:xfrm>
            <a:off x="7300913" y="3921125"/>
            <a:ext cx="4508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410</a:t>
            </a:r>
          </a:p>
        </p:txBody>
      </p:sp>
      <p:sp>
        <p:nvSpPr>
          <p:cNvPr id="42030" name="Text Box 46"/>
          <p:cNvSpPr txBox="1">
            <a:spLocks noChangeArrowheads="1"/>
          </p:cNvSpPr>
          <p:nvPr/>
        </p:nvSpPr>
        <p:spPr bwMode="auto">
          <a:xfrm>
            <a:off x="5400675" y="3914775"/>
            <a:ext cx="5397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1000</a:t>
            </a:r>
          </a:p>
        </p:txBody>
      </p:sp>
      <p:sp>
        <p:nvSpPr>
          <p:cNvPr id="42031" name="Text Box 47"/>
          <p:cNvSpPr txBox="1">
            <a:spLocks noChangeArrowheads="1"/>
          </p:cNvSpPr>
          <p:nvPr/>
        </p:nvSpPr>
        <p:spPr bwMode="auto">
          <a:xfrm>
            <a:off x="6365875" y="3398838"/>
            <a:ext cx="539750" cy="304800"/>
          </a:xfrm>
          <a:prstGeom prst="rect">
            <a:avLst/>
          </a:prstGeom>
          <a:noFill/>
          <a:ln w="9525">
            <a:noFill/>
            <a:miter lim="800000"/>
            <a:headEnd/>
            <a:tailEnd/>
          </a:ln>
          <a:effectLst/>
        </p:spPr>
        <p:txBody>
          <a:bodyPr wrap="none">
            <a:spAutoFit/>
          </a:bodyPr>
          <a:lstStyle/>
          <a:p>
            <a:pPr algn="ctr"/>
            <a:r>
              <a:rPr lang="en-US" sz="1400" b="1">
                <a:solidFill>
                  <a:srgbClr val="FFFFFF"/>
                </a:solidFill>
                <a:latin typeface="Times New Roman" pitchFamily="18" charset="0"/>
              </a:rPr>
              <a:t>1010</a:t>
            </a:r>
          </a:p>
        </p:txBody>
      </p:sp>
      <p:sp>
        <p:nvSpPr>
          <p:cNvPr id="42032" name="Text Box 48"/>
          <p:cNvSpPr txBox="1">
            <a:spLocks noChangeArrowheads="1"/>
          </p:cNvSpPr>
          <p:nvPr/>
        </p:nvSpPr>
        <p:spPr bwMode="auto">
          <a:xfrm>
            <a:off x="7945438" y="3394075"/>
            <a:ext cx="450850" cy="304800"/>
          </a:xfrm>
          <a:prstGeom prst="rect">
            <a:avLst/>
          </a:prstGeom>
          <a:noFill/>
          <a:ln w="9525">
            <a:noFill/>
            <a:miter lim="800000"/>
            <a:headEnd/>
            <a:tailEnd/>
          </a:ln>
          <a:effectLst/>
        </p:spPr>
        <p:txBody>
          <a:bodyPr wrap="none">
            <a:spAutoFit/>
          </a:bodyPr>
          <a:lstStyle/>
          <a:p>
            <a:pPr algn="ctr"/>
            <a:r>
              <a:rPr lang="en-US" sz="1400" b="1">
                <a:solidFill>
                  <a:srgbClr val="FFFFFF"/>
                </a:solidFill>
                <a:effectLst>
                  <a:outerShdw blurRad="38100" dist="38100" dir="2700000" algn="tl">
                    <a:srgbClr val="000000"/>
                  </a:outerShdw>
                </a:effectLst>
                <a:latin typeface="Times New Roman" pitchFamily="18" charset="0"/>
              </a:rPr>
              <a:t>500</a:t>
            </a:r>
          </a:p>
        </p:txBody>
      </p:sp>
      <p:sp>
        <p:nvSpPr>
          <p:cNvPr id="42033" name="Text Box 49"/>
          <p:cNvSpPr txBox="1">
            <a:spLocks noChangeArrowheads="1"/>
          </p:cNvSpPr>
          <p:nvPr/>
        </p:nvSpPr>
        <p:spPr bwMode="auto">
          <a:xfrm>
            <a:off x="8207375" y="3859213"/>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110</a:t>
            </a:r>
          </a:p>
        </p:txBody>
      </p:sp>
      <p:sp>
        <p:nvSpPr>
          <p:cNvPr id="42034" name="Text Box 50"/>
          <p:cNvSpPr txBox="1">
            <a:spLocks noChangeArrowheads="1"/>
          </p:cNvSpPr>
          <p:nvPr/>
        </p:nvSpPr>
        <p:spPr bwMode="auto">
          <a:xfrm>
            <a:off x="7854950" y="4206875"/>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200</a:t>
            </a:r>
          </a:p>
        </p:txBody>
      </p:sp>
      <p:sp>
        <p:nvSpPr>
          <p:cNvPr id="42035" name="Text Box 51"/>
          <p:cNvSpPr txBox="1">
            <a:spLocks noChangeArrowheads="1"/>
          </p:cNvSpPr>
          <p:nvPr/>
        </p:nvSpPr>
        <p:spPr bwMode="auto">
          <a:xfrm>
            <a:off x="5338763" y="4324350"/>
            <a:ext cx="282575" cy="314325"/>
          </a:xfrm>
          <a:prstGeom prst="rect">
            <a:avLst/>
          </a:prstGeom>
          <a:noFill/>
          <a:ln w="9525">
            <a:solidFill>
              <a:schemeClr val="tx1"/>
            </a:solidFill>
            <a:miter lim="800000"/>
            <a:headEnd/>
            <a:tailEnd/>
          </a:ln>
          <a:effectLst/>
        </p:spPr>
        <p:txBody>
          <a:bodyPr wrap="none">
            <a:spAutoFit/>
          </a:bodyPr>
          <a:lstStyle/>
          <a:p>
            <a:pPr algn="ctr"/>
            <a:r>
              <a:rPr lang="en-US" sz="1400" b="1">
                <a:solidFill>
                  <a:srgbClr val="FF0000"/>
                </a:solidFill>
                <a:latin typeface="Times New Roman" pitchFamily="18" charset="0"/>
              </a:rPr>
              <a:t>0</a:t>
            </a:r>
          </a:p>
        </p:txBody>
      </p:sp>
      <p:sp>
        <p:nvSpPr>
          <p:cNvPr id="42036" name="Text Box 52"/>
          <p:cNvSpPr txBox="1">
            <a:spLocks noChangeArrowheads="1"/>
          </p:cNvSpPr>
          <p:nvPr/>
        </p:nvSpPr>
        <p:spPr bwMode="auto">
          <a:xfrm>
            <a:off x="5895975" y="50165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37" name="Text Box 53"/>
          <p:cNvSpPr txBox="1">
            <a:spLocks noChangeArrowheads="1"/>
          </p:cNvSpPr>
          <p:nvPr/>
        </p:nvSpPr>
        <p:spPr bwMode="auto">
          <a:xfrm>
            <a:off x="4494213" y="50133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38" name="Text Box 54"/>
          <p:cNvSpPr txBox="1">
            <a:spLocks noChangeArrowheads="1"/>
          </p:cNvSpPr>
          <p:nvPr/>
        </p:nvSpPr>
        <p:spPr bwMode="auto">
          <a:xfrm>
            <a:off x="5195888" y="50688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60</a:t>
            </a:r>
          </a:p>
        </p:txBody>
      </p:sp>
      <p:sp>
        <p:nvSpPr>
          <p:cNvPr id="42039" name="Text Box 55"/>
          <p:cNvSpPr txBox="1">
            <a:spLocks noChangeArrowheads="1"/>
          </p:cNvSpPr>
          <p:nvPr/>
        </p:nvSpPr>
        <p:spPr bwMode="auto">
          <a:xfrm>
            <a:off x="5476875" y="46656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40" name="Text Box 56"/>
          <p:cNvSpPr txBox="1">
            <a:spLocks noChangeArrowheads="1"/>
          </p:cNvSpPr>
          <p:nvPr/>
        </p:nvSpPr>
        <p:spPr bwMode="auto">
          <a:xfrm>
            <a:off x="4881563" y="475138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41" name="Text Box 57"/>
          <p:cNvSpPr txBox="1">
            <a:spLocks noChangeArrowheads="1"/>
          </p:cNvSpPr>
          <p:nvPr/>
        </p:nvSpPr>
        <p:spPr bwMode="auto">
          <a:xfrm>
            <a:off x="7191375" y="4319588"/>
            <a:ext cx="282575" cy="314325"/>
          </a:xfrm>
          <a:prstGeom prst="rect">
            <a:avLst/>
          </a:prstGeom>
          <a:noFill/>
          <a:ln w="9525">
            <a:solidFill>
              <a:srgbClr val="FFFFFF"/>
            </a:solidFill>
            <a:miter lim="800000"/>
            <a:headEnd/>
            <a:tailEnd/>
          </a:ln>
          <a:effectLst/>
        </p:spPr>
        <p:txBody>
          <a:bodyPr wrap="none">
            <a:spAutoFit/>
          </a:bodyPr>
          <a:lstStyle/>
          <a:p>
            <a:pPr algn="ctr"/>
            <a:r>
              <a:rPr lang="en-US" sz="1400" b="1">
                <a:solidFill>
                  <a:srgbClr val="FF0000"/>
                </a:solidFill>
                <a:latin typeface="Times New Roman" pitchFamily="18" charset="0"/>
              </a:rPr>
              <a:t>0</a:t>
            </a:r>
          </a:p>
        </p:txBody>
      </p:sp>
      <p:sp>
        <p:nvSpPr>
          <p:cNvPr id="42042" name="Text Box 58"/>
          <p:cNvSpPr txBox="1">
            <a:spLocks noChangeArrowheads="1"/>
          </p:cNvSpPr>
          <p:nvPr/>
        </p:nvSpPr>
        <p:spPr bwMode="auto">
          <a:xfrm>
            <a:off x="5816600" y="423545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43" name="Text Box 59"/>
          <p:cNvSpPr txBox="1">
            <a:spLocks noChangeArrowheads="1"/>
          </p:cNvSpPr>
          <p:nvPr/>
        </p:nvSpPr>
        <p:spPr bwMode="auto">
          <a:xfrm>
            <a:off x="6346825" y="50085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44" name="Text Box 60"/>
          <p:cNvSpPr txBox="1">
            <a:spLocks noChangeArrowheads="1"/>
          </p:cNvSpPr>
          <p:nvPr/>
        </p:nvSpPr>
        <p:spPr bwMode="auto">
          <a:xfrm>
            <a:off x="6042025" y="45466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60</a:t>
            </a:r>
          </a:p>
        </p:txBody>
      </p:sp>
      <p:sp>
        <p:nvSpPr>
          <p:cNvPr id="42045" name="Text Box 61"/>
          <p:cNvSpPr txBox="1">
            <a:spLocks noChangeArrowheads="1"/>
          </p:cNvSpPr>
          <p:nvPr/>
        </p:nvSpPr>
        <p:spPr bwMode="auto">
          <a:xfrm>
            <a:off x="6650038" y="43211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46" name="Text Box 62"/>
          <p:cNvSpPr txBox="1">
            <a:spLocks noChangeArrowheads="1"/>
          </p:cNvSpPr>
          <p:nvPr/>
        </p:nvSpPr>
        <p:spPr bwMode="auto">
          <a:xfrm>
            <a:off x="6734175" y="47466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47" name="Text Box 63"/>
          <p:cNvSpPr txBox="1">
            <a:spLocks noChangeArrowheads="1"/>
          </p:cNvSpPr>
          <p:nvPr/>
        </p:nvSpPr>
        <p:spPr bwMode="auto">
          <a:xfrm>
            <a:off x="5662613" y="54260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48" name="Text Box 64"/>
          <p:cNvSpPr txBox="1">
            <a:spLocks noChangeArrowheads="1"/>
          </p:cNvSpPr>
          <p:nvPr/>
        </p:nvSpPr>
        <p:spPr bwMode="auto">
          <a:xfrm>
            <a:off x="4260850" y="54229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49" name="Text Box 65"/>
          <p:cNvSpPr txBox="1">
            <a:spLocks noChangeArrowheads="1"/>
          </p:cNvSpPr>
          <p:nvPr/>
        </p:nvSpPr>
        <p:spPr bwMode="auto">
          <a:xfrm>
            <a:off x="4962525" y="54784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60</a:t>
            </a:r>
          </a:p>
        </p:txBody>
      </p:sp>
      <p:sp>
        <p:nvSpPr>
          <p:cNvPr id="42050" name="Text Box 66"/>
          <p:cNvSpPr txBox="1">
            <a:spLocks noChangeArrowheads="1"/>
          </p:cNvSpPr>
          <p:nvPr/>
        </p:nvSpPr>
        <p:spPr bwMode="auto">
          <a:xfrm>
            <a:off x="6113463" y="54181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51" name="Text Box 67"/>
          <p:cNvSpPr txBox="1">
            <a:spLocks noChangeArrowheads="1"/>
          </p:cNvSpPr>
          <p:nvPr/>
        </p:nvSpPr>
        <p:spPr bwMode="auto">
          <a:xfrm>
            <a:off x="7548563" y="45720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2" name="Text Box 68"/>
          <p:cNvSpPr txBox="1">
            <a:spLocks noChangeArrowheads="1"/>
          </p:cNvSpPr>
          <p:nvPr/>
        </p:nvSpPr>
        <p:spPr bwMode="auto">
          <a:xfrm>
            <a:off x="6699250" y="526097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20</a:t>
            </a:r>
          </a:p>
        </p:txBody>
      </p:sp>
      <p:sp>
        <p:nvSpPr>
          <p:cNvPr id="42053" name="Text Box 69"/>
          <p:cNvSpPr txBox="1">
            <a:spLocks noChangeArrowheads="1"/>
          </p:cNvSpPr>
          <p:nvPr/>
        </p:nvSpPr>
        <p:spPr bwMode="auto">
          <a:xfrm>
            <a:off x="7086600" y="4813300"/>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54" name="Text Box 70"/>
          <p:cNvSpPr txBox="1">
            <a:spLocks noChangeArrowheads="1"/>
          </p:cNvSpPr>
          <p:nvPr/>
        </p:nvSpPr>
        <p:spPr bwMode="auto">
          <a:xfrm>
            <a:off x="4281488" y="5862638"/>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5" name="Text Box 71"/>
          <p:cNvSpPr txBox="1">
            <a:spLocks noChangeArrowheads="1"/>
          </p:cNvSpPr>
          <p:nvPr/>
        </p:nvSpPr>
        <p:spPr bwMode="auto">
          <a:xfrm>
            <a:off x="6134100" y="585787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6" name="Text Box 72"/>
          <p:cNvSpPr txBox="1">
            <a:spLocks noChangeArrowheads="1"/>
          </p:cNvSpPr>
          <p:nvPr/>
        </p:nvSpPr>
        <p:spPr bwMode="auto">
          <a:xfrm>
            <a:off x="4754563" y="5773738"/>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57" name="Text Box 73"/>
          <p:cNvSpPr txBox="1">
            <a:spLocks noChangeArrowheads="1"/>
          </p:cNvSpPr>
          <p:nvPr/>
        </p:nvSpPr>
        <p:spPr bwMode="auto">
          <a:xfrm>
            <a:off x="5588000" y="58594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30</a:t>
            </a:r>
          </a:p>
        </p:txBody>
      </p:sp>
      <p:sp>
        <p:nvSpPr>
          <p:cNvPr id="42058" name="Text Box 74"/>
          <p:cNvSpPr txBox="1">
            <a:spLocks noChangeArrowheads="1"/>
          </p:cNvSpPr>
          <p:nvPr/>
        </p:nvSpPr>
        <p:spPr bwMode="auto">
          <a:xfrm>
            <a:off x="7153275" y="519112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59" name="Text Box 75"/>
          <p:cNvSpPr txBox="1">
            <a:spLocks noChangeArrowheads="1"/>
          </p:cNvSpPr>
          <p:nvPr/>
        </p:nvSpPr>
        <p:spPr bwMode="auto">
          <a:xfrm>
            <a:off x="6691313" y="5618163"/>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10</a:t>
            </a:r>
          </a:p>
        </p:txBody>
      </p:sp>
      <p:sp>
        <p:nvSpPr>
          <p:cNvPr id="42060" name="Text Box 76"/>
          <p:cNvSpPr txBox="1">
            <a:spLocks noChangeArrowheads="1"/>
          </p:cNvSpPr>
          <p:nvPr/>
        </p:nvSpPr>
        <p:spPr bwMode="auto">
          <a:xfrm>
            <a:off x="7497763" y="4873625"/>
            <a:ext cx="3619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70</a:t>
            </a:r>
          </a:p>
        </p:txBody>
      </p:sp>
      <p:sp>
        <p:nvSpPr>
          <p:cNvPr id="42061" name="Text Box 77"/>
          <p:cNvSpPr txBox="1">
            <a:spLocks noChangeArrowheads="1"/>
          </p:cNvSpPr>
          <p:nvPr/>
        </p:nvSpPr>
        <p:spPr bwMode="auto">
          <a:xfrm>
            <a:off x="1266825" y="594995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2" name="Text Box 78"/>
          <p:cNvSpPr txBox="1">
            <a:spLocks noChangeArrowheads="1"/>
          </p:cNvSpPr>
          <p:nvPr/>
        </p:nvSpPr>
        <p:spPr bwMode="auto">
          <a:xfrm>
            <a:off x="1963738" y="595947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3" name="Text Box 79"/>
          <p:cNvSpPr txBox="1">
            <a:spLocks noChangeArrowheads="1"/>
          </p:cNvSpPr>
          <p:nvPr/>
        </p:nvSpPr>
        <p:spPr bwMode="auto">
          <a:xfrm>
            <a:off x="2660650" y="59690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4" name="Text Box 80"/>
          <p:cNvSpPr txBox="1">
            <a:spLocks noChangeArrowheads="1"/>
          </p:cNvSpPr>
          <p:nvPr/>
        </p:nvSpPr>
        <p:spPr bwMode="auto">
          <a:xfrm>
            <a:off x="8067675" y="445135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5" name="Text Box 81"/>
          <p:cNvSpPr txBox="1">
            <a:spLocks noChangeArrowheads="1"/>
          </p:cNvSpPr>
          <p:nvPr/>
        </p:nvSpPr>
        <p:spPr bwMode="auto">
          <a:xfrm>
            <a:off x="4751388" y="5997575"/>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6" name="Text Box 82"/>
          <p:cNvSpPr txBox="1">
            <a:spLocks noChangeArrowheads="1"/>
          </p:cNvSpPr>
          <p:nvPr/>
        </p:nvSpPr>
        <p:spPr bwMode="auto">
          <a:xfrm>
            <a:off x="5448300" y="6007100"/>
            <a:ext cx="2730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0</a:t>
            </a:r>
          </a:p>
        </p:txBody>
      </p:sp>
      <p:sp>
        <p:nvSpPr>
          <p:cNvPr id="42067" name="Text Box 83"/>
          <p:cNvSpPr txBox="1">
            <a:spLocks noChangeArrowheads="1"/>
          </p:cNvSpPr>
          <p:nvPr/>
        </p:nvSpPr>
        <p:spPr bwMode="auto">
          <a:xfrm>
            <a:off x="3557588" y="5588000"/>
            <a:ext cx="450850" cy="304800"/>
          </a:xfrm>
          <a:prstGeom prst="rect">
            <a:avLst/>
          </a:prstGeom>
          <a:noFill/>
          <a:ln w="9525">
            <a:noFill/>
            <a:miter lim="800000"/>
            <a:headEnd/>
            <a:tailEnd/>
          </a:ln>
          <a:effectLst/>
        </p:spPr>
        <p:txBody>
          <a:bodyPr wrap="none">
            <a:spAutoFit/>
          </a:bodyPr>
          <a:lstStyle/>
          <a:p>
            <a:pPr algn="ctr"/>
            <a:r>
              <a:rPr lang="en-US" sz="1400" b="1">
                <a:latin typeface="Times New Roman" pitchFamily="18" charset="0"/>
              </a:rPr>
              <a:t>150</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Purpose of Site Assessments</a:t>
            </a:r>
          </a:p>
        </p:txBody>
      </p:sp>
      <p:sp>
        <p:nvSpPr>
          <p:cNvPr id="37891" name="Rectangle 3"/>
          <p:cNvSpPr>
            <a:spLocks noGrp="1" noChangeArrowheads="1"/>
          </p:cNvSpPr>
          <p:nvPr>
            <p:ph type="body" idx="1"/>
          </p:nvPr>
        </p:nvSpPr>
        <p:spPr/>
        <p:txBody>
          <a:bodyPr/>
          <a:lstStyle/>
          <a:p>
            <a:pPr marL="533400" indent="-533400" algn="ctr">
              <a:lnSpc>
                <a:spcPct val="80000"/>
              </a:lnSpc>
              <a:buFontTx/>
              <a:buNone/>
            </a:pPr>
            <a:r>
              <a:rPr lang="en-US" b="1" dirty="0">
                <a:solidFill>
                  <a:schemeClr val="accent1">
                    <a:lumMod val="40000"/>
                    <a:lumOff val="60000"/>
                  </a:schemeClr>
                </a:solidFill>
              </a:rPr>
              <a:t>Identification of Environmental Risk</a:t>
            </a:r>
          </a:p>
          <a:p>
            <a:pPr marL="533400" indent="-533400">
              <a:lnSpc>
                <a:spcPct val="80000"/>
              </a:lnSpc>
              <a:buFontTx/>
              <a:buChar char="•"/>
            </a:pPr>
            <a:endParaRPr lang="en-US" sz="2400" dirty="0"/>
          </a:p>
          <a:p>
            <a:pPr marL="533400" indent="-533400">
              <a:lnSpc>
                <a:spcPct val="80000"/>
              </a:lnSpc>
              <a:buFontTx/>
              <a:buChar char="•"/>
            </a:pPr>
            <a:r>
              <a:rPr lang="en-US" sz="2800" dirty="0">
                <a:solidFill>
                  <a:schemeClr val="tx2"/>
                </a:solidFill>
              </a:rPr>
              <a:t>avoid taking ownership of contaminated property</a:t>
            </a:r>
          </a:p>
          <a:p>
            <a:pPr marL="533400" indent="-533400">
              <a:lnSpc>
                <a:spcPct val="80000"/>
              </a:lnSpc>
              <a:buFontTx/>
              <a:buChar char="•"/>
            </a:pPr>
            <a:endParaRPr lang="en-US" sz="2800" dirty="0">
              <a:solidFill>
                <a:schemeClr val="tx2"/>
              </a:solidFill>
            </a:endParaRPr>
          </a:p>
          <a:p>
            <a:pPr marL="533400" indent="-533400">
              <a:lnSpc>
                <a:spcPct val="80000"/>
              </a:lnSpc>
              <a:buFontTx/>
              <a:buChar char="•"/>
            </a:pPr>
            <a:r>
              <a:rPr lang="en-US" sz="2800" dirty="0">
                <a:solidFill>
                  <a:schemeClr val="tx2"/>
                </a:solidFill>
              </a:rPr>
              <a:t>avoid responsibility for cleanup under CERCLA as an “innocent landowner”</a:t>
            </a:r>
          </a:p>
          <a:p>
            <a:pPr marL="533400" indent="-533400">
              <a:lnSpc>
                <a:spcPct val="80000"/>
              </a:lnSpc>
              <a:buFontTx/>
              <a:buNone/>
            </a:pPr>
            <a:r>
              <a:rPr lang="en-US" sz="2800" dirty="0">
                <a:solidFill>
                  <a:schemeClr val="tx2"/>
                </a:solidFill>
              </a:rPr>
              <a:t> </a:t>
            </a:r>
          </a:p>
          <a:p>
            <a:pPr marL="533400" indent="-533400">
              <a:lnSpc>
                <a:spcPct val="80000"/>
              </a:lnSpc>
              <a:buFontTx/>
              <a:buChar char="•"/>
            </a:pPr>
            <a:r>
              <a:rPr lang="en-US" sz="2800" dirty="0">
                <a:solidFill>
                  <a:schemeClr val="tx2"/>
                </a:solidFill>
              </a:rPr>
              <a:t>evaluate whether environmental risks are worth accepting in a case where contamination is discovered</a:t>
            </a:r>
          </a:p>
          <a:p>
            <a:pPr marL="533400" indent="-533400">
              <a:lnSpc>
                <a:spcPct val="80000"/>
              </a:lnSpc>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Phase II ESA </a:t>
            </a:r>
            <a:r>
              <a:rPr lang="en-US" sz="3200"/>
              <a:t>cont</a:t>
            </a:r>
            <a:r>
              <a:rPr lang="en-US"/>
              <a:t>.</a:t>
            </a:r>
          </a:p>
        </p:txBody>
      </p:sp>
      <p:sp>
        <p:nvSpPr>
          <p:cNvPr id="11267" name="Rectangle 3"/>
          <p:cNvSpPr>
            <a:spLocks noGrp="1" noChangeArrowheads="1"/>
          </p:cNvSpPr>
          <p:nvPr>
            <p:ph type="body" sz="half" idx="1"/>
          </p:nvPr>
        </p:nvSpPr>
        <p:spPr>
          <a:xfrm>
            <a:off x="760413" y="1600200"/>
            <a:ext cx="7316787" cy="4114800"/>
          </a:xfrm>
        </p:spPr>
        <p:txBody>
          <a:bodyPr/>
          <a:lstStyle/>
          <a:p>
            <a:pPr>
              <a:buFont typeface="Wingdings" pitchFamily="2" charset="2"/>
              <a:buNone/>
            </a:pPr>
            <a:r>
              <a:rPr lang="en-US" dirty="0">
                <a:solidFill>
                  <a:schemeClr val="accent1">
                    <a:lumMod val="40000"/>
                    <a:lumOff val="60000"/>
                  </a:schemeClr>
                </a:solidFill>
              </a:rPr>
              <a:t>Stepwise Approach:</a:t>
            </a:r>
          </a:p>
          <a:p>
            <a:pPr lvl="1"/>
            <a:r>
              <a:rPr lang="en-US" dirty="0">
                <a:solidFill>
                  <a:schemeClr val="tx2"/>
                </a:solidFill>
              </a:rPr>
              <a:t>Development of scope of work</a:t>
            </a:r>
          </a:p>
          <a:p>
            <a:pPr lvl="1"/>
            <a:r>
              <a:rPr lang="en-US" dirty="0">
                <a:solidFill>
                  <a:schemeClr val="tx2"/>
                </a:solidFill>
              </a:rPr>
              <a:t>Assessment activities</a:t>
            </a:r>
          </a:p>
          <a:p>
            <a:pPr lvl="1"/>
            <a:r>
              <a:rPr lang="en-US" dirty="0">
                <a:solidFill>
                  <a:schemeClr val="tx2"/>
                </a:solidFill>
              </a:rPr>
              <a:t>Interpretation of results</a:t>
            </a:r>
          </a:p>
          <a:p>
            <a:pPr lvl="1"/>
            <a:r>
              <a:rPr lang="en-US" dirty="0">
                <a:solidFill>
                  <a:schemeClr val="tx2"/>
                </a:solidFill>
              </a:rPr>
              <a:t>Presentation of findings and conclusions</a:t>
            </a:r>
          </a:p>
          <a:p>
            <a:pPr>
              <a:buFont typeface="Wingdings" pitchFamily="2" charset="2"/>
              <a:buNone/>
            </a:pPr>
            <a:endParaRPr lang="en-US" dirty="0"/>
          </a:p>
        </p:txBody>
      </p:sp>
      <p:pic>
        <p:nvPicPr>
          <p:cNvPr id="11268" name="Picture 4" descr="PE01506_[1]"/>
          <p:cNvPicPr>
            <a:picLocks noGrp="1" noChangeAspect="1" noChangeArrowheads="1"/>
          </p:cNvPicPr>
          <p:nvPr>
            <p:ph sz="half" idx="2"/>
          </p:nvPr>
        </p:nvPicPr>
        <p:blipFill>
          <a:blip r:embed="rId3" cstate="print"/>
          <a:srcRect/>
          <a:stretch>
            <a:fillRect/>
          </a:stretch>
        </p:blipFill>
        <p:spPr>
          <a:xfrm>
            <a:off x="6705600" y="4191000"/>
            <a:ext cx="1236663" cy="2513013"/>
          </a:xfrm>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b="1" dirty="0"/>
              <a:t>Phase II ESA Results</a:t>
            </a:r>
            <a:endParaRPr lang="en-US" sz="4000" dirty="0"/>
          </a:p>
        </p:txBody>
      </p:sp>
      <p:sp>
        <p:nvSpPr>
          <p:cNvPr id="58371" name="Rectangle 3"/>
          <p:cNvSpPr>
            <a:spLocks noGrp="1" noChangeArrowheads="1"/>
          </p:cNvSpPr>
          <p:nvPr>
            <p:ph type="body" idx="1"/>
          </p:nvPr>
        </p:nvSpPr>
        <p:spPr/>
        <p:txBody>
          <a:bodyPr/>
          <a:lstStyle/>
          <a:p>
            <a:r>
              <a:rPr lang="en-US" sz="2800" dirty="0">
                <a:solidFill>
                  <a:schemeClr val="tx2"/>
                </a:solidFill>
              </a:rPr>
              <a:t>Identified contaminants</a:t>
            </a:r>
          </a:p>
          <a:p>
            <a:r>
              <a:rPr lang="en-US" sz="2800" dirty="0">
                <a:solidFill>
                  <a:schemeClr val="tx2"/>
                </a:solidFill>
              </a:rPr>
              <a:t>Identified lateral and vertical distribution</a:t>
            </a:r>
          </a:p>
          <a:p>
            <a:r>
              <a:rPr lang="en-US" sz="2800" dirty="0">
                <a:solidFill>
                  <a:schemeClr val="tx2"/>
                </a:solidFill>
              </a:rPr>
              <a:t>Identified concentrations of contaminants present</a:t>
            </a:r>
          </a:p>
          <a:p>
            <a:r>
              <a:rPr lang="en-US" sz="2800" dirty="0">
                <a:solidFill>
                  <a:schemeClr val="tx2"/>
                </a:solidFill>
              </a:rPr>
              <a:t>Identified potential receptors</a:t>
            </a:r>
          </a:p>
          <a:p>
            <a:r>
              <a:rPr lang="en-US" sz="2800" dirty="0">
                <a:solidFill>
                  <a:schemeClr val="tx2"/>
                </a:solidFill>
              </a:rPr>
              <a:t>Identified potential for off-site migration</a:t>
            </a:r>
          </a:p>
          <a:p>
            <a:r>
              <a:rPr lang="en-US" sz="2800" dirty="0">
                <a:solidFill>
                  <a:schemeClr val="tx2"/>
                </a:solidFill>
              </a:rPr>
              <a:t>Produced detailed report, incl. detailed maps</a:t>
            </a:r>
          </a:p>
          <a:p>
            <a:r>
              <a:rPr lang="en-US" sz="2800" dirty="0">
                <a:solidFill>
                  <a:schemeClr val="tx2"/>
                </a:solidFill>
              </a:rPr>
              <a:t>Recommendations for further action, i.e. is remediation necessary</a:t>
            </a:r>
          </a:p>
          <a:p>
            <a:pPr>
              <a:buFont typeface="Wingdings" pitchFamily="2" charset="2"/>
              <a:buNone/>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Phase II ESA</a:t>
            </a:r>
            <a:r>
              <a:rPr lang="en-US"/>
              <a:t> </a:t>
            </a:r>
            <a:r>
              <a:rPr lang="en-US" b="1"/>
              <a:t>Results</a:t>
            </a:r>
            <a:endParaRPr lang="en-US" sz="5400" b="1"/>
          </a:p>
        </p:txBody>
      </p:sp>
      <p:sp>
        <p:nvSpPr>
          <p:cNvPr id="10243" name="Rectangle 3"/>
          <p:cNvSpPr>
            <a:spLocks noGrp="1" noChangeArrowheads="1"/>
          </p:cNvSpPr>
          <p:nvPr>
            <p:ph type="body" idx="1"/>
          </p:nvPr>
        </p:nvSpPr>
        <p:spPr/>
        <p:txBody>
          <a:bodyPr/>
          <a:lstStyle/>
          <a:p>
            <a:pPr>
              <a:buFont typeface="Wingdings" pitchFamily="2" charset="2"/>
              <a:buNone/>
            </a:pPr>
            <a:r>
              <a:rPr lang="en-US" i="1" dirty="0">
                <a:solidFill>
                  <a:schemeClr val="accent1">
                    <a:lumMod val="40000"/>
                    <a:lumOff val="60000"/>
                  </a:schemeClr>
                </a:solidFill>
              </a:rPr>
              <a:t>Results may show:</a:t>
            </a:r>
          </a:p>
          <a:p>
            <a:pPr>
              <a:buFont typeface="Wingdings" pitchFamily="2" charset="2"/>
              <a:buNone/>
            </a:pPr>
            <a:endParaRPr lang="en-US" i="1" dirty="0"/>
          </a:p>
          <a:p>
            <a:pPr lvl="1"/>
            <a:r>
              <a:rPr lang="en-US" dirty="0">
                <a:solidFill>
                  <a:schemeClr val="tx2"/>
                </a:solidFill>
              </a:rPr>
              <a:t>Hazardous substances have not been disposed or released</a:t>
            </a:r>
          </a:p>
          <a:p>
            <a:pPr lvl="1">
              <a:buFont typeface="Wingdings" pitchFamily="2" charset="2"/>
              <a:buNone/>
            </a:pPr>
            <a:endParaRPr lang="en-US" dirty="0">
              <a:solidFill>
                <a:schemeClr val="tx2"/>
              </a:solidFill>
            </a:endParaRPr>
          </a:p>
          <a:p>
            <a:pPr lvl="1"/>
            <a:r>
              <a:rPr lang="en-US" dirty="0">
                <a:solidFill>
                  <a:schemeClr val="tx2"/>
                </a:solidFill>
              </a:rPr>
              <a:t>Environmental condition does exist and information can assist the user in making informed business decisions</a:t>
            </a:r>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dirty="0"/>
              <a:t>Phase III ESA</a:t>
            </a:r>
          </a:p>
        </p:txBody>
      </p:sp>
      <p:sp>
        <p:nvSpPr>
          <p:cNvPr id="59395" name="Rectangle 3"/>
          <p:cNvSpPr>
            <a:spLocks noGrp="1" noChangeArrowheads="1"/>
          </p:cNvSpPr>
          <p:nvPr>
            <p:ph type="body" idx="1"/>
          </p:nvPr>
        </p:nvSpPr>
        <p:spPr>
          <a:xfrm>
            <a:off x="457200" y="1371600"/>
            <a:ext cx="8229600" cy="5334000"/>
          </a:xfrm>
        </p:spPr>
        <p:txBody>
          <a:bodyPr/>
          <a:lstStyle/>
          <a:p>
            <a:pPr>
              <a:lnSpc>
                <a:spcPct val="90000"/>
              </a:lnSpc>
              <a:buFont typeface="Wingdings" pitchFamily="2" charset="2"/>
              <a:buNone/>
            </a:pPr>
            <a:r>
              <a:rPr lang="en-US" dirty="0">
                <a:solidFill>
                  <a:schemeClr val="tx2"/>
                </a:solidFill>
              </a:rPr>
              <a:t>Also known as </a:t>
            </a:r>
            <a:r>
              <a:rPr lang="en-US" dirty="0">
                <a:solidFill>
                  <a:schemeClr val="accent1">
                    <a:lumMod val="40000"/>
                    <a:lumOff val="60000"/>
                  </a:schemeClr>
                </a:solidFill>
              </a:rPr>
              <a:t>“Site Characterization”</a:t>
            </a:r>
          </a:p>
          <a:p>
            <a:pPr>
              <a:lnSpc>
                <a:spcPct val="90000"/>
              </a:lnSpc>
              <a:buFont typeface="Wingdings" pitchFamily="2" charset="2"/>
              <a:buNone/>
            </a:pPr>
            <a:endParaRPr lang="en-US" dirty="0"/>
          </a:p>
          <a:p>
            <a:pPr>
              <a:lnSpc>
                <a:spcPct val="90000"/>
              </a:lnSpc>
            </a:pPr>
            <a:r>
              <a:rPr lang="en-US" dirty="0">
                <a:solidFill>
                  <a:schemeClr val="tx2"/>
                </a:solidFill>
              </a:rPr>
              <a:t>Obtain more and detailed data regarding the contaminants and the impacted </a:t>
            </a:r>
            <a:r>
              <a:rPr lang="en-US" dirty="0" smtClean="0">
                <a:solidFill>
                  <a:schemeClr val="tx2"/>
                </a:solidFill>
              </a:rPr>
              <a:t>media</a:t>
            </a:r>
          </a:p>
          <a:p>
            <a:pPr>
              <a:lnSpc>
                <a:spcPct val="90000"/>
              </a:lnSpc>
            </a:pPr>
            <a:endParaRPr lang="en-US" dirty="0" smtClean="0">
              <a:solidFill>
                <a:schemeClr val="tx2"/>
              </a:solidFill>
            </a:endParaRPr>
          </a:p>
          <a:p>
            <a:pPr>
              <a:lnSpc>
                <a:spcPct val="90000"/>
              </a:lnSpc>
            </a:pPr>
            <a:r>
              <a:rPr lang="en-US" dirty="0" smtClean="0">
                <a:solidFill>
                  <a:schemeClr val="tx2"/>
                </a:solidFill>
              </a:rPr>
              <a:t>More sampling</a:t>
            </a:r>
          </a:p>
          <a:p>
            <a:pPr>
              <a:lnSpc>
                <a:spcPct val="90000"/>
              </a:lnSpc>
            </a:pPr>
            <a:endParaRPr lang="en-US" dirty="0" smtClean="0">
              <a:solidFill>
                <a:schemeClr val="tx2"/>
              </a:solidFill>
            </a:endParaRPr>
          </a:p>
          <a:p>
            <a:pPr>
              <a:lnSpc>
                <a:spcPct val="90000"/>
              </a:lnSpc>
            </a:pPr>
            <a:r>
              <a:rPr lang="en-US" dirty="0" smtClean="0">
                <a:solidFill>
                  <a:schemeClr val="tx2"/>
                </a:solidFill>
              </a:rPr>
              <a:t>Pump </a:t>
            </a:r>
            <a:r>
              <a:rPr lang="en-US" dirty="0">
                <a:solidFill>
                  <a:schemeClr val="tx2"/>
                </a:solidFill>
              </a:rPr>
              <a:t>tests/slug </a:t>
            </a:r>
            <a:r>
              <a:rPr lang="en-US" dirty="0" smtClean="0">
                <a:solidFill>
                  <a:schemeClr val="tx2"/>
                </a:solidFill>
              </a:rPr>
              <a:t>tests</a:t>
            </a:r>
          </a:p>
          <a:p>
            <a:pPr>
              <a:lnSpc>
                <a:spcPct val="90000"/>
              </a:lnSpc>
            </a:pPr>
            <a:endParaRPr lang="en-US" dirty="0" smtClean="0">
              <a:solidFill>
                <a:schemeClr val="tx2"/>
              </a:solidFill>
            </a:endParaRPr>
          </a:p>
          <a:p>
            <a:pPr>
              <a:lnSpc>
                <a:spcPct val="90000"/>
              </a:lnSpc>
            </a:pPr>
            <a:r>
              <a:rPr lang="en-US" dirty="0" smtClean="0">
                <a:solidFill>
                  <a:schemeClr val="tx2"/>
                </a:solidFill>
              </a:rPr>
              <a:t>Detailed </a:t>
            </a:r>
            <a:r>
              <a:rPr lang="en-US" dirty="0">
                <a:solidFill>
                  <a:schemeClr val="tx2"/>
                </a:solidFill>
              </a:rPr>
              <a:t>geologic cross sections</a:t>
            </a:r>
          </a:p>
          <a:p>
            <a:pPr>
              <a:lnSpc>
                <a:spcPct val="90000"/>
              </a:lnSpc>
              <a:buFont typeface="Wingdings" pitchFamily="2" charset="2"/>
              <a:buNone/>
            </a:pPr>
            <a:endParaRPr lang="en-US" dirty="0"/>
          </a:p>
          <a:p>
            <a:pPr>
              <a:lnSpc>
                <a:spcPct val="90000"/>
              </a:lnSpc>
              <a:buFont typeface="Wingdings" pitchFamily="2" charset="2"/>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b="1" dirty="0"/>
              <a:t>Phase III ESA</a:t>
            </a:r>
            <a:r>
              <a:rPr lang="en-US" dirty="0"/>
              <a:t> </a:t>
            </a:r>
            <a:r>
              <a:rPr lang="en-US" b="1" dirty="0"/>
              <a:t>Results</a:t>
            </a:r>
          </a:p>
        </p:txBody>
      </p:sp>
      <p:sp>
        <p:nvSpPr>
          <p:cNvPr id="60419" name="Rectangle 3"/>
          <p:cNvSpPr>
            <a:spLocks noGrp="1" noChangeArrowheads="1"/>
          </p:cNvSpPr>
          <p:nvPr>
            <p:ph type="body" idx="1"/>
          </p:nvPr>
        </p:nvSpPr>
        <p:spPr/>
        <p:txBody>
          <a:bodyPr/>
          <a:lstStyle/>
          <a:p>
            <a:pPr>
              <a:lnSpc>
                <a:spcPct val="90000"/>
              </a:lnSpc>
            </a:pPr>
            <a:r>
              <a:rPr lang="en-US" dirty="0">
                <a:solidFill>
                  <a:schemeClr val="tx2"/>
                </a:solidFill>
              </a:rPr>
              <a:t>Identification of source(s) of contaminants</a:t>
            </a:r>
          </a:p>
          <a:p>
            <a:pPr>
              <a:lnSpc>
                <a:spcPct val="90000"/>
              </a:lnSpc>
            </a:pPr>
            <a:r>
              <a:rPr lang="en-US" dirty="0">
                <a:solidFill>
                  <a:schemeClr val="tx2"/>
                </a:solidFill>
              </a:rPr>
              <a:t>Identification of migration pattern</a:t>
            </a:r>
          </a:p>
          <a:p>
            <a:pPr>
              <a:lnSpc>
                <a:spcPct val="90000"/>
              </a:lnSpc>
            </a:pPr>
            <a:r>
              <a:rPr lang="en-US" dirty="0">
                <a:solidFill>
                  <a:schemeClr val="tx2"/>
                </a:solidFill>
              </a:rPr>
              <a:t>Identification of receptors</a:t>
            </a:r>
          </a:p>
          <a:p>
            <a:pPr>
              <a:lnSpc>
                <a:spcPct val="90000"/>
              </a:lnSpc>
            </a:pPr>
            <a:r>
              <a:rPr lang="en-US" dirty="0">
                <a:solidFill>
                  <a:schemeClr val="tx2"/>
                </a:solidFill>
              </a:rPr>
              <a:t>Identification of </a:t>
            </a:r>
            <a:r>
              <a:rPr lang="en-US" b="1" dirty="0">
                <a:solidFill>
                  <a:schemeClr val="accent1">
                    <a:lumMod val="40000"/>
                    <a:lumOff val="60000"/>
                  </a:schemeClr>
                </a:solidFill>
              </a:rPr>
              <a:t>full</a:t>
            </a:r>
            <a:r>
              <a:rPr lang="en-US" dirty="0">
                <a:solidFill>
                  <a:schemeClr val="tx2"/>
                </a:solidFill>
              </a:rPr>
              <a:t> extent of contamination</a:t>
            </a:r>
          </a:p>
          <a:p>
            <a:pPr>
              <a:lnSpc>
                <a:spcPct val="90000"/>
              </a:lnSpc>
            </a:pPr>
            <a:r>
              <a:rPr lang="en-US" dirty="0">
                <a:solidFill>
                  <a:schemeClr val="tx2"/>
                </a:solidFill>
              </a:rPr>
              <a:t>Identification of subsurface conditions</a:t>
            </a:r>
          </a:p>
          <a:p>
            <a:pPr>
              <a:lnSpc>
                <a:spcPct val="90000"/>
              </a:lnSpc>
            </a:pPr>
            <a:r>
              <a:rPr lang="en-US" dirty="0">
                <a:solidFill>
                  <a:schemeClr val="tx2"/>
                </a:solidFill>
              </a:rPr>
              <a:t>Recommendation of suitable remedial options</a:t>
            </a:r>
          </a:p>
          <a:p>
            <a:pPr>
              <a:lnSpc>
                <a:spcPct val="90000"/>
              </a:lnSpc>
            </a:pPr>
            <a:r>
              <a:rPr lang="en-US" dirty="0">
                <a:solidFill>
                  <a:schemeClr val="tx2"/>
                </a:solidFill>
              </a:rPr>
              <a:t>Detailed report</a:t>
            </a:r>
          </a:p>
          <a:p>
            <a:pPr>
              <a:lnSpc>
                <a:spcPct val="90000"/>
              </a:lnSpc>
              <a:buFont typeface="Wingdings" pitchFamily="2" charset="2"/>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Presentation of Findings</a:t>
            </a:r>
          </a:p>
        </p:txBody>
      </p:sp>
      <p:sp>
        <p:nvSpPr>
          <p:cNvPr id="18435" name="Rectangle 3"/>
          <p:cNvSpPr>
            <a:spLocks noGrp="1" noChangeArrowheads="1"/>
          </p:cNvSpPr>
          <p:nvPr>
            <p:ph type="body" idx="1"/>
          </p:nvPr>
        </p:nvSpPr>
        <p:spPr>
          <a:xfrm>
            <a:off x="990600" y="1600200"/>
            <a:ext cx="7772400" cy="4648200"/>
          </a:xfrm>
        </p:spPr>
        <p:txBody>
          <a:bodyPr/>
          <a:lstStyle/>
          <a:p>
            <a:pPr>
              <a:lnSpc>
                <a:spcPct val="90000"/>
              </a:lnSpc>
              <a:buFont typeface="Wingdings" pitchFamily="2" charset="2"/>
              <a:buNone/>
            </a:pPr>
            <a:r>
              <a:rPr lang="en-US" dirty="0"/>
              <a:t>	</a:t>
            </a:r>
            <a:r>
              <a:rPr lang="en-US" dirty="0">
                <a:solidFill>
                  <a:schemeClr val="accent1">
                    <a:lumMod val="40000"/>
                    <a:lumOff val="60000"/>
                  </a:schemeClr>
                </a:solidFill>
              </a:rPr>
              <a:t>Describe the work performed</a:t>
            </a:r>
          </a:p>
          <a:p>
            <a:pPr lvl="1">
              <a:lnSpc>
                <a:spcPct val="90000"/>
              </a:lnSpc>
            </a:pPr>
            <a:endParaRPr lang="en-US" dirty="0"/>
          </a:p>
          <a:p>
            <a:pPr lvl="1">
              <a:lnSpc>
                <a:spcPct val="90000"/>
              </a:lnSpc>
            </a:pPr>
            <a:r>
              <a:rPr lang="en-US" dirty="0">
                <a:solidFill>
                  <a:schemeClr val="tx2"/>
                </a:solidFill>
              </a:rPr>
              <a:t>Provide documentation of the data</a:t>
            </a:r>
          </a:p>
          <a:p>
            <a:pPr lvl="1">
              <a:lnSpc>
                <a:spcPct val="90000"/>
              </a:lnSpc>
            </a:pPr>
            <a:endParaRPr lang="en-US" dirty="0">
              <a:solidFill>
                <a:schemeClr val="tx2"/>
              </a:solidFill>
            </a:endParaRPr>
          </a:p>
          <a:p>
            <a:pPr lvl="1">
              <a:lnSpc>
                <a:spcPct val="90000"/>
              </a:lnSpc>
            </a:pPr>
            <a:r>
              <a:rPr lang="en-US" dirty="0">
                <a:solidFill>
                  <a:schemeClr val="tx2"/>
                </a:solidFill>
              </a:rPr>
              <a:t>Provide evaluation that</a:t>
            </a:r>
          </a:p>
          <a:p>
            <a:pPr lvl="2">
              <a:lnSpc>
                <a:spcPct val="90000"/>
              </a:lnSpc>
            </a:pPr>
            <a:r>
              <a:rPr lang="en-US" dirty="0">
                <a:solidFill>
                  <a:schemeClr val="tx2"/>
                </a:solidFill>
              </a:rPr>
              <a:t>Constitutes the factual findings</a:t>
            </a:r>
          </a:p>
          <a:p>
            <a:pPr lvl="2">
              <a:lnSpc>
                <a:spcPct val="90000"/>
              </a:lnSpc>
            </a:pPr>
            <a:r>
              <a:rPr lang="en-US" dirty="0">
                <a:solidFill>
                  <a:schemeClr val="tx2"/>
                </a:solidFill>
              </a:rPr>
              <a:t>Supports the conclusions</a:t>
            </a:r>
          </a:p>
          <a:p>
            <a:pPr lvl="2">
              <a:lnSpc>
                <a:spcPct val="90000"/>
              </a:lnSpc>
            </a:pPr>
            <a:r>
              <a:rPr lang="en-US" dirty="0">
                <a:solidFill>
                  <a:schemeClr val="tx2"/>
                </a:solidFill>
              </a:rPr>
              <a:t>Facilitates decisions about the transaction</a:t>
            </a:r>
          </a:p>
          <a:p>
            <a:pPr lvl="2">
              <a:lnSpc>
                <a:spcPct val="90000"/>
              </a:lnSpc>
            </a:pPr>
            <a:r>
              <a:rPr lang="en-US" dirty="0">
                <a:solidFill>
                  <a:schemeClr val="tx2"/>
                </a:solidFill>
              </a:rPr>
              <a:t>Documents the basis for decision whether further assessment is warranted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Assessment Activities</a:t>
            </a:r>
          </a:p>
        </p:txBody>
      </p:sp>
      <p:sp>
        <p:nvSpPr>
          <p:cNvPr id="13315" name="Rectangle 3"/>
          <p:cNvSpPr>
            <a:spLocks noGrp="1" noChangeArrowheads="1"/>
          </p:cNvSpPr>
          <p:nvPr>
            <p:ph type="body" sz="half" idx="1"/>
          </p:nvPr>
        </p:nvSpPr>
        <p:spPr>
          <a:xfrm>
            <a:off x="457200" y="1600200"/>
            <a:ext cx="7907338" cy="4525963"/>
          </a:xfrm>
        </p:spPr>
        <p:txBody>
          <a:bodyPr/>
          <a:lstStyle/>
          <a:p>
            <a:r>
              <a:rPr lang="en-US" sz="2800" dirty="0">
                <a:solidFill>
                  <a:schemeClr val="tx2"/>
                </a:solidFill>
              </a:rPr>
              <a:t>Field screening/field analytical methods</a:t>
            </a:r>
          </a:p>
          <a:p>
            <a:r>
              <a:rPr lang="en-US" sz="2800" dirty="0">
                <a:solidFill>
                  <a:schemeClr val="tx2"/>
                </a:solidFill>
              </a:rPr>
              <a:t>Environmental media sampling (soil, water, air)</a:t>
            </a:r>
          </a:p>
        </p:txBody>
      </p:sp>
      <p:pic>
        <p:nvPicPr>
          <p:cNvPr id="13316" name="Picture 4" descr="PE01445_[1]"/>
          <p:cNvPicPr>
            <a:picLocks noGrp="1" noChangeAspect="1" noChangeArrowheads="1"/>
          </p:cNvPicPr>
          <p:nvPr>
            <p:ph sz="half" idx="2"/>
          </p:nvPr>
        </p:nvPicPr>
        <p:blipFill>
          <a:blip r:embed="rId3" cstate="print"/>
          <a:srcRect/>
          <a:stretch>
            <a:fillRect/>
          </a:stretch>
        </p:blipFill>
        <p:spPr>
          <a:xfrm>
            <a:off x="4652963" y="3362325"/>
            <a:ext cx="3387725" cy="2363788"/>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Geoprobe5410"/>
          <p:cNvPicPr>
            <a:picLocks noGrp="1" noChangeAspect="1" noChangeArrowheads="1"/>
          </p:cNvPicPr>
          <p:nvPr>
            <p:ph idx="1"/>
          </p:nvPr>
        </p:nvPicPr>
        <p:blipFill>
          <a:blip r:embed="rId3" cstate="print"/>
          <a:srcRect/>
          <a:stretch>
            <a:fillRect/>
          </a:stretch>
        </p:blipFill>
        <p:spPr>
          <a:xfrm>
            <a:off x="1295400" y="609600"/>
            <a:ext cx="6629400" cy="6019800"/>
          </a:xfrm>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p:txBody>
          <a:bodyPr/>
          <a:lstStyle/>
          <a:p>
            <a:endParaRPr lang="en-US"/>
          </a:p>
        </p:txBody>
      </p:sp>
      <p:pic>
        <p:nvPicPr>
          <p:cNvPr id="43012" name="Picture 4" descr="IMG0027"/>
          <p:cNvPicPr>
            <a:picLocks noGrp="1" noChangeAspect="1" noChangeArrowheads="1"/>
          </p:cNvPicPr>
          <p:nvPr>
            <p:ph idx="1"/>
          </p:nvPr>
        </p:nvPicPr>
        <p:blipFill>
          <a:blip r:embed="rId3" cstate="print"/>
          <a:srcRect/>
          <a:stretch>
            <a:fillRect/>
          </a:stretch>
        </p:blipFill>
        <p:spPr>
          <a:xfrm>
            <a:off x="0" y="0"/>
            <a:ext cx="10439400" cy="6959600"/>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p:cNvSpPr>
            <a:spLocks noGrp="1" noChangeArrowheads="1"/>
          </p:cNvSpPr>
          <p:nvPr>
            <p:ph type="title"/>
          </p:nvPr>
        </p:nvSpPr>
        <p:spPr/>
        <p:txBody>
          <a:bodyPr/>
          <a:lstStyle/>
          <a:p>
            <a:endParaRPr lang="en-US"/>
          </a:p>
        </p:txBody>
      </p:sp>
      <p:pic>
        <p:nvPicPr>
          <p:cNvPr id="45060" name="Picture 4" descr="IMG0060"/>
          <p:cNvPicPr>
            <a:picLocks noGrp="1" noChangeAspect="1" noChangeArrowheads="1"/>
          </p:cNvPicPr>
          <p:nvPr>
            <p:ph idx="1"/>
          </p:nvPr>
        </p:nvPicPr>
        <p:blipFill>
          <a:blip r:embed="rId3" cstate="print"/>
          <a:srcRect/>
          <a:stretch>
            <a:fillRect/>
          </a:stretch>
        </p:blipFill>
        <p:spPr>
          <a:xfrm>
            <a:off x="0" y="0"/>
            <a:ext cx="10287000" cy="7086600"/>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Acronym Alert !!!</a:t>
            </a:r>
          </a:p>
        </p:txBody>
      </p:sp>
      <p:sp>
        <p:nvSpPr>
          <p:cNvPr id="56323" name="Rectangle 3"/>
          <p:cNvSpPr>
            <a:spLocks noGrp="1" noChangeArrowheads="1"/>
          </p:cNvSpPr>
          <p:nvPr>
            <p:ph type="body" idx="1"/>
          </p:nvPr>
        </p:nvSpPr>
        <p:spPr>
          <a:xfrm>
            <a:off x="533400" y="2057400"/>
            <a:ext cx="8229600" cy="4525963"/>
          </a:xfrm>
        </p:spPr>
        <p:txBody>
          <a:bodyPr/>
          <a:lstStyle/>
          <a:p>
            <a:pPr algn="ctr">
              <a:buFont typeface="Wingdings" pitchFamily="2" charset="2"/>
              <a:buNone/>
            </a:pPr>
            <a:r>
              <a:rPr lang="en-US" sz="3600" b="1" dirty="0">
                <a:solidFill>
                  <a:schemeClr val="accent1">
                    <a:lumMod val="40000"/>
                    <a:lumOff val="60000"/>
                  </a:schemeClr>
                </a:solidFill>
              </a:rPr>
              <a:t>ESA</a:t>
            </a:r>
            <a:r>
              <a:rPr lang="en-US" b="1" dirty="0"/>
              <a:t> </a:t>
            </a:r>
          </a:p>
          <a:p>
            <a:pPr algn="ctr"/>
            <a:endParaRPr lang="en-US" dirty="0"/>
          </a:p>
          <a:p>
            <a:pPr algn="ctr">
              <a:buFont typeface="Wingdings" pitchFamily="2" charset="2"/>
              <a:buNone/>
            </a:pPr>
            <a:r>
              <a:rPr lang="en-US" dirty="0">
                <a:solidFill>
                  <a:schemeClr val="tx2"/>
                </a:solidFill>
              </a:rPr>
              <a:t>stands for</a:t>
            </a:r>
          </a:p>
          <a:p>
            <a:pPr algn="ctr"/>
            <a:endParaRPr lang="en-US" dirty="0"/>
          </a:p>
          <a:p>
            <a:pPr algn="ctr">
              <a:buFont typeface="Wingdings" pitchFamily="2" charset="2"/>
              <a:buNone/>
            </a:pPr>
            <a:r>
              <a:rPr lang="en-US" sz="3600" b="1" dirty="0">
                <a:solidFill>
                  <a:schemeClr val="accent1">
                    <a:lumMod val="40000"/>
                    <a:lumOff val="60000"/>
                  </a:schemeClr>
                </a:solidFill>
              </a:rPr>
              <a:t>Environmental Site Assessment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auger2"/>
          <p:cNvPicPr>
            <a:picLocks noGrp="1" noChangeAspect="1" noChangeArrowheads="1"/>
          </p:cNvPicPr>
          <p:nvPr>
            <p:ph idx="1"/>
          </p:nvPr>
        </p:nvPicPr>
        <p:blipFill>
          <a:blip r:embed="rId3" cstate="print"/>
          <a:srcRect/>
          <a:stretch>
            <a:fillRect/>
          </a:stretch>
        </p:blipFill>
        <p:spPr>
          <a:xfrm>
            <a:off x="1905000" y="304800"/>
            <a:ext cx="5867400" cy="6248400"/>
          </a:xfrm>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defRPr/>
            </a:pPr>
            <a:r>
              <a:rPr lang="en-US" dirty="0" smtClean="0"/>
              <a:t>TAB Contacts</a:t>
            </a:r>
          </a:p>
        </p:txBody>
      </p:sp>
      <p:sp>
        <p:nvSpPr>
          <p:cNvPr id="268291" name="Rectangle 3"/>
          <p:cNvSpPr>
            <a:spLocks noGrp="1" noChangeArrowheads="1"/>
          </p:cNvSpPr>
          <p:nvPr>
            <p:ph idx="1"/>
          </p:nvPr>
        </p:nvSpPr>
        <p:spPr>
          <a:xfrm>
            <a:off x="457200" y="1828800"/>
            <a:ext cx="8229600" cy="4114800"/>
          </a:xfrm>
        </p:spPr>
        <p:txBody>
          <a:bodyPr/>
          <a:lstStyle/>
          <a:p>
            <a:pPr eaLnBrk="1" hangingPunct="1">
              <a:lnSpc>
                <a:spcPct val="90000"/>
              </a:lnSpc>
              <a:buNone/>
              <a:defRPr/>
            </a:pPr>
            <a:r>
              <a:rPr lang="en-US" sz="2400" dirty="0" smtClean="0">
                <a:solidFill>
                  <a:schemeClr val="tx2"/>
                </a:solidFill>
              </a:rPr>
              <a:t>Dr. Sabine Martin (Program Coordinator)</a:t>
            </a:r>
          </a:p>
          <a:p>
            <a:pPr eaLnBrk="1" hangingPunct="1">
              <a:lnSpc>
                <a:spcPct val="90000"/>
              </a:lnSpc>
              <a:buFontTx/>
              <a:buNone/>
              <a:defRPr/>
            </a:pPr>
            <a:r>
              <a:rPr lang="en-US" sz="2400" dirty="0" smtClean="0">
                <a:solidFill>
                  <a:schemeClr val="tx2"/>
                </a:solidFill>
              </a:rPr>
              <a:t>1-800-798-7796785-532-6519</a:t>
            </a:r>
            <a:endParaRPr lang="en-US" sz="2400" dirty="0" smtClean="0"/>
          </a:p>
          <a:p>
            <a:pPr eaLnBrk="1" hangingPunct="1">
              <a:lnSpc>
                <a:spcPct val="90000"/>
              </a:lnSpc>
              <a:buFontTx/>
              <a:buNone/>
              <a:defRPr/>
            </a:pPr>
            <a:r>
              <a:rPr lang="en-US" sz="2400" dirty="0" smtClean="0">
                <a:hlinkClick r:id="rId3"/>
              </a:rPr>
              <a:t>smartin1@k-state.edu</a:t>
            </a:r>
            <a:endParaRPr lang="en-US" sz="2400" dirty="0" smtClean="0"/>
          </a:p>
          <a:p>
            <a:pPr eaLnBrk="1" hangingPunct="1">
              <a:lnSpc>
                <a:spcPct val="90000"/>
              </a:lnSpc>
              <a:buFontTx/>
              <a:buNone/>
              <a:defRPr/>
            </a:pPr>
            <a:endParaRPr lang="en-US" sz="2400" dirty="0" smtClean="0"/>
          </a:p>
          <a:p>
            <a:pPr eaLnBrk="1" hangingPunct="1">
              <a:lnSpc>
                <a:spcPct val="90000"/>
              </a:lnSpc>
              <a:buFontTx/>
              <a:buNone/>
              <a:defRPr/>
            </a:pPr>
            <a:endParaRPr lang="en-US" sz="2400" dirty="0" smtClean="0"/>
          </a:p>
          <a:p>
            <a:pPr eaLnBrk="1" hangingPunct="1">
              <a:lnSpc>
                <a:spcPct val="90000"/>
              </a:lnSpc>
              <a:buNone/>
              <a:defRPr/>
            </a:pPr>
            <a:r>
              <a:rPr lang="en-US" sz="2400" dirty="0" smtClean="0">
                <a:solidFill>
                  <a:schemeClr val="tx2"/>
                </a:solidFill>
              </a:rPr>
              <a:t>Dr. Frank Beck</a:t>
            </a:r>
          </a:p>
          <a:p>
            <a:pPr eaLnBrk="1" hangingPunct="1">
              <a:lnSpc>
                <a:spcPct val="90000"/>
              </a:lnSpc>
              <a:buNone/>
              <a:defRPr/>
            </a:pPr>
            <a:r>
              <a:rPr lang="en-US" sz="2400" dirty="0" smtClean="0">
                <a:solidFill>
                  <a:schemeClr val="tx2"/>
                </a:solidFill>
              </a:rPr>
              <a:t>309-438-7090</a:t>
            </a:r>
          </a:p>
          <a:p>
            <a:pPr eaLnBrk="1" hangingPunct="1">
              <a:lnSpc>
                <a:spcPct val="90000"/>
              </a:lnSpc>
              <a:buNone/>
              <a:defRPr/>
            </a:pPr>
            <a:r>
              <a:rPr lang="en-US" sz="2400" dirty="0" smtClean="0">
                <a:hlinkClick r:id="rId4"/>
              </a:rPr>
              <a:t>fdbeck@ilstu.edu</a:t>
            </a:r>
            <a:r>
              <a:rPr lang="en-US" sz="2400" dirty="0" smtClean="0"/>
              <a:t> </a:t>
            </a:r>
            <a:endParaRPr lang="en-US" sz="2400" dirty="0" smtClean="0">
              <a:solidFill>
                <a:schemeClr val="tx2"/>
              </a:solidFill>
            </a:endParaRPr>
          </a:p>
          <a:p>
            <a:pPr eaLnBrk="1" hangingPunct="1">
              <a:lnSpc>
                <a:spcPct val="90000"/>
              </a:lnSpc>
              <a:buFontTx/>
              <a:buNone/>
              <a:defRPr/>
            </a:pPr>
            <a:endParaRPr lang="en-US" sz="2400" dirty="0" smtClean="0"/>
          </a:p>
          <a:p>
            <a:pPr eaLnBrk="1" hangingPunct="1">
              <a:lnSpc>
                <a:spcPct val="90000"/>
              </a:lnSpc>
              <a:buFontTx/>
              <a:buNone/>
              <a:defRPr/>
            </a:pPr>
            <a:r>
              <a:rPr lang="en-US" sz="2400" dirty="0" smtClean="0"/>
              <a:t>    </a:t>
            </a:r>
          </a:p>
          <a:p>
            <a:pPr eaLnBrk="1" hangingPunct="1">
              <a:lnSpc>
                <a:spcPct val="90000"/>
              </a:lnSpc>
              <a:buFontTx/>
              <a:buNone/>
              <a:defRPr/>
            </a:pPr>
            <a:r>
              <a:rPr lang="en-US" sz="2400" dirty="0" smtClean="0">
                <a:solidFill>
                  <a:schemeClr val="tx1"/>
                </a:solidFill>
                <a:effectLst/>
              </a:rPr>
              <a:t>Web site:  http://www.engg.ksu.edu/chsr/outreach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Types of ESA’s</a:t>
            </a:r>
          </a:p>
        </p:txBody>
      </p:sp>
      <p:sp>
        <p:nvSpPr>
          <p:cNvPr id="57347" name="Rectangle 3"/>
          <p:cNvSpPr>
            <a:spLocks noGrp="1" noChangeArrowheads="1"/>
          </p:cNvSpPr>
          <p:nvPr>
            <p:ph type="body" idx="1"/>
          </p:nvPr>
        </p:nvSpPr>
        <p:spPr>
          <a:xfrm>
            <a:off x="457200" y="2133600"/>
            <a:ext cx="8229600" cy="4525963"/>
          </a:xfrm>
        </p:spPr>
        <p:txBody>
          <a:bodyPr/>
          <a:lstStyle/>
          <a:p>
            <a:pPr>
              <a:buFont typeface="Wingdings" pitchFamily="2" charset="2"/>
              <a:buNone/>
            </a:pPr>
            <a:r>
              <a:rPr lang="en-US" b="1" dirty="0">
                <a:solidFill>
                  <a:schemeClr val="accent1">
                    <a:lumMod val="40000"/>
                    <a:lumOff val="60000"/>
                  </a:schemeClr>
                </a:solidFill>
              </a:rPr>
              <a:t>Phase I</a:t>
            </a:r>
            <a:r>
              <a:rPr lang="en-US" dirty="0">
                <a:solidFill>
                  <a:schemeClr val="accent1">
                    <a:lumMod val="40000"/>
                    <a:lumOff val="60000"/>
                  </a:schemeClr>
                </a:solidFill>
              </a:rPr>
              <a:t> ESA </a:t>
            </a:r>
            <a:r>
              <a:rPr lang="en-US" dirty="0">
                <a:solidFill>
                  <a:schemeClr val="tx2"/>
                </a:solidFill>
              </a:rPr>
              <a:t>– non-intrusive</a:t>
            </a:r>
          </a:p>
          <a:p>
            <a:pPr>
              <a:buFont typeface="Wingdings" pitchFamily="2" charset="2"/>
              <a:buNone/>
            </a:pPr>
            <a:endParaRPr lang="en-US" dirty="0"/>
          </a:p>
          <a:p>
            <a:pPr>
              <a:buFont typeface="Wingdings" pitchFamily="2" charset="2"/>
              <a:buNone/>
            </a:pPr>
            <a:r>
              <a:rPr lang="en-US" b="1" dirty="0">
                <a:solidFill>
                  <a:schemeClr val="accent1">
                    <a:lumMod val="40000"/>
                    <a:lumOff val="60000"/>
                  </a:schemeClr>
                </a:solidFill>
              </a:rPr>
              <a:t>Phase II</a:t>
            </a:r>
            <a:r>
              <a:rPr lang="en-US" dirty="0">
                <a:solidFill>
                  <a:schemeClr val="accent1">
                    <a:lumMod val="40000"/>
                    <a:lumOff val="60000"/>
                  </a:schemeClr>
                </a:solidFill>
              </a:rPr>
              <a:t> ESA </a:t>
            </a:r>
            <a:r>
              <a:rPr lang="en-US" dirty="0">
                <a:solidFill>
                  <a:schemeClr val="tx2"/>
                </a:solidFill>
              </a:rPr>
              <a:t>– intrusive</a:t>
            </a:r>
          </a:p>
          <a:p>
            <a:pPr>
              <a:buFont typeface="Wingdings" pitchFamily="2" charset="2"/>
              <a:buNone/>
            </a:pPr>
            <a:endParaRPr lang="en-US" dirty="0"/>
          </a:p>
          <a:p>
            <a:pPr>
              <a:buFont typeface="Wingdings" pitchFamily="2" charset="2"/>
              <a:buNone/>
            </a:pPr>
            <a:r>
              <a:rPr lang="en-US" b="1" dirty="0" smtClean="0">
                <a:solidFill>
                  <a:schemeClr val="accent1">
                    <a:lumMod val="40000"/>
                    <a:lumOff val="60000"/>
                  </a:schemeClr>
                </a:solidFill>
              </a:rPr>
              <a:t>Phase </a:t>
            </a:r>
            <a:r>
              <a:rPr lang="en-US" b="1" dirty="0">
                <a:solidFill>
                  <a:schemeClr val="accent1">
                    <a:lumMod val="40000"/>
                    <a:lumOff val="60000"/>
                  </a:schemeClr>
                </a:solidFill>
              </a:rPr>
              <a:t>III</a:t>
            </a:r>
            <a:r>
              <a:rPr lang="en-US" dirty="0">
                <a:solidFill>
                  <a:schemeClr val="accent1">
                    <a:lumMod val="40000"/>
                    <a:lumOff val="60000"/>
                  </a:schemeClr>
                </a:solidFill>
              </a:rPr>
              <a:t> ESA </a:t>
            </a:r>
            <a:r>
              <a:rPr lang="en-US" dirty="0" smtClean="0">
                <a:solidFill>
                  <a:schemeClr val="tx2"/>
                </a:solidFill>
              </a:rPr>
              <a:t>– intrusive</a:t>
            </a:r>
          </a:p>
          <a:p>
            <a:pPr>
              <a:buFont typeface="Wingdings" pitchFamily="2" charset="2"/>
              <a:buNone/>
            </a:pPr>
            <a:r>
              <a:rPr lang="en-US" dirty="0" smtClean="0">
                <a:solidFill>
                  <a:schemeClr val="accent1">
                    <a:lumMod val="40000"/>
                    <a:lumOff val="60000"/>
                  </a:schemeClr>
                </a:solidFill>
              </a:rPr>
              <a:t>Site Characterization</a:t>
            </a:r>
            <a:endParaRPr lang="en-US" dirty="0">
              <a:solidFill>
                <a:schemeClr val="accent1">
                  <a:lumMod val="40000"/>
                  <a:lumOff val="6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a:t>Phase I ESA</a:t>
            </a:r>
            <a:br>
              <a:rPr lang="en-US" sz="4000" dirty="0"/>
            </a:br>
            <a:r>
              <a:rPr lang="en-US" sz="2800" dirty="0">
                <a:solidFill>
                  <a:schemeClr val="tx2"/>
                </a:solidFill>
              </a:rPr>
              <a:t>(non-intrusive)</a:t>
            </a:r>
          </a:p>
        </p:txBody>
      </p:sp>
      <p:sp>
        <p:nvSpPr>
          <p:cNvPr id="6147" name="Rectangle 3"/>
          <p:cNvSpPr>
            <a:spLocks noGrp="1" noChangeArrowheads="1"/>
          </p:cNvSpPr>
          <p:nvPr>
            <p:ph type="body" idx="1"/>
          </p:nvPr>
        </p:nvSpPr>
        <p:spPr>
          <a:xfrm>
            <a:off x="457200" y="2057400"/>
            <a:ext cx="8229600" cy="4525963"/>
          </a:xfrm>
        </p:spPr>
        <p:txBody>
          <a:bodyPr/>
          <a:lstStyle/>
          <a:p>
            <a:pPr>
              <a:buFont typeface="Wingdings" pitchFamily="2" charset="2"/>
              <a:buNone/>
            </a:pPr>
            <a:r>
              <a:rPr lang="en-US" sz="2800" dirty="0">
                <a:solidFill>
                  <a:schemeClr val="tx2"/>
                </a:solidFill>
              </a:rPr>
              <a:t>Identifies </a:t>
            </a:r>
            <a:r>
              <a:rPr lang="en-US" sz="2800" b="1" i="1" dirty="0">
                <a:solidFill>
                  <a:schemeClr val="accent1">
                    <a:lumMod val="40000"/>
                    <a:lumOff val="60000"/>
                  </a:schemeClr>
                </a:solidFill>
              </a:rPr>
              <a:t>potential</a:t>
            </a:r>
            <a:r>
              <a:rPr lang="en-US" sz="2800" dirty="0">
                <a:solidFill>
                  <a:schemeClr val="tx2"/>
                </a:solidFill>
              </a:rPr>
              <a:t> environmental concerns</a:t>
            </a:r>
          </a:p>
          <a:p>
            <a:pPr lvl="1">
              <a:buFont typeface="Wingdings" pitchFamily="2" charset="2"/>
              <a:buNone/>
            </a:pPr>
            <a:r>
              <a:rPr lang="en-US" sz="2400" dirty="0">
                <a:solidFill>
                  <a:schemeClr val="tx2"/>
                </a:solidFill>
              </a:rPr>
              <a:t>Also called </a:t>
            </a:r>
            <a:r>
              <a:rPr lang="en-US" sz="2400" b="1" i="1" dirty="0">
                <a:solidFill>
                  <a:schemeClr val="accent1">
                    <a:lumMod val="40000"/>
                    <a:lumOff val="60000"/>
                  </a:schemeClr>
                </a:solidFill>
              </a:rPr>
              <a:t>recognized environmental conditions</a:t>
            </a:r>
          </a:p>
          <a:p>
            <a:pPr lvl="1">
              <a:buFont typeface="Wingdings" pitchFamily="2" charset="2"/>
              <a:buNone/>
            </a:pPr>
            <a:endParaRPr lang="en-US" sz="2400" b="1" i="1" dirty="0">
              <a:solidFill>
                <a:schemeClr val="tx2"/>
              </a:solidFill>
            </a:endParaRPr>
          </a:p>
          <a:p>
            <a:r>
              <a:rPr lang="en-US" sz="2800" dirty="0">
                <a:solidFill>
                  <a:schemeClr val="tx2"/>
                </a:solidFill>
              </a:rPr>
              <a:t>Research on historical and current uses and activities of the site and surrounding area</a:t>
            </a:r>
          </a:p>
          <a:p>
            <a:pPr lvl="1"/>
            <a:r>
              <a:rPr lang="en-US" sz="2400" dirty="0">
                <a:solidFill>
                  <a:schemeClr val="tx2"/>
                </a:solidFill>
              </a:rPr>
              <a:t>Records review</a:t>
            </a:r>
          </a:p>
          <a:p>
            <a:pPr lvl="1"/>
            <a:r>
              <a:rPr lang="en-US" sz="2400" dirty="0">
                <a:solidFill>
                  <a:schemeClr val="tx2"/>
                </a:solidFill>
              </a:rPr>
              <a:t>Site reconnaissance</a:t>
            </a:r>
          </a:p>
          <a:p>
            <a:pPr lvl="1"/>
            <a:r>
              <a:rPr lang="en-US" sz="2400" dirty="0">
                <a:solidFill>
                  <a:schemeClr val="tx2"/>
                </a:solidFill>
              </a:rPr>
              <a:t>Interviews</a:t>
            </a:r>
          </a:p>
          <a:p>
            <a:pPr lvl="1">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t>Records Review</a:t>
            </a:r>
          </a:p>
        </p:txBody>
      </p:sp>
      <p:sp>
        <p:nvSpPr>
          <p:cNvPr id="65539" name="Rectangle 3"/>
          <p:cNvSpPr>
            <a:spLocks noGrp="1" noChangeArrowheads="1"/>
          </p:cNvSpPr>
          <p:nvPr>
            <p:ph type="body" idx="1"/>
          </p:nvPr>
        </p:nvSpPr>
        <p:spPr>
          <a:xfrm>
            <a:off x="457200" y="2438400"/>
            <a:ext cx="8229600" cy="3916363"/>
          </a:xfrm>
        </p:spPr>
        <p:txBody>
          <a:bodyPr/>
          <a:lstStyle/>
          <a:p>
            <a:r>
              <a:rPr lang="en-US" dirty="0">
                <a:solidFill>
                  <a:schemeClr val="accent1">
                    <a:lumMod val="40000"/>
                    <a:lumOff val="60000"/>
                  </a:schemeClr>
                </a:solidFill>
              </a:rPr>
              <a:t>Surrounding area of subject site</a:t>
            </a:r>
          </a:p>
          <a:p>
            <a:pPr lvl="2"/>
            <a:r>
              <a:rPr lang="en-US" dirty="0">
                <a:solidFill>
                  <a:schemeClr val="tx2"/>
                </a:solidFill>
              </a:rPr>
              <a:t>Search radius varies: between 1/8 mile and 1 mile</a:t>
            </a:r>
          </a:p>
          <a:p>
            <a:endParaRPr lang="en-US" dirty="0">
              <a:solidFill>
                <a:schemeClr val="tx2"/>
              </a:solidFill>
            </a:endParaRPr>
          </a:p>
          <a:p>
            <a:r>
              <a:rPr lang="en-US" dirty="0">
                <a:solidFill>
                  <a:schemeClr val="accent1">
                    <a:lumMod val="40000"/>
                    <a:lumOff val="60000"/>
                  </a:schemeClr>
                </a:solidFill>
              </a:rPr>
              <a:t>Site specific</a:t>
            </a:r>
          </a:p>
          <a:p>
            <a:endParaRPr lang="en-US" dirty="0"/>
          </a:p>
          <a:p>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algn="ctr">
              <a:buFont typeface="Wingdings" pitchFamily="2" charset="2"/>
              <a:buNone/>
            </a:pPr>
            <a:r>
              <a:rPr lang="en-US" sz="4400"/>
              <a:t>Phase I Env. Site Assessment</a:t>
            </a:r>
          </a:p>
          <a:p>
            <a:pPr algn="ctr">
              <a:buFont typeface="Wingdings" pitchFamily="2" charset="2"/>
              <a:buNone/>
            </a:pPr>
            <a:endParaRPr lang="en-US"/>
          </a:p>
          <a:p>
            <a:pPr algn="ctr">
              <a:buFont typeface="Wingdings" pitchFamily="2" charset="2"/>
              <a:buNone/>
            </a:pPr>
            <a:endParaRPr lang="en-US" sz="4400">
              <a:cs typeface="Arial" charset="0"/>
            </a:endParaRPr>
          </a:p>
          <a:p>
            <a:pPr algn="ctr">
              <a:buFont typeface="Wingdings" pitchFamily="2" charset="2"/>
              <a:buNone/>
            </a:pPr>
            <a:endParaRPr lang="en-US" sz="4400">
              <a:cs typeface="Arial" charset="0"/>
            </a:endParaRPr>
          </a:p>
          <a:p>
            <a:pPr algn="ctr">
              <a:buFont typeface="Wingdings" pitchFamily="2" charset="2"/>
              <a:buNone/>
            </a:pPr>
            <a:r>
              <a:rPr lang="en-US" sz="4400">
                <a:cs typeface="Arial" charset="0"/>
              </a:rPr>
              <a:t>All Appropriate Inquiry</a:t>
            </a:r>
          </a:p>
        </p:txBody>
      </p:sp>
      <p:sp>
        <p:nvSpPr>
          <p:cNvPr id="104461" name="Line 13"/>
          <p:cNvSpPr>
            <a:spLocks noChangeShapeType="1"/>
          </p:cNvSpPr>
          <p:nvPr/>
        </p:nvSpPr>
        <p:spPr bwMode="auto">
          <a:xfrm>
            <a:off x="4343400" y="2667000"/>
            <a:ext cx="0" cy="1981200"/>
          </a:xfrm>
          <a:prstGeom prst="line">
            <a:avLst/>
          </a:prstGeom>
          <a:noFill/>
          <a:ln w="76200">
            <a:solidFill>
              <a:srgbClr val="FFFF00"/>
            </a:solidFill>
            <a:round/>
            <a:headEnd type="triangle" w="med" len="med"/>
            <a:tailEnd type="triangle" w="med" len="med"/>
          </a:ln>
          <a:effec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dirty="0"/>
              <a:t>All Appropriate Inquiry</a:t>
            </a:r>
            <a:br>
              <a:rPr lang="en-US" sz="4000" dirty="0"/>
            </a:br>
            <a:r>
              <a:rPr lang="en-US" sz="3600" dirty="0"/>
              <a:t>What’s that?</a:t>
            </a:r>
          </a:p>
        </p:txBody>
      </p:sp>
      <p:sp>
        <p:nvSpPr>
          <p:cNvPr id="66563" name="Rectangle 3"/>
          <p:cNvSpPr>
            <a:spLocks noGrp="1" noChangeArrowheads="1"/>
          </p:cNvSpPr>
          <p:nvPr>
            <p:ph type="body" idx="1"/>
          </p:nvPr>
        </p:nvSpPr>
        <p:spPr>
          <a:xfrm>
            <a:off x="457200" y="2438400"/>
            <a:ext cx="8229600" cy="3687763"/>
          </a:xfrm>
        </p:spPr>
        <p:txBody>
          <a:bodyPr/>
          <a:lstStyle/>
          <a:p>
            <a:r>
              <a:rPr lang="en-US" dirty="0">
                <a:solidFill>
                  <a:schemeClr val="tx2"/>
                </a:solidFill>
              </a:rPr>
              <a:t>Federal standard for conducting environmental site assessments</a:t>
            </a:r>
          </a:p>
          <a:p>
            <a:endParaRPr lang="en-US" dirty="0"/>
          </a:p>
          <a:p>
            <a:r>
              <a:rPr lang="en-US" dirty="0">
                <a:solidFill>
                  <a:schemeClr val="tx2"/>
                </a:solidFill>
              </a:rPr>
              <a:t>Refers to the requirements for assessing environmental conditions of a property </a:t>
            </a:r>
            <a:r>
              <a:rPr lang="en-US" b="1" dirty="0">
                <a:solidFill>
                  <a:srgbClr val="FF9900"/>
                </a:solidFill>
              </a:rPr>
              <a:t>prior to</a:t>
            </a:r>
            <a:r>
              <a:rPr lang="en-US" dirty="0">
                <a:solidFill>
                  <a:srgbClr val="FF9900"/>
                </a:solidFill>
              </a:rPr>
              <a:t> </a:t>
            </a:r>
            <a:r>
              <a:rPr lang="en-US" dirty="0">
                <a:solidFill>
                  <a:schemeClr val="tx2"/>
                </a:solidFill>
              </a:rPr>
              <a:t>its acquisition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a:t>Why AAI?</a:t>
            </a:r>
          </a:p>
        </p:txBody>
      </p:sp>
      <p:sp>
        <p:nvSpPr>
          <p:cNvPr id="67587" name="Rectangle 3"/>
          <p:cNvSpPr>
            <a:spLocks noGrp="1" noChangeArrowheads="1"/>
          </p:cNvSpPr>
          <p:nvPr>
            <p:ph type="body" idx="1"/>
          </p:nvPr>
        </p:nvSpPr>
        <p:spPr/>
        <p:txBody>
          <a:bodyPr/>
          <a:lstStyle/>
          <a:p>
            <a:pPr>
              <a:lnSpc>
                <a:spcPct val="90000"/>
              </a:lnSpc>
            </a:pPr>
            <a:r>
              <a:rPr lang="en-US" dirty="0">
                <a:solidFill>
                  <a:schemeClr val="tx2"/>
                </a:solidFill>
              </a:rPr>
              <a:t>AAI provides protection against liability for bona fide prospective purchasers of properties with actual or threatened environmental contamination as well as contiguous landowners</a:t>
            </a:r>
          </a:p>
          <a:p>
            <a:pPr>
              <a:lnSpc>
                <a:spcPct val="90000"/>
              </a:lnSpc>
            </a:pPr>
            <a:endParaRPr lang="en-US" dirty="0">
              <a:solidFill>
                <a:schemeClr val="tx2"/>
              </a:solidFill>
            </a:endParaRPr>
          </a:p>
          <a:p>
            <a:pPr>
              <a:lnSpc>
                <a:spcPct val="90000"/>
              </a:lnSpc>
            </a:pPr>
            <a:r>
              <a:rPr lang="en-US" dirty="0">
                <a:solidFill>
                  <a:schemeClr val="tx2"/>
                </a:solidFill>
              </a:rPr>
              <a:t>Clarifies the requirements necessary to establish the innocent landowner defense under CERCLA</a:t>
            </a:r>
          </a:p>
          <a:p>
            <a:pPr>
              <a:lnSpc>
                <a:spcPct val="90000"/>
              </a:lnSpc>
              <a:buFont typeface="Wingdings" pitchFamily="2" charset="2"/>
              <a:buNone/>
            </a:pPr>
            <a:endParaRPr lang="en-US" dirty="0"/>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417</TotalTime>
  <Words>1218</Words>
  <Application>Microsoft Office PowerPoint</Application>
  <PresentationFormat>On-screen Show (4:3)</PresentationFormat>
  <Paragraphs>295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Ripple</vt:lpstr>
      <vt:lpstr>Environmental Considerations prior to purchasing Properties</vt:lpstr>
      <vt:lpstr>Purpose of Site Assessments</vt:lpstr>
      <vt:lpstr>Acronym Alert !!!</vt:lpstr>
      <vt:lpstr>Types of ESA’s</vt:lpstr>
      <vt:lpstr>Phase I ESA (non-intrusive)</vt:lpstr>
      <vt:lpstr>Records Review</vt:lpstr>
      <vt:lpstr>Slide 7</vt:lpstr>
      <vt:lpstr>All Appropriate Inquiry What’s that?</vt:lpstr>
      <vt:lpstr>Why AAI?</vt:lpstr>
      <vt:lpstr>All Appropriate Inquiry, cont.</vt:lpstr>
      <vt:lpstr>AAI Compliance</vt:lpstr>
      <vt:lpstr>AAI Requirements, cont.</vt:lpstr>
      <vt:lpstr>AAI Requirements</vt:lpstr>
      <vt:lpstr>AAI Requirements, cont.</vt:lpstr>
      <vt:lpstr>AAI Requirements, cont.</vt:lpstr>
      <vt:lpstr>AAI Requirements, cont.</vt:lpstr>
      <vt:lpstr>Phase II ESA</vt:lpstr>
      <vt:lpstr>Phase II ESA cont. (intrusive)</vt:lpstr>
      <vt:lpstr>Contaminants are rarely distributed evenly</vt:lpstr>
      <vt:lpstr>Phase II ESA cont.</vt:lpstr>
      <vt:lpstr>Phase II ESA Results</vt:lpstr>
      <vt:lpstr>Phase II ESA Results</vt:lpstr>
      <vt:lpstr>Phase III ESA</vt:lpstr>
      <vt:lpstr>Phase III ESA Results</vt:lpstr>
      <vt:lpstr>Presentation of Findings</vt:lpstr>
      <vt:lpstr>Assessment Activities</vt:lpstr>
      <vt:lpstr>Slide 27</vt:lpstr>
      <vt:lpstr>Slide 28</vt:lpstr>
      <vt:lpstr>Slide 29</vt:lpstr>
      <vt:lpstr>Slide 30</vt:lpstr>
      <vt:lpstr>TAB Contacts</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GP/RM HSRC</dc:creator>
  <cp:lastModifiedBy>Sabine Martin</cp:lastModifiedBy>
  <cp:revision>60</cp:revision>
  <dcterms:created xsi:type="dcterms:W3CDTF">2004-05-11T14:12:54Z</dcterms:created>
  <dcterms:modified xsi:type="dcterms:W3CDTF">2010-09-27T13:24:28Z</dcterms:modified>
</cp:coreProperties>
</file>