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256" r:id="rId2"/>
    <p:sldId id="315" r:id="rId3"/>
    <p:sldId id="306" r:id="rId4"/>
    <p:sldId id="316" r:id="rId5"/>
    <p:sldId id="317" r:id="rId6"/>
    <p:sldId id="318" r:id="rId7"/>
    <p:sldId id="321" r:id="rId8"/>
    <p:sldId id="328" r:id="rId9"/>
    <p:sldId id="331" r:id="rId10"/>
    <p:sldId id="320" r:id="rId11"/>
    <p:sldId id="309" r:id="rId12"/>
    <p:sldId id="310" r:id="rId13"/>
    <p:sldId id="311" r:id="rId14"/>
    <p:sldId id="307" r:id="rId15"/>
    <p:sldId id="332" r:id="rId16"/>
    <p:sldId id="334" r:id="rId17"/>
    <p:sldId id="313" r:id="rId18"/>
    <p:sldId id="324" r:id="rId19"/>
    <p:sldId id="325" r:id="rId20"/>
    <p:sldId id="326" r:id="rId21"/>
    <p:sldId id="327" r:id="rId22"/>
    <p:sldId id="335" r:id="rId23"/>
    <p:sldId id="32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BF55B"/>
    <a:srgbClr val="45E959"/>
    <a:srgbClr val="FF6600"/>
    <a:srgbClr val="FF0000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24FC7A1-4211-4CA9-A842-76121FA7E1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E3BB7-3329-493C-A310-6509B62ACE0E}" type="slidenum">
              <a:rPr lang="en-US"/>
              <a:pPr/>
              <a:t>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97720-E53D-47F3-806E-C924CA25D333}" type="slidenum">
              <a:rPr lang="en-US"/>
              <a:pPr/>
              <a:t>17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487FA-5081-41E7-A054-4D9C7EC6ACAB}" type="slidenum">
              <a:rPr lang="en-US"/>
              <a:pPr/>
              <a:t>18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5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91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6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916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8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918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920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1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921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92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2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22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922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922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991A62-A25A-42C8-887D-AA249ED69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67329-3C63-468D-AC02-357089FBD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117AD-2525-460D-B62F-7B345764FE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01D87F-775D-4732-941B-42EA32C33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0A5FE9-C99F-4692-B9C0-D8C1BC30F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ECB1D6-E86A-4771-B7BD-6FC191A4E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5CA68-1D98-4386-8D2D-DC8D89DD1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46743-A742-494A-B754-21468FF5A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C55D-2662-4E3A-B625-F698A0173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08DF2-231B-49E5-8581-27AEA32AC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541AE-9D66-490D-A789-01F3D51E0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DB61D-85AF-41D4-9ADB-3692A9110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2C97B-A65E-4228-875B-B4CE9DCC0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DCB83-E929-498A-8B10-DCC8EBF62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3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81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4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81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6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81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8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818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19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81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9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81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81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81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39029F-27CF-4F45-A0C6-4E907119352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Ø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l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l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martin1@k-state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dbeck@ilstu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2133600"/>
          </a:xfrm>
        </p:spPr>
        <p:txBody>
          <a:bodyPr/>
          <a:lstStyle/>
          <a:p>
            <a:r>
              <a:rPr lang="en-US" sz="4800" dirty="0" smtClean="0"/>
              <a:t>What are </a:t>
            </a:r>
            <a:r>
              <a:rPr lang="en-US" sz="4800" dirty="0" err="1" smtClean="0"/>
              <a:t>Brownfields</a:t>
            </a:r>
            <a:r>
              <a:rPr lang="en-US" sz="4800" dirty="0" smtClean="0"/>
              <a:t>? </a:t>
            </a:r>
            <a:br>
              <a:rPr lang="en-US" sz="4800" dirty="0" smtClean="0"/>
            </a:br>
            <a:r>
              <a:rPr lang="en-US" sz="4800" dirty="0" smtClean="0"/>
              <a:t>and…. Do I have One????</a:t>
            </a:r>
            <a:endParaRPr lang="en-U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r>
              <a:rPr lang="en-US" dirty="0"/>
              <a:t>Sabine E. Martin, Ph.D., P.G.</a:t>
            </a:r>
          </a:p>
          <a:p>
            <a:endParaRPr lang="en-US" dirty="0"/>
          </a:p>
          <a:p>
            <a:r>
              <a:rPr lang="en-US" sz="2400" dirty="0"/>
              <a:t>Center for Hazardous Substance Research</a:t>
            </a:r>
          </a:p>
          <a:p>
            <a:r>
              <a:rPr lang="en-US" sz="2400" dirty="0"/>
              <a:t>Kansas State </a:t>
            </a:r>
            <a:r>
              <a:rPr lang="en-US" sz="2400" dirty="0" smtClean="0"/>
              <a:t>University</a:t>
            </a:r>
          </a:p>
          <a:p>
            <a:r>
              <a:rPr lang="en-US" sz="2400" smtClean="0"/>
              <a:t>April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Brownfield?</a:t>
            </a:r>
            <a:endParaRPr lang="en-US" dirty="0"/>
          </a:p>
        </p:txBody>
      </p:sp>
      <p:pic>
        <p:nvPicPr>
          <p:cNvPr id="4" name="Content Placeholder 3" descr="vacant-lot-10th-&amp;-Richards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239000" cy="4653756"/>
          </a:xfrm>
        </p:spPr>
      </p:pic>
      <p:sp>
        <p:nvSpPr>
          <p:cNvPr id="5" name="Rectangle 4"/>
          <p:cNvSpPr/>
          <p:nvPr/>
        </p:nvSpPr>
        <p:spPr>
          <a:xfrm>
            <a:off x="2895600" y="624840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Abandoned Residential Lot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</a:t>
            </a:r>
            <a:r>
              <a:rPr lang="en-US" dirty="0" smtClean="0"/>
              <a:t>Brownfield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867400"/>
            <a:ext cx="7772400" cy="533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/>
              <a:t>Former </a:t>
            </a:r>
            <a:r>
              <a:rPr lang="en-US" sz="2400" dirty="0" smtClean="0"/>
              <a:t>Drive-In </a:t>
            </a:r>
            <a:endParaRPr lang="en-US" sz="2400" dirty="0"/>
          </a:p>
        </p:txBody>
      </p:sp>
      <p:pic>
        <p:nvPicPr>
          <p:cNvPr id="11268" name="Picture 4" descr="Cvill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00200"/>
            <a:ext cx="7696200" cy="419100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</a:t>
            </a:r>
            <a:r>
              <a:rPr lang="en-US" dirty="0" smtClean="0"/>
              <a:t>Brownfield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562600"/>
            <a:ext cx="80772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Grain Storage Facilities/Coops found </a:t>
            </a:r>
            <a:r>
              <a:rPr lang="en-US" sz="2400" dirty="0" smtClean="0"/>
              <a:t>throughout rural areas</a:t>
            </a:r>
            <a:endParaRPr lang="en-US" sz="2400" dirty="0"/>
          </a:p>
        </p:txBody>
      </p:sp>
      <p:pic>
        <p:nvPicPr>
          <p:cNvPr id="12292" name="Picture 4" descr="Senec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447800"/>
            <a:ext cx="7772400" cy="40386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Brownfield?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638800"/>
            <a:ext cx="7772400" cy="457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/>
              <a:t>Abandoned School Building</a:t>
            </a:r>
          </a:p>
        </p:txBody>
      </p:sp>
      <p:pic>
        <p:nvPicPr>
          <p:cNvPr id="13316" name="Picture 4" descr="DCP_00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447800"/>
            <a:ext cx="7772400" cy="411480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Redevelop </a:t>
            </a:r>
            <a:r>
              <a:rPr lang="en-US" dirty="0" err="1"/>
              <a:t>Brownfields</a:t>
            </a:r>
            <a:r>
              <a:rPr lang="en-US" dirty="0"/>
              <a:t>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Desirable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locations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Increases local tax base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Improves community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image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Mitigates blight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Mitigates public health and safety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concerns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Reduce the need to develop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greenfields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Uses existing infrastructure (cost savings)</a:t>
            </a:r>
          </a:p>
        </p:txBody>
      </p:sp>
      <p:pic>
        <p:nvPicPr>
          <p:cNvPr id="8196" name="Picture 4" descr="BS0050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362200"/>
            <a:ext cx="1574800" cy="166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IMG1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1" y="609600"/>
            <a:ext cx="7620000" cy="55165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73152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09600"/>
            <a:ext cx="7772400" cy="4343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Often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it is the </a:t>
            </a:r>
            <a:r>
              <a:rPr lang="en-US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PERCEPTION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of contamination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that keeps properties from being redeveloped, not the actual presence of contamination. 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Once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“stigma” is gone, properties can be returned to productive use.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143000" y="4495800"/>
          <a:ext cx="3505200" cy="2138363"/>
        </p:xfrm>
        <a:graphic>
          <a:graphicData uri="http://schemas.openxmlformats.org/presentationml/2006/ole">
            <p:oleObj spid="_x0000_s4099" name="Photo Editor Photo" r:id="rId4" imgW="5668166" imgH="3457143" progId="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181600" y="4419600"/>
          <a:ext cx="3276600" cy="2286000"/>
        </p:xfrm>
        <a:graphic>
          <a:graphicData uri="http://schemas.openxmlformats.org/presentationml/2006/ole">
            <p:oleObj spid="_x0000_s4100" name="CorelDRAW" r:id="rId5" imgW="3445920" imgH="2226960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18358"/>
          <a:stretch>
            <a:fillRect/>
          </a:stretch>
        </p:blipFill>
        <p:spPr bwMode="auto">
          <a:xfrm>
            <a:off x="-92075" y="0"/>
            <a:ext cx="9234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BF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Identify</a:t>
            </a:r>
            <a:r>
              <a:rPr lang="en-US">
                <a:solidFill>
                  <a:srgbClr val="FFFF00"/>
                </a:solidFill>
              </a:rPr>
              <a:t> the Brownfield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 b="1">
                <a:solidFill>
                  <a:srgbClr val="FFFF00"/>
                </a:solidFill>
              </a:rPr>
              <a:t>Investigate</a:t>
            </a:r>
            <a:r>
              <a:rPr lang="en-US">
                <a:solidFill>
                  <a:srgbClr val="FFFF00"/>
                </a:solidFill>
              </a:rPr>
              <a:t> – Phase I/II site assessments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 b="1">
                <a:solidFill>
                  <a:srgbClr val="FFFF00"/>
                </a:solidFill>
              </a:rPr>
              <a:t>Clean-up</a:t>
            </a:r>
            <a:r>
              <a:rPr lang="en-US">
                <a:solidFill>
                  <a:srgbClr val="FFFF00"/>
                </a:solidFill>
              </a:rPr>
              <a:t>, if necessary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 b="1">
                <a:solidFill>
                  <a:srgbClr val="FFFF00"/>
                </a:solidFill>
              </a:rPr>
              <a:t>Redevelop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essexfieldclub.org.uk/cache/b2755d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772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No%20Money%2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685800"/>
            <a:ext cx="3886200" cy="5867400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Big%20Money%20Ba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609600"/>
            <a:ext cx="4114800" cy="586740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01457_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1" y="770718"/>
            <a:ext cx="5334000" cy="5850604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 Contacts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Dr. Sabine Martin (Program Coordinator)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1-800-798-7796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785-532-6519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smartin1@k-state.edu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Dr. Frank Beck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309-438-7090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  <a:hlinkClick r:id="rId4"/>
              </a:rPr>
              <a:t>fdbeck@ilstu.edu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 smtClean="0">
              <a:solidFill>
                <a:srgbClr val="99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Web site:  http://www.engg.ksu.edu/chsr/outreach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Brownfield?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Real property of which the expansion,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redevelopment, or reuse may be complicated by the </a:t>
            </a:r>
            <a:r>
              <a:rPr lang="en-US" dirty="0">
                <a:solidFill>
                  <a:srgbClr val="2BF55B"/>
                </a:solidFill>
              </a:rPr>
              <a:t>presence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or </a:t>
            </a:r>
            <a:r>
              <a:rPr lang="en-US" dirty="0">
                <a:solidFill>
                  <a:srgbClr val="2BF55B"/>
                </a:solidFill>
              </a:rPr>
              <a:t>potential</a:t>
            </a:r>
            <a:r>
              <a:rPr lang="en-US" dirty="0">
                <a:solidFill>
                  <a:srgbClr val="45E959"/>
                </a:solidFill>
              </a:rPr>
              <a:t> </a:t>
            </a:r>
            <a:r>
              <a:rPr lang="en-US" dirty="0">
                <a:solidFill>
                  <a:srgbClr val="2BF55B"/>
                </a:solidFill>
              </a:rPr>
              <a:t>presence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of a hazardous substance, pollutant, or contaminant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(Public Law 107-118 (H.R. 2869) - "Small Business Liability Relief and </a:t>
            </a:r>
            <a:r>
              <a:rPr lang="en-US" sz="2400" dirty="0" err="1" smtClean="0">
                <a:solidFill>
                  <a:schemeClr val="tx2"/>
                </a:solidFill>
              </a:rPr>
              <a:t>Brownfields</a:t>
            </a:r>
            <a:r>
              <a:rPr lang="en-US" sz="2400" dirty="0" smtClean="0">
                <a:solidFill>
                  <a:schemeClr val="tx2"/>
                </a:solidFill>
              </a:rPr>
              <a:t> Revitalization Act" signed into law January 11, 2002)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Brownfields</a:t>
            </a:r>
            <a:r>
              <a:rPr lang="en-US" dirty="0" smtClean="0"/>
              <a:t>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DFFFF"/>
                </a:solidFill>
              </a:rPr>
              <a:t>Estimated 450,000 to 1 Million sites</a:t>
            </a:r>
          </a:p>
          <a:p>
            <a:endParaRPr lang="en-US" dirty="0" smtClean="0">
              <a:solidFill>
                <a:srgbClr val="7DFFFF"/>
              </a:solidFill>
            </a:endParaRPr>
          </a:p>
          <a:p>
            <a:r>
              <a:rPr lang="en-US" dirty="0" smtClean="0">
                <a:solidFill>
                  <a:srgbClr val="7DFFFF"/>
                </a:solidFill>
              </a:rPr>
              <a:t>5 million acres of abandoned industrial sites in U.S. cities – roughly the same amount of land occupied by 60 of the largest U.S. cities</a:t>
            </a:r>
          </a:p>
          <a:p>
            <a:pPr>
              <a:buNone/>
            </a:pPr>
            <a:endParaRPr lang="en-US" dirty="0" smtClean="0">
              <a:solidFill>
                <a:srgbClr val="7DFFFF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7DFFFF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7DFFFF"/>
                </a:solidFill>
              </a:rPr>
              <a:t>U.S. Department of Housing and Urban Development</a:t>
            </a:r>
            <a:endParaRPr lang="en-US" sz="2400" dirty="0">
              <a:solidFill>
                <a:srgbClr val="7D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DFFFF"/>
                </a:solidFill>
              </a:rPr>
              <a:t>Abandoned gas stations</a:t>
            </a:r>
          </a:p>
          <a:p>
            <a:r>
              <a:rPr lang="en-US" dirty="0" smtClean="0">
                <a:solidFill>
                  <a:srgbClr val="7DFFFF"/>
                </a:solidFill>
              </a:rPr>
              <a:t>Abandoned grain elevators</a:t>
            </a:r>
          </a:p>
          <a:p>
            <a:r>
              <a:rPr lang="en-US" dirty="0" smtClean="0">
                <a:solidFill>
                  <a:srgbClr val="7DFFFF"/>
                </a:solidFill>
              </a:rPr>
              <a:t>Former manufacturing facilities</a:t>
            </a:r>
          </a:p>
          <a:p>
            <a:r>
              <a:rPr lang="en-US" dirty="0" smtClean="0">
                <a:solidFill>
                  <a:srgbClr val="7DFFFF"/>
                </a:solidFill>
              </a:rPr>
              <a:t>Abandoned properties next to rail lines</a:t>
            </a:r>
          </a:p>
          <a:p>
            <a:r>
              <a:rPr lang="en-US" dirty="0" smtClean="0">
                <a:solidFill>
                  <a:srgbClr val="7DFFFF"/>
                </a:solidFill>
              </a:rPr>
              <a:t>Former school buildings</a:t>
            </a:r>
          </a:p>
          <a:p>
            <a:r>
              <a:rPr lang="en-US" dirty="0" smtClean="0">
                <a:solidFill>
                  <a:srgbClr val="7DFFFF"/>
                </a:solidFill>
              </a:rPr>
              <a:t>Abandoned residential properties next to industrial facilities</a:t>
            </a:r>
          </a:p>
          <a:p>
            <a:r>
              <a:rPr lang="en-US" dirty="0" smtClean="0">
                <a:solidFill>
                  <a:srgbClr val="7DFFFF"/>
                </a:solidFill>
              </a:rPr>
              <a:t>Vacant residential lots</a:t>
            </a:r>
            <a:endParaRPr lang="en-US" dirty="0">
              <a:solidFill>
                <a:srgbClr val="7D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Brownfield</a:t>
            </a:r>
            <a:endParaRPr lang="en-US" dirty="0"/>
          </a:p>
        </p:txBody>
      </p:sp>
      <p:pic>
        <p:nvPicPr>
          <p:cNvPr id="4" name="Content Placeholder 3" descr="Abandoned_gas_station_west_of_North_Platte,_Nebra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3635"/>
            <a:ext cx="7010400" cy="4804765"/>
          </a:xfrm>
        </p:spPr>
      </p:pic>
      <p:sp>
        <p:nvSpPr>
          <p:cNvPr id="5" name="Rectangle 4"/>
          <p:cNvSpPr/>
          <p:nvPr/>
        </p:nvSpPr>
        <p:spPr>
          <a:xfrm>
            <a:off x="2590800" y="624840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Abandoned Service Station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Brownfield</a:t>
            </a:r>
            <a:endParaRPr lang="en-US" dirty="0"/>
          </a:p>
        </p:txBody>
      </p:sp>
      <p:pic>
        <p:nvPicPr>
          <p:cNvPr id="4" name="Content Placeholder 3" descr="273984711_90094d23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391399" cy="4525963"/>
          </a:xfrm>
        </p:spPr>
      </p:pic>
      <p:sp>
        <p:nvSpPr>
          <p:cNvPr id="5" name="Rectangle 4"/>
          <p:cNvSpPr/>
          <p:nvPr/>
        </p:nvSpPr>
        <p:spPr>
          <a:xfrm>
            <a:off x="3048000" y="6324600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Abandoned Service Station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Brownfields</a:t>
            </a:r>
            <a:r>
              <a:rPr lang="en-US" dirty="0" smtClean="0"/>
              <a:t> on Main Street?</a:t>
            </a:r>
            <a:endParaRPr lang="en-US" dirty="0"/>
          </a:p>
        </p:txBody>
      </p:sp>
      <p:pic>
        <p:nvPicPr>
          <p:cNvPr id="4" name="Picture 9" descr="IMG_02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9829"/>
          <a:stretch>
            <a:fillRect/>
          </a:stretch>
        </p:blipFill>
        <p:spPr>
          <a:xfrm>
            <a:off x="762000" y="1295400"/>
            <a:ext cx="7620000" cy="50292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Brownfield?</a:t>
            </a:r>
            <a:endParaRPr lang="en-US" dirty="0"/>
          </a:p>
        </p:txBody>
      </p:sp>
      <p:pic>
        <p:nvPicPr>
          <p:cNvPr id="306180" name="Picture 4" descr="IMG_0746"/>
          <p:cNvPicPr>
            <a:picLocks noChangeAspect="1" noChangeArrowheads="1"/>
          </p:cNvPicPr>
          <p:nvPr/>
        </p:nvPicPr>
        <p:blipFill>
          <a:blip r:embed="rId2" cstate="print"/>
          <a:srcRect l="4474" r="3835"/>
          <a:stretch>
            <a:fillRect/>
          </a:stretch>
        </p:blipFill>
        <p:spPr bwMode="auto">
          <a:xfrm>
            <a:off x="685800" y="1600200"/>
            <a:ext cx="7620000" cy="4695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507</TotalTime>
  <Words>199</Words>
  <Application>Microsoft Office PowerPoint</Application>
  <PresentationFormat>On-screen Show (4:3)</PresentationFormat>
  <Paragraphs>67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Ripple</vt:lpstr>
      <vt:lpstr>Photo Editor Photo</vt:lpstr>
      <vt:lpstr>CorelDRAW</vt:lpstr>
      <vt:lpstr>What are Brownfields?  and…. Do I have One????</vt:lpstr>
      <vt:lpstr>Slide 2</vt:lpstr>
      <vt:lpstr>What is a Brownfield?</vt:lpstr>
      <vt:lpstr>Brownfields in the U.S.</vt:lpstr>
      <vt:lpstr>Brownfield Examples</vt:lpstr>
      <vt:lpstr>Typical Brownfield</vt:lpstr>
      <vt:lpstr>Typical Brownfield</vt:lpstr>
      <vt:lpstr>Brownfields on Main Street?</vt:lpstr>
      <vt:lpstr>Brownfield?</vt:lpstr>
      <vt:lpstr>Brownfield?</vt:lpstr>
      <vt:lpstr>Typical Brownfield</vt:lpstr>
      <vt:lpstr>Typical Brownfield</vt:lpstr>
      <vt:lpstr>Brownfield?</vt:lpstr>
      <vt:lpstr>Why Redevelop Brownfields?</vt:lpstr>
      <vt:lpstr>Slide 15</vt:lpstr>
      <vt:lpstr>Slide 16</vt:lpstr>
      <vt:lpstr>Slide 17</vt:lpstr>
      <vt:lpstr>Slide 18</vt:lpstr>
      <vt:lpstr>BF Process</vt:lpstr>
      <vt:lpstr>Slide 20</vt:lpstr>
      <vt:lpstr>Slide 21</vt:lpstr>
      <vt:lpstr>Slide 22</vt:lpstr>
      <vt:lpstr>TAB Contacts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GP/RM HSRC</dc:creator>
  <cp:lastModifiedBy>Sabine Martin</cp:lastModifiedBy>
  <cp:revision>79</cp:revision>
  <dcterms:created xsi:type="dcterms:W3CDTF">2004-05-11T14:12:54Z</dcterms:created>
  <dcterms:modified xsi:type="dcterms:W3CDTF">2010-04-12T15:31:01Z</dcterms:modified>
</cp:coreProperties>
</file>