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35"/>
  </p:notesMasterIdLst>
  <p:handoutMasterIdLst>
    <p:handoutMasterId r:id="rId36"/>
  </p:handoutMasterIdLst>
  <p:sldIdLst>
    <p:sldId id="356" r:id="rId3"/>
    <p:sldId id="307" r:id="rId4"/>
    <p:sldId id="377" r:id="rId5"/>
    <p:sldId id="383" r:id="rId6"/>
    <p:sldId id="309" r:id="rId7"/>
    <p:sldId id="380" r:id="rId8"/>
    <p:sldId id="311" r:id="rId9"/>
    <p:sldId id="420" r:id="rId10"/>
    <p:sldId id="413" r:id="rId11"/>
    <p:sldId id="416" r:id="rId12"/>
    <p:sldId id="415" r:id="rId13"/>
    <p:sldId id="422" r:id="rId14"/>
    <p:sldId id="425" r:id="rId15"/>
    <p:sldId id="423" r:id="rId16"/>
    <p:sldId id="381" r:id="rId17"/>
    <p:sldId id="331" r:id="rId18"/>
    <p:sldId id="337" r:id="rId19"/>
    <p:sldId id="338" r:id="rId20"/>
    <p:sldId id="340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424" r:id="rId29"/>
    <p:sldId id="360" r:id="rId30"/>
    <p:sldId id="382" r:id="rId31"/>
    <p:sldId id="361" r:id="rId32"/>
    <p:sldId id="417" r:id="rId33"/>
    <p:sldId id="354" r:id="rId34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66"/>
    <a:srgbClr val="FF6600"/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04" y="648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3675" y="8896350"/>
            <a:ext cx="395288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361" tIns="45370" rIns="92361" bIns="45370" anchor="ctr">
            <a:spAutoFit/>
          </a:bodyPr>
          <a:lstStyle/>
          <a:p>
            <a:pPr algn="r" defTabSz="933450" eaLnBrk="0" hangingPunct="0"/>
            <a:fld id="{52E6E183-DB67-4F47-BE48-CB26E50AAC08}" type="slidenum">
              <a:rPr lang="en-US" sz="1400" b="0">
                <a:latin typeface="Times New Roman" pitchFamily="18" charset="0"/>
              </a:rPr>
              <a:pPr algn="r" defTabSz="933450" eaLnBrk="0" hangingPunct="0"/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361" tIns="45370" rIns="92361" bIns="45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43675" y="8896350"/>
            <a:ext cx="395288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361" tIns="45370" rIns="92361" bIns="45370" anchor="ctr">
            <a:spAutoFit/>
          </a:bodyPr>
          <a:lstStyle/>
          <a:p>
            <a:pPr algn="r" defTabSz="933450" eaLnBrk="0" hangingPunct="0"/>
            <a:fld id="{5626F0F0-058D-4EE3-B119-A424DF390348}" type="slidenum">
              <a:rPr lang="en-US" sz="1400" b="0">
                <a:latin typeface="Times New Roman" pitchFamily="18" charset="0"/>
              </a:rPr>
              <a:pPr algn="r" defTabSz="933450" eaLnBrk="0" hangingPunct="0"/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33" tIns="46666" rIns="93333" bIns="46666"/>
          <a:lstStyle/>
          <a:p>
            <a:pPr defTabSz="933450" eaLnBrk="0" hangingPunct="0"/>
            <a:fld id="{DA6FFE00-6B3C-4E68-8C89-0C580DAF89C0}" type="slidenum">
              <a:rPr lang="en-US"/>
              <a:pPr defTabSz="933450" eaLnBrk="0" hangingPunct="0"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33" tIns="46666" rIns="93333" bIns="46666"/>
          <a:lstStyle/>
          <a:p>
            <a:pPr defTabSz="933450" eaLnBrk="0" hangingPunct="0"/>
            <a:fld id="{2F6B9CEB-6AEA-4C53-8B2F-CDB86F1B765A}" type="slidenum">
              <a:rPr lang="en-US"/>
              <a:pPr defTabSz="933450" eaLnBrk="0" hangingPunct="0"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8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F7A1-22CB-4146-8E34-72F2E780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A7AD-654C-4447-95DB-3324C6C94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1953-105B-4698-A746-1750F9FEB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912E-4233-4D53-BA23-B45BCF1B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92A8-5855-4110-9F63-8E5470D1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F9A8-21A2-4B07-80EB-6DCE2061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D5008-02F3-4287-80B6-2660E7A6B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B933-2CD8-450B-A59E-3E24FBDAB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9203-C77E-4FBF-B21B-81D5EE955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1BA5-5335-46A3-8C44-6099A9A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F3F2-E640-4F1E-9BC2-56A4907C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961A-2E10-45CD-9477-5DAE3590D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DA4D-D8D5-4223-AC9E-B1A0644D3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5B7A-9BD4-4F4B-B8F1-471BFC07E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1C4B-ADBE-4FE2-B62E-742AD9E3E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7625-9F1B-4862-81A2-464D8A596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E54C-24D8-4FA9-A540-68A8A6AEB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1A20-7C5B-43F5-99B8-41ECAF546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C39D-5A20-4E85-8624-718B98E0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C30E1-B3ED-4C90-871B-11131FCD2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F7BE-86DF-4D4A-897E-72520F1D3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6F41-2EBF-467C-BE17-5AAF5718D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66267-BED6-42A3-98AB-E0F7331C5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7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7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7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7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7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57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  <p:sp>
              <p:nvSpPr>
                <p:cNvPr id="157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7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28C1DA2-9027-4815-90DC-CA4EA4DC8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levelClick to edit Master text styles</a:t>
            </a:r>
          </a:p>
          <a:p>
            <a:pPr lvl="4"/>
            <a:endParaRPr lang="en-US" smtClean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0D28AB9F-697C-46B1-A2B1-86C9C8BBC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1@k-state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4300" dirty="0" smtClean="0"/>
              <a:t>The TAB Program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Technical Assistance to </a:t>
            </a:r>
            <a:r>
              <a:rPr lang="en-US" sz="4300" dirty="0" err="1" smtClean="0"/>
              <a:t>Brownfields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defRPr/>
            </a:pPr>
            <a:r>
              <a:rPr lang="en-US" dirty="0"/>
              <a:t>Sabine E. Martin, Ph.D., P.G.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Center for Hazardous Substance Research</a:t>
            </a:r>
          </a:p>
          <a:p>
            <a:pPr>
              <a:defRPr/>
            </a:pPr>
            <a:r>
              <a:rPr lang="en-US" sz="2400" dirty="0"/>
              <a:t>Kansas State University</a:t>
            </a:r>
          </a:p>
          <a:p>
            <a:pPr>
              <a:defRPr/>
            </a:pPr>
            <a:r>
              <a:rPr lang="en-US" sz="2400" smtClean="0"/>
              <a:t>August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6082" name="Content Placeholder 3" descr="CIMG1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8001000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7106" name="Content Placeholder 3" descr="CIMG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8077200" cy="5486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sl scenerio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152400"/>
            <a:ext cx="44386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9155" name="Picture 4" descr="DSC01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304800"/>
            <a:ext cx="9296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38" y="-690563"/>
            <a:ext cx="11572876" cy="82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Presentations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934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Meetings </a:t>
            </a:r>
          </a:p>
        </p:txBody>
      </p:sp>
      <p:pic>
        <p:nvPicPr>
          <p:cNvPr id="53251" name="Picture 4" descr="DSCF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181600" cy="3962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Who is the Community?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Why do it?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Successful Involvement Techniques</a:t>
            </a:r>
          </a:p>
        </p:txBody>
      </p:sp>
      <p:pic>
        <p:nvPicPr>
          <p:cNvPr id="55299" name="Picture 4" descr="illustration of man standing with his arms in a shrug and question marks above his hea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Fact Sheets, Citizen Briefs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clear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concise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layman’s terms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basic information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provide contact info and additional resources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Note: NOT a stand-alone tool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 Tools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Community Outreach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Community Day/Fair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Bus Tours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Walking Tours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Workshops/Seminars </a:t>
            </a:r>
          </a:p>
          <a:p>
            <a:pPr lvl="1" eaLnBrk="1" hangingPunct="1">
              <a:buSzPct val="95000"/>
              <a:buFontTx/>
              <a:buChar char="•"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Meetings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If you feed them, they will come</a:t>
            </a:r>
          </a:p>
        </p:txBody>
      </p:sp>
      <p:pic>
        <p:nvPicPr>
          <p:cNvPr id="61442" name="Picture 3" descr="Stella meeting 01 28 06 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Assistance to Brownfield (TAB) Communities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3340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A national program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Funded by EPA headquarters via grants to 4 different entities </a:t>
            </a:r>
          </a:p>
          <a:p>
            <a:pPr marL="609600" indent="-609600" eaLnBrk="1" hangingPunct="1">
              <a:defRPr/>
            </a:pPr>
            <a:r>
              <a:rPr lang="en-US" sz="2800" b="1" dirty="0" smtClean="0"/>
              <a:t>Free</a:t>
            </a:r>
            <a:r>
              <a:rPr lang="en-US" sz="2800" dirty="0" smtClean="0"/>
              <a:t> to communities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K-State assists communities in EPA Regions 5 and 7</a:t>
            </a:r>
          </a:p>
        </p:txBody>
      </p:sp>
      <p:pic>
        <p:nvPicPr>
          <p:cNvPr id="30723" name="Picture 7" descr="k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791200"/>
            <a:ext cx="3100388" cy="889000"/>
          </a:xfrm>
        </p:spPr>
      </p:pic>
      <p:pic>
        <p:nvPicPr>
          <p:cNvPr id="307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TAB-BIT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www.tab-bit.org</a:t>
            </a:r>
            <a:endParaRPr lang="en-US" sz="32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54" t="19698" r="12012" b="13635"/>
          <a:stretch>
            <a:fillRect/>
          </a:stretch>
        </p:blipFill>
        <p:spPr>
          <a:xfrm>
            <a:off x="685800" y="1905000"/>
            <a:ext cx="7239000" cy="4851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TAB-BIT</a:t>
            </a:r>
            <a:br>
              <a:rPr lang="en-US" dirty="0" smtClean="0"/>
            </a:br>
            <a:r>
              <a:rPr lang="en-US" dirty="0" err="1" smtClean="0"/>
              <a:t>Brownfields</a:t>
            </a:r>
            <a:r>
              <a:rPr lang="en-US" dirty="0" smtClean="0"/>
              <a:t> Inventory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Released January 29, 2010	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Free, web-based and desk-top version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Desk-top version to be released later this year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Prototype developed by EPA Region 8</a:t>
            </a:r>
          </a:p>
          <a:p>
            <a:pPr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Intended to help Response Grant, and other </a:t>
            </a:r>
            <a:r>
              <a:rPr lang="en-US" sz="2800" dirty="0" err="1" smtClean="0">
                <a:solidFill>
                  <a:schemeClr val="tx2"/>
                </a:solidFill>
              </a:rPr>
              <a:t>brownfields</a:t>
            </a:r>
            <a:r>
              <a:rPr lang="en-US" sz="2800" dirty="0" smtClean="0">
                <a:solidFill>
                  <a:schemeClr val="tx2"/>
                </a:solidFill>
              </a:rPr>
              <a:t> grant recipients with survey &amp;  inventory, public record, oversight &amp; enforcement, assessment and cleanup, and administrative reporting requirements</a:t>
            </a:r>
          </a:p>
          <a:p>
            <a:pPr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Tool became obsolete due to </a:t>
            </a:r>
            <a:r>
              <a:rPr lang="en-US" sz="2800" dirty="0" err="1" smtClean="0">
                <a:solidFill>
                  <a:schemeClr val="tx2"/>
                </a:solidFill>
              </a:rPr>
              <a:t>MSWindows</a:t>
            </a:r>
            <a:r>
              <a:rPr lang="en-US" sz="2800" dirty="0" smtClean="0">
                <a:solidFill>
                  <a:schemeClr val="tx2"/>
                </a:solidFill>
              </a:rPr>
              <a:t> upgrades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Password protected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Multiple users possible, if permission is granted, or “read only” feature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Database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Import/export function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Search function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can TAB-BIT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>
                <a:solidFill>
                  <a:schemeClr val="tx2"/>
                </a:solidFill>
              </a:rPr>
              <a:t>Brownfields</a:t>
            </a:r>
            <a:r>
              <a:rPr lang="en-US" dirty="0" smtClean="0">
                <a:solidFill>
                  <a:schemeClr val="tx2"/>
                </a:solidFill>
              </a:rPr>
              <a:t> related data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Other environmental data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Track funding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Upload documents or enter data directly</a:t>
            </a:r>
          </a:p>
          <a:p>
            <a:pPr lvl="1">
              <a:defRPr/>
            </a:pPr>
            <a:r>
              <a:rPr lang="en-US" dirty="0" smtClean="0"/>
              <a:t>Site information</a:t>
            </a:r>
          </a:p>
          <a:p>
            <a:pPr lvl="1">
              <a:defRPr/>
            </a:pPr>
            <a:r>
              <a:rPr lang="en-US" dirty="0" smtClean="0"/>
              <a:t>Redevelopment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Management:</a:t>
            </a: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  <a:defRPr/>
            </a:pPr>
            <a:endParaRPr lang="en-US" sz="3200" dirty="0" smtClean="0"/>
          </a:p>
          <a:p>
            <a:pPr marL="342900" lvl="1" indent="-342900">
              <a:buClr>
                <a:schemeClr val="hlink"/>
              </a:buClr>
              <a:buSzTx/>
              <a:buFontTx/>
              <a:buChar char="•"/>
              <a:defRPr/>
            </a:pPr>
            <a:r>
              <a:rPr lang="en-US" sz="3200" dirty="0" smtClean="0"/>
              <a:t>Program admin. data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Enforcement documentation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Complaints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can TAB-BIT do?  </a:t>
            </a:r>
            <a:r>
              <a:rPr lang="en-US" sz="1800" dirty="0" smtClean="0"/>
              <a:t>Cont.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Report Generation: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Property Profile Form </a:t>
            </a:r>
            <a:r>
              <a:rPr lang="en-US" sz="2800" dirty="0" smtClean="0">
                <a:solidFill>
                  <a:schemeClr val="tx2"/>
                </a:solidFill>
              </a:rPr>
              <a:t>(e-submit to ACRES)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Quarterly  report form (outline)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Forms for enforcement, complaints, ICs, inspection/oversight, public record reports, etc.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Customized reports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Maps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Special Projects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software: TAB EZ</a:t>
            </a:r>
            <a:b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www.tabez.org</a:t>
            </a:r>
            <a:endParaRPr lang="en-US" sz="3200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6" t="13469" r="12453" b="5322"/>
          <a:stretch>
            <a:fillRect/>
          </a:stretch>
        </p:blipFill>
        <p:spPr>
          <a:xfrm>
            <a:off x="1066800" y="1752600"/>
            <a:ext cx="6934200" cy="4800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WHY TAB </a:t>
            </a:r>
            <a:r>
              <a:rPr lang="en-US" b="1" dirty="0" smtClean="0"/>
              <a:t>EZ</a:t>
            </a:r>
            <a:r>
              <a:rPr lang="en-US" b="1" dirty="0"/>
              <a:t>?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Levels playing field for small/ rural communities, disadvantaged cities and towns and not-for-profits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Tool is time and place independent: flexibility critical to community resources that are stretched to capacity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Features and Benefits to Users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hlink"/>
              </a:buClr>
              <a:defRPr/>
            </a:pPr>
            <a:r>
              <a:rPr lang="en-US" sz="2900" dirty="0"/>
              <a:t>User friendly and can be accessed anytime at the user’s own pace</a:t>
            </a:r>
          </a:p>
          <a:p>
            <a:pPr lvl="1">
              <a:buClr>
                <a:schemeClr val="hlink"/>
              </a:buClr>
              <a:defRPr/>
            </a:pPr>
            <a:endParaRPr lang="en-US" dirty="0"/>
          </a:p>
          <a:p>
            <a:pPr lvl="1">
              <a:buClr>
                <a:schemeClr val="hlink"/>
              </a:buClr>
              <a:defRPr/>
            </a:pPr>
            <a:r>
              <a:rPr lang="en-US" dirty="0"/>
              <a:t>Integrates Brownfield education with online support:  definitions, regulatory citations and pertinent federal/state web </a:t>
            </a:r>
            <a:r>
              <a:rPr lang="en-US" dirty="0" smtClean="0"/>
              <a:t>links</a:t>
            </a:r>
          </a:p>
          <a:p>
            <a:pPr lvl="1">
              <a:buClr>
                <a:schemeClr val="hlink"/>
              </a:buClr>
              <a:defRPr/>
            </a:pPr>
            <a:endParaRPr lang="en-US" dirty="0" smtClean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r>
              <a:rPr lang="en-US" dirty="0" smtClean="0">
                <a:latin typeface="+mj-lt"/>
              </a:rPr>
              <a:t>Helpful Hints for every criteria to be addressed</a:t>
            </a:r>
            <a:endParaRPr lang="en-US" dirty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endParaRPr lang="en-US" sz="29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EPA Regions</a:t>
            </a:r>
            <a:endParaRPr lang="en-US" dirty="0"/>
          </a:p>
        </p:txBody>
      </p:sp>
      <p:pic>
        <p:nvPicPr>
          <p:cNvPr id="32770" name="Picture 5" descr="Map of the US, split into EPA reg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93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What TAB </a:t>
            </a:r>
            <a:r>
              <a:rPr lang="en-US" b="1" dirty="0" smtClean="0"/>
              <a:t>EZ </a:t>
            </a:r>
            <a:r>
              <a:rPr lang="en-US" b="1" dirty="0">
                <a:solidFill>
                  <a:srgbClr val="FF6600"/>
                </a:solidFill>
              </a:rPr>
              <a:t>CAN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6600"/>
                </a:solidFill>
              </a:rPr>
              <a:t>Can NOT</a:t>
            </a:r>
            <a:r>
              <a:rPr lang="en-US" b="1" dirty="0"/>
              <a:t> do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 </a:t>
            </a: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 a framework for the </a:t>
            </a:r>
            <a:r>
              <a:rPr lang="en-US" sz="2800" dirty="0" smtClean="0">
                <a:solidFill>
                  <a:schemeClr val="tx2"/>
                </a:solidFill>
              </a:rPr>
              <a:t>community’s </a:t>
            </a:r>
            <a:r>
              <a:rPr lang="en-US" sz="2800" dirty="0">
                <a:solidFill>
                  <a:schemeClr val="tx2"/>
                </a:solidFill>
              </a:rPr>
              <a:t>proposal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provides strategies and links to reduce time in writing the proposal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TAB </a:t>
            </a:r>
            <a:r>
              <a:rPr lang="en-US" sz="2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EZ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cannot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write a specific and compelling </a:t>
            </a:r>
            <a:r>
              <a:rPr lang="en-US" sz="2800" dirty="0" smtClean="0">
                <a:solidFill>
                  <a:schemeClr val="tx2"/>
                </a:solidFill>
              </a:rPr>
              <a:t>proposal for you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	It’s your proposal</a:t>
            </a:r>
            <a:r>
              <a:rPr lang="en-US" sz="2800" b="1" dirty="0" smtClean="0">
                <a:solidFill>
                  <a:schemeClr val="tx2"/>
                </a:solidFill>
              </a:rPr>
              <a:t>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  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685800"/>
            <a:ext cx="6400800" cy="4953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TAB EZ is NOT a substitute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for reading the grant </a:t>
            </a:r>
          </a:p>
          <a:p>
            <a:pPr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guidelines!!!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Sabine Martin (Program Coordinator)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1-800-798-7796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785-532-6519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smartin1@k-state.edu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Beth Grigsby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317-579-4069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99FF66"/>
                </a:solidFill>
              </a:rPr>
              <a:t>beth.grigsby@atcassociates.com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Web site:  http://www.engg.ksu.edu/chsr/outreach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Assistance to Communities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Tailored to specific community 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Typically coordinated through the city, tribal or non-profit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brownfields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project manager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identifying funding sources for revitalization projects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EPA and other grant applications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finding a consulting firm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project plans, technical reports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Assistance with community outreach/involvement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visioning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Other assistance, as needed and agreed upon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Communities accepted on a ‘first come’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Depends on staff/funding availability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Application Process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Contact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We’ll set up a meeting to discuss assistance needs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Review needs and TAB capability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Agree on a course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Get started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Workshops/Training Sessions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7467600" cy="40687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Tailored to the information needs of the community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Relaxed atmosphere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Time for networking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Variety of presenters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Hands-on segments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Very effective 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8915" name="Picture 4" descr="DSC01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048000"/>
            <a:ext cx="3733800" cy="2590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Outreach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Redevelopment Planning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40963" name="Picture 9" descr="Stella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514600"/>
            <a:ext cx="46482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Visioning</a:t>
            </a:r>
          </a:p>
        </p:txBody>
      </p:sp>
      <p:pic>
        <p:nvPicPr>
          <p:cNvPr id="43010" name="Picture 3" descr="Stella meeting 01 28 06 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600200"/>
            <a:ext cx="67214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5058" name="Content Placeholder 3" descr="CIMG1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8001000" cy="5410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46318321</TotalTime>
  <Pages>13</Pages>
  <Words>558</Words>
  <Application>Microsoft Office PowerPoint</Application>
  <PresentationFormat>On-screen Show (4:3)</PresentationFormat>
  <Paragraphs>156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Ripple</vt:lpstr>
      <vt:lpstr>Custom Design</vt:lpstr>
      <vt:lpstr>The TAB Program  Technical Assistance to Brownfields </vt:lpstr>
      <vt:lpstr>Technical Assistance to Brownfield (TAB) Communities</vt:lpstr>
      <vt:lpstr>EPA Regions</vt:lpstr>
      <vt:lpstr>TAB Assistance to Communities</vt:lpstr>
      <vt:lpstr>The Application Process</vt:lpstr>
      <vt:lpstr>Workshops/Training Sessions</vt:lpstr>
      <vt:lpstr>Community Outreach</vt:lpstr>
      <vt:lpstr>Visioning</vt:lpstr>
      <vt:lpstr>Visioning</vt:lpstr>
      <vt:lpstr>Visioning</vt:lpstr>
      <vt:lpstr>Visioning</vt:lpstr>
      <vt:lpstr>Slide 12</vt:lpstr>
      <vt:lpstr>Slide 13</vt:lpstr>
      <vt:lpstr>Slide 14</vt:lpstr>
      <vt:lpstr>Technical Presentations</vt:lpstr>
      <vt:lpstr>Community Involvement</vt:lpstr>
      <vt:lpstr>Community Involvement Tools</vt:lpstr>
      <vt:lpstr>Community Involvement Tools</vt:lpstr>
      <vt:lpstr>If you feed them, they will come</vt:lpstr>
      <vt:lpstr>Special Projects Web - based software: TAB-BIT www.tab-bit.org</vt:lpstr>
      <vt:lpstr>TAB-BIT Brownfields Inventory Tool</vt:lpstr>
      <vt:lpstr>Background</vt:lpstr>
      <vt:lpstr>BIT Features</vt:lpstr>
      <vt:lpstr>What can TAB-BIT do?</vt:lpstr>
      <vt:lpstr>What can TAB-BIT do?  Cont.</vt:lpstr>
      <vt:lpstr>What can TAB-BIT do?  Cont.</vt:lpstr>
      <vt:lpstr>Special Projects Web - based software: TAB EZ www.tabez.org</vt:lpstr>
      <vt:lpstr>WHY TAB EZ?</vt:lpstr>
      <vt:lpstr>Features and Benefits to Users</vt:lpstr>
      <vt:lpstr>What TAB EZ CAN and Can NOT do</vt:lpstr>
      <vt:lpstr>Slide 31</vt:lpstr>
      <vt:lpstr>TAB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 &amp; Brnflds</dc:title>
  <dc:subject/>
  <dc:creator/>
  <cp:keywords/>
  <dc:description/>
  <cp:lastModifiedBy>Sabine Martin</cp:lastModifiedBy>
  <cp:revision>234</cp:revision>
  <cp:lastPrinted>1999-01-08T21:28:20Z</cp:lastPrinted>
  <dcterms:created xsi:type="dcterms:W3CDTF">1998-01-11T07:09:02Z</dcterms:created>
  <dcterms:modified xsi:type="dcterms:W3CDTF">2010-08-13T17:35:34Z</dcterms:modified>
</cp:coreProperties>
</file>