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81" r:id="rId1"/>
  </p:sldMasterIdLst>
  <p:notesMasterIdLst>
    <p:notesMasterId r:id="rId19"/>
  </p:notesMasterIdLst>
  <p:handoutMasterIdLst>
    <p:handoutMasterId r:id="rId20"/>
  </p:handoutMasterIdLst>
  <p:sldIdLst>
    <p:sldId id="273" r:id="rId2"/>
    <p:sldId id="278" r:id="rId3"/>
    <p:sldId id="286" r:id="rId4"/>
    <p:sldId id="289" r:id="rId5"/>
    <p:sldId id="288" r:id="rId6"/>
    <p:sldId id="290" r:id="rId7"/>
    <p:sldId id="294" r:id="rId8"/>
    <p:sldId id="291" r:id="rId9"/>
    <p:sldId id="292" r:id="rId10"/>
    <p:sldId id="293" r:id="rId11"/>
    <p:sldId id="296" r:id="rId12"/>
    <p:sldId id="295" r:id="rId13"/>
    <p:sldId id="297" r:id="rId14"/>
    <p:sldId id="298" r:id="rId15"/>
    <p:sldId id="300" r:id="rId16"/>
    <p:sldId id="301" r:id="rId17"/>
    <p:sldId id="302" r:id="rId18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6600"/>
    <a:srgbClr val="CC0000"/>
    <a:srgbClr val="FFFF00"/>
    <a:srgbClr val="FF0000"/>
    <a:srgbClr val="BDBB79"/>
    <a:srgbClr val="6633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9843" autoAdjust="0"/>
    <p:restoredTop sz="96278" autoAdjust="0"/>
  </p:normalViewPr>
  <p:slideViewPr>
    <p:cSldViewPr>
      <p:cViewPr>
        <p:scale>
          <a:sx n="75" d="100"/>
          <a:sy n="75" d="100"/>
        </p:scale>
        <p:origin x="-1476" y="-8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698" y="-96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694DB79-D615-406A-972E-1A45F17C5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7" tIns="46581" rIns="93157" bIns="46581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7" tIns="46581" rIns="93157" bIns="46581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7" tIns="46581" rIns="93157" bIns="465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7" tIns="46581" rIns="93157" bIns="46581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7" tIns="46581" rIns="93157" bIns="46581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4A1AFB5-5D2B-48BD-95B5-82087C0813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E85966-C613-4EEC-BDE3-7C6CC52A080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13F7CD-CA0F-4583-88B0-97917EAE99E3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9C6627-E972-453D-BEBF-81CD20DE5EF0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981956-B1B4-491F-A276-C19117C12179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647C8D-72B6-4654-A8B7-BFD1C3A3ED1C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9D3040-833D-4045-A1C2-7A9F62E8523C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A0C1C9-AB43-4C76-8E74-1FF395C56C7C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F9FF23-CE0B-4010-8D18-2CB4A5D3D273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908970-5E3C-41F1-B6F9-3FB9C0F6EE22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8ACCA4-F896-4017-BB78-9806435E0CB6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5053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054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D3E6F-97F4-4D28-ABC6-568BE95530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03FD2-B637-4188-B2FB-E7824744A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8F2B5-DC2F-434A-8116-57DB95F7B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602AF-E3F3-4399-ACE5-9149F7CEB6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D541E-6251-4DBC-B397-84C1030409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63A77-380F-4A09-897B-1D8FCA52F1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42889-3678-4CFD-8275-2367B7217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F9FBF-4BF5-49A3-B023-0AC6A6ABDF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38C03-C809-47D9-87C8-7CEC801D5C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018A8-5002-458B-9325-79A6D7E62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F05E8-C001-4260-BD85-4C5212B8C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4950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49509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9510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951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51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51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4D8039C3-6598-4C63-A570-03476B416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9516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rownfields.in.gov/" TargetMode="External"/><Relationship Id="rId3" Type="http://schemas.openxmlformats.org/officeDocument/2006/relationships/hyperlink" Target="mailto:mgramels@ifa.in.gov" TargetMode="External"/><Relationship Id="rId7" Type="http://schemas.openxmlformats.org/officeDocument/2006/relationships/hyperlink" Target="mailto:kdavis@ifa.in.gov" TargetMode="External"/><Relationship Id="rId2" Type="http://schemas.openxmlformats.org/officeDocument/2006/relationships/hyperlink" Target="mailto:jmcgoff@ifa.in.gov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westrick@ifa.in.gov" TargetMode="External"/><Relationship Id="rId5" Type="http://schemas.openxmlformats.org/officeDocument/2006/relationships/hyperlink" Target="mailto:moertel@ifa.in.gov" TargetMode="External"/><Relationship Id="rId4" Type="http://schemas.openxmlformats.org/officeDocument/2006/relationships/hyperlink" Target="mailto:soverstreet@ifa.in.gov" TargetMode="External"/><Relationship Id="rId9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496770-8A4A-4027-8F9A-68780D2EE085}" type="slidenum">
              <a:rPr lang="en-US" smtClean="0"/>
              <a:pPr/>
              <a:t>1</a:t>
            </a:fld>
            <a:endParaRPr lang="en-US" smtClean="0"/>
          </a:p>
        </p:txBody>
      </p:sp>
      <p:pic>
        <p:nvPicPr>
          <p:cNvPr id="307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157538"/>
            <a:ext cx="4367213" cy="19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1219200" y="381000"/>
            <a:ext cx="6934200" cy="464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Indiana Brownfields Program</a:t>
            </a:r>
          </a:p>
          <a:p>
            <a:r>
              <a:rPr lang="en-US" sz="2800" b="1"/>
              <a:t>Financial and Legal Assistance </a:t>
            </a:r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Community Resources for Brownfields Redevelopment</a:t>
            </a:r>
          </a:p>
          <a:p>
            <a:r>
              <a:rPr lang="en-US" sz="2400"/>
              <a:t>May 6 &amp; 7, 2010 Workshops</a:t>
            </a: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r>
              <a:rPr lang="en-US" sz="2400" i="1"/>
              <a:t>Michele Oertel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67B583D-7EEF-4DA9-BE30-C83C0FAE72DB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152400"/>
            <a:ext cx="5184775" cy="1219200"/>
          </a:xfrm>
          <a:noFill/>
        </p:spPr>
        <p:txBody>
          <a:bodyPr anchor="b"/>
          <a:lstStyle/>
          <a:p>
            <a:pPr algn="ctr" eaLnBrk="1" hangingPunct="1"/>
            <a:r>
              <a:rPr lang="en-US" sz="3200" b="1" smtClean="0"/>
              <a:t>When to Call for $…</a:t>
            </a:r>
            <a:endParaRPr lang="en-US" sz="3000" b="1" smtClean="0">
              <a:solidFill>
                <a:srgbClr val="663300"/>
              </a:solidFill>
              <a:latin typeface="Arial" charset="0"/>
            </a:endParaRP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382000" cy="5181600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Indiana Brownfields Program -  loan funding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/>
              <a:t>throughout the year</a:t>
            </a:r>
            <a:endParaRPr lang="en-US" sz="2400" i="1" dirty="0" smtClean="0"/>
          </a:p>
          <a:p>
            <a:pPr lvl="1">
              <a:defRPr/>
            </a:pPr>
            <a:r>
              <a:rPr lang="en-US" sz="2200" dirty="0" smtClean="0">
                <a:ea typeface="+mn-ea"/>
                <a:cs typeface="+mn-cs"/>
              </a:rPr>
              <a:t>Stipulated Assessment &amp; Remediation </a:t>
            </a:r>
            <a:r>
              <a:rPr lang="en-US" sz="2400" dirty="0" smtClean="0">
                <a:ea typeface="+mn-ea"/>
                <a:cs typeface="+mn-cs"/>
              </a:rPr>
              <a:t>Grants - </a:t>
            </a:r>
            <a:r>
              <a:rPr lang="en-US" sz="2400" i="1" dirty="0" smtClean="0">
                <a:solidFill>
                  <a:srgbClr val="C00000"/>
                </a:solidFill>
                <a:ea typeface="+mn-ea"/>
                <a:cs typeface="+mn-cs"/>
              </a:rPr>
              <a:t>suspended</a:t>
            </a:r>
          </a:p>
          <a:p>
            <a:pPr lvl="1">
              <a:defRPr/>
            </a:pPr>
            <a:r>
              <a:rPr lang="en-US" sz="2200" dirty="0" smtClean="0">
                <a:ea typeface="+mn-ea"/>
                <a:cs typeface="+mn-cs"/>
              </a:rPr>
              <a:t>Federal Matching Grants - </a:t>
            </a:r>
            <a:r>
              <a:rPr lang="en-US" sz="2200" i="1" dirty="0" smtClean="0">
                <a:solidFill>
                  <a:srgbClr val="C00000"/>
                </a:solidFill>
                <a:ea typeface="+mn-ea"/>
                <a:cs typeface="+mn-cs"/>
              </a:rPr>
              <a:t>suspended</a:t>
            </a:r>
          </a:p>
          <a:p>
            <a:pPr lvl="1">
              <a:defRPr/>
            </a:pPr>
            <a:r>
              <a:rPr lang="en-US" sz="2200" dirty="0" smtClean="0">
                <a:ea typeface="+mn-ea"/>
                <a:cs typeface="+mn-cs"/>
              </a:rPr>
              <a:t>Supplemental Environmental Projects</a:t>
            </a:r>
          </a:p>
          <a:p>
            <a:pPr lvl="1">
              <a:defRPr/>
            </a:pPr>
            <a:r>
              <a:rPr lang="en-US" sz="2200" dirty="0" smtClean="0">
                <a:ea typeface="+mn-ea"/>
                <a:cs typeface="+mn-cs"/>
              </a:rPr>
              <a:t>Low-interest Loans - </a:t>
            </a:r>
            <a:r>
              <a:rPr lang="en-US" sz="2200" i="1" dirty="0" smtClean="0">
                <a:solidFill>
                  <a:srgbClr val="C00000"/>
                </a:solidFill>
                <a:ea typeface="+mn-ea"/>
                <a:cs typeface="+mn-cs"/>
              </a:rPr>
              <a:t>suspended</a:t>
            </a:r>
          </a:p>
          <a:p>
            <a:pPr lvl="1">
              <a:defRPr/>
            </a:pPr>
            <a:r>
              <a:rPr lang="en-US" sz="2200" dirty="0" smtClean="0">
                <a:ea typeface="+mn-ea"/>
                <a:cs typeface="+mn-cs"/>
              </a:rPr>
              <a:t>Revolving Loan Fund (RLF) Incentive (federally funded)</a:t>
            </a:r>
          </a:p>
          <a:p>
            <a:pPr lvl="1">
              <a:defRPr/>
            </a:pPr>
            <a:r>
              <a:rPr lang="en-US" sz="2200" dirty="0" smtClean="0">
                <a:ea typeface="+mn-ea"/>
                <a:cs typeface="+mn-cs"/>
              </a:rPr>
              <a:t>Trails and Parks Initiative (federally funded) – petroleum</a:t>
            </a:r>
          </a:p>
          <a:p>
            <a:pPr lvl="1">
              <a:defRPr/>
            </a:pPr>
            <a:r>
              <a:rPr lang="en-US" sz="2200" dirty="0" smtClean="0">
                <a:ea typeface="+mn-ea"/>
                <a:cs typeface="+mn-cs"/>
              </a:rPr>
              <a:t>Auto Sector Initiative </a:t>
            </a:r>
          </a:p>
          <a:p>
            <a:pPr lvl="1">
              <a:defRPr/>
            </a:pPr>
            <a:r>
              <a:rPr lang="en-US" sz="2200" dirty="0" smtClean="0">
                <a:ea typeface="+mn-ea"/>
                <a:cs typeface="+mn-cs"/>
              </a:rPr>
              <a:t>State Revolving Loan Fund coordination</a:t>
            </a:r>
            <a:endParaRPr lang="en-US" sz="2200" dirty="0" smtClean="0"/>
          </a:p>
          <a:p>
            <a:pPr eaLnBrk="1" hangingPunct="1">
              <a:defRPr/>
            </a:pPr>
            <a:endParaRPr lang="en-US" sz="200" dirty="0" smtClean="0"/>
          </a:p>
        </p:txBody>
      </p:sp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28600"/>
            <a:ext cx="23336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A94CD4-E4D7-4B92-BACD-8AD6A695520C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Indiana Brownfields Program – letters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throughout the year</a:t>
            </a:r>
          </a:p>
          <a:p>
            <a:pPr lvl="1">
              <a:defRPr/>
            </a:pPr>
            <a:r>
              <a:rPr lang="en-US" dirty="0" smtClean="0">
                <a:ea typeface="+mn-ea"/>
                <a:cs typeface="+mn-cs"/>
              </a:rPr>
              <a:t>Environmental liability interpretation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	letters, including BFPP language –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	- Comfort Letters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mtClean="0"/>
              <a:t>	- </a:t>
            </a:r>
            <a:r>
              <a:rPr lang="en-US" dirty="0" smtClean="0"/>
              <a:t>Site Status Letters</a:t>
            </a:r>
          </a:p>
          <a:p>
            <a:pPr lvl="1">
              <a:defRPr/>
            </a:pPr>
            <a:r>
              <a:rPr lang="en-US" dirty="0" smtClean="0">
                <a:ea typeface="+mn-ea"/>
                <a:cs typeface="+mn-cs"/>
              </a:rPr>
              <a:t> Oversight</a:t>
            </a: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2400" b="1" smtClean="0">
                <a:solidFill>
                  <a:srgbClr val="663300"/>
                </a:solidFill>
                <a:latin typeface="Arial" charset="0"/>
              </a:rPr>
              <a:t>		</a:t>
            </a:r>
            <a:r>
              <a:rPr lang="en-US" sz="2800" b="1" smtClean="0"/>
              <a:t>When to Call for legal help…</a:t>
            </a:r>
            <a:endParaRPr lang="en-US" sz="2800" b="1" smtClean="0">
              <a:solidFill>
                <a:srgbClr val="663300"/>
              </a:solidFill>
              <a:latin typeface="Arial" charset="0"/>
            </a:endParaRPr>
          </a:p>
        </p:txBody>
      </p:sp>
      <p:pic>
        <p:nvPicPr>
          <p:cNvPr id="1331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8600"/>
            <a:ext cx="23336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F1C401-3858-4C29-B5B7-A88D8E3A03DA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>
              <a:defRPr/>
            </a:pPr>
            <a:r>
              <a:rPr lang="en-US" sz="2400" b="1" dirty="0" smtClean="0"/>
              <a:t>Comfort Letter:</a:t>
            </a:r>
          </a:p>
          <a:p>
            <a:pPr lvl="1">
              <a:defRPr/>
            </a:pPr>
            <a:r>
              <a:rPr lang="en-US" sz="2400" dirty="0" smtClean="0">
                <a:ea typeface="+mn-ea"/>
                <a:cs typeface="+mn-cs"/>
              </a:rPr>
              <a:t>Issued to a party that qualifies for an applicable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/>
              <a:t>		exemption to liability found in Indiana law or 	IDEM policy, but is not a legal release from 	liability</a:t>
            </a:r>
          </a:p>
          <a:p>
            <a:pPr lvl="1">
              <a:defRPr/>
            </a:pPr>
            <a:r>
              <a:rPr lang="en-US" sz="2400" dirty="0" smtClean="0">
                <a:ea typeface="+mn-ea"/>
                <a:cs typeface="+mn-cs"/>
              </a:rPr>
              <a:t>Explains the applicable liability exemption or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/>
              <a:t>		IDEM’s exercise of enforcement discretion under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/>
              <a:t>		an applicable IDEM policy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2400" b="1" smtClean="0">
                <a:solidFill>
                  <a:srgbClr val="663300"/>
                </a:solidFill>
                <a:latin typeface="Arial" charset="0"/>
              </a:rPr>
              <a:t>		</a:t>
            </a:r>
            <a:r>
              <a:rPr lang="en-US" sz="2800" b="1" smtClean="0"/>
              <a:t>Liability Interpretation Letters</a:t>
            </a:r>
            <a:endParaRPr lang="en-US" sz="2800" b="1" smtClean="0">
              <a:solidFill>
                <a:srgbClr val="663300"/>
              </a:solidFill>
              <a:latin typeface="Arial" charset="0"/>
            </a:endParaRPr>
          </a:p>
        </p:txBody>
      </p:sp>
      <p:pic>
        <p:nvPicPr>
          <p:cNvPr id="1434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8600"/>
            <a:ext cx="23336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7C161B-A12D-478B-95F1-B5630A71B58E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1800" b="1" dirty="0" smtClean="0"/>
              <a:t>Site Status Letter:</a:t>
            </a:r>
          </a:p>
          <a:p>
            <a:pPr lvl="1">
              <a:defRPr/>
            </a:pPr>
            <a:r>
              <a:rPr lang="en-US" sz="1600" dirty="0" smtClean="0">
                <a:ea typeface="+mn-ea"/>
                <a:cs typeface="+mn-cs"/>
              </a:rPr>
              <a:t> </a:t>
            </a:r>
            <a:r>
              <a:rPr lang="en-US" sz="1800" dirty="0" smtClean="0">
                <a:ea typeface="+mn-ea"/>
                <a:cs typeface="+mn-cs"/>
              </a:rPr>
              <a:t>Issued to a party that can demonstrate that current levels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800" dirty="0" smtClean="0"/>
              <a:t>		of contaminants of concern substantially meet current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800" dirty="0" smtClean="0"/>
              <a:t>		cleanup criteria as established by IDEM under the Risk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800" dirty="0" smtClean="0"/>
              <a:t>		Integrated System of Closure</a:t>
            </a:r>
          </a:p>
          <a:p>
            <a:pPr lvl="1">
              <a:defRPr/>
            </a:pPr>
            <a:r>
              <a:rPr lang="en-US" sz="1800" dirty="0" smtClean="0">
                <a:ea typeface="+mn-ea"/>
                <a:cs typeface="+mn-cs"/>
              </a:rPr>
              <a:t>Does not address the potential liability of the party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800" dirty="0" smtClean="0"/>
              <a:t>		requesting the letter</a:t>
            </a:r>
          </a:p>
          <a:p>
            <a:pPr lvl="1">
              <a:defRPr/>
            </a:pPr>
            <a:r>
              <a:rPr lang="en-US" sz="1800" dirty="0" smtClean="0">
                <a:ea typeface="+mn-ea"/>
                <a:cs typeface="+mn-cs"/>
              </a:rPr>
              <a:t>States that based on a technical analysis of information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800" dirty="0" smtClean="0"/>
              <a:t>		submitted to IDEM pertaining to site conditions, IDEM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800" dirty="0" smtClean="0"/>
              <a:t>		concludes that current site conditions do not present a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800" dirty="0" smtClean="0"/>
              <a:t>		threat to human health or the environment and that IDEM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800" dirty="0" smtClean="0"/>
              <a:t>		does not plan to take or require a response action at the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800" dirty="0" smtClean="0"/>
              <a:t>		</a:t>
            </a:r>
            <a:r>
              <a:rPr lang="en-US" sz="1800" dirty="0" err="1" smtClean="0"/>
              <a:t>brownfield</a:t>
            </a:r>
            <a:r>
              <a:rPr lang="en-US" sz="1800" dirty="0" smtClean="0"/>
              <a:t> site</a:t>
            </a:r>
          </a:p>
        </p:txBody>
      </p:sp>
      <p:sp>
        <p:nvSpPr>
          <p:cNvPr id="1536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2400" b="1" smtClean="0">
                <a:solidFill>
                  <a:srgbClr val="663300"/>
                </a:solidFill>
                <a:latin typeface="Arial" charset="0"/>
              </a:rPr>
              <a:t>		</a:t>
            </a:r>
            <a:r>
              <a:rPr lang="en-US" sz="2800" b="1" smtClean="0"/>
              <a:t>Liability Interpretation Letters</a:t>
            </a:r>
            <a:endParaRPr lang="en-US" sz="2800" b="1" smtClean="0">
              <a:solidFill>
                <a:srgbClr val="663300"/>
              </a:solidFill>
              <a:latin typeface="Arial" charset="0"/>
            </a:endParaRPr>
          </a:p>
        </p:txBody>
      </p:sp>
      <p:pic>
        <p:nvPicPr>
          <p:cNvPr id="1536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8600"/>
            <a:ext cx="23336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D2E196-352F-4701-92BD-E9C6DBDCE47B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sz="1800" smtClean="0"/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2400" b="1" smtClean="0">
                <a:solidFill>
                  <a:srgbClr val="663300"/>
                </a:solidFill>
                <a:latin typeface="Arial" charset="0"/>
              </a:rPr>
              <a:t>		</a:t>
            </a:r>
            <a:r>
              <a:rPr lang="en-US" sz="2800" b="1" smtClean="0"/>
              <a:t>Teamwork leads to Success!</a:t>
            </a:r>
            <a:endParaRPr lang="en-US" sz="2800" b="1" smtClean="0">
              <a:solidFill>
                <a:srgbClr val="663300"/>
              </a:solidFill>
              <a:latin typeface="Arial" charset="0"/>
            </a:endParaRPr>
          </a:p>
        </p:txBody>
      </p:sp>
      <p:pic>
        <p:nvPicPr>
          <p:cNvPr id="1638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8600"/>
            <a:ext cx="23336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438400"/>
            <a:ext cx="3952875" cy="2962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63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438400"/>
            <a:ext cx="3848100" cy="2962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E40525-DC04-4953-B7D4-5D84B2B24C7E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sz="1800" smtClean="0"/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2400" b="1" smtClean="0">
                <a:solidFill>
                  <a:srgbClr val="663300"/>
                </a:solidFill>
                <a:latin typeface="Arial" charset="0"/>
              </a:rPr>
              <a:t>		</a:t>
            </a:r>
            <a:r>
              <a:rPr lang="en-US" sz="2800" b="1" smtClean="0"/>
              <a:t>Teamwork leads to Success!</a:t>
            </a:r>
            <a:endParaRPr lang="en-US" sz="2800" b="1" smtClean="0">
              <a:solidFill>
                <a:srgbClr val="663300"/>
              </a:solidFill>
              <a:latin typeface="Arial" charset="0"/>
            </a:endParaRPr>
          </a:p>
        </p:txBody>
      </p:sp>
      <p:pic>
        <p:nvPicPr>
          <p:cNvPr id="1741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8600"/>
            <a:ext cx="23336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057400"/>
            <a:ext cx="6813550" cy="3733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6DFC90-15F2-4BA8-9585-B4CA7D0F6B6C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smtClean="0"/>
              <a:t>Brownfields are not just challenges – they’re opportunities!</a:t>
            </a:r>
          </a:p>
          <a:p>
            <a:r>
              <a:rPr lang="en-US" sz="1800" smtClean="0"/>
              <a:t>Brownfield redevelopment balances economic development with</a:t>
            </a:r>
          </a:p>
          <a:p>
            <a:pPr>
              <a:buFont typeface="Wingdings" pitchFamily="2" charset="2"/>
              <a:buNone/>
            </a:pPr>
            <a:r>
              <a:rPr lang="en-US" sz="1800" smtClean="0"/>
              <a:t>	environmental protection.</a:t>
            </a:r>
          </a:p>
          <a:p>
            <a:r>
              <a:rPr lang="en-US" sz="1800" smtClean="0"/>
              <a:t>Brownfield projects are driven by local champions.</a:t>
            </a:r>
          </a:p>
          <a:p>
            <a:r>
              <a:rPr lang="en-US" sz="1800" smtClean="0"/>
              <a:t> Success breeds success – talk to other stakeholders – don’t reinvent the wheel.</a:t>
            </a:r>
          </a:p>
          <a:p>
            <a:r>
              <a:rPr lang="en-US" sz="1800" smtClean="0"/>
              <a:t>3 Ps: planning (</a:t>
            </a:r>
            <a:r>
              <a:rPr lang="en-US" sz="1800" i="1" smtClean="0"/>
              <a:t>long-term), public participation, and partnerships are keys to</a:t>
            </a:r>
          </a:p>
          <a:p>
            <a:pPr>
              <a:buFont typeface="Wingdings" pitchFamily="2" charset="2"/>
              <a:buNone/>
            </a:pPr>
            <a:r>
              <a:rPr lang="en-US" sz="1800" smtClean="0"/>
              <a:t>	success!!</a:t>
            </a:r>
          </a:p>
          <a:p>
            <a:r>
              <a:rPr lang="en-US" sz="1800" smtClean="0"/>
              <a:t>Brownfield projects may warrant state and/or federal assistance.</a:t>
            </a:r>
          </a:p>
          <a:p>
            <a:r>
              <a:rPr lang="en-US" sz="1800" b="1" smtClean="0"/>
              <a:t>Indiana Brownfields Program offers tools to address environmental issues to facilitate brownfield redevelopment.</a:t>
            </a:r>
            <a:endParaRPr lang="en-US" sz="1800" smtClean="0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2400" b="1" smtClean="0">
                <a:solidFill>
                  <a:srgbClr val="663300"/>
                </a:solidFill>
                <a:latin typeface="Arial" charset="0"/>
              </a:rPr>
              <a:t>		</a:t>
            </a:r>
            <a:r>
              <a:rPr lang="en-US" sz="2800" b="1" smtClean="0"/>
              <a:t>Important Points to Remember</a:t>
            </a:r>
            <a:endParaRPr lang="en-US" sz="2800" b="1" smtClean="0">
              <a:solidFill>
                <a:srgbClr val="663300"/>
              </a:solidFill>
              <a:latin typeface="Arial" charset="0"/>
            </a:endParaRPr>
          </a:p>
        </p:txBody>
      </p:sp>
      <p:pic>
        <p:nvPicPr>
          <p:cNvPr id="1843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8600"/>
            <a:ext cx="23336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D9A831D-554B-470E-BAAF-E3886A04EE12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smtClean="0"/>
              <a:t>Jim McGoff, Director of Env. Programs, IFA		  (317) 234-2916</a:t>
            </a:r>
          </a:p>
          <a:p>
            <a:pPr>
              <a:buFont typeface="Wingdings" pitchFamily="2" charset="2"/>
              <a:buNone/>
            </a:pPr>
            <a:r>
              <a:rPr lang="en-US" sz="1400" smtClean="0">
                <a:hlinkClick r:id="rId2"/>
              </a:rPr>
              <a:t>jmcgoff@ifa.in.gov</a:t>
            </a:r>
            <a:endParaRPr lang="en-US" sz="1400" smtClean="0"/>
          </a:p>
          <a:p>
            <a:r>
              <a:rPr lang="en-US" sz="1400" b="1" smtClean="0"/>
              <a:t>Meredith Gramelspacher, Asst. Dir. &amp; General Counsel	  (317) 233-1430</a:t>
            </a:r>
          </a:p>
          <a:p>
            <a:pPr>
              <a:buFont typeface="Wingdings" pitchFamily="2" charset="2"/>
              <a:buNone/>
            </a:pPr>
            <a:r>
              <a:rPr lang="en-US" sz="1400" smtClean="0"/>
              <a:t> </a:t>
            </a:r>
            <a:r>
              <a:rPr lang="en-US" sz="1400" smtClean="0">
                <a:hlinkClick r:id="rId3"/>
              </a:rPr>
              <a:t>mgramels@ifa.in.gov</a:t>
            </a:r>
            <a:endParaRPr lang="en-US" sz="1400" smtClean="0"/>
          </a:p>
          <a:p>
            <a:r>
              <a:rPr lang="en-US" sz="1400" b="1" smtClean="0"/>
              <a:t>Sue Overstreet, Administrative Assistant, General Questions  (317) 234-4293</a:t>
            </a:r>
          </a:p>
          <a:p>
            <a:pPr>
              <a:buFont typeface="Wingdings" pitchFamily="2" charset="2"/>
              <a:buNone/>
            </a:pPr>
            <a:r>
              <a:rPr lang="en-US" sz="1400" smtClean="0">
                <a:hlinkClick r:id="rId4"/>
              </a:rPr>
              <a:t>soverstreet@ifa.in.gov</a:t>
            </a:r>
            <a:endParaRPr lang="en-US" sz="1400" smtClean="0"/>
          </a:p>
          <a:p>
            <a:r>
              <a:rPr lang="fr-FR" sz="1400" b="1" smtClean="0"/>
              <a:t>Michele Oertel, Federal  Funding  &amp; Community Relations 	  (317) 234-0235</a:t>
            </a:r>
          </a:p>
          <a:p>
            <a:pPr>
              <a:buFont typeface="Wingdings" pitchFamily="2" charset="2"/>
              <a:buNone/>
            </a:pPr>
            <a:r>
              <a:rPr lang="en-US" sz="1400" smtClean="0">
                <a:hlinkClick r:id="rId5"/>
              </a:rPr>
              <a:t>moertel@ifa.in.gov</a:t>
            </a:r>
            <a:endParaRPr lang="en-US" sz="1400" smtClean="0"/>
          </a:p>
          <a:p>
            <a:r>
              <a:rPr lang="en-US" sz="1400" b="1" smtClean="0"/>
              <a:t>Sara Westrick Corbin, Financial Incentives 		  (317) 234-1688</a:t>
            </a:r>
          </a:p>
          <a:p>
            <a:pPr>
              <a:buFont typeface="Wingdings" pitchFamily="2" charset="2"/>
              <a:buNone/>
            </a:pPr>
            <a:r>
              <a:rPr lang="en-US" sz="1400" smtClean="0">
                <a:hlinkClick r:id="rId6"/>
              </a:rPr>
              <a:t>swestrick@ifa.in.gov</a:t>
            </a:r>
            <a:endParaRPr lang="en-US" sz="1400" smtClean="0"/>
          </a:p>
          <a:p>
            <a:r>
              <a:rPr lang="en-US" sz="1400" b="1" smtClean="0"/>
              <a:t>Kevin Davis, Technical Matters 			  (317) 233-2415</a:t>
            </a:r>
          </a:p>
          <a:p>
            <a:pPr>
              <a:buFont typeface="Wingdings" pitchFamily="2" charset="2"/>
              <a:buNone/>
            </a:pPr>
            <a:r>
              <a:rPr lang="en-US" sz="1400" smtClean="0">
                <a:hlinkClick r:id="rId7"/>
              </a:rPr>
              <a:t>kdavis@ifa.in.gov</a:t>
            </a:r>
            <a:endParaRPr lang="en-US" sz="1400" smtClean="0"/>
          </a:p>
          <a:p>
            <a:pPr>
              <a:buFont typeface="Wingdings" pitchFamily="2" charset="2"/>
              <a:buNone/>
            </a:pPr>
            <a:endParaRPr lang="en-US" sz="1400" smtClean="0"/>
          </a:p>
          <a:p>
            <a:r>
              <a:rPr lang="en-US" sz="1400" smtClean="0"/>
              <a:t>Check out the Indiana Brownfields Program web site at</a:t>
            </a:r>
          </a:p>
          <a:p>
            <a:pPr>
              <a:buFont typeface="Wingdings" pitchFamily="2" charset="2"/>
              <a:buNone/>
            </a:pPr>
            <a:r>
              <a:rPr lang="en-US" sz="1400" smtClean="0">
                <a:hlinkClick r:id="rId8"/>
              </a:rPr>
              <a:t>www.brownfields.in.gov</a:t>
            </a:r>
            <a:r>
              <a:rPr lang="en-US" sz="1400" smtClean="0"/>
              <a:t>			</a:t>
            </a:r>
          </a:p>
          <a:p>
            <a:pPr>
              <a:buFont typeface="Wingdings" pitchFamily="2" charset="2"/>
              <a:buNone/>
            </a:pPr>
            <a:r>
              <a:rPr lang="en-US" sz="1400" smtClean="0"/>
              <a:t>						</a:t>
            </a:r>
          </a:p>
          <a:p>
            <a:pPr>
              <a:buFont typeface="Wingdings" pitchFamily="2" charset="2"/>
              <a:buNone/>
            </a:pPr>
            <a:r>
              <a:rPr lang="en-US" sz="1400" smtClean="0"/>
              <a:t>						</a:t>
            </a:r>
            <a:r>
              <a:rPr lang="en-US" sz="1000" i="1" smtClean="0"/>
              <a:t>Environmental Stewardship. Economic Development.</a:t>
            </a:r>
            <a:endParaRPr lang="en-US" sz="1000" smtClean="0"/>
          </a:p>
          <a:p>
            <a:pPr>
              <a:buFont typeface="Wingdings" pitchFamily="2" charset="2"/>
              <a:buNone/>
            </a:pPr>
            <a:r>
              <a:rPr lang="en-US" sz="1400" smtClean="0"/>
              <a:t>							</a:t>
            </a:r>
          </a:p>
          <a:p>
            <a:pPr>
              <a:buFont typeface="Wingdings" pitchFamily="2" charset="2"/>
              <a:buNone/>
            </a:pPr>
            <a:r>
              <a:rPr lang="en-US" sz="1400" smtClean="0"/>
              <a:t>							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2400" b="1" smtClean="0">
                <a:solidFill>
                  <a:srgbClr val="663300"/>
                </a:solidFill>
                <a:latin typeface="Arial" charset="0"/>
              </a:rPr>
              <a:t>		</a:t>
            </a:r>
            <a:r>
              <a:rPr lang="en-US" sz="2800" b="1" smtClean="0"/>
              <a:t>Contact Information</a:t>
            </a:r>
            <a:endParaRPr lang="en-US" sz="2800" b="1" smtClean="0">
              <a:solidFill>
                <a:srgbClr val="663300"/>
              </a:solidFill>
              <a:latin typeface="Arial" charset="0"/>
            </a:endParaRPr>
          </a:p>
        </p:txBody>
      </p:sp>
      <p:pic>
        <p:nvPicPr>
          <p:cNvPr id="1946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0" y="228600"/>
            <a:ext cx="23336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9800" y="4724400"/>
            <a:ext cx="23336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0C38C6-737F-445B-83A5-EB4C98A0564A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0" y="0"/>
            <a:ext cx="4344988" cy="1462088"/>
          </a:xfrm>
          <a:noFill/>
        </p:spPr>
        <p:txBody>
          <a:bodyPr anchor="b"/>
          <a:lstStyle/>
          <a:p>
            <a:pPr eaLnBrk="1" hangingPunct="1"/>
            <a:r>
              <a:rPr lang="en-US" sz="2800" b="1" smtClean="0"/>
              <a:t>Presentation Overview</a:t>
            </a:r>
            <a:endParaRPr lang="en-US" sz="2800" b="1" smtClean="0">
              <a:solidFill>
                <a:srgbClr val="663300"/>
              </a:solidFill>
              <a:latin typeface="Arial" charset="0"/>
            </a:endParaRPr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229600" cy="4525963"/>
          </a:xfrm>
          <a:noFill/>
        </p:spPr>
        <p:txBody>
          <a:bodyPr/>
          <a:lstStyle/>
          <a:p>
            <a:r>
              <a:rPr lang="en-US" sz="2400" smtClean="0"/>
              <a:t> What’s the bad news? – obstacles (I mean challenges)</a:t>
            </a:r>
          </a:p>
          <a:p>
            <a:r>
              <a:rPr lang="en-US" sz="2400" smtClean="0"/>
              <a:t> What’s the good news? – incentives (for opportunities)</a:t>
            </a:r>
          </a:p>
          <a:p>
            <a:r>
              <a:rPr lang="en-US" sz="2400" smtClean="0"/>
              <a:t> Who needs financial and legal assistance?</a:t>
            </a:r>
          </a:p>
          <a:p>
            <a:r>
              <a:rPr lang="en-US" sz="2400" smtClean="0"/>
              <a:t> How can the Indiana Brownfields Program help?</a:t>
            </a:r>
          </a:p>
          <a:p>
            <a:r>
              <a:rPr lang="en-US" sz="2400" smtClean="0"/>
              <a:t> What do you really need to remember?</a:t>
            </a:r>
            <a:endParaRPr lang="en-US" sz="2400" b="1" smtClean="0">
              <a:solidFill>
                <a:srgbClr val="6633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</p:txBody>
      </p:sp>
      <p:pic>
        <p:nvPicPr>
          <p:cNvPr id="410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28600"/>
            <a:ext cx="2335213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2F6492-2E82-49C9-A72E-C1C8F0985DB3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>
          <a:xfrm>
            <a:off x="3200400" y="152400"/>
            <a:ext cx="5184775" cy="1066800"/>
          </a:xfrm>
          <a:noFill/>
        </p:spPr>
        <p:txBody>
          <a:bodyPr anchor="b"/>
          <a:lstStyle/>
          <a:p>
            <a:pPr algn="ctr" eaLnBrk="1" hangingPunct="1"/>
            <a:r>
              <a:rPr lang="en-US" sz="3200" b="1" smtClean="0"/>
              <a:t>Help?! Is the glass half empty or half full?</a:t>
            </a:r>
            <a:endParaRPr lang="en-US" sz="3000" b="1" smtClean="0">
              <a:solidFill>
                <a:srgbClr val="663300"/>
              </a:solidFill>
              <a:latin typeface="Arial" charset="0"/>
            </a:endParaRPr>
          </a:p>
        </p:txBody>
      </p:sp>
      <p:sp>
        <p:nvSpPr>
          <p:cNvPr id="512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382000" cy="51816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663300"/>
              </a:buClr>
              <a:buSzPct val="80000"/>
            </a:pPr>
            <a:endParaRPr lang="en-US" sz="1700" smtClean="0"/>
          </a:p>
        </p:txBody>
      </p:sp>
      <p:pic>
        <p:nvPicPr>
          <p:cNvPr id="512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28600"/>
            <a:ext cx="23336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676400"/>
            <a:ext cx="7762875" cy="4867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875644-8F46-4558-BE7A-CD8723D538F5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228600"/>
            <a:ext cx="5184775" cy="969963"/>
          </a:xfrm>
          <a:noFill/>
        </p:spPr>
        <p:txBody>
          <a:bodyPr anchor="b"/>
          <a:lstStyle/>
          <a:p>
            <a:pPr algn="ctr" eaLnBrk="1" hangingPunct="1"/>
            <a:r>
              <a:rPr lang="en-US" sz="3200" b="1" smtClean="0"/>
              <a:t>Issues with Brownfields</a:t>
            </a:r>
            <a:endParaRPr lang="en-US" sz="3000" b="1" smtClean="0">
              <a:solidFill>
                <a:srgbClr val="663300"/>
              </a:solidFill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382000" cy="5181600"/>
          </a:xfrm>
          <a:noFill/>
        </p:spPr>
        <p:txBody>
          <a:bodyPr/>
          <a:lstStyle/>
          <a:p>
            <a:r>
              <a:rPr lang="en-US" sz="1600" b="1" smtClean="0"/>
              <a:t>Science</a:t>
            </a:r>
          </a:p>
          <a:p>
            <a:pPr>
              <a:buFont typeface="Wingdings" pitchFamily="2" charset="2"/>
              <a:buNone/>
            </a:pPr>
            <a:r>
              <a:rPr lang="en-US" sz="1600" smtClean="0"/>
              <a:t>	 </a:t>
            </a:r>
            <a:r>
              <a:rPr lang="en-US" sz="1600" i="1" smtClean="0"/>
              <a:t>Environmental contamination factor</a:t>
            </a:r>
          </a:p>
          <a:p>
            <a:pPr>
              <a:buFont typeface="Wingdings" pitchFamily="2" charset="2"/>
              <a:buNone/>
            </a:pPr>
            <a:r>
              <a:rPr lang="fr-FR" sz="1600" smtClean="0"/>
              <a:t>	 Private environmental consultant &amp; IDEM opinions on</a:t>
            </a:r>
          </a:p>
          <a:p>
            <a:pPr>
              <a:buFont typeface="Wingdings" pitchFamily="2" charset="2"/>
              <a:buNone/>
            </a:pPr>
            <a:r>
              <a:rPr lang="en-US" sz="1600" smtClean="0"/>
              <a:t>	technical aspects</a:t>
            </a:r>
          </a:p>
          <a:p>
            <a:r>
              <a:rPr lang="en-US" sz="1600" b="1" smtClean="0"/>
              <a:t>Law</a:t>
            </a:r>
          </a:p>
          <a:p>
            <a:pPr>
              <a:buFont typeface="Wingdings" pitchFamily="2" charset="2"/>
              <a:buNone/>
            </a:pPr>
            <a:r>
              <a:rPr lang="en-US" sz="1600" smtClean="0"/>
              <a:t>	 Liability fears</a:t>
            </a:r>
          </a:p>
          <a:p>
            <a:r>
              <a:rPr lang="en-US" sz="1600" b="1" smtClean="0"/>
              <a:t>Real Estate</a:t>
            </a:r>
          </a:p>
          <a:p>
            <a:pPr>
              <a:buFont typeface="Wingdings" pitchFamily="2" charset="2"/>
              <a:buNone/>
            </a:pPr>
            <a:r>
              <a:rPr lang="en-US" sz="1600" smtClean="0"/>
              <a:t>	 Property reuse &amp; transfers				</a:t>
            </a:r>
          </a:p>
          <a:p>
            <a:pPr>
              <a:buFont typeface="Wingdings" pitchFamily="2" charset="2"/>
              <a:buNone/>
            </a:pPr>
            <a:r>
              <a:rPr lang="en-US" sz="1600" smtClean="0"/>
              <a:t>	 Brownfields vs. Greenfields</a:t>
            </a:r>
          </a:p>
          <a:p>
            <a:r>
              <a:rPr lang="en-US" sz="1600" b="1" smtClean="0"/>
              <a:t>Politics</a:t>
            </a:r>
          </a:p>
          <a:p>
            <a:pPr>
              <a:buFont typeface="Wingdings" pitchFamily="2" charset="2"/>
              <a:buNone/>
            </a:pPr>
            <a:r>
              <a:rPr lang="en-US" sz="1600" smtClean="0"/>
              <a:t>	 Competing priorities of local governments</a:t>
            </a:r>
          </a:p>
          <a:p>
            <a:r>
              <a:rPr lang="en-US" sz="1600" b="1" smtClean="0"/>
              <a:t>Socio-economics</a:t>
            </a:r>
          </a:p>
          <a:p>
            <a:pPr>
              <a:buFont typeface="Wingdings" pitchFamily="2" charset="2"/>
              <a:buNone/>
            </a:pPr>
            <a:r>
              <a:rPr lang="en-US" sz="1600" smtClean="0"/>
              <a:t>	 Tax base in blighted areas</a:t>
            </a:r>
          </a:p>
          <a:p>
            <a:pPr>
              <a:buFont typeface="Wingdings" pitchFamily="2" charset="2"/>
              <a:buNone/>
            </a:pPr>
            <a:r>
              <a:rPr lang="en-US" sz="1600" smtClean="0"/>
              <a:t>	 Jobs</a:t>
            </a:r>
          </a:p>
          <a:p>
            <a:r>
              <a:rPr lang="en-US" sz="1600" b="1" smtClean="0"/>
              <a:t>Art</a:t>
            </a:r>
          </a:p>
          <a:p>
            <a:pPr>
              <a:buFont typeface="Wingdings" pitchFamily="2" charset="2"/>
              <a:buNone/>
            </a:pPr>
            <a:r>
              <a:rPr lang="en-US" sz="1600" smtClean="0"/>
              <a:t>	 Understanding &amp; coordination of multi-disciplines</a:t>
            </a:r>
          </a:p>
          <a:p>
            <a:pPr>
              <a:buFont typeface="Wingdings" pitchFamily="2" charset="2"/>
              <a:buNone/>
            </a:pPr>
            <a:r>
              <a:rPr lang="en-US" sz="1600" smtClean="0"/>
              <a:t>	 Creativity</a:t>
            </a:r>
          </a:p>
        </p:txBody>
      </p:sp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28600"/>
            <a:ext cx="23336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2057400"/>
            <a:ext cx="2038350" cy="3876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6A3A79-3EAF-4F91-BB50-5CD07735CACD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152400"/>
            <a:ext cx="5184775" cy="1219200"/>
          </a:xfrm>
          <a:noFill/>
        </p:spPr>
        <p:txBody>
          <a:bodyPr anchor="b"/>
          <a:lstStyle/>
          <a:p>
            <a:r>
              <a:rPr lang="en-US" sz="3200" b="1" smtClean="0"/>
              <a:t>What are Obstacles to</a:t>
            </a:r>
            <a:br>
              <a:rPr lang="en-US" sz="3200" b="1" smtClean="0"/>
            </a:br>
            <a:r>
              <a:rPr lang="en-US" sz="3200" b="1" smtClean="0"/>
              <a:t>Brownfield Redevelopment?</a:t>
            </a:r>
            <a:endParaRPr lang="en-US" sz="3000" b="1" smtClean="0">
              <a:solidFill>
                <a:srgbClr val="663300"/>
              </a:solidFill>
              <a:latin typeface="Arial" charset="0"/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382000" cy="5181600"/>
          </a:xfrm>
          <a:noFill/>
        </p:spPr>
        <p:txBody>
          <a:bodyPr/>
          <a:lstStyle/>
          <a:p>
            <a:r>
              <a:rPr lang="en-US" sz="2400" b="1" smtClean="0"/>
              <a:t>Real or potential environmental contamination</a:t>
            </a:r>
          </a:p>
          <a:p>
            <a:r>
              <a:rPr lang="en-US" sz="2400" b="1" smtClean="0"/>
              <a:t>Assessment / Cleanup costs</a:t>
            </a:r>
          </a:p>
          <a:p>
            <a:r>
              <a:rPr lang="en-US" sz="2400" b="1" smtClean="0"/>
              <a:t>Liability issues for the lender, prospective purchaser, and third parties</a:t>
            </a:r>
          </a:p>
          <a:p>
            <a:r>
              <a:rPr lang="en-US" sz="2400" smtClean="0"/>
              <a:t>Socio-economic issues</a:t>
            </a:r>
          </a:p>
          <a:p>
            <a:r>
              <a:rPr lang="en-US" sz="2400" smtClean="0"/>
              <a:t>Economic development climate</a:t>
            </a:r>
          </a:p>
          <a:p>
            <a:r>
              <a:rPr lang="en-US" sz="2400" smtClean="0"/>
              <a:t>Viability of re-use plans for the site</a:t>
            </a:r>
          </a:p>
        </p:txBody>
      </p:sp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28600"/>
            <a:ext cx="23336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ACC6A9-4D15-4B53-8257-D5951AE578AA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152400"/>
            <a:ext cx="5184775" cy="1219200"/>
          </a:xfrm>
          <a:noFill/>
        </p:spPr>
        <p:txBody>
          <a:bodyPr anchor="b"/>
          <a:lstStyle/>
          <a:p>
            <a:r>
              <a:rPr lang="en-US" sz="3200" b="1" smtClean="0"/>
              <a:t>More Potential Obstacles to</a:t>
            </a:r>
            <a:br>
              <a:rPr lang="en-US" sz="3200" b="1" smtClean="0"/>
            </a:br>
            <a:r>
              <a:rPr lang="en-US" sz="3200" b="1" smtClean="0"/>
              <a:t>Redevelopment?</a:t>
            </a:r>
            <a:endParaRPr lang="en-US" sz="3000" b="1" smtClean="0">
              <a:solidFill>
                <a:srgbClr val="663300"/>
              </a:solidFill>
              <a:latin typeface="Arial" charset="0"/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382000" cy="51816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663300"/>
              </a:buClr>
              <a:buSzPct val="80000"/>
              <a:buFont typeface="Wingdings" pitchFamily="2" charset="2"/>
              <a:buNone/>
            </a:pPr>
            <a:endParaRPr lang="en-US" sz="100" smtClean="0"/>
          </a:p>
          <a:p>
            <a:r>
              <a:rPr lang="en-US" smtClean="0"/>
              <a:t>Unknowns – risks, ownership, access</a:t>
            </a:r>
          </a:p>
          <a:p>
            <a:r>
              <a:rPr lang="en-US" smtClean="0"/>
              <a:t>Lack of awareness</a:t>
            </a:r>
          </a:p>
          <a:p>
            <a:r>
              <a:rPr lang="en-US" smtClean="0"/>
              <a:t>Lack of planning</a:t>
            </a:r>
          </a:p>
          <a:p>
            <a:r>
              <a:rPr lang="en-US" smtClean="0"/>
              <a:t>Lack of partnerships (</a:t>
            </a:r>
            <a:r>
              <a:rPr lang="en-US" i="1" smtClean="0"/>
              <a:t>among local gov’t,</a:t>
            </a:r>
          </a:p>
          <a:p>
            <a:pPr>
              <a:buFont typeface="Wingdings" pitchFamily="2" charset="2"/>
              <a:buNone/>
            </a:pPr>
            <a:r>
              <a:rPr lang="en-US" i="1" smtClean="0"/>
              <a:t>	developers, community groups, etc.)</a:t>
            </a:r>
          </a:p>
          <a:p>
            <a:r>
              <a:rPr lang="en-US" smtClean="0"/>
              <a:t>Lack of community support</a:t>
            </a:r>
          </a:p>
        </p:txBody>
      </p:sp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28600"/>
            <a:ext cx="23336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328A844-FF2B-4921-9BD6-FA5F23EF23D2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152400"/>
            <a:ext cx="5184775" cy="1219200"/>
          </a:xfrm>
          <a:noFill/>
        </p:spPr>
        <p:txBody>
          <a:bodyPr anchor="b"/>
          <a:lstStyle/>
          <a:p>
            <a:pPr algn="ctr" eaLnBrk="1" hangingPunct="1"/>
            <a:r>
              <a:rPr lang="en-US" sz="3200" b="1" smtClean="0"/>
              <a:t>Who Can Help?</a:t>
            </a:r>
            <a:endParaRPr lang="en-US" sz="3000" b="1" smtClean="0">
              <a:solidFill>
                <a:srgbClr val="663300"/>
              </a:solidFill>
              <a:latin typeface="Arial" charset="0"/>
            </a:endParaRP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382000" cy="51816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663300"/>
              </a:buClr>
              <a:buSzPct val="80000"/>
              <a:buFont typeface="Wingdings" pitchFamily="2" charset="2"/>
              <a:buNone/>
            </a:pPr>
            <a:endParaRPr lang="en-US" sz="100" smtClean="0"/>
          </a:p>
          <a:p>
            <a:r>
              <a:rPr lang="en-US" sz="2000" smtClean="0"/>
              <a:t>YOU…can help redevelop brownfields!</a:t>
            </a:r>
          </a:p>
          <a:p>
            <a:pPr>
              <a:buFont typeface="Wingdings" pitchFamily="2" charset="2"/>
              <a:buNone/>
            </a:pPr>
            <a:r>
              <a:rPr lang="en-US" sz="2000" smtClean="0"/>
              <a:t>	 Provide input for proposed brownfield redevelopment</a:t>
            </a:r>
          </a:p>
          <a:p>
            <a:pPr>
              <a:buFont typeface="Wingdings" pitchFamily="2" charset="2"/>
              <a:buNone/>
            </a:pPr>
            <a:r>
              <a:rPr lang="en-US" sz="2000" smtClean="0"/>
              <a:t>	projects.</a:t>
            </a:r>
          </a:p>
          <a:p>
            <a:pPr>
              <a:buFont typeface="Wingdings" pitchFamily="2" charset="2"/>
              <a:buNone/>
            </a:pPr>
            <a:r>
              <a:rPr lang="en-US" sz="2000" smtClean="0"/>
              <a:t>	 Promote brownfield sites when planning new parks;</a:t>
            </a:r>
          </a:p>
          <a:p>
            <a:pPr>
              <a:buFont typeface="Wingdings" pitchFamily="2" charset="2"/>
              <a:buNone/>
            </a:pPr>
            <a:r>
              <a:rPr lang="en-US" sz="2000" smtClean="0"/>
              <a:t>	recreation, youth, and senior citizen centers;</a:t>
            </a:r>
          </a:p>
          <a:p>
            <a:pPr>
              <a:buFont typeface="Wingdings" pitchFamily="2" charset="2"/>
              <a:buNone/>
            </a:pPr>
            <a:r>
              <a:rPr lang="en-US" sz="2000" smtClean="0"/>
              <a:t>	businesses; municipal buildings; and schools.</a:t>
            </a:r>
          </a:p>
          <a:p>
            <a:pPr>
              <a:buFont typeface="Wingdings" pitchFamily="2" charset="2"/>
              <a:buNone/>
            </a:pPr>
            <a:r>
              <a:rPr lang="en-US" sz="2000" smtClean="0"/>
              <a:t>	 Support businesses that have redeveloped</a:t>
            </a:r>
          </a:p>
          <a:p>
            <a:pPr>
              <a:buFont typeface="Wingdings" pitchFamily="2" charset="2"/>
              <a:buNone/>
            </a:pPr>
            <a:r>
              <a:rPr lang="en-US" sz="2000" smtClean="0"/>
              <a:t>	brownfields or plan to occupy brownfields.</a:t>
            </a:r>
          </a:p>
          <a:p>
            <a:pPr>
              <a:buFont typeface="Wingdings" pitchFamily="2" charset="2"/>
              <a:buNone/>
            </a:pPr>
            <a:r>
              <a:rPr lang="en-US" sz="2000" smtClean="0"/>
              <a:t>	 Identify potential partners to help you….</a:t>
            </a:r>
            <a:endParaRPr lang="en-US" sz="1800" smtClean="0"/>
          </a:p>
        </p:txBody>
      </p:sp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28600"/>
            <a:ext cx="23336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606448-2086-49C3-BEA9-159F8D94F293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152400"/>
            <a:ext cx="5184775" cy="1219200"/>
          </a:xfrm>
          <a:noFill/>
        </p:spPr>
        <p:txBody>
          <a:bodyPr anchor="b"/>
          <a:lstStyle/>
          <a:p>
            <a:pPr algn="ctr" eaLnBrk="1" hangingPunct="1"/>
            <a:r>
              <a:rPr lang="en-US" sz="3200" b="1" smtClean="0"/>
              <a:t>Stakeholders/Partners</a:t>
            </a:r>
            <a:endParaRPr lang="en-US" sz="3000" b="1" smtClean="0">
              <a:solidFill>
                <a:srgbClr val="663300"/>
              </a:solidFill>
              <a:latin typeface="Arial" charset="0"/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382000" cy="5181600"/>
          </a:xfrm>
          <a:noFill/>
        </p:spPr>
        <p:txBody>
          <a:bodyPr/>
          <a:lstStyle/>
          <a:p>
            <a:r>
              <a:rPr lang="en-US" sz="2400" smtClean="0"/>
              <a:t>Local Government – Public</a:t>
            </a:r>
          </a:p>
          <a:p>
            <a:r>
              <a:rPr lang="en-US" sz="2400" smtClean="0"/>
              <a:t>State and Federal Government</a:t>
            </a:r>
          </a:p>
          <a:p>
            <a:pPr>
              <a:buFont typeface="Wingdings" pitchFamily="2" charset="2"/>
              <a:buNone/>
            </a:pPr>
            <a:r>
              <a:rPr lang="en-US" sz="2400" smtClean="0"/>
              <a:t>	Agencies – Public</a:t>
            </a:r>
          </a:p>
          <a:p>
            <a:r>
              <a:rPr lang="en-US" sz="2400" smtClean="0"/>
              <a:t>Local/State Interest Groups - Private &amp;</a:t>
            </a:r>
          </a:p>
          <a:p>
            <a:pPr>
              <a:buFont typeface="Wingdings" pitchFamily="2" charset="2"/>
              <a:buNone/>
            </a:pPr>
            <a:r>
              <a:rPr lang="en-US" sz="2400" smtClean="0"/>
              <a:t>	Public</a:t>
            </a:r>
          </a:p>
          <a:p>
            <a:r>
              <a:rPr lang="en-US" sz="2400" smtClean="0"/>
              <a:t>Local Business Organizations - Private</a:t>
            </a:r>
          </a:p>
          <a:p>
            <a:pPr>
              <a:buFont typeface="Wingdings" pitchFamily="2" charset="2"/>
              <a:buNone/>
            </a:pPr>
            <a:r>
              <a:rPr lang="en-US" sz="2400" smtClean="0"/>
              <a:t>	&amp; Public</a:t>
            </a:r>
          </a:p>
          <a:p>
            <a:pPr eaLnBrk="1" hangingPunct="1">
              <a:lnSpc>
                <a:spcPct val="80000"/>
              </a:lnSpc>
              <a:buClr>
                <a:srgbClr val="663300"/>
              </a:buClr>
              <a:buSzPct val="80000"/>
              <a:buFont typeface="Wingdings" pitchFamily="2" charset="2"/>
              <a:buNone/>
            </a:pPr>
            <a:r>
              <a:rPr lang="en-US" sz="2400" smtClean="0"/>
              <a:t>	</a:t>
            </a:r>
          </a:p>
        </p:txBody>
      </p:sp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28600"/>
            <a:ext cx="23336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EB9007-3AEE-4A53-8708-709FB73CDF1C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152400"/>
            <a:ext cx="5184775" cy="1219200"/>
          </a:xfrm>
          <a:noFill/>
        </p:spPr>
        <p:txBody>
          <a:bodyPr anchor="b"/>
          <a:lstStyle/>
          <a:p>
            <a:r>
              <a:rPr lang="en-US" sz="3200" b="1" smtClean="0"/>
              <a:t>Indiana Brownfields Program</a:t>
            </a:r>
            <a:br>
              <a:rPr lang="en-US" sz="3200" b="1" smtClean="0"/>
            </a:br>
            <a:r>
              <a:rPr lang="en-US" sz="3200" b="1" smtClean="0"/>
              <a:t>Lends a Hand</a:t>
            </a:r>
            <a:endParaRPr lang="en-US" sz="3000" b="1" smtClean="0">
              <a:solidFill>
                <a:srgbClr val="663300"/>
              </a:solidFill>
              <a:latin typeface="Arial" charset="0"/>
            </a:endParaRP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382000" cy="5181600"/>
          </a:xfrm>
        </p:spPr>
        <p:txBody>
          <a:bodyPr/>
          <a:lstStyle/>
          <a:p>
            <a:pPr>
              <a:defRPr/>
            </a:pPr>
            <a:r>
              <a:rPr lang="en-US" sz="1800" dirty="0" smtClean="0"/>
              <a:t>Helps communities by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800" dirty="0" smtClean="0"/>
              <a:t>providing:</a:t>
            </a:r>
          </a:p>
          <a:p>
            <a:pPr lvl="1">
              <a:defRPr/>
            </a:pPr>
            <a:r>
              <a:rPr lang="en-US" sz="1600" dirty="0" smtClean="0">
                <a:ea typeface="+mn-ea"/>
                <a:cs typeface="+mn-cs"/>
              </a:rPr>
              <a:t>Educational Assistance</a:t>
            </a:r>
          </a:p>
          <a:p>
            <a:pPr lvl="1">
              <a:defRPr/>
            </a:pPr>
            <a:r>
              <a:rPr lang="en-US" sz="1600" dirty="0" smtClean="0">
                <a:ea typeface="+mn-ea"/>
                <a:cs typeface="+mn-cs"/>
              </a:rPr>
              <a:t>Financial Assistance			</a:t>
            </a:r>
          </a:p>
          <a:p>
            <a:pPr lvl="1">
              <a:defRPr/>
            </a:pPr>
            <a:r>
              <a:rPr lang="en-US" sz="1600" dirty="0" smtClean="0">
                <a:ea typeface="+mn-ea"/>
                <a:cs typeface="+mn-cs"/>
              </a:rPr>
              <a:t>Legal Assistance</a:t>
            </a:r>
          </a:p>
          <a:p>
            <a:pPr lvl="1">
              <a:defRPr/>
            </a:pPr>
            <a:r>
              <a:rPr lang="en-US" sz="1600" dirty="0" smtClean="0">
                <a:ea typeface="+mn-ea"/>
                <a:cs typeface="+mn-cs"/>
              </a:rPr>
              <a:t>Technical Assistance</a:t>
            </a:r>
          </a:p>
          <a:p>
            <a:pPr>
              <a:defRPr/>
            </a:pPr>
            <a:r>
              <a:rPr lang="en-US" sz="1800" dirty="0" smtClean="0"/>
              <a:t>Serves as a liaison with U.S.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800" dirty="0" smtClean="0"/>
              <a:t>EPA for financial assistance</a:t>
            </a:r>
            <a:endParaRPr lang="en-US" sz="1600" dirty="0" smtClean="0"/>
          </a:p>
          <a:p>
            <a:pPr>
              <a:defRPr/>
            </a:pPr>
            <a:r>
              <a:rPr lang="en-US" sz="1800" dirty="0" smtClean="0"/>
              <a:t> Coordinates with IDEM’s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800" dirty="0" smtClean="0"/>
              <a:t>Voluntary Remediation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800" dirty="0" smtClean="0"/>
              <a:t>Program</a:t>
            </a:r>
          </a:p>
          <a:p>
            <a:pPr lvl="1">
              <a:defRPr/>
            </a:pPr>
            <a:r>
              <a:rPr lang="en-US" sz="1600" dirty="0" smtClean="0">
                <a:ea typeface="+mn-ea"/>
                <a:cs typeface="+mn-cs"/>
              </a:rPr>
              <a:t> Certificates of Completion</a:t>
            </a:r>
          </a:p>
          <a:p>
            <a:pPr lvl="1">
              <a:defRPr/>
            </a:pPr>
            <a:r>
              <a:rPr lang="en-US" sz="1600" dirty="0" smtClean="0">
                <a:ea typeface="+mn-ea"/>
                <a:cs typeface="+mn-cs"/>
              </a:rPr>
              <a:t> Covenants Not to Sue</a:t>
            </a:r>
          </a:p>
          <a:p>
            <a:pPr>
              <a:defRPr/>
            </a:pPr>
            <a:r>
              <a:rPr lang="en-US" sz="1800" dirty="0" smtClean="0"/>
              <a:t> Coordinates with other related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800" dirty="0" smtClean="0"/>
              <a:t>	IDEM programs</a:t>
            </a:r>
          </a:p>
        </p:txBody>
      </p:sp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28600"/>
            <a:ext cx="23336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905000"/>
            <a:ext cx="3960813" cy="419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5492</TotalTime>
  <Words>333</Words>
  <Application>Microsoft Office PowerPoint</Application>
  <PresentationFormat>On-screen Show (4:3)</PresentationFormat>
  <Paragraphs>188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Times New Roman</vt:lpstr>
      <vt:lpstr>Wingdings</vt:lpstr>
      <vt:lpstr>Layers</vt:lpstr>
      <vt:lpstr>Slide 1</vt:lpstr>
      <vt:lpstr>Presentation Overview</vt:lpstr>
      <vt:lpstr>Help?! Is the glass half empty or half full?</vt:lpstr>
      <vt:lpstr>Issues with Brownfields</vt:lpstr>
      <vt:lpstr>What are Obstacles to Brownfield Redevelopment?</vt:lpstr>
      <vt:lpstr>More Potential Obstacles to Redevelopment?</vt:lpstr>
      <vt:lpstr>Who Can Help?</vt:lpstr>
      <vt:lpstr>Stakeholders/Partners</vt:lpstr>
      <vt:lpstr>Indiana Brownfields Program Lends a Hand</vt:lpstr>
      <vt:lpstr>When to Call for $…</vt:lpstr>
      <vt:lpstr>  When to Call for legal help…</vt:lpstr>
      <vt:lpstr>  Liability Interpretation Letters</vt:lpstr>
      <vt:lpstr>  Liability Interpretation Letters</vt:lpstr>
      <vt:lpstr>  Teamwork leads to Success!</vt:lpstr>
      <vt:lpstr>  Teamwork leads to Success!</vt:lpstr>
      <vt:lpstr>  Important Points to Remember</vt:lpstr>
      <vt:lpstr>  Contact Information</vt:lpstr>
    </vt:vector>
  </TitlesOfParts>
  <Company>IDEM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ASSIGNMENTS SUBMITTED</dc:title>
  <dc:creator>Kevin Davis</dc:creator>
  <cp:lastModifiedBy>Sabine Martin</cp:lastModifiedBy>
  <cp:revision>175</cp:revision>
  <dcterms:created xsi:type="dcterms:W3CDTF">2004-06-16T21:10:48Z</dcterms:created>
  <dcterms:modified xsi:type="dcterms:W3CDTF">2010-05-03T14:51:18Z</dcterms:modified>
</cp:coreProperties>
</file>